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wav" ContentType="audio/wav"/>
  <Default Extension="wdp" ContentType="image/vnd.ms-photo"/>
  <Default Extension="pptx" ContentType="application/vnd.openxmlformats-officedocument.presentationml.presentation"/>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comment1.xml" ContentType="application/vnd.openxmlformats-officedocument.presentationml.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97"/>
  </p:notesMasterIdLst>
  <p:handoutMasterIdLst>
    <p:handoutMasterId r:id="rId698"/>
  </p:handoutMasterIdLst>
  <p:sldIdLst>
    <p:sldId id="256" r:id="rId2"/>
    <p:sldId id="639" r:id="rId3"/>
    <p:sldId id="495" r:id="rId4"/>
    <p:sldId id="1101" r:id="rId5"/>
    <p:sldId id="1130" r:id="rId6"/>
    <p:sldId id="974" r:id="rId7"/>
    <p:sldId id="1115" r:id="rId8"/>
    <p:sldId id="636" r:id="rId9"/>
    <p:sldId id="638" r:id="rId10"/>
    <p:sldId id="624" r:id="rId11"/>
    <p:sldId id="625" r:id="rId12"/>
    <p:sldId id="626" r:id="rId13"/>
    <p:sldId id="627" r:id="rId14"/>
    <p:sldId id="628" r:id="rId15"/>
    <p:sldId id="629" r:id="rId16"/>
    <p:sldId id="551" r:id="rId17"/>
    <p:sldId id="553" r:id="rId18"/>
    <p:sldId id="1111" r:id="rId19"/>
    <p:sldId id="552" r:id="rId20"/>
    <p:sldId id="484" r:id="rId21"/>
    <p:sldId id="485" r:id="rId22"/>
    <p:sldId id="554" r:id="rId23"/>
    <p:sldId id="1151" r:id="rId24"/>
    <p:sldId id="1152" r:id="rId25"/>
    <p:sldId id="1154" r:id="rId26"/>
    <p:sldId id="1157" r:id="rId27"/>
    <p:sldId id="1158" r:id="rId28"/>
    <p:sldId id="1159" r:id="rId29"/>
    <p:sldId id="1165" r:id="rId30"/>
    <p:sldId id="1156" r:id="rId31"/>
    <p:sldId id="1170" r:id="rId32"/>
    <p:sldId id="563" r:id="rId33"/>
    <p:sldId id="564" r:id="rId34"/>
    <p:sldId id="565" r:id="rId35"/>
    <p:sldId id="1098" r:id="rId36"/>
    <p:sldId id="1099" r:id="rId37"/>
    <p:sldId id="555" r:id="rId38"/>
    <p:sldId id="556" r:id="rId39"/>
    <p:sldId id="696" r:id="rId40"/>
    <p:sldId id="566" r:id="rId41"/>
    <p:sldId id="916" r:id="rId42"/>
    <p:sldId id="917" r:id="rId43"/>
    <p:sldId id="1092" r:id="rId44"/>
    <p:sldId id="1093" r:id="rId45"/>
    <p:sldId id="1167" r:id="rId46"/>
    <p:sldId id="469" r:id="rId47"/>
    <p:sldId id="470" r:id="rId48"/>
    <p:sldId id="257" r:id="rId49"/>
    <p:sldId id="290" r:id="rId50"/>
    <p:sldId id="295" r:id="rId51"/>
    <p:sldId id="259" r:id="rId52"/>
    <p:sldId id="258" r:id="rId53"/>
    <p:sldId id="956" r:id="rId54"/>
    <p:sldId id="958" r:id="rId55"/>
    <p:sldId id="955" r:id="rId56"/>
    <p:sldId id="959" r:id="rId57"/>
    <p:sldId id="262" r:id="rId58"/>
    <p:sldId id="630" r:id="rId59"/>
    <p:sldId id="263" r:id="rId60"/>
    <p:sldId id="291" r:id="rId61"/>
    <p:sldId id="292" r:id="rId62"/>
    <p:sldId id="293" r:id="rId63"/>
    <p:sldId id="294" r:id="rId64"/>
    <p:sldId id="471" r:id="rId65"/>
    <p:sldId id="386" r:id="rId66"/>
    <p:sldId id="595" r:id="rId67"/>
    <p:sldId id="596" r:id="rId68"/>
    <p:sldId id="631" r:id="rId69"/>
    <p:sldId id="260" r:id="rId70"/>
    <p:sldId id="486" r:id="rId71"/>
    <p:sldId id="567" r:id="rId72"/>
    <p:sldId id="487" r:id="rId73"/>
    <p:sldId id="279" r:id="rId74"/>
    <p:sldId id="656" r:id="rId75"/>
    <p:sldId id="927" r:id="rId76"/>
    <p:sldId id="657" r:id="rId77"/>
    <p:sldId id="277" r:id="rId78"/>
    <p:sldId id="994" r:id="rId79"/>
    <p:sldId id="642" r:id="rId80"/>
    <p:sldId id="276" r:id="rId81"/>
    <p:sldId id="999" r:id="rId82"/>
    <p:sldId id="653" r:id="rId83"/>
    <p:sldId id="641" r:id="rId84"/>
    <p:sldId id="634" r:id="rId85"/>
    <p:sldId id="655" r:id="rId86"/>
    <p:sldId id="1000" r:id="rId87"/>
    <p:sldId id="1007" r:id="rId88"/>
    <p:sldId id="1006" r:id="rId89"/>
    <p:sldId id="1005" r:id="rId90"/>
    <p:sldId id="1004" r:id="rId91"/>
    <p:sldId id="1003" r:id="rId92"/>
    <p:sldId id="1010" r:id="rId93"/>
    <p:sldId id="1009" r:id="rId94"/>
    <p:sldId id="1171" r:id="rId95"/>
    <p:sldId id="643" r:id="rId96"/>
    <p:sldId id="920" r:id="rId97"/>
    <p:sldId id="647" r:id="rId98"/>
    <p:sldId id="948" r:id="rId99"/>
    <p:sldId id="949" r:id="rId100"/>
    <p:sldId id="1131" r:id="rId101"/>
    <p:sldId id="1176" r:id="rId102"/>
    <p:sldId id="1132" r:id="rId103"/>
    <p:sldId id="1177" r:id="rId104"/>
    <p:sldId id="1133" r:id="rId105"/>
    <p:sldId id="1134" r:id="rId106"/>
    <p:sldId id="1179" r:id="rId107"/>
    <p:sldId id="1180" r:id="rId108"/>
    <p:sldId id="1138" r:id="rId109"/>
    <p:sldId id="1139" r:id="rId110"/>
    <p:sldId id="1136" r:id="rId111"/>
    <p:sldId id="1137" r:id="rId112"/>
    <p:sldId id="572" r:id="rId113"/>
    <p:sldId id="610" r:id="rId114"/>
    <p:sldId id="966" r:id="rId115"/>
    <p:sldId id="1110" r:id="rId116"/>
    <p:sldId id="1114" r:id="rId117"/>
    <p:sldId id="995" r:id="rId118"/>
    <p:sldId id="645" r:id="rId119"/>
    <p:sldId id="646" r:id="rId120"/>
    <p:sldId id="275" r:id="rId121"/>
    <p:sldId id="924" r:id="rId122"/>
    <p:sldId id="926" r:id="rId123"/>
    <p:sldId id="651" r:id="rId124"/>
    <p:sldId id="284" r:id="rId125"/>
    <p:sldId id="316" r:id="rId126"/>
    <p:sldId id="315" r:id="rId127"/>
    <p:sldId id="317" r:id="rId128"/>
    <p:sldId id="261" r:id="rId129"/>
    <p:sldId id="310" r:id="rId130"/>
    <p:sldId id="311" r:id="rId131"/>
    <p:sldId id="312" r:id="rId132"/>
    <p:sldId id="266" r:id="rId133"/>
    <p:sldId id="296" r:id="rId134"/>
    <p:sldId id="271" r:id="rId135"/>
    <p:sldId id="283" r:id="rId136"/>
    <p:sldId id="1186" r:id="rId137"/>
    <p:sldId id="322" r:id="rId138"/>
    <p:sldId id="321" r:id="rId139"/>
    <p:sldId id="508" r:id="rId140"/>
    <p:sldId id="509" r:id="rId141"/>
    <p:sldId id="324" r:id="rId142"/>
    <p:sldId id="325" r:id="rId143"/>
    <p:sldId id="319" r:id="rId144"/>
    <p:sldId id="326" r:id="rId145"/>
    <p:sldId id="268" r:id="rId146"/>
    <p:sldId id="323" r:id="rId147"/>
    <p:sldId id="314" r:id="rId148"/>
    <p:sldId id="270" r:id="rId149"/>
    <p:sldId id="1011" r:id="rId150"/>
    <p:sldId id="398" r:id="rId151"/>
    <p:sldId id="1012" r:id="rId152"/>
    <p:sldId id="1014" r:id="rId153"/>
    <p:sldId id="1015" r:id="rId154"/>
    <p:sldId id="1016" r:id="rId155"/>
    <p:sldId id="1017" r:id="rId156"/>
    <p:sldId id="1018" r:id="rId157"/>
    <p:sldId id="1019" r:id="rId158"/>
    <p:sldId id="1020" r:id="rId159"/>
    <p:sldId id="1022" r:id="rId160"/>
    <p:sldId id="1037" r:id="rId161"/>
    <p:sldId id="1203" r:id="rId162"/>
    <p:sldId id="1038" r:id="rId163"/>
    <p:sldId id="1039" r:id="rId164"/>
    <p:sldId id="1040" r:id="rId165"/>
    <p:sldId id="1041" r:id="rId166"/>
    <p:sldId id="1042" r:id="rId167"/>
    <p:sldId id="1043" r:id="rId168"/>
    <p:sldId id="1044" r:id="rId169"/>
    <p:sldId id="1045" r:id="rId170"/>
    <p:sldId id="1046" r:id="rId171"/>
    <p:sldId id="1048" r:id="rId172"/>
    <p:sldId id="1050" r:id="rId173"/>
    <p:sldId id="1052" r:id="rId174"/>
    <p:sldId id="1054" r:id="rId175"/>
    <p:sldId id="1056" r:id="rId176"/>
    <p:sldId id="1058" r:id="rId177"/>
    <p:sldId id="1061" r:id="rId178"/>
    <p:sldId id="1060" r:id="rId179"/>
    <p:sldId id="987" r:id="rId180"/>
    <p:sldId id="988" r:id="rId181"/>
    <p:sldId id="989" r:id="rId182"/>
    <p:sldId id="1141" r:id="rId183"/>
    <p:sldId id="990" r:id="rId184"/>
    <p:sldId id="996" r:id="rId185"/>
    <p:sldId id="997" r:id="rId186"/>
    <p:sldId id="991" r:id="rId187"/>
    <p:sldId id="992" r:id="rId188"/>
    <p:sldId id="308" r:id="rId189"/>
    <p:sldId id="399" r:id="rId190"/>
    <p:sldId id="366" r:id="rId191"/>
    <p:sldId id="458" r:id="rId192"/>
    <p:sldId id="930" r:id="rId193"/>
    <p:sldId id="929" r:id="rId194"/>
    <p:sldId id="950" r:id="rId195"/>
    <p:sldId id="951" r:id="rId196"/>
    <p:sldId id="952" r:id="rId197"/>
    <p:sldId id="953" r:id="rId198"/>
    <p:sldId id="954" r:id="rId199"/>
    <p:sldId id="932" r:id="rId200"/>
    <p:sldId id="601" r:id="rId201"/>
    <p:sldId id="935" r:id="rId202"/>
    <p:sldId id="936" r:id="rId203"/>
    <p:sldId id="976" r:id="rId204"/>
    <p:sldId id="367" r:id="rId205"/>
    <p:sldId id="274" r:id="rId206"/>
    <p:sldId id="297" r:id="rId207"/>
    <p:sldId id="299" r:id="rId208"/>
    <p:sldId id="298" r:id="rId209"/>
    <p:sldId id="327" r:id="rId210"/>
    <p:sldId id="598" r:id="rId211"/>
    <p:sldId id="941" r:id="rId212"/>
    <p:sldId id="523" r:id="rId213"/>
    <p:sldId id="1204" r:id="rId214"/>
    <p:sldId id="983" r:id="rId215"/>
    <p:sldId id="328" r:id="rId216"/>
    <p:sldId id="329" r:id="rId217"/>
    <p:sldId id="330" r:id="rId218"/>
    <p:sldId id="332" r:id="rId219"/>
    <p:sldId id="478" r:id="rId220"/>
    <p:sldId id="331" r:id="rId221"/>
    <p:sldId id="939" r:id="rId222"/>
    <p:sldId id="940" r:id="rId223"/>
    <p:sldId id="333" r:id="rId224"/>
    <p:sldId id="336" r:id="rId225"/>
    <p:sldId id="334" r:id="rId226"/>
    <p:sldId id="397" r:id="rId227"/>
    <p:sldId id="477" r:id="rId228"/>
    <p:sldId id="1143" r:id="rId229"/>
    <p:sldId id="300" r:id="rId230"/>
    <p:sldId id="302" r:id="rId231"/>
    <p:sldId id="303" r:id="rId232"/>
    <p:sldId id="304" r:id="rId233"/>
    <p:sldId id="305" r:id="rId234"/>
    <p:sldId id="301" r:id="rId235"/>
    <p:sldId id="306" r:id="rId236"/>
    <p:sldId id="1205" r:id="rId237"/>
    <p:sldId id="1232" r:id="rId238"/>
    <p:sldId id="1223" r:id="rId239"/>
    <p:sldId id="1033" r:id="rId240"/>
    <p:sldId id="1233" r:id="rId241"/>
    <p:sldId id="1258" r:id="rId242"/>
    <p:sldId id="1225" r:id="rId243"/>
    <p:sldId id="1231" r:id="rId244"/>
    <p:sldId id="1230" r:id="rId245"/>
    <p:sldId id="1073" r:id="rId246"/>
    <p:sldId id="512" r:id="rId247"/>
    <p:sldId id="1206" r:id="rId248"/>
    <p:sldId id="1210" r:id="rId249"/>
    <p:sldId id="1229" r:id="rId250"/>
    <p:sldId id="1211" r:id="rId251"/>
    <p:sldId id="1209" r:id="rId252"/>
    <p:sldId id="1212" r:id="rId253"/>
    <p:sldId id="1227" r:id="rId254"/>
    <p:sldId id="1081" r:id="rId255"/>
    <p:sldId id="1213" r:id="rId256"/>
    <p:sldId id="1080" r:id="rId257"/>
    <p:sldId id="513" r:id="rId258"/>
    <p:sldId id="1228" r:id="rId259"/>
    <p:sldId id="1214" r:id="rId260"/>
    <p:sldId id="1234" r:id="rId261"/>
    <p:sldId id="1217" r:id="rId262"/>
    <p:sldId id="1215" r:id="rId263"/>
    <p:sldId id="1239" r:id="rId264"/>
    <p:sldId id="1235" r:id="rId265"/>
    <p:sldId id="1236" r:id="rId266"/>
    <p:sldId id="1237" r:id="rId267"/>
    <p:sldId id="1238" r:id="rId268"/>
    <p:sldId id="1250" r:id="rId269"/>
    <p:sldId id="1251" r:id="rId270"/>
    <p:sldId id="1252" r:id="rId271"/>
    <p:sldId id="1253" r:id="rId272"/>
    <p:sldId id="1218" r:id="rId273"/>
    <p:sldId id="1221" r:id="rId274"/>
    <p:sldId id="1220" r:id="rId275"/>
    <p:sldId id="1240" r:id="rId276"/>
    <p:sldId id="1242" r:id="rId277"/>
    <p:sldId id="1243" r:id="rId278"/>
    <p:sldId id="1244" r:id="rId279"/>
    <p:sldId id="1245" r:id="rId280"/>
    <p:sldId id="1246" r:id="rId281"/>
    <p:sldId id="1247" r:id="rId282"/>
    <p:sldId id="1248" r:id="rId283"/>
    <p:sldId id="1249" r:id="rId284"/>
    <p:sldId id="1078" r:id="rId285"/>
    <p:sldId id="1254" r:id="rId286"/>
    <p:sldId id="1257" r:id="rId287"/>
    <p:sldId id="1255" r:id="rId288"/>
    <p:sldId id="1256" r:id="rId289"/>
    <p:sldId id="335" r:id="rId290"/>
    <p:sldId id="307" r:id="rId291"/>
    <p:sldId id="406" r:id="rId292"/>
    <p:sldId id="728" r:id="rId293"/>
    <p:sldId id="733" r:id="rId294"/>
    <p:sldId id="729" r:id="rId295"/>
    <p:sldId id="731" r:id="rId296"/>
    <p:sldId id="730" r:id="rId297"/>
    <p:sldId id="732" r:id="rId298"/>
    <p:sldId id="735" r:id="rId299"/>
    <p:sldId id="734" r:id="rId300"/>
    <p:sldId id="736" r:id="rId301"/>
    <p:sldId id="408" r:id="rId302"/>
    <p:sldId id="407" r:id="rId303"/>
    <p:sldId id="409" r:id="rId304"/>
    <p:sldId id="969" r:id="rId305"/>
    <p:sldId id="574" r:id="rId306"/>
    <p:sldId id="573" r:id="rId307"/>
    <p:sldId id="611" r:id="rId308"/>
    <p:sldId id="612" r:id="rId309"/>
    <p:sldId id="616" r:id="rId310"/>
    <p:sldId id="615" r:id="rId311"/>
    <p:sldId id="617" r:id="rId312"/>
    <p:sldId id="985" r:id="rId313"/>
    <p:sldId id="986" r:id="rId314"/>
    <p:sldId id="480" r:id="rId315"/>
    <p:sldId id="945" r:id="rId316"/>
    <p:sldId id="479" r:id="rId317"/>
    <p:sldId id="281" r:id="rId318"/>
    <p:sldId id="371" r:id="rId319"/>
    <p:sldId id="411" r:id="rId320"/>
    <p:sldId id="412" r:id="rId321"/>
    <p:sldId id="414" r:id="rId322"/>
    <p:sldId id="278" r:id="rId323"/>
    <p:sldId id="514" r:id="rId324"/>
    <p:sldId id="282" r:id="rId325"/>
    <p:sldId id="978" r:id="rId326"/>
    <p:sldId id="602" r:id="rId327"/>
    <p:sldId id="690" r:id="rId328"/>
    <p:sldId id="691" r:id="rId329"/>
    <p:sldId id="603" r:id="rId330"/>
    <p:sldId id="347" r:id="rId331"/>
    <p:sldId id="340" r:id="rId332"/>
    <p:sldId id="618" r:id="rId333"/>
    <p:sldId id="619" r:id="rId334"/>
    <p:sldId id="620" r:id="rId335"/>
    <p:sldId id="621" r:id="rId336"/>
    <p:sldId id="622" r:id="rId337"/>
    <p:sldId id="623" r:id="rId338"/>
    <p:sldId id="496" r:id="rId339"/>
    <p:sldId id="499" r:id="rId340"/>
    <p:sldId id="500" r:id="rId341"/>
    <p:sldId id="501" r:id="rId342"/>
    <p:sldId id="502" r:id="rId343"/>
    <p:sldId id="503" r:id="rId344"/>
    <p:sldId id="504" r:id="rId345"/>
    <p:sldId id="692" r:id="rId346"/>
    <p:sldId id="693" r:id="rId347"/>
    <p:sldId id="594" r:id="rId348"/>
    <p:sldId id="341" r:id="rId349"/>
    <p:sldId id="700" r:id="rId350"/>
    <p:sldId id="851" r:id="rId351"/>
    <p:sldId id="701" r:id="rId352"/>
    <p:sldId id="703" r:id="rId353"/>
    <p:sldId id="702" r:id="rId354"/>
    <p:sldId id="687" r:id="rId355"/>
    <p:sldId id="343" r:id="rId356"/>
    <p:sldId id="688" r:id="rId357"/>
    <p:sldId id="344" r:id="rId358"/>
    <p:sldId id="342" r:id="rId359"/>
    <p:sldId id="694" r:id="rId360"/>
    <p:sldId id="698" r:id="rId361"/>
    <p:sldId id="345" r:id="rId362"/>
    <p:sldId id="350" r:id="rId363"/>
    <p:sldId id="351" r:id="rId364"/>
    <p:sldId id="346" r:id="rId365"/>
    <p:sldId id="705" r:id="rId366"/>
    <p:sldId id="706" r:id="rId367"/>
    <p:sldId id="707" r:id="rId368"/>
    <p:sldId id="708" r:id="rId369"/>
    <p:sldId id="709" r:id="rId370"/>
    <p:sldId id="711" r:id="rId371"/>
    <p:sldId id="713" r:id="rId372"/>
    <p:sldId id="1095" r:id="rId373"/>
    <p:sldId id="715" r:id="rId374"/>
    <p:sldId id="717" r:id="rId375"/>
    <p:sldId id="719" r:id="rId376"/>
    <p:sldId id="348" r:id="rId377"/>
    <p:sldId id="349" r:id="rId378"/>
    <p:sldId id="353" r:id="rId379"/>
    <p:sldId id="737" r:id="rId380"/>
    <p:sldId id="738" r:id="rId381"/>
    <p:sldId id="739" r:id="rId382"/>
    <p:sldId id="354" r:id="rId383"/>
    <p:sldId id="961" r:id="rId384"/>
    <p:sldId id="962" r:id="rId385"/>
    <p:sldId id="963" r:id="rId386"/>
    <p:sldId id="965" r:id="rId387"/>
    <p:sldId id="972" r:id="rId388"/>
    <p:sldId id="975" r:id="rId389"/>
    <p:sldId id="498" r:id="rId390"/>
    <p:sldId id="285" r:id="rId391"/>
    <p:sldId id="1127" r:id="rId392"/>
    <p:sldId id="740" r:id="rId393"/>
    <p:sldId id="741" r:id="rId394"/>
    <p:sldId id="742" r:id="rId395"/>
    <p:sldId id="743" r:id="rId396"/>
    <p:sldId id="744" r:id="rId397"/>
    <p:sldId id="745" r:id="rId398"/>
    <p:sldId id="967" r:id="rId399"/>
    <p:sldId id="746" r:id="rId400"/>
    <p:sldId id="747" r:id="rId401"/>
    <p:sldId id="355" r:id="rId402"/>
    <p:sldId id="533" r:id="rId403"/>
    <p:sldId id="1085" r:id="rId404"/>
    <p:sldId id="534" r:id="rId405"/>
    <p:sldId id="535" r:id="rId406"/>
    <p:sldId id="537" r:id="rId407"/>
    <p:sldId id="538" r:id="rId408"/>
    <p:sldId id="539" r:id="rId409"/>
    <p:sldId id="531" r:id="rId410"/>
    <p:sldId id="532" r:id="rId411"/>
    <p:sldId id="356" r:id="rId412"/>
    <p:sldId id="357" r:id="rId413"/>
    <p:sldId id="358" r:id="rId414"/>
    <p:sldId id="1086" r:id="rId415"/>
    <p:sldId id="359" r:id="rId416"/>
    <p:sldId id="1087" r:id="rId417"/>
    <p:sldId id="960" r:id="rId418"/>
    <p:sldId id="540" r:id="rId419"/>
    <p:sldId id="541" r:id="rId420"/>
    <p:sldId id="360" r:id="rId421"/>
    <p:sldId id="361" r:id="rId422"/>
    <p:sldId id="362" r:id="rId423"/>
    <p:sldId id="748" r:id="rId424"/>
    <p:sldId id="363" r:id="rId425"/>
    <p:sldId id="749" r:id="rId426"/>
    <p:sldId id="751" r:id="rId427"/>
    <p:sldId id="752" r:id="rId428"/>
    <p:sldId id="753" r:id="rId429"/>
    <p:sldId id="754" r:id="rId430"/>
    <p:sldId id="755" r:id="rId431"/>
    <p:sldId id="1084" r:id="rId432"/>
    <p:sldId id="481" r:id="rId433"/>
    <p:sldId id="286" r:id="rId434"/>
    <p:sldId id="605" r:id="rId435"/>
    <p:sldId id="607" r:id="rId436"/>
    <p:sldId id="364" r:id="rId437"/>
    <p:sldId id="372" r:id="rId438"/>
    <p:sldId id="373" r:id="rId439"/>
    <p:sldId id="604" r:id="rId440"/>
    <p:sldId id="760" r:id="rId441"/>
    <p:sldId id="756" r:id="rId442"/>
    <p:sldId id="613" r:id="rId443"/>
    <p:sldId id="382" r:id="rId444"/>
    <p:sldId id="376" r:id="rId445"/>
    <p:sldId id="375" r:id="rId446"/>
    <p:sldId id="377" r:id="rId447"/>
    <p:sldId id="378" r:id="rId448"/>
    <p:sldId id="380" r:id="rId449"/>
    <p:sldId id="764" r:id="rId450"/>
    <p:sldId id="767" r:id="rId451"/>
    <p:sldId id="765" r:id="rId452"/>
    <p:sldId id="1089" r:id="rId453"/>
    <p:sldId id="768" r:id="rId454"/>
    <p:sldId id="770" r:id="rId455"/>
    <p:sldId id="771" r:id="rId456"/>
    <p:sldId id="772" r:id="rId457"/>
    <p:sldId id="1090" r:id="rId458"/>
    <p:sldId id="773" r:id="rId459"/>
    <p:sldId id="774" r:id="rId460"/>
    <p:sldId id="785" r:id="rId461"/>
    <p:sldId id="784" r:id="rId462"/>
    <p:sldId id="783" r:id="rId463"/>
    <p:sldId id="782" r:id="rId464"/>
    <p:sldId id="781" r:id="rId465"/>
    <p:sldId id="381" r:id="rId466"/>
    <p:sldId id="493" r:id="rId467"/>
    <p:sldId id="492" r:id="rId468"/>
    <p:sldId id="758" r:id="rId469"/>
    <p:sldId id="494" r:id="rId470"/>
    <p:sldId id="606" r:id="rId471"/>
    <p:sldId id="1094" r:id="rId472"/>
    <p:sldId id="1125" r:id="rId473"/>
    <p:sldId id="1126" r:id="rId474"/>
    <p:sldId id="1091" r:id="rId475"/>
    <p:sldId id="287" r:id="rId476"/>
    <p:sldId id="1122" r:id="rId477"/>
    <p:sldId id="1123" r:id="rId478"/>
    <p:sldId id="699" r:id="rId479"/>
    <p:sldId id="614" r:id="rId480"/>
    <p:sldId id="522" r:id="rId481"/>
    <p:sldId id="548" r:id="rId482"/>
    <p:sldId id="549" r:id="rId483"/>
    <p:sldId id="658" r:id="rId484"/>
    <p:sldId id="374" r:id="rId485"/>
    <p:sldId id="787" r:id="rId486"/>
    <p:sldId id="803" r:id="rId487"/>
    <p:sldId id="788" r:id="rId488"/>
    <p:sldId id="391" r:id="rId489"/>
    <p:sldId id="392" r:id="rId490"/>
    <p:sldId id="393" r:id="rId491"/>
    <p:sldId id="792" r:id="rId492"/>
    <p:sldId id="394" r:id="rId493"/>
    <p:sldId id="483" r:id="rId494"/>
    <p:sldId id="542" r:id="rId495"/>
    <p:sldId id="544" r:id="rId496"/>
    <p:sldId id="543" r:id="rId497"/>
    <p:sldId id="545" r:id="rId498"/>
    <p:sldId id="546" r:id="rId499"/>
    <p:sldId id="547" r:id="rId500"/>
    <p:sldId id="400" r:id="rId501"/>
    <p:sldId id="401" r:id="rId502"/>
    <p:sldId id="789" r:id="rId503"/>
    <p:sldId id="790" r:id="rId504"/>
    <p:sldId id="395" r:id="rId505"/>
    <p:sldId id="791" r:id="rId506"/>
    <p:sldId id="396" r:id="rId507"/>
    <p:sldId id="793" r:id="rId508"/>
    <p:sldId id="796" r:id="rId509"/>
    <p:sldId id="797" r:id="rId510"/>
    <p:sldId id="798" r:id="rId511"/>
    <p:sldId id="799" r:id="rId512"/>
    <p:sldId id="800" r:id="rId513"/>
    <p:sldId id="801" r:id="rId514"/>
    <p:sldId id="802" r:id="rId515"/>
    <p:sldId id="1224" r:id="rId516"/>
    <p:sldId id="405" r:id="rId517"/>
    <p:sldId id="804" r:id="rId518"/>
    <p:sldId id="811" r:id="rId519"/>
    <p:sldId id="810" r:id="rId520"/>
    <p:sldId id="812" r:id="rId521"/>
    <p:sldId id="813" r:id="rId522"/>
    <p:sldId id="814" r:id="rId523"/>
    <p:sldId id="818" r:id="rId524"/>
    <p:sldId id="817" r:id="rId525"/>
    <p:sldId id="816" r:id="rId526"/>
    <p:sldId id="815" r:id="rId527"/>
    <p:sldId id="824" r:id="rId528"/>
    <p:sldId id="826" r:id="rId529"/>
    <p:sldId id="833" r:id="rId530"/>
    <p:sldId id="825" r:id="rId531"/>
    <p:sldId id="828" r:id="rId532"/>
    <p:sldId id="827" r:id="rId533"/>
    <p:sldId id="830" r:id="rId534"/>
    <p:sldId id="832" r:id="rId535"/>
    <p:sldId id="846" r:id="rId536"/>
    <p:sldId id="845" r:id="rId537"/>
    <p:sldId id="840" r:id="rId538"/>
    <p:sldId id="848" r:id="rId539"/>
    <p:sldId id="850" r:id="rId540"/>
    <p:sldId id="859" r:id="rId541"/>
    <p:sldId id="858" r:id="rId542"/>
    <p:sldId id="857" r:id="rId543"/>
    <p:sldId id="861" r:id="rId544"/>
    <p:sldId id="866" r:id="rId545"/>
    <p:sldId id="865" r:id="rId546"/>
    <p:sldId id="864" r:id="rId547"/>
    <p:sldId id="863" r:id="rId548"/>
    <p:sldId id="872" r:id="rId549"/>
    <p:sldId id="871" r:id="rId550"/>
    <p:sldId id="870" r:id="rId551"/>
    <p:sldId id="869" r:id="rId552"/>
    <p:sldId id="868" r:id="rId553"/>
    <p:sldId id="877" r:id="rId554"/>
    <p:sldId id="876" r:id="rId555"/>
    <p:sldId id="875" r:id="rId556"/>
    <p:sldId id="881" r:id="rId557"/>
    <p:sldId id="880" r:id="rId558"/>
    <p:sldId id="879" r:id="rId559"/>
    <p:sldId id="889" r:id="rId560"/>
    <p:sldId id="888" r:id="rId561"/>
    <p:sldId id="887" r:id="rId562"/>
    <p:sldId id="886" r:id="rId563"/>
    <p:sldId id="921" r:id="rId564"/>
    <p:sldId id="922" r:id="rId565"/>
    <p:sldId id="885" r:id="rId566"/>
    <p:sldId id="884" r:id="rId567"/>
    <p:sldId id="896" r:id="rId568"/>
    <p:sldId id="895" r:id="rId569"/>
    <p:sldId id="894" r:id="rId570"/>
    <p:sldId id="893" r:id="rId571"/>
    <p:sldId id="892" r:id="rId572"/>
    <p:sldId id="897" r:id="rId573"/>
    <p:sldId id="904" r:id="rId574"/>
    <p:sldId id="903" r:id="rId575"/>
    <p:sldId id="902" r:id="rId576"/>
    <p:sldId id="907" r:id="rId577"/>
    <p:sldId id="906" r:id="rId578"/>
    <p:sldId id="795" r:id="rId579"/>
    <p:sldId id="404" r:id="rId580"/>
    <p:sldId id="914" r:id="rId581"/>
    <p:sldId id="913" r:id="rId582"/>
    <p:sldId id="911" r:id="rId583"/>
    <p:sldId id="403" r:id="rId584"/>
    <p:sldId id="402" r:id="rId585"/>
    <p:sldId id="608" r:id="rId586"/>
    <p:sldId id="704" r:id="rId587"/>
    <p:sldId id="943" r:id="rId588"/>
    <p:sldId id="944" r:id="rId589"/>
    <p:sldId id="1034" r:id="rId590"/>
    <p:sldId id="1035" r:id="rId591"/>
    <p:sldId id="1036" r:id="rId592"/>
    <p:sldId id="575" r:id="rId593"/>
    <p:sldId id="570" r:id="rId594"/>
    <p:sldId id="577" r:id="rId595"/>
    <p:sldId id="578" r:id="rId596"/>
    <p:sldId id="579" r:id="rId597"/>
    <p:sldId id="580" r:id="rId598"/>
    <p:sldId id="581" r:id="rId599"/>
    <p:sldId id="582" r:id="rId600"/>
    <p:sldId id="583" r:id="rId601"/>
    <p:sldId id="584" r:id="rId602"/>
    <p:sldId id="585" r:id="rId603"/>
    <p:sldId id="586" r:id="rId604"/>
    <p:sldId id="587" r:id="rId605"/>
    <p:sldId id="588" r:id="rId606"/>
    <p:sldId id="589" r:id="rId607"/>
    <p:sldId id="590" r:id="rId608"/>
    <p:sldId id="591" r:id="rId609"/>
    <p:sldId id="592" r:id="rId610"/>
    <p:sldId id="593" r:id="rId611"/>
    <p:sldId id="973" r:id="rId612"/>
    <p:sldId id="970" r:id="rId613"/>
    <p:sldId id="576" r:id="rId614"/>
    <p:sldId id="370" r:id="rId615"/>
    <p:sldId id="337" r:id="rId616"/>
    <p:sldId id="410" r:id="rId617"/>
    <p:sldId id="923" r:id="rId618"/>
    <p:sldId id="919" r:id="rId619"/>
    <p:sldId id="338" r:id="rId620"/>
    <p:sldId id="415" r:id="rId621"/>
    <p:sldId id="416" r:id="rId622"/>
    <p:sldId id="384" r:id="rId623"/>
    <p:sldId id="385" r:id="rId624"/>
    <p:sldId id="420" r:id="rId625"/>
    <p:sldId id="426" r:id="rId626"/>
    <p:sldId id="427" r:id="rId627"/>
    <p:sldId id="418" r:id="rId628"/>
    <p:sldId id="419" r:id="rId629"/>
    <p:sldId id="1118" r:id="rId630"/>
    <p:sldId id="421" r:id="rId631"/>
    <p:sldId id="422" r:id="rId632"/>
    <p:sldId id="423" r:id="rId633"/>
    <p:sldId id="424" r:id="rId634"/>
    <p:sldId id="518" r:id="rId635"/>
    <p:sldId id="550" r:id="rId636"/>
    <p:sldId id="1088" r:id="rId637"/>
    <p:sldId id="425" r:id="rId638"/>
    <p:sldId id="428" r:id="rId639"/>
    <p:sldId id="388" r:id="rId640"/>
    <p:sldId id="660" r:id="rId641"/>
    <p:sldId id="661" r:id="rId642"/>
    <p:sldId id="662" r:id="rId643"/>
    <p:sldId id="663" r:id="rId644"/>
    <p:sldId id="664" r:id="rId645"/>
    <p:sldId id="665" r:id="rId646"/>
    <p:sldId id="666" r:id="rId647"/>
    <p:sldId id="667" r:id="rId648"/>
    <p:sldId id="675" r:id="rId649"/>
    <p:sldId id="980" r:id="rId650"/>
    <p:sldId id="979" r:id="rId651"/>
    <p:sldId id="981" r:id="rId652"/>
    <p:sldId id="676" r:id="rId653"/>
    <p:sldId id="677" r:id="rId654"/>
    <p:sldId id="387" r:id="rId655"/>
    <p:sldId id="674" r:id="rId656"/>
    <p:sldId id="670" r:id="rId657"/>
    <p:sldId id="915" r:id="rId658"/>
    <p:sldId id="672" r:id="rId659"/>
    <p:sldId id="695" r:id="rId660"/>
    <p:sldId id="560" r:id="rId661"/>
    <p:sldId id="946" r:id="rId662"/>
    <p:sldId id="697" r:id="rId663"/>
    <p:sldId id="947" r:id="rId664"/>
    <p:sldId id="971" r:id="rId665"/>
    <p:sldId id="1097" r:id="rId666"/>
    <p:sldId id="678" r:id="rId667"/>
    <p:sldId id="473" r:id="rId668"/>
    <p:sldId id="968" r:id="rId669"/>
    <p:sldId id="558" r:id="rId670"/>
    <p:sldId id="559" r:id="rId671"/>
    <p:sldId id="681" r:id="rId672"/>
    <p:sldId id="689" r:id="rId673"/>
    <p:sldId id="683" r:id="rId674"/>
    <p:sldId id="682" r:id="rId675"/>
    <p:sldId id="680" r:id="rId676"/>
    <p:sldId id="466" r:id="rId677"/>
    <p:sldId id="472" r:id="rId678"/>
    <p:sldId id="467" r:id="rId679"/>
    <p:sldId id="982" r:id="rId680"/>
    <p:sldId id="520" r:id="rId681"/>
    <p:sldId id="488" r:id="rId682"/>
    <p:sldId id="468" r:id="rId683"/>
    <p:sldId id="461" r:id="rId684"/>
    <p:sldId id="462" r:id="rId685"/>
    <p:sldId id="490" r:id="rId686"/>
    <p:sldId id="491" r:id="rId687"/>
    <p:sldId id="463" r:id="rId688"/>
    <p:sldId id="464" r:id="rId689"/>
    <p:sldId id="465" r:id="rId690"/>
    <p:sldId id="685" r:id="rId691"/>
    <p:sldId id="430" r:id="rId692"/>
    <p:sldId id="984" r:id="rId693"/>
    <p:sldId id="413" r:id="rId694"/>
    <p:sldId id="443" r:id="rId695"/>
    <p:sldId id="444" r:id="rId696"/>
  </p:sldIdLst>
  <p:sldSz cx="9144000" cy="6858000" type="screen4x3"/>
  <p:notesSz cx="6858000" cy="9926638"/>
  <p:defaultTextStyle>
    <a:defPPr>
      <a:defRPr lang="fr-FR"/>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16063" initials="C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66"/>
    <a:srgbClr val="3333CC"/>
    <a:srgbClr val="000099"/>
    <a:srgbClr val="333399"/>
    <a:srgbClr val="FF9933"/>
    <a:srgbClr val="FFFF00"/>
    <a:srgbClr val="FFCCCC"/>
    <a:srgbClr val="CCFF66"/>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Style à thème 1 - Accentuation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3296810-A885-4BE3-A3E7-6D5BEEA58F35}" styleName="Style moyen 2 - Accentuation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9165" autoAdjust="0"/>
  </p:normalViewPr>
  <p:slideViewPr>
    <p:cSldViewPr>
      <p:cViewPr varScale="1">
        <p:scale>
          <a:sx n="64" d="100"/>
          <a:sy n="64" d="100"/>
        </p:scale>
        <p:origin x="156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27684"/>
    </p:cViewPr>
  </p:sorterViewPr>
  <p:notesViewPr>
    <p:cSldViewPr>
      <p:cViewPr varScale="1">
        <p:scale>
          <a:sx n="74" d="100"/>
          <a:sy n="74" d="100"/>
        </p:scale>
        <p:origin x="1140" y="60"/>
      </p:cViewPr>
      <p:guideLst>
        <p:guide orient="horz" pos="3127"/>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99" Type="http://schemas.openxmlformats.org/officeDocument/2006/relationships/slide" Target="slides/slide298.xml"/><Relationship Id="rId671" Type="http://schemas.openxmlformats.org/officeDocument/2006/relationships/slide" Target="slides/slide670.xml"/><Relationship Id="rId21" Type="http://schemas.openxmlformats.org/officeDocument/2006/relationships/slide" Target="slides/slide20.xml"/><Relationship Id="rId63" Type="http://schemas.openxmlformats.org/officeDocument/2006/relationships/slide" Target="slides/slide62.xml"/><Relationship Id="rId159" Type="http://schemas.openxmlformats.org/officeDocument/2006/relationships/slide" Target="slides/slide158.xml"/><Relationship Id="rId324" Type="http://schemas.openxmlformats.org/officeDocument/2006/relationships/slide" Target="slides/slide323.xml"/><Relationship Id="rId366" Type="http://schemas.openxmlformats.org/officeDocument/2006/relationships/slide" Target="slides/slide365.xml"/><Relationship Id="rId531" Type="http://schemas.openxmlformats.org/officeDocument/2006/relationships/slide" Target="slides/slide530.xml"/><Relationship Id="rId573" Type="http://schemas.openxmlformats.org/officeDocument/2006/relationships/slide" Target="slides/slide572.xml"/><Relationship Id="rId629" Type="http://schemas.openxmlformats.org/officeDocument/2006/relationships/slide" Target="slides/slide628.xml"/><Relationship Id="rId170" Type="http://schemas.openxmlformats.org/officeDocument/2006/relationships/slide" Target="slides/slide169.xml"/><Relationship Id="rId226" Type="http://schemas.openxmlformats.org/officeDocument/2006/relationships/slide" Target="slides/slide225.xml"/><Relationship Id="rId433" Type="http://schemas.openxmlformats.org/officeDocument/2006/relationships/slide" Target="slides/slide432.xml"/><Relationship Id="rId268" Type="http://schemas.openxmlformats.org/officeDocument/2006/relationships/slide" Target="slides/slide267.xml"/><Relationship Id="rId475" Type="http://schemas.openxmlformats.org/officeDocument/2006/relationships/slide" Target="slides/slide474.xml"/><Relationship Id="rId640" Type="http://schemas.openxmlformats.org/officeDocument/2006/relationships/slide" Target="slides/slide639.xml"/><Relationship Id="rId682" Type="http://schemas.openxmlformats.org/officeDocument/2006/relationships/slide" Target="slides/slide681.xml"/><Relationship Id="rId32" Type="http://schemas.openxmlformats.org/officeDocument/2006/relationships/slide" Target="slides/slide31.xml"/><Relationship Id="rId74" Type="http://schemas.openxmlformats.org/officeDocument/2006/relationships/slide" Target="slides/slide73.xml"/><Relationship Id="rId128" Type="http://schemas.openxmlformats.org/officeDocument/2006/relationships/slide" Target="slides/slide127.xml"/><Relationship Id="rId335" Type="http://schemas.openxmlformats.org/officeDocument/2006/relationships/slide" Target="slides/slide334.xml"/><Relationship Id="rId377" Type="http://schemas.openxmlformats.org/officeDocument/2006/relationships/slide" Target="slides/slide376.xml"/><Relationship Id="rId500" Type="http://schemas.openxmlformats.org/officeDocument/2006/relationships/slide" Target="slides/slide499.xml"/><Relationship Id="rId542" Type="http://schemas.openxmlformats.org/officeDocument/2006/relationships/slide" Target="slides/slide541.xml"/><Relationship Id="rId584" Type="http://schemas.openxmlformats.org/officeDocument/2006/relationships/slide" Target="slides/slide583.xml"/><Relationship Id="rId5" Type="http://schemas.openxmlformats.org/officeDocument/2006/relationships/slide" Target="slides/slide4.xml"/><Relationship Id="rId181" Type="http://schemas.openxmlformats.org/officeDocument/2006/relationships/slide" Target="slides/slide180.xml"/><Relationship Id="rId237" Type="http://schemas.openxmlformats.org/officeDocument/2006/relationships/slide" Target="slides/slide236.xml"/><Relationship Id="rId402" Type="http://schemas.openxmlformats.org/officeDocument/2006/relationships/slide" Target="slides/slide401.xml"/><Relationship Id="rId279" Type="http://schemas.openxmlformats.org/officeDocument/2006/relationships/slide" Target="slides/slide278.xml"/><Relationship Id="rId444" Type="http://schemas.openxmlformats.org/officeDocument/2006/relationships/slide" Target="slides/slide443.xml"/><Relationship Id="rId486" Type="http://schemas.openxmlformats.org/officeDocument/2006/relationships/slide" Target="slides/slide485.xml"/><Relationship Id="rId651" Type="http://schemas.openxmlformats.org/officeDocument/2006/relationships/slide" Target="slides/slide650.xml"/><Relationship Id="rId693" Type="http://schemas.openxmlformats.org/officeDocument/2006/relationships/slide" Target="slides/slide692.xml"/><Relationship Id="rId43" Type="http://schemas.openxmlformats.org/officeDocument/2006/relationships/slide" Target="slides/slide42.xml"/><Relationship Id="rId139" Type="http://schemas.openxmlformats.org/officeDocument/2006/relationships/slide" Target="slides/slide138.xml"/><Relationship Id="rId290" Type="http://schemas.openxmlformats.org/officeDocument/2006/relationships/slide" Target="slides/slide289.xml"/><Relationship Id="rId304" Type="http://schemas.openxmlformats.org/officeDocument/2006/relationships/slide" Target="slides/slide303.xml"/><Relationship Id="rId346" Type="http://schemas.openxmlformats.org/officeDocument/2006/relationships/slide" Target="slides/slide345.xml"/><Relationship Id="rId388" Type="http://schemas.openxmlformats.org/officeDocument/2006/relationships/slide" Target="slides/slide387.xml"/><Relationship Id="rId511" Type="http://schemas.openxmlformats.org/officeDocument/2006/relationships/slide" Target="slides/slide510.xml"/><Relationship Id="rId553" Type="http://schemas.openxmlformats.org/officeDocument/2006/relationships/slide" Target="slides/slide552.xml"/><Relationship Id="rId609" Type="http://schemas.openxmlformats.org/officeDocument/2006/relationships/slide" Target="slides/slide608.xml"/><Relationship Id="rId85" Type="http://schemas.openxmlformats.org/officeDocument/2006/relationships/slide" Target="slides/slide84.xml"/><Relationship Id="rId150" Type="http://schemas.openxmlformats.org/officeDocument/2006/relationships/slide" Target="slides/slide149.xml"/><Relationship Id="rId192" Type="http://schemas.openxmlformats.org/officeDocument/2006/relationships/slide" Target="slides/slide191.xml"/><Relationship Id="rId206" Type="http://schemas.openxmlformats.org/officeDocument/2006/relationships/slide" Target="slides/slide205.xml"/><Relationship Id="rId413" Type="http://schemas.openxmlformats.org/officeDocument/2006/relationships/slide" Target="slides/slide412.xml"/><Relationship Id="rId595" Type="http://schemas.openxmlformats.org/officeDocument/2006/relationships/slide" Target="slides/slide594.xml"/><Relationship Id="rId248" Type="http://schemas.openxmlformats.org/officeDocument/2006/relationships/slide" Target="slides/slide247.xml"/><Relationship Id="rId455" Type="http://schemas.openxmlformats.org/officeDocument/2006/relationships/slide" Target="slides/slide454.xml"/><Relationship Id="rId497" Type="http://schemas.openxmlformats.org/officeDocument/2006/relationships/slide" Target="slides/slide496.xml"/><Relationship Id="rId620" Type="http://schemas.openxmlformats.org/officeDocument/2006/relationships/slide" Target="slides/slide619.xml"/><Relationship Id="rId662" Type="http://schemas.openxmlformats.org/officeDocument/2006/relationships/slide" Target="slides/slide661.xml"/><Relationship Id="rId12" Type="http://schemas.openxmlformats.org/officeDocument/2006/relationships/slide" Target="slides/slide11.xml"/><Relationship Id="rId108" Type="http://schemas.openxmlformats.org/officeDocument/2006/relationships/slide" Target="slides/slide107.xml"/><Relationship Id="rId315" Type="http://schemas.openxmlformats.org/officeDocument/2006/relationships/slide" Target="slides/slide314.xml"/><Relationship Id="rId357" Type="http://schemas.openxmlformats.org/officeDocument/2006/relationships/slide" Target="slides/slide356.xml"/><Relationship Id="rId522" Type="http://schemas.openxmlformats.org/officeDocument/2006/relationships/slide" Target="slides/slide521.xml"/><Relationship Id="rId54" Type="http://schemas.openxmlformats.org/officeDocument/2006/relationships/slide" Target="slides/slide53.xml"/><Relationship Id="rId96" Type="http://schemas.openxmlformats.org/officeDocument/2006/relationships/slide" Target="slides/slide95.xml"/><Relationship Id="rId161" Type="http://schemas.openxmlformats.org/officeDocument/2006/relationships/slide" Target="slides/slide160.xml"/><Relationship Id="rId217" Type="http://schemas.openxmlformats.org/officeDocument/2006/relationships/slide" Target="slides/slide216.xml"/><Relationship Id="rId399" Type="http://schemas.openxmlformats.org/officeDocument/2006/relationships/slide" Target="slides/slide398.xml"/><Relationship Id="rId564" Type="http://schemas.openxmlformats.org/officeDocument/2006/relationships/slide" Target="slides/slide563.xml"/><Relationship Id="rId259" Type="http://schemas.openxmlformats.org/officeDocument/2006/relationships/slide" Target="slides/slide258.xml"/><Relationship Id="rId424" Type="http://schemas.openxmlformats.org/officeDocument/2006/relationships/slide" Target="slides/slide423.xml"/><Relationship Id="rId466" Type="http://schemas.openxmlformats.org/officeDocument/2006/relationships/slide" Target="slides/slide465.xml"/><Relationship Id="rId631" Type="http://schemas.openxmlformats.org/officeDocument/2006/relationships/slide" Target="slides/slide630.xml"/><Relationship Id="rId673" Type="http://schemas.openxmlformats.org/officeDocument/2006/relationships/slide" Target="slides/slide672.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slide" Target="slides/slide269.xml"/><Relationship Id="rId326" Type="http://schemas.openxmlformats.org/officeDocument/2006/relationships/slide" Target="slides/slide325.xml"/><Relationship Id="rId533" Type="http://schemas.openxmlformats.org/officeDocument/2006/relationships/slide" Target="slides/slide532.xml"/><Relationship Id="rId65" Type="http://schemas.openxmlformats.org/officeDocument/2006/relationships/slide" Target="slides/slide64.xml"/><Relationship Id="rId130" Type="http://schemas.openxmlformats.org/officeDocument/2006/relationships/slide" Target="slides/slide129.xml"/><Relationship Id="rId368" Type="http://schemas.openxmlformats.org/officeDocument/2006/relationships/slide" Target="slides/slide367.xml"/><Relationship Id="rId575" Type="http://schemas.openxmlformats.org/officeDocument/2006/relationships/slide" Target="slides/slide574.xml"/><Relationship Id="rId172" Type="http://schemas.openxmlformats.org/officeDocument/2006/relationships/slide" Target="slides/slide171.xml"/><Relationship Id="rId228" Type="http://schemas.openxmlformats.org/officeDocument/2006/relationships/slide" Target="slides/slide227.xml"/><Relationship Id="rId435" Type="http://schemas.openxmlformats.org/officeDocument/2006/relationships/slide" Target="slides/slide434.xml"/><Relationship Id="rId477" Type="http://schemas.openxmlformats.org/officeDocument/2006/relationships/slide" Target="slides/slide476.xml"/><Relationship Id="rId600" Type="http://schemas.openxmlformats.org/officeDocument/2006/relationships/slide" Target="slides/slide599.xml"/><Relationship Id="rId642" Type="http://schemas.openxmlformats.org/officeDocument/2006/relationships/slide" Target="slides/slide641.xml"/><Relationship Id="rId684" Type="http://schemas.openxmlformats.org/officeDocument/2006/relationships/slide" Target="slides/slide683.xml"/><Relationship Id="rId281" Type="http://schemas.openxmlformats.org/officeDocument/2006/relationships/slide" Target="slides/slide280.xml"/><Relationship Id="rId337" Type="http://schemas.openxmlformats.org/officeDocument/2006/relationships/slide" Target="slides/slide336.xml"/><Relationship Id="rId502" Type="http://schemas.openxmlformats.org/officeDocument/2006/relationships/slide" Target="slides/slide501.xml"/><Relationship Id="rId34" Type="http://schemas.openxmlformats.org/officeDocument/2006/relationships/slide" Target="slides/slide33.xml"/><Relationship Id="rId76" Type="http://schemas.openxmlformats.org/officeDocument/2006/relationships/slide" Target="slides/slide75.xml"/><Relationship Id="rId141" Type="http://schemas.openxmlformats.org/officeDocument/2006/relationships/slide" Target="slides/slide140.xml"/><Relationship Id="rId379" Type="http://schemas.openxmlformats.org/officeDocument/2006/relationships/slide" Target="slides/slide378.xml"/><Relationship Id="rId544" Type="http://schemas.openxmlformats.org/officeDocument/2006/relationships/slide" Target="slides/slide543.xml"/><Relationship Id="rId586" Type="http://schemas.openxmlformats.org/officeDocument/2006/relationships/slide" Target="slides/slide585.xml"/><Relationship Id="rId7" Type="http://schemas.openxmlformats.org/officeDocument/2006/relationships/slide" Target="slides/slide6.xml"/><Relationship Id="rId183" Type="http://schemas.openxmlformats.org/officeDocument/2006/relationships/slide" Target="slides/slide182.xml"/><Relationship Id="rId239" Type="http://schemas.openxmlformats.org/officeDocument/2006/relationships/slide" Target="slides/slide238.xml"/><Relationship Id="rId390" Type="http://schemas.openxmlformats.org/officeDocument/2006/relationships/slide" Target="slides/slide389.xml"/><Relationship Id="rId404" Type="http://schemas.openxmlformats.org/officeDocument/2006/relationships/slide" Target="slides/slide403.xml"/><Relationship Id="rId446" Type="http://schemas.openxmlformats.org/officeDocument/2006/relationships/slide" Target="slides/slide445.xml"/><Relationship Id="rId611" Type="http://schemas.openxmlformats.org/officeDocument/2006/relationships/slide" Target="slides/slide610.xml"/><Relationship Id="rId653" Type="http://schemas.openxmlformats.org/officeDocument/2006/relationships/slide" Target="slides/slide652.xml"/><Relationship Id="rId250" Type="http://schemas.openxmlformats.org/officeDocument/2006/relationships/slide" Target="slides/slide249.xml"/><Relationship Id="rId292" Type="http://schemas.openxmlformats.org/officeDocument/2006/relationships/slide" Target="slides/slide291.xml"/><Relationship Id="rId306" Type="http://schemas.openxmlformats.org/officeDocument/2006/relationships/slide" Target="slides/slide305.xml"/><Relationship Id="rId488" Type="http://schemas.openxmlformats.org/officeDocument/2006/relationships/slide" Target="slides/slide487.xml"/><Relationship Id="rId695" Type="http://schemas.openxmlformats.org/officeDocument/2006/relationships/slide" Target="slides/slide694.xml"/><Relationship Id="rId45" Type="http://schemas.openxmlformats.org/officeDocument/2006/relationships/slide" Target="slides/slide44.xml"/><Relationship Id="rId87" Type="http://schemas.openxmlformats.org/officeDocument/2006/relationships/slide" Target="slides/slide86.xml"/><Relationship Id="rId110" Type="http://schemas.openxmlformats.org/officeDocument/2006/relationships/slide" Target="slides/slide109.xml"/><Relationship Id="rId348" Type="http://schemas.openxmlformats.org/officeDocument/2006/relationships/slide" Target="slides/slide347.xml"/><Relationship Id="rId513" Type="http://schemas.openxmlformats.org/officeDocument/2006/relationships/slide" Target="slides/slide512.xml"/><Relationship Id="rId555" Type="http://schemas.openxmlformats.org/officeDocument/2006/relationships/slide" Target="slides/slide554.xml"/><Relationship Id="rId597" Type="http://schemas.openxmlformats.org/officeDocument/2006/relationships/slide" Target="slides/slide596.xml"/><Relationship Id="rId152" Type="http://schemas.openxmlformats.org/officeDocument/2006/relationships/slide" Target="slides/slide151.xml"/><Relationship Id="rId194" Type="http://schemas.openxmlformats.org/officeDocument/2006/relationships/slide" Target="slides/slide193.xml"/><Relationship Id="rId208" Type="http://schemas.openxmlformats.org/officeDocument/2006/relationships/slide" Target="slides/slide207.xml"/><Relationship Id="rId415" Type="http://schemas.openxmlformats.org/officeDocument/2006/relationships/slide" Target="slides/slide414.xml"/><Relationship Id="rId457" Type="http://schemas.openxmlformats.org/officeDocument/2006/relationships/slide" Target="slides/slide456.xml"/><Relationship Id="rId622" Type="http://schemas.openxmlformats.org/officeDocument/2006/relationships/slide" Target="slides/slide621.xml"/><Relationship Id="rId261" Type="http://schemas.openxmlformats.org/officeDocument/2006/relationships/slide" Target="slides/slide260.xml"/><Relationship Id="rId499" Type="http://schemas.openxmlformats.org/officeDocument/2006/relationships/slide" Target="slides/slide498.xml"/><Relationship Id="rId664" Type="http://schemas.openxmlformats.org/officeDocument/2006/relationships/slide" Target="slides/slide663.xml"/><Relationship Id="rId14" Type="http://schemas.openxmlformats.org/officeDocument/2006/relationships/slide" Target="slides/slide13.xml"/><Relationship Id="rId56" Type="http://schemas.openxmlformats.org/officeDocument/2006/relationships/slide" Target="slides/slide55.xml"/><Relationship Id="rId317" Type="http://schemas.openxmlformats.org/officeDocument/2006/relationships/slide" Target="slides/slide316.xml"/><Relationship Id="rId359" Type="http://schemas.openxmlformats.org/officeDocument/2006/relationships/slide" Target="slides/slide358.xml"/><Relationship Id="rId524" Type="http://schemas.openxmlformats.org/officeDocument/2006/relationships/slide" Target="slides/slide523.xml"/><Relationship Id="rId566" Type="http://schemas.openxmlformats.org/officeDocument/2006/relationships/slide" Target="slides/slide565.xml"/><Relationship Id="rId98" Type="http://schemas.openxmlformats.org/officeDocument/2006/relationships/slide" Target="slides/slide97.xml"/><Relationship Id="rId121" Type="http://schemas.openxmlformats.org/officeDocument/2006/relationships/slide" Target="slides/slide120.xml"/><Relationship Id="rId163" Type="http://schemas.openxmlformats.org/officeDocument/2006/relationships/slide" Target="slides/slide162.xml"/><Relationship Id="rId219" Type="http://schemas.openxmlformats.org/officeDocument/2006/relationships/slide" Target="slides/slide218.xml"/><Relationship Id="rId370" Type="http://schemas.openxmlformats.org/officeDocument/2006/relationships/slide" Target="slides/slide369.xml"/><Relationship Id="rId426" Type="http://schemas.openxmlformats.org/officeDocument/2006/relationships/slide" Target="slides/slide425.xml"/><Relationship Id="rId633" Type="http://schemas.openxmlformats.org/officeDocument/2006/relationships/slide" Target="slides/slide632.xml"/><Relationship Id="rId230" Type="http://schemas.openxmlformats.org/officeDocument/2006/relationships/slide" Target="slides/slide229.xml"/><Relationship Id="rId468" Type="http://schemas.openxmlformats.org/officeDocument/2006/relationships/slide" Target="slides/slide467.xml"/><Relationship Id="rId675" Type="http://schemas.openxmlformats.org/officeDocument/2006/relationships/slide" Target="slides/slide674.xml"/><Relationship Id="rId25" Type="http://schemas.openxmlformats.org/officeDocument/2006/relationships/slide" Target="slides/slide24.xml"/><Relationship Id="rId67" Type="http://schemas.openxmlformats.org/officeDocument/2006/relationships/slide" Target="slides/slide66.xml"/><Relationship Id="rId272" Type="http://schemas.openxmlformats.org/officeDocument/2006/relationships/slide" Target="slides/slide271.xml"/><Relationship Id="rId328" Type="http://schemas.openxmlformats.org/officeDocument/2006/relationships/slide" Target="slides/slide327.xml"/><Relationship Id="rId535" Type="http://schemas.openxmlformats.org/officeDocument/2006/relationships/slide" Target="slides/slide534.xml"/><Relationship Id="rId577" Type="http://schemas.openxmlformats.org/officeDocument/2006/relationships/slide" Target="slides/slide576.xml"/><Relationship Id="rId700" Type="http://schemas.openxmlformats.org/officeDocument/2006/relationships/presProps" Target="presProps.xml"/><Relationship Id="rId132" Type="http://schemas.openxmlformats.org/officeDocument/2006/relationships/slide" Target="slides/slide131.xml"/><Relationship Id="rId174" Type="http://schemas.openxmlformats.org/officeDocument/2006/relationships/slide" Target="slides/slide173.xml"/><Relationship Id="rId381" Type="http://schemas.openxmlformats.org/officeDocument/2006/relationships/slide" Target="slides/slide380.xml"/><Relationship Id="rId602" Type="http://schemas.openxmlformats.org/officeDocument/2006/relationships/slide" Target="slides/slide601.xml"/><Relationship Id="rId241" Type="http://schemas.openxmlformats.org/officeDocument/2006/relationships/slide" Target="slides/slide240.xml"/><Relationship Id="rId437" Type="http://schemas.openxmlformats.org/officeDocument/2006/relationships/slide" Target="slides/slide436.xml"/><Relationship Id="rId479" Type="http://schemas.openxmlformats.org/officeDocument/2006/relationships/slide" Target="slides/slide478.xml"/><Relationship Id="rId644" Type="http://schemas.openxmlformats.org/officeDocument/2006/relationships/slide" Target="slides/slide643.xml"/><Relationship Id="rId686" Type="http://schemas.openxmlformats.org/officeDocument/2006/relationships/slide" Target="slides/slide685.xml"/><Relationship Id="rId36" Type="http://schemas.openxmlformats.org/officeDocument/2006/relationships/slide" Target="slides/slide35.xml"/><Relationship Id="rId283" Type="http://schemas.openxmlformats.org/officeDocument/2006/relationships/slide" Target="slides/slide282.xml"/><Relationship Id="rId339" Type="http://schemas.openxmlformats.org/officeDocument/2006/relationships/slide" Target="slides/slide338.xml"/><Relationship Id="rId490" Type="http://schemas.openxmlformats.org/officeDocument/2006/relationships/slide" Target="slides/slide489.xml"/><Relationship Id="rId504" Type="http://schemas.openxmlformats.org/officeDocument/2006/relationships/slide" Target="slides/slide503.xml"/><Relationship Id="rId546" Type="http://schemas.openxmlformats.org/officeDocument/2006/relationships/slide" Target="slides/slide545.xml"/><Relationship Id="rId78" Type="http://schemas.openxmlformats.org/officeDocument/2006/relationships/slide" Target="slides/slide77.xml"/><Relationship Id="rId101" Type="http://schemas.openxmlformats.org/officeDocument/2006/relationships/slide" Target="slides/slide100.xml"/><Relationship Id="rId143" Type="http://schemas.openxmlformats.org/officeDocument/2006/relationships/slide" Target="slides/slide142.xml"/><Relationship Id="rId185" Type="http://schemas.openxmlformats.org/officeDocument/2006/relationships/slide" Target="slides/slide184.xml"/><Relationship Id="rId350" Type="http://schemas.openxmlformats.org/officeDocument/2006/relationships/slide" Target="slides/slide349.xml"/><Relationship Id="rId406" Type="http://schemas.openxmlformats.org/officeDocument/2006/relationships/slide" Target="slides/slide405.xml"/><Relationship Id="rId588" Type="http://schemas.openxmlformats.org/officeDocument/2006/relationships/slide" Target="slides/slide587.xml"/><Relationship Id="rId9" Type="http://schemas.openxmlformats.org/officeDocument/2006/relationships/slide" Target="slides/slide8.xml"/><Relationship Id="rId210" Type="http://schemas.openxmlformats.org/officeDocument/2006/relationships/slide" Target="slides/slide209.xml"/><Relationship Id="rId392" Type="http://schemas.openxmlformats.org/officeDocument/2006/relationships/slide" Target="slides/slide391.xml"/><Relationship Id="rId448" Type="http://schemas.openxmlformats.org/officeDocument/2006/relationships/slide" Target="slides/slide447.xml"/><Relationship Id="rId613" Type="http://schemas.openxmlformats.org/officeDocument/2006/relationships/slide" Target="slides/slide612.xml"/><Relationship Id="rId655" Type="http://schemas.openxmlformats.org/officeDocument/2006/relationships/slide" Target="slides/slide654.xml"/><Relationship Id="rId697" Type="http://schemas.openxmlformats.org/officeDocument/2006/relationships/notesMaster" Target="notesMasters/notesMaster1.xml"/><Relationship Id="rId252" Type="http://schemas.openxmlformats.org/officeDocument/2006/relationships/slide" Target="slides/slide251.xml"/><Relationship Id="rId294" Type="http://schemas.openxmlformats.org/officeDocument/2006/relationships/slide" Target="slides/slide293.xml"/><Relationship Id="rId308" Type="http://schemas.openxmlformats.org/officeDocument/2006/relationships/slide" Target="slides/slide307.xml"/><Relationship Id="rId515" Type="http://schemas.openxmlformats.org/officeDocument/2006/relationships/slide" Target="slides/slide514.xml"/><Relationship Id="rId47" Type="http://schemas.openxmlformats.org/officeDocument/2006/relationships/slide" Target="slides/slide46.xml"/><Relationship Id="rId89" Type="http://schemas.openxmlformats.org/officeDocument/2006/relationships/slide" Target="slides/slide88.xml"/><Relationship Id="rId112" Type="http://schemas.openxmlformats.org/officeDocument/2006/relationships/slide" Target="slides/slide111.xml"/><Relationship Id="rId154" Type="http://schemas.openxmlformats.org/officeDocument/2006/relationships/slide" Target="slides/slide153.xml"/><Relationship Id="rId361" Type="http://schemas.openxmlformats.org/officeDocument/2006/relationships/slide" Target="slides/slide360.xml"/><Relationship Id="rId557" Type="http://schemas.openxmlformats.org/officeDocument/2006/relationships/slide" Target="slides/slide556.xml"/><Relationship Id="rId599" Type="http://schemas.openxmlformats.org/officeDocument/2006/relationships/slide" Target="slides/slide598.xml"/><Relationship Id="rId196" Type="http://schemas.openxmlformats.org/officeDocument/2006/relationships/slide" Target="slides/slide195.xml"/><Relationship Id="rId417" Type="http://schemas.openxmlformats.org/officeDocument/2006/relationships/slide" Target="slides/slide416.xml"/><Relationship Id="rId459" Type="http://schemas.openxmlformats.org/officeDocument/2006/relationships/slide" Target="slides/slide458.xml"/><Relationship Id="rId624" Type="http://schemas.openxmlformats.org/officeDocument/2006/relationships/slide" Target="slides/slide623.xml"/><Relationship Id="rId666" Type="http://schemas.openxmlformats.org/officeDocument/2006/relationships/slide" Target="slides/slide665.xml"/><Relationship Id="rId16" Type="http://schemas.openxmlformats.org/officeDocument/2006/relationships/slide" Target="slides/slide15.xml"/><Relationship Id="rId221" Type="http://schemas.openxmlformats.org/officeDocument/2006/relationships/slide" Target="slides/slide220.xml"/><Relationship Id="rId263" Type="http://schemas.openxmlformats.org/officeDocument/2006/relationships/slide" Target="slides/slide262.xml"/><Relationship Id="rId319" Type="http://schemas.openxmlformats.org/officeDocument/2006/relationships/slide" Target="slides/slide318.xml"/><Relationship Id="rId470" Type="http://schemas.openxmlformats.org/officeDocument/2006/relationships/slide" Target="slides/slide469.xml"/><Relationship Id="rId526" Type="http://schemas.openxmlformats.org/officeDocument/2006/relationships/slide" Target="slides/slide525.xml"/><Relationship Id="rId58" Type="http://schemas.openxmlformats.org/officeDocument/2006/relationships/slide" Target="slides/slide57.xml"/><Relationship Id="rId123" Type="http://schemas.openxmlformats.org/officeDocument/2006/relationships/slide" Target="slides/slide122.xml"/><Relationship Id="rId330" Type="http://schemas.openxmlformats.org/officeDocument/2006/relationships/slide" Target="slides/slide329.xml"/><Relationship Id="rId568" Type="http://schemas.openxmlformats.org/officeDocument/2006/relationships/slide" Target="slides/slide567.xml"/><Relationship Id="rId165" Type="http://schemas.openxmlformats.org/officeDocument/2006/relationships/slide" Target="slides/slide164.xml"/><Relationship Id="rId372" Type="http://schemas.openxmlformats.org/officeDocument/2006/relationships/slide" Target="slides/slide371.xml"/><Relationship Id="rId428" Type="http://schemas.openxmlformats.org/officeDocument/2006/relationships/slide" Target="slides/slide427.xml"/><Relationship Id="rId635" Type="http://schemas.openxmlformats.org/officeDocument/2006/relationships/slide" Target="slides/slide634.xml"/><Relationship Id="rId677" Type="http://schemas.openxmlformats.org/officeDocument/2006/relationships/slide" Target="slides/slide676.xml"/><Relationship Id="rId232" Type="http://schemas.openxmlformats.org/officeDocument/2006/relationships/slide" Target="slides/slide231.xml"/><Relationship Id="rId274" Type="http://schemas.openxmlformats.org/officeDocument/2006/relationships/slide" Target="slides/slide273.xml"/><Relationship Id="rId481" Type="http://schemas.openxmlformats.org/officeDocument/2006/relationships/slide" Target="slides/slide480.xml"/><Relationship Id="rId702" Type="http://schemas.openxmlformats.org/officeDocument/2006/relationships/theme" Target="theme/theme1.xml"/><Relationship Id="rId27" Type="http://schemas.openxmlformats.org/officeDocument/2006/relationships/slide" Target="slides/slide26.xml"/><Relationship Id="rId69" Type="http://schemas.openxmlformats.org/officeDocument/2006/relationships/slide" Target="slides/slide68.xml"/><Relationship Id="rId134" Type="http://schemas.openxmlformats.org/officeDocument/2006/relationships/slide" Target="slides/slide133.xml"/><Relationship Id="rId537" Type="http://schemas.openxmlformats.org/officeDocument/2006/relationships/slide" Target="slides/slide536.xml"/><Relationship Id="rId579" Type="http://schemas.openxmlformats.org/officeDocument/2006/relationships/slide" Target="slides/slide578.xml"/><Relationship Id="rId80" Type="http://schemas.openxmlformats.org/officeDocument/2006/relationships/slide" Target="slides/slide79.xml"/><Relationship Id="rId176" Type="http://schemas.openxmlformats.org/officeDocument/2006/relationships/slide" Target="slides/slide175.xml"/><Relationship Id="rId341" Type="http://schemas.openxmlformats.org/officeDocument/2006/relationships/slide" Target="slides/slide340.xml"/><Relationship Id="rId383" Type="http://schemas.openxmlformats.org/officeDocument/2006/relationships/slide" Target="slides/slide382.xml"/><Relationship Id="rId439" Type="http://schemas.openxmlformats.org/officeDocument/2006/relationships/slide" Target="slides/slide438.xml"/><Relationship Id="rId590" Type="http://schemas.openxmlformats.org/officeDocument/2006/relationships/slide" Target="slides/slide589.xml"/><Relationship Id="rId604" Type="http://schemas.openxmlformats.org/officeDocument/2006/relationships/slide" Target="slides/slide603.xml"/><Relationship Id="rId646" Type="http://schemas.openxmlformats.org/officeDocument/2006/relationships/slide" Target="slides/slide645.xml"/><Relationship Id="rId201" Type="http://schemas.openxmlformats.org/officeDocument/2006/relationships/slide" Target="slides/slide200.xml"/><Relationship Id="rId243" Type="http://schemas.openxmlformats.org/officeDocument/2006/relationships/slide" Target="slides/slide242.xml"/><Relationship Id="rId285" Type="http://schemas.openxmlformats.org/officeDocument/2006/relationships/slide" Target="slides/slide284.xml"/><Relationship Id="rId450" Type="http://schemas.openxmlformats.org/officeDocument/2006/relationships/slide" Target="slides/slide449.xml"/><Relationship Id="rId506" Type="http://schemas.openxmlformats.org/officeDocument/2006/relationships/slide" Target="slides/slide505.xml"/><Relationship Id="rId688" Type="http://schemas.openxmlformats.org/officeDocument/2006/relationships/slide" Target="slides/slide687.xml"/><Relationship Id="rId38" Type="http://schemas.openxmlformats.org/officeDocument/2006/relationships/slide" Target="slides/slide37.xml"/><Relationship Id="rId103" Type="http://schemas.openxmlformats.org/officeDocument/2006/relationships/slide" Target="slides/slide102.xml"/><Relationship Id="rId310" Type="http://schemas.openxmlformats.org/officeDocument/2006/relationships/slide" Target="slides/slide309.xml"/><Relationship Id="rId492" Type="http://schemas.openxmlformats.org/officeDocument/2006/relationships/slide" Target="slides/slide491.xml"/><Relationship Id="rId548" Type="http://schemas.openxmlformats.org/officeDocument/2006/relationships/slide" Target="slides/slide547.xml"/><Relationship Id="rId91" Type="http://schemas.openxmlformats.org/officeDocument/2006/relationships/slide" Target="slides/slide90.xml"/><Relationship Id="rId145" Type="http://schemas.openxmlformats.org/officeDocument/2006/relationships/slide" Target="slides/slide144.xml"/><Relationship Id="rId187" Type="http://schemas.openxmlformats.org/officeDocument/2006/relationships/slide" Target="slides/slide186.xml"/><Relationship Id="rId352" Type="http://schemas.openxmlformats.org/officeDocument/2006/relationships/slide" Target="slides/slide351.xml"/><Relationship Id="rId394" Type="http://schemas.openxmlformats.org/officeDocument/2006/relationships/slide" Target="slides/slide393.xml"/><Relationship Id="rId408" Type="http://schemas.openxmlformats.org/officeDocument/2006/relationships/slide" Target="slides/slide407.xml"/><Relationship Id="rId615" Type="http://schemas.openxmlformats.org/officeDocument/2006/relationships/slide" Target="slides/slide614.xml"/><Relationship Id="rId212" Type="http://schemas.openxmlformats.org/officeDocument/2006/relationships/slide" Target="slides/slide211.xml"/><Relationship Id="rId254" Type="http://schemas.openxmlformats.org/officeDocument/2006/relationships/slide" Target="slides/slide253.xml"/><Relationship Id="rId657" Type="http://schemas.openxmlformats.org/officeDocument/2006/relationships/slide" Target="slides/slide656.xml"/><Relationship Id="rId699" Type="http://schemas.openxmlformats.org/officeDocument/2006/relationships/commentAuthors" Target="commentAuthors.xml"/><Relationship Id="rId49" Type="http://schemas.openxmlformats.org/officeDocument/2006/relationships/slide" Target="slides/slide48.xml"/><Relationship Id="rId114" Type="http://schemas.openxmlformats.org/officeDocument/2006/relationships/slide" Target="slides/slide113.xml"/><Relationship Id="rId296" Type="http://schemas.openxmlformats.org/officeDocument/2006/relationships/slide" Target="slides/slide295.xml"/><Relationship Id="rId461" Type="http://schemas.openxmlformats.org/officeDocument/2006/relationships/slide" Target="slides/slide460.xml"/><Relationship Id="rId517" Type="http://schemas.openxmlformats.org/officeDocument/2006/relationships/slide" Target="slides/slide516.xml"/><Relationship Id="rId559" Type="http://schemas.openxmlformats.org/officeDocument/2006/relationships/slide" Target="slides/slide558.xml"/><Relationship Id="rId60" Type="http://schemas.openxmlformats.org/officeDocument/2006/relationships/slide" Target="slides/slide59.xml"/><Relationship Id="rId156" Type="http://schemas.openxmlformats.org/officeDocument/2006/relationships/slide" Target="slides/slide155.xml"/><Relationship Id="rId198" Type="http://schemas.openxmlformats.org/officeDocument/2006/relationships/slide" Target="slides/slide197.xml"/><Relationship Id="rId321" Type="http://schemas.openxmlformats.org/officeDocument/2006/relationships/slide" Target="slides/slide320.xml"/><Relationship Id="rId363" Type="http://schemas.openxmlformats.org/officeDocument/2006/relationships/slide" Target="slides/slide362.xml"/><Relationship Id="rId419" Type="http://schemas.openxmlformats.org/officeDocument/2006/relationships/slide" Target="slides/slide418.xml"/><Relationship Id="rId570" Type="http://schemas.openxmlformats.org/officeDocument/2006/relationships/slide" Target="slides/slide569.xml"/><Relationship Id="rId626" Type="http://schemas.openxmlformats.org/officeDocument/2006/relationships/slide" Target="slides/slide625.xml"/><Relationship Id="rId223" Type="http://schemas.openxmlformats.org/officeDocument/2006/relationships/slide" Target="slides/slide222.xml"/><Relationship Id="rId430" Type="http://schemas.openxmlformats.org/officeDocument/2006/relationships/slide" Target="slides/slide429.xml"/><Relationship Id="rId668" Type="http://schemas.openxmlformats.org/officeDocument/2006/relationships/slide" Target="slides/slide667.xml"/><Relationship Id="rId18" Type="http://schemas.openxmlformats.org/officeDocument/2006/relationships/slide" Target="slides/slide17.xml"/><Relationship Id="rId265" Type="http://schemas.openxmlformats.org/officeDocument/2006/relationships/slide" Target="slides/slide264.xml"/><Relationship Id="rId472" Type="http://schemas.openxmlformats.org/officeDocument/2006/relationships/slide" Target="slides/slide471.xml"/><Relationship Id="rId528" Type="http://schemas.openxmlformats.org/officeDocument/2006/relationships/slide" Target="slides/slide527.xml"/><Relationship Id="rId125" Type="http://schemas.openxmlformats.org/officeDocument/2006/relationships/slide" Target="slides/slide124.xml"/><Relationship Id="rId167" Type="http://schemas.openxmlformats.org/officeDocument/2006/relationships/slide" Target="slides/slide166.xml"/><Relationship Id="rId332" Type="http://schemas.openxmlformats.org/officeDocument/2006/relationships/slide" Target="slides/slide331.xml"/><Relationship Id="rId374" Type="http://schemas.openxmlformats.org/officeDocument/2006/relationships/slide" Target="slides/slide373.xml"/><Relationship Id="rId581" Type="http://schemas.openxmlformats.org/officeDocument/2006/relationships/slide" Target="slides/slide580.xml"/><Relationship Id="rId71" Type="http://schemas.openxmlformats.org/officeDocument/2006/relationships/slide" Target="slides/slide70.xml"/><Relationship Id="rId234" Type="http://schemas.openxmlformats.org/officeDocument/2006/relationships/slide" Target="slides/slide233.xml"/><Relationship Id="rId637" Type="http://schemas.openxmlformats.org/officeDocument/2006/relationships/slide" Target="slides/slide636.xml"/><Relationship Id="rId679" Type="http://schemas.openxmlformats.org/officeDocument/2006/relationships/slide" Target="slides/slide678.xml"/><Relationship Id="rId2" Type="http://schemas.openxmlformats.org/officeDocument/2006/relationships/slide" Target="slides/slide1.xml"/><Relationship Id="rId29" Type="http://schemas.openxmlformats.org/officeDocument/2006/relationships/slide" Target="slides/slide28.xml"/><Relationship Id="rId276" Type="http://schemas.openxmlformats.org/officeDocument/2006/relationships/slide" Target="slides/slide275.xml"/><Relationship Id="rId441" Type="http://schemas.openxmlformats.org/officeDocument/2006/relationships/slide" Target="slides/slide440.xml"/><Relationship Id="rId483" Type="http://schemas.openxmlformats.org/officeDocument/2006/relationships/slide" Target="slides/slide482.xml"/><Relationship Id="rId539" Type="http://schemas.openxmlformats.org/officeDocument/2006/relationships/slide" Target="slides/slide538.xml"/><Relationship Id="rId690" Type="http://schemas.openxmlformats.org/officeDocument/2006/relationships/slide" Target="slides/slide689.xml"/><Relationship Id="rId40" Type="http://schemas.openxmlformats.org/officeDocument/2006/relationships/slide" Target="slides/slide39.xml"/><Relationship Id="rId136" Type="http://schemas.openxmlformats.org/officeDocument/2006/relationships/slide" Target="slides/slide135.xml"/><Relationship Id="rId178" Type="http://schemas.openxmlformats.org/officeDocument/2006/relationships/slide" Target="slides/slide177.xml"/><Relationship Id="rId301" Type="http://schemas.openxmlformats.org/officeDocument/2006/relationships/slide" Target="slides/slide300.xml"/><Relationship Id="rId343" Type="http://schemas.openxmlformats.org/officeDocument/2006/relationships/slide" Target="slides/slide342.xml"/><Relationship Id="rId550" Type="http://schemas.openxmlformats.org/officeDocument/2006/relationships/slide" Target="slides/slide549.xml"/><Relationship Id="rId82" Type="http://schemas.openxmlformats.org/officeDocument/2006/relationships/slide" Target="slides/slide81.xml"/><Relationship Id="rId203" Type="http://schemas.openxmlformats.org/officeDocument/2006/relationships/slide" Target="slides/slide202.xml"/><Relationship Id="rId385" Type="http://schemas.openxmlformats.org/officeDocument/2006/relationships/slide" Target="slides/slide384.xml"/><Relationship Id="rId592" Type="http://schemas.openxmlformats.org/officeDocument/2006/relationships/slide" Target="slides/slide591.xml"/><Relationship Id="rId606" Type="http://schemas.openxmlformats.org/officeDocument/2006/relationships/slide" Target="slides/slide605.xml"/><Relationship Id="rId648" Type="http://schemas.openxmlformats.org/officeDocument/2006/relationships/slide" Target="slides/slide647.xml"/><Relationship Id="rId19" Type="http://schemas.openxmlformats.org/officeDocument/2006/relationships/slide" Target="slides/slide18.xml"/><Relationship Id="rId224" Type="http://schemas.openxmlformats.org/officeDocument/2006/relationships/slide" Target="slides/slide223.xml"/><Relationship Id="rId245" Type="http://schemas.openxmlformats.org/officeDocument/2006/relationships/slide" Target="slides/slide244.xml"/><Relationship Id="rId266" Type="http://schemas.openxmlformats.org/officeDocument/2006/relationships/slide" Target="slides/slide265.xml"/><Relationship Id="rId287" Type="http://schemas.openxmlformats.org/officeDocument/2006/relationships/slide" Target="slides/slide286.xml"/><Relationship Id="rId410" Type="http://schemas.openxmlformats.org/officeDocument/2006/relationships/slide" Target="slides/slide409.xml"/><Relationship Id="rId431" Type="http://schemas.openxmlformats.org/officeDocument/2006/relationships/slide" Target="slides/slide430.xml"/><Relationship Id="rId452" Type="http://schemas.openxmlformats.org/officeDocument/2006/relationships/slide" Target="slides/slide451.xml"/><Relationship Id="rId473" Type="http://schemas.openxmlformats.org/officeDocument/2006/relationships/slide" Target="slides/slide472.xml"/><Relationship Id="rId494" Type="http://schemas.openxmlformats.org/officeDocument/2006/relationships/slide" Target="slides/slide493.xml"/><Relationship Id="rId508" Type="http://schemas.openxmlformats.org/officeDocument/2006/relationships/slide" Target="slides/slide507.xml"/><Relationship Id="rId529" Type="http://schemas.openxmlformats.org/officeDocument/2006/relationships/slide" Target="slides/slide528.xml"/><Relationship Id="rId680" Type="http://schemas.openxmlformats.org/officeDocument/2006/relationships/slide" Target="slides/slide679.xml"/><Relationship Id="rId30" Type="http://schemas.openxmlformats.org/officeDocument/2006/relationships/slide" Target="slides/slide2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312" Type="http://schemas.openxmlformats.org/officeDocument/2006/relationships/slide" Target="slides/slide311.xml"/><Relationship Id="rId333" Type="http://schemas.openxmlformats.org/officeDocument/2006/relationships/slide" Target="slides/slide332.xml"/><Relationship Id="rId354" Type="http://schemas.openxmlformats.org/officeDocument/2006/relationships/slide" Target="slides/slide353.xml"/><Relationship Id="rId540" Type="http://schemas.openxmlformats.org/officeDocument/2006/relationships/slide" Target="slides/slide539.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189" Type="http://schemas.openxmlformats.org/officeDocument/2006/relationships/slide" Target="slides/slide188.xml"/><Relationship Id="rId375" Type="http://schemas.openxmlformats.org/officeDocument/2006/relationships/slide" Target="slides/slide374.xml"/><Relationship Id="rId396" Type="http://schemas.openxmlformats.org/officeDocument/2006/relationships/slide" Target="slides/slide395.xml"/><Relationship Id="rId561" Type="http://schemas.openxmlformats.org/officeDocument/2006/relationships/slide" Target="slides/slide560.xml"/><Relationship Id="rId582" Type="http://schemas.openxmlformats.org/officeDocument/2006/relationships/slide" Target="slides/slide581.xml"/><Relationship Id="rId617" Type="http://schemas.openxmlformats.org/officeDocument/2006/relationships/slide" Target="slides/slide616.xml"/><Relationship Id="rId638" Type="http://schemas.openxmlformats.org/officeDocument/2006/relationships/slide" Target="slides/slide637.xml"/><Relationship Id="rId659" Type="http://schemas.openxmlformats.org/officeDocument/2006/relationships/slide" Target="slides/slide658.xml"/><Relationship Id="rId3" Type="http://schemas.openxmlformats.org/officeDocument/2006/relationships/slide" Target="slides/slide2.xml"/><Relationship Id="rId214" Type="http://schemas.openxmlformats.org/officeDocument/2006/relationships/slide" Target="slides/slide213.xml"/><Relationship Id="rId235" Type="http://schemas.openxmlformats.org/officeDocument/2006/relationships/slide" Target="slides/slide234.xml"/><Relationship Id="rId256" Type="http://schemas.openxmlformats.org/officeDocument/2006/relationships/slide" Target="slides/slide255.xml"/><Relationship Id="rId277" Type="http://schemas.openxmlformats.org/officeDocument/2006/relationships/slide" Target="slides/slide276.xml"/><Relationship Id="rId298" Type="http://schemas.openxmlformats.org/officeDocument/2006/relationships/slide" Target="slides/slide297.xml"/><Relationship Id="rId400" Type="http://schemas.openxmlformats.org/officeDocument/2006/relationships/slide" Target="slides/slide399.xml"/><Relationship Id="rId421" Type="http://schemas.openxmlformats.org/officeDocument/2006/relationships/slide" Target="slides/slide420.xml"/><Relationship Id="rId442" Type="http://schemas.openxmlformats.org/officeDocument/2006/relationships/slide" Target="slides/slide441.xml"/><Relationship Id="rId463" Type="http://schemas.openxmlformats.org/officeDocument/2006/relationships/slide" Target="slides/slide462.xml"/><Relationship Id="rId484" Type="http://schemas.openxmlformats.org/officeDocument/2006/relationships/slide" Target="slides/slide483.xml"/><Relationship Id="rId519" Type="http://schemas.openxmlformats.org/officeDocument/2006/relationships/slide" Target="slides/slide518.xml"/><Relationship Id="rId670" Type="http://schemas.openxmlformats.org/officeDocument/2006/relationships/slide" Target="slides/slide669.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302" Type="http://schemas.openxmlformats.org/officeDocument/2006/relationships/slide" Target="slides/slide301.xml"/><Relationship Id="rId323" Type="http://schemas.openxmlformats.org/officeDocument/2006/relationships/slide" Target="slides/slide322.xml"/><Relationship Id="rId344" Type="http://schemas.openxmlformats.org/officeDocument/2006/relationships/slide" Target="slides/slide343.xml"/><Relationship Id="rId530" Type="http://schemas.openxmlformats.org/officeDocument/2006/relationships/slide" Target="slides/slide529.xml"/><Relationship Id="rId691" Type="http://schemas.openxmlformats.org/officeDocument/2006/relationships/slide" Target="slides/slide690.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179" Type="http://schemas.openxmlformats.org/officeDocument/2006/relationships/slide" Target="slides/slide178.xml"/><Relationship Id="rId365" Type="http://schemas.openxmlformats.org/officeDocument/2006/relationships/slide" Target="slides/slide364.xml"/><Relationship Id="rId386" Type="http://schemas.openxmlformats.org/officeDocument/2006/relationships/slide" Target="slides/slide385.xml"/><Relationship Id="rId551" Type="http://schemas.openxmlformats.org/officeDocument/2006/relationships/slide" Target="slides/slide550.xml"/><Relationship Id="rId572" Type="http://schemas.openxmlformats.org/officeDocument/2006/relationships/slide" Target="slides/slide571.xml"/><Relationship Id="rId593" Type="http://schemas.openxmlformats.org/officeDocument/2006/relationships/slide" Target="slides/slide592.xml"/><Relationship Id="rId607" Type="http://schemas.openxmlformats.org/officeDocument/2006/relationships/slide" Target="slides/slide606.xml"/><Relationship Id="rId628" Type="http://schemas.openxmlformats.org/officeDocument/2006/relationships/slide" Target="slides/slide627.xml"/><Relationship Id="rId649" Type="http://schemas.openxmlformats.org/officeDocument/2006/relationships/slide" Target="slides/slide648.xml"/><Relationship Id="rId190" Type="http://schemas.openxmlformats.org/officeDocument/2006/relationships/slide" Target="slides/slide189.xml"/><Relationship Id="rId204" Type="http://schemas.openxmlformats.org/officeDocument/2006/relationships/slide" Target="slides/slide203.xml"/><Relationship Id="rId225" Type="http://schemas.openxmlformats.org/officeDocument/2006/relationships/slide" Target="slides/slide224.xml"/><Relationship Id="rId246" Type="http://schemas.openxmlformats.org/officeDocument/2006/relationships/slide" Target="slides/slide245.xml"/><Relationship Id="rId267" Type="http://schemas.openxmlformats.org/officeDocument/2006/relationships/slide" Target="slides/slide266.xml"/><Relationship Id="rId288" Type="http://schemas.openxmlformats.org/officeDocument/2006/relationships/slide" Target="slides/slide287.xml"/><Relationship Id="rId411" Type="http://schemas.openxmlformats.org/officeDocument/2006/relationships/slide" Target="slides/slide410.xml"/><Relationship Id="rId432" Type="http://schemas.openxmlformats.org/officeDocument/2006/relationships/slide" Target="slides/slide431.xml"/><Relationship Id="rId453" Type="http://schemas.openxmlformats.org/officeDocument/2006/relationships/slide" Target="slides/slide452.xml"/><Relationship Id="rId474" Type="http://schemas.openxmlformats.org/officeDocument/2006/relationships/slide" Target="slides/slide473.xml"/><Relationship Id="rId509" Type="http://schemas.openxmlformats.org/officeDocument/2006/relationships/slide" Target="slides/slide508.xml"/><Relationship Id="rId660" Type="http://schemas.openxmlformats.org/officeDocument/2006/relationships/slide" Target="slides/slide659.xml"/><Relationship Id="rId106" Type="http://schemas.openxmlformats.org/officeDocument/2006/relationships/slide" Target="slides/slide105.xml"/><Relationship Id="rId127" Type="http://schemas.openxmlformats.org/officeDocument/2006/relationships/slide" Target="slides/slide126.xml"/><Relationship Id="rId313" Type="http://schemas.openxmlformats.org/officeDocument/2006/relationships/slide" Target="slides/slide312.xml"/><Relationship Id="rId495" Type="http://schemas.openxmlformats.org/officeDocument/2006/relationships/slide" Target="slides/slide494.xml"/><Relationship Id="rId681" Type="http://schemas.openxmlformats.org/officeDocument/2006/relationships/slide" Target="slides/slide680.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94" Type="http://schemas.openxmlformats.org/officeDocument/2006/relationships/slide" Target="slides/slide93.xml"/><Relationship Id="rId148" Type="http://schemas.openxmlformats.org/officeDocument/2006/relationships/slide" Target="slides/slide147.xml"/><Relationship Id="rId169" Type="http://schemas.openxmlformats.org/officeDocument/2006/relationships/slide" Target="slides/slide168.xml"/><Relationship Id="rId334" Type="http://schemas.openxmlformats.org/officeDocument/2006/relationships/slide" Target="slides/slide333.xml"/><Relationship Id="rId355" Type="http://schemas.openxmlformats.org/officeDocument/2006/relationships/slide" Target="slides/slide354.xml"/><Relationship Id="rId376" Type="http://schemas.openxmlformats.org/officeDocument/2006/relationships/slide" Target="slides/slide375.xml"/><Relationship Id="rId397" Type="http://schemas.openxmlformats.org/officeDocument/2006/relationships/slide" Target="slides/slide396.xml"/><Relationship Id="rId520" Type="http://schemas.openxmlformats.org/officeDocument/2006/relationships/slide" Target="slides/slide519.xml"/><Relationship Id="rId541" Type="http://schemas.openxmlformats.org/officeDocument/2006/relationships/slide" Target="slides/slide540.xml"/><Relationship Id="rId562" Type="http://schemas.openxmlformats.org/officeDocument/2006/relationships/slide" Target="slides/slide561.xml"/><Relationship Id="rId583" Type="http://schemas.openxmlformats.org/officeDocument/2006/relationships/slide" Target="slides/slide582.xml"/><Relationship Id="rId618" Type="http://schemas.openxmlformats.org/officeDocument/2006/relationships/slide" Target="slides/slide617.xml"/><Relationship Id="rId639" Type="http://schemas.openxmlformats.org/officeDocument/2006/relationships/slide" Target="slides/slide638.xml"/><Relationship Id="rId4" Type="http://schemas.openxmlformats.org/officeDocument/2006/relationships/slide" Target="slides/slide3.xml"/><Relationship Id="rId180" Type="http://schemas.openxmlformats.org/officeDocument/2006/relationships/slide" Target="slides/slide17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278" Type="http://schemas.openxmlformats.org/officeDocument/2006/relationships/slide" Target="slides/slide277.xml"/><Relationship Id="rId401" Type="http://schemas.openxmlformats.org/officeDocument/2006/relationships/slide" Target="slides/slide400.xml"/><Relationship Id="rId422" Type="http://schemas.openxmlformats.org/officeDocument/2006/relationships/slide" Target="slides/slide421.xml"/><Relationship Id="rId443" Type="http://schemas.openxmlformats.org/officeDocument/2006/relationships/slide" Target="slides/slide442.xml"/><Relationship Id="rId464" Type="http://schemas.openxmlformats.org/officeDocument/2006/relationships/slide" Target="slides/slide463.xml"/><Relationship Id="rId650" Type="http://schemas.openxmlformats.org/officeDocument/2006/relationships/slide" Target="slides/slide649.xml"/><Relationship Id="rId303" Type="http://schemas.openxmlformats.org/officeDocument/2006/relationships/slide" Target="slides/slide302.xml"/><Relationship Id="rId485" Type="http://schemas.openxmlformats.org/officeDocument/2006/relationships/slide" Target="slides/slide484.xml"/><Relationship Id="rId692" Type="http://schemas.openxmlformats.org/officeDocument/2006/relationships/slide" Target="slides/slide691.xml"/><Relationship Id="rId42" Type="http://schemas.openxmlformats.org/officeDocument/2006/relationships/slide" Target="slides/slide41.xml"/><Relationship Id="rId84" Type="http://schemas.openxmlformats.org/officeDocument/2006/relationships/slide" Target="slides/slide83.xml"/><Relationship Id="rId138" Type="http://schemas.openxmlformats.org/officeDocument/2006/relationships/slide" Target="slides/slide137.xml"/><Relationship Id="rId345" Type="http://schemas.openxmlformats.org/officeDocument/2006/relationships/slide" Target="slides/slide344.xml"/><Relationship Id="rId387" Type="http://schemas.openxmlformats.org/officeDocument/2006/relationships/slide" Target="slides/slide386.xml"/><Relationship Id="rId510" Type="http://schemas.openxmlformats.org/officeDocument/2006/relationships/slide" Target="slides/slide509.xml"/><Relationship Id="rId552" Type="http://schemas.openxmlformats.org/officeDocument/2006/relationships/slide" Target="slides/slide551.xml"/><Relationship Id="rId594" Type="http://schemas.openxmlformats.org/officeDocument/2006/relationships/slide" Target="slides/slide593.xml"/><Relationship Id="rId608" Type="http://schemas.openxmlformats.org/officeDocument/2006/relationships/slide" Target="slides/slide607.xml"/><Relationship Id="rId191" Type="http://schemas.openxmlformats.org/officeDocument/2006/relationships/slide" Target="slides/slide190.xml"/><Relationship Id="rId205" Type="http://schemas.openxmlformats.org/officeDocument/2006/relationships/slide" Target="slides/slide204.xml"/><Relationship Id="rId247" Type="http://schemas.openxmlformats.org/officeDocument/2006/relationships/slide" Target="slides/slide246.xml"/><Relationship Id="rId412" Type="http://schemas.openxmlformats.org/officeDocument/2006/relationships/slide" Target="slides/slide411.xml"/><Relationship Id="rId107" Type="http://schemas.openxmlformats.org/officeDocument/2006/relationships/slide" Target="slides/slide106.xml"/><Relationship Id="rId289" Type="http://schemas.openxmlformats.org/officeDocument/2006/relationships/slide" Target="slides/slide288.xml"/><Relationship Id="rId454" Type="http://schemas.openxmlformats.org/officeDocument/2006/relationships/slide" Target="slides/slide453.xml"/><Relationship Id="rId496" Type="http://schemas.openxmlformats.org/officeDocument/2006/relationships/slide" Target="slides/slide495.xml"/><Relationship Id="rId661" Type="http://schemas.openxmlformats.org/officeDocument/2006/relationships/slide" Target="slides/slide660.xml"/><Relationship Id="rId11" Type="http://schemas.openxmlformats.org/officeDocument/2006/relationships/slide" Target="slides/slide10.xml"/><Relationship Id="rId53" Type="http://schemas.openxmlformats.org/officeDocument/2006/relationships/slide" Target="slides/slide52.xml"/><Relationship Id="rId149" Type="http://schemas.openxmlformats.org/officeDocument/2006/relationships/slide" Target="slides/slide148.xml"/><Relationship Id="rId314" Type="http://schemas.openxmlformats.org/officeDocument/2006/relationships/slide" Target="slides/slide313.xml"/><Relationship Id="rId356" Type="http://schemas.openxmlformats.org/officeDocument/2006/relationships/slide" Target="slides/slide355.xml"/><Relationship Id="rId398" Type="http://schemas.openxmlformats.org/officeDocument/2006/relationships/slide" Target="slides/slide397.xml"/><Relationship Id="rId521" Type="http://schemas.openxmlformats.org/officeDocument/2006/relationships/slide" Target="slides/slide520.xml"/><Relationship Id="rId563" Type="http://schemas.openxmlformats.org/officeDocument/2006/relationships/slide" Target="slides/slide562.xml"/><Relationship Id="rId619" Type="http://schemas.openxmlformats.org/officeDocument/2006/relationships/slide" Target="slides/slide618.xml"/><Relationship Id="rId95" Type="http://schemas.openxmlformats.org/officeDocument/2006/relationships/slide" Target="slides/slide94.xml"/><Relationship Id="rId160" Type="http://schemas.openxmlformats.org/officeDocument/2006/relationships/slide" Target="slides/slide159.xml"/><Relationship Id="rId216" Type="http://schemas.openxmlformats.org/officeDocument/2006/relationships/slide" Target="slides/slide215.xml"/><Relationship Id="rId423" Type="http://schemas.openxmlformats.org/officeDocument/2006/relationships/slide" Target="slides/slide422.xml"/><Relationship Id="rId258" Type="http://schemas.openxmlformats.org/officeDocument/2006/relationships/slide" Target="slides/slide257.xml"/><Relationship Id="rId465" Type="http://schemas.openxmlformats.org/officeDocument/2006/relationships/slide" Target="slides/slide464.xml"/><Relationship Id="rId630" Type="http://schemas.openxmlformats.org/officeDocument/2006/relationships/slide" Target="slides/slide629.xml"/><Relationship Id="rId672" Type="http://schemas.openxmlformats.org/officeDocument/2006/relationships/slide" Target="slides/slide671.xml"/><Relationship Id="rId22" Type="http://schemas.openxmlformats.org/officeDocument/2006/relationships/slide" Target="slides/slide21.xml"/><Relationship Id="rId64" Type="http://schemas.openxmlformats.org/officeDocument/2006/relationships/slide" Target="slides/slide63.xml"/><Relationship Id="rId118" Type="http://schemas.openxmlformats.org/officeDocument/2006/relationships/slide" Target="slides/slide117.xml"/><Relationship Id="rId325" Type="http://schemas.openxmlformats.org/officeDocument/2006/relationships/slide" Target="slides/slide324.xml"/><Relationship Id="rId367" Type="http://schemas.openxmlformats.org/officeDocument/2006/relationships/slide" Target="slides/slide366.xml"/><Relationship Id="rId532" Type="http://schemas.openxmlformats.org/officeDocument/2006/relationships/slide" Target="slides/slide531.xml"/><Relationship Id="rId574" Type="http://schemas.openxmlformats.org/officeDocument/2006/relationships/slide" Target="slides/slide573.xml"/><Relationship Id="rId171" Type="http://schemas.openxmlformats.org/officeDocument/2006/relationships/slide" Target="slides/slide170.xml"/><Relationship Id="rId227" Type="http://schemas.openxmlformats.org/officeDocument/2006/relationships/slide" Target="slides/slide226.xml"/><Relationship Id="rId269" Type="http://schemas.openxmlformats.org/officeDocument/2006/relationships/slide" Target="slides/slide268.xml"/><Relationship Id="rId434" Type="http://schemas.openxmlformats.org/officeDocument/2006/relationships/slide" Target="slides/slide433.xml"/><Relationship Id="rId476" Type="http://schemas.openxmlformats.org/officeDocument/2006/relationships/slide" Target="slides/slide475.xml"/><Relationship Id="rId641" Type="http://schemas.openxmlformats.org/officeDocument/2006/relationships/slide" Target="slides/slide640.xml"/><Relationship Id="rId683" Type="http://schemas.openxmlformats.org/officeDocument/2006/relationships/slide" Target="slides/slide682.xml"/><Relationship Id="rId33" Type="http://schemas.openxmlformats.org/officeDocument/2006/relationships/slide" Target="slides/slide32.xml"/><Relationship Id="rId129" Type="http://schemas.openxmlformats.org/officeDocument/2006/relationships/slide" Target="slides/slide128.xml"/><Relationship Id="rId280" Type="http://schemas.openxmlformats.org/officeDocument/2006/relationships/slide" Target="slides/slide279.xml"/><Relationship Id="rId336" Type="http://schemas.openxmlformats.org/officeDocument/2006/relationships/slide" Target="slides/slide335.xml"/><Relationship Id="rId501" Type="http://schemas.openxmlformats.org/officeDocument/2006/relationships/slide" Target="slides/slide500.xml"/><Relationship Id="rId543" Type="http://schemas.openxmlformats.org/officeDocument/2006/relationships/slide" Target="slides/slide542.xml"/><Relationship Id="rId75" Type="http://schemas.openxmlformats.org/officeDocument/2006/relationships/slide" Target="slides/slide74.xml"/><Relationship Id="rId140" Type="http://schemas.openxmlformats.org/officeDocument/2006/relationships/slide" Target="slides/slide139.xml"/><Relationship Id="rId182" Type="http://schemas.openxmlformats.org/officeDocument/2006/relationships/slide" Target="slides/slide181.xml"/><Relationship Id="rId378" Type="http://schemas.openxmlformats.org/officeDocument/2006/relationships/slide" Target="slides/slide377.xml"/><Relationship Id="rId403" Type="http://schemas.openxmlformats.org/officeDocument/2006/relationships/slide" Target="slides/slide402.xml"/><Relationship Id="rId585" Type="http://schemas.openxmlformats.org/officeDocument/2006/relationships/slide" Target="slides/slide584.xml"/><Relationship Id="rId6" Type="http://schemas.openxmlformats.org/officeDocument/2006/relationships/slide" Target="slides/slide5.xml"/><Relationship Id="rId238" Type="http://schemas.openxmlformats.org/officeDocument/2006/relationships/slide" Target="slides/slide237.xml"/><Relationship Id="rId445" Type="http://schemas.openxmlformats.org/officeDocument/2006/relationships/slide" Target="slides/slide444.xml"/><Relationship Id="rId487" Type="http://schemas.openxmlformats.org/officeDocument/2006/relationships/slide" Target="slides/slide486.xml"/><Relationship Id="rId610" Type="http://schemas.openxmlformats.org/officeDocument/2006/relationships/slide" Target="slides/slide609.xml"/><Relationship Id="rId652" Type="http://schemas.openxmlformats.org/officeDocument/2006/relationships/slide" Target="slides/slide651.xml"/><Relationship Id="rId694" Type="http://schemas.openxmlformats.org/officeDocument/2006/relationships/slide" Target="slides/slide693.xml"/><Relationship Id="rId291" Type="http://schemas.openxmlformats.org/officeDocument/2006/relationships/slide" Target="slides/slide290.xml"/><Relationship Id="rId305" Type="http://schemas.openxmlformats.org/officeDocument/2006/relationships/slide" Target="slides/slide304.xml"/><Relationship Id="rId347" Type="http://schemas.openxmlformats.org/officeDocument/2006/relationships/slide" Target="slides/slide346.xml"/><Relationship Id="rId512" Type="http://schemas.openxmlformats.org/officeDocument/2006/relationships/slide" Target="slides/slide511.xml"/><Relationship Id="rId44" Type="http://schemas.openxmlformats.org/officeDocument/2006/relationships/slide" Target="slides/slide43.xml"/><Relationship Id="rId86" Type="http://schemas.openxmlformats.org/officeDocument/2006/relationships/slide" Target="slides/slide85.xml"/><Relationship Id="rId151" Type="http://schemas.openxmlformats.org/officeDocument/2006/relationships/slide" Target="slides/slide150.xml"/><Relationship Id="rId389" Type="http://schemas.openxmlformats.org/officeDocument/2006/relationships/slide" Target="slides/slide388.xml"/><Relationship Id="rId554" Type="http://schemas.openxmlformats.org/officeDocument/2006/relationships/slide" Target="slides/slide553.xml"/><Relationship Id="rId596" Type="http://schemas.openxmlformats.org/officeDocument/2006/relationships/slide" Target="slides/slide595.xml"/><Relationship Id="rId193" Type="http://schemas.openxmlformats.org/officeDocument/2006/relationships/slide" Target="slides/slide192.xml"/><Relationship Id="rId207" Type="http://schemas.openxmlformats.org/officeDocument/2006/relationships/slide" Target="slides/slide206.xml"/><Relationship Id="rId249" Type="http://schemas.openxmlformats.org/officeDocument/2006/relationships/slide" Target="slides/slide248.xml"/><Relationship Id="rId414" Type="http://schemas.openxmlformats.org/officeDocument/2006/relationships/slide" Target="slides/slide413.xml"/><Relationship Id="rId456" Type="http://schemas.openxmlformats.org/officeDocument/2006/relationships/slide" Target="slides/slide455.xml"/><Relationship Id="rId498" Type="http://schemas.openxmlformats.org/officeDocument/2006/relationships/slide" Target="slides/slide497.xml"/><Relationship Id="rId621" Type="http://schemas.openxmlformats.org/officeDocument/2006/relationships/slide" Target="slides/slide620.xml"/><Relationship Id="rId663" Type="http://schemas.openxmlformats.org/officeDocument/2006/relationships/slide" Target="slides/slide662.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316" Type="http://schemas.openxmlformats.org/officeDocument/2006/relationships/slide" Target="slides/slide315.xml"/><Relationship Id="rId523" Type="http://schemas.openxmlformats.org/officeDocument/2006/relationships/slide" Target="slides/slide522.xml"/><Relationship Id="rId55" Type="http://schemas.openxmlformats.org/officeDocument/2006/relationships/slide" Target="slides/slide54.xml"/><Relationship Id="rId97" Type="http://schemas.openxmlformats.org/officeDocument/2006/relationships/slide" Target="slides/slide96.xml"/><Relationship Id="rId120" Type="http://schemas.openxmlformats.org/officeDocument/2006/relationships/slide" Target="slides/slide119.xml"/><Relationship Id="rId358" Type="http://schemas.openxmlformats.org/officeDocument/2006/relationships/slide" Target="slides/slide357.xml"/><Relationship Id="rId565" Type="http://schemas.openxmlformats.org/officeDocument/2006/relationships/slide" Target="slides/slide564.xml"/><Relationship Id="rId162" Type="http://schemas.openxmlformats.org/officeDocument/2006/relationships/slide" Target="slides/slide161.xml"/><Relationship Id="rId218" Type="http://schemas.openxmlformats.org/officeDocument/2006/relationships/slide" Target="slides/slide217.xml"/><Relationship Id="rId425" Type="http://schemas.openxmlformats.org/officeDocument/2006/relationships/slide" Target="slides/slide424.xml"/><Relationship Id="rId467" Type="http://schemas.openxmlformats.org/officeDocument/2006/relationships/slide" Target="slides/slide466.xml"/><Relationship Id="rId632" Type="http://schemas.openxmlformats.org/officeDocument/2006/relationships/slide" Target="slides/slide631.xml"/><Relationship Id="rId271" Type="http://schemas.openxmlformats.org/officeDocument/2006/relationships/slide" Target="slides/slide270.xml"/><Relationship Id="rId674" Type="http://schemas.openxmlformats.org/officeDocument/2006/relationships/slide" Target="slides/slide673.xml"/><Relationship Id="rId24" Type="http://schemas.openxmlformats.org/officeDocument/2006/relationships/slide" Target="slides/slide23.xml"/><Relationship Id="rId66" Type="http://schemas.openxmlformats.org/officeDocument/2006/relationships/slide" Target="slides/slide65.xml"/><Relationship Id="rId131" Type="http://schemas.openxmlformats.org/officeDocument/2006/relationships/slide" Target="slides/slide130.xml"/><Relationship Id="rId327" Type="http://schemas.openxmlformats.org/officeDocument/2006/relationships/slide" Target="slides/slide326.xml"/><Relationship Id="rId369" Type="http://schemas.openxmlformats.org/officeDocument/2006/relationships/slide" Target="slides/slide368.xml"/><Relationship Id="rId534" Type="http://schemas.openxmlformats.org/officeDocument/2006/relationships/slide" Target="slides/slide533.xml"/><Relationship Id="rId576" Type="http://schemas.openxmlformats.org/officeDocument/2006/relationships/slide" Target="slides/slide575.xml"/><Relationship Id="rId173" Type="http://schemas.openxmlformats.org/officeDocument/2006/relationships/slide" Target="slides/slide172.xml"/><Relationship Id="rId229" Type="http://schemas.openxmlformats.org/officeDocument/2006/relationships/slide" Target="slides/slide228.xml"/><Relationship Id="rId380" Type="http://schemas.openxmlformats.org/officeDocument/2006/relationships/slide" Target="slides/slide379.xml"/><Relationship Id="rId436" Type="http://schemas.openxmlformats.org/officeDocument/2006/relationships/slide" Target="slides/slide435.xml"/><Relationship Id="rId601" Type="http://schemas.openxmlformats.org/officeDocument/2006/relationships/slide" Target="slides/slide600.xml"/><Relationship Id="rId643" Type="http://schemas.openxmlformats.org/officeDocument/2006/relationships/slide" Target="slides/slide642.xml"/><Relationship Id="rId240" Type="http://schemas.openxmlformats.org/officeDocument/2006/relationships/slide" Target="slides/slide239.xml"/><Relationship Id="rId478" Type="http://schemas.openxmlformats.org/officeDocument/2006/relationships/slide" Target="slides/slide477.xml"/><Relationship Id="rId685" Type="http://schemas.openxmlformats.org/officeDocument/2006/relationships/slide" Target="slides/slide684.xml"/><Relationship Id="rId35" Type="http://schemas.openxmlformats.org/officeDocument/2006/relationships/slide" Target="slides/slide34.xml"/><Relationship Id="rId77" Type="http://schemas.openxmlformats.org/officeDocument/2006/relationships/slide" Target="slides/slide76.xml"/><Relationship Id="rId100" Type="http://schemas.openxmlformats.org/officeDocument/2006/relationships/slide" Target="slides/slide99.xml"/><Relationship Id="rId282" Type="http://schemas.openxmlformats.org/officeDocument/2006/relationships/slide" Target="slides/slide281.xml"/><Relationship Id="rId338" Type="http://schemas.openxmlformats.org/officeDocument/2006/relationships/slide" Target="slides/slide337.xml"/><Relationship Id="rId503" Type="http://schemas.openxmlformats.org/officeDocument/2006/relationships/slide" Target="slides/slide502.xml"/><Relationship Id="rId545" Type="http://schemas.openxmlformats.org/officeDocument/2006/relationships/slide" Target="slides/slide544.xml"/><Relationship Id="rId587" Type="http://schemas.openxmlformats.org/officeDocument/2006/relationships/slide" Target="slides/slide586.xml"/><Relationship Id="rId8" Type="http://schemas.openxmlformats.org/officeDocument/2006/relationships/slide" Target="slides/slide7.xml"/><Relationship Id="rId142" Type="http://schemas.openxmlformats.org/officeDocument/2006/relationships/slide" Target="slides/slide141.xml"/><Relationship Id="rId184" Type="http://schemas.openxmlformats.org/officeDocument/2006/relationships/slide" Target="slides/slide183.xml"/><Relationship Id="rId391" Type="http://schemas.openxmlformats.org/officeDocument/2006/relationships/slide" Target="slides/slide390.xml"/><Relationship Id="rId405" Type="http://schemas.openxmlformats.org/officeDocument/2006/relationships/slide" Target="slides/slide404.xml"/><Relationship Id="rId447" Type="http://schemas.openxmlformats.org/officeDocument/2006/relationships/slide" Target="slides/slide446.xml"/><Relationship Id="rId612" Type="http://schemas.openxmlformats.org/officeDocument/2006/relationships/slide" Target="slides/slide611.xml"/><Relationship Id="rId251" Type="http://schemas.openxmlformats.org/officeDocument/2006/relationships/slide" Target="slides/slide250.xml"/><Relationship Id="rId489" Type="http://schemas.openxmlformats.org/officeDocument/2006/relationships/slide" Target="slides/slide488.xml"/><Relationship Id="rId654" Type="http://schemas.openxmlformats.org/officeDocument/2006/relationships/slide" Target="slides/slide653.xml"/><Relationship Id="rId696" Type="http://schemas.openxmlformats.org/officeDocument/2006/relationships/slide" Target="slides/slide695.xml"/><Relationship Id="rId46" Type="http://schemas.openxmlformats.org/officeDocument/2006/relationships/slide" Target="slides/slide45.xml"/><Relationship Id="rId293" Type="http://schemas.openxmlformats.org/officeDocument/2006/relationships/slide" Target="slides/slide292.xml"/><Relationship Id="rId307" Type="http://schemas.openxmlformats.org/officeDocument/2006/relationships/slide" Target="slides/slide306.xml"/><Relationship Id="rId349" Type="http://schemas.openxmlformats.org/officeDocument/2006/relationships/slide" Target="slides/slide348.xml"/><Relationship Id="rId514" Type="http://schemas.openxmlformats.org/officeDocument/2006/relationships/slide" Target="slides/slide513.xml"/><Relationship Id="rId556" Type="http://schemas.openxmlformats.org/officeDocument/2006/relationships/slide" Target="slides/slide555.xml"/><Relationship Id="rId88" Type="http://schemas.openxmlformats.org/officeDocument/2006/relationships/slide" Target="slides/slide87.xml"/><Relationship Id="rId111" Type="http://schemas.openxmlformats.org/officeDocument/2006/relationships/slide" Target="slides/slide110.xml"/><Relationship Id="rId153" Type="http://schemas.openxmlformats.org/officeDocument/2006/relationships/slide" Target="slides/slide152.xml"/><Relationship Id="rId195" Type="http://schemas.openxmlformats.org/officeDocument/2006/relationships/slide" Target="slides/slide194.xml"/><Relationship Id="rId209" Type="http://schemas.openxmlformats.org/officeDocument/2006/relationships/slide" Target="slides/slide208.xml"/><Relationship Id="rId360" Type="http://schemas.openxmlformats.org/officeDocument/2006/relationships/slide" Target="slides/slide359.xml"/><Relationship Id="rId416" Type="http://schemas.openxmlformats.org/officeDocument/2006/relationships/slide" Target="slides/slide415.xml"/><Relationship Id="rId598" Type="http://schemas.openxmlformats.org/officeDocument/2006/relationships/slide" Target="slides/slide597.xml"/><Relationship Id="rId220" Type="http://schemas.openxmlformats.org/officeDocument/2006/relationships/slide" Target="slides/slide219.xml"/><Relationship Id="rId458" Type="http://schemas.openxmlformats.org/officeDocument/2006/relationships/slide" Target="slides/slide457.xml"/><Relationship Id="rId623" Type="http://schemas.openxmlformats.org/officeDocument/2006/relationships/slide" Target="slides/slide622.xml"/><Relationship Id="rId665" Type="http://schemas.openxmlformats.org/officeDocument/2006/relationships/slide" Target="slides/slide664.xml"/><Relationship Id="rId15" Type="http://schemas.openxmlformats.org/officeDocument/2006/relationships/slide" Target="slides/slide14.xml"/><Relationship Id="rId57" Type="http://schemas.openxmlformats.org/officeDocument/2006/relationships/slide" Target="slides/slide56.xml"/><Relationship Id="rId262" Type="http://schemas.openxmlformats.org/officeDocument/2006/relationships/slide" Target="slides/slide261.xml"/><Relationship Id="rId318" Type="http://schemas.openxmlformats.org/officeDocument/2006/relationships/slide" Target="slides/slide317.xml"/><Relationship Id="rId525" Type="http://schemas.openxmlformats.org/officeDocument/2006/relationships/slide" Target="slides/slide524.xml"/><Relationship Id="rId567" Type="http://schemas.openxmlformats.org/officeDocument/2006/relationships/slide" Target="slides/slide566.xml"/><Relationship Id="rId99" Type="http://schemas.openxmlformats.org/officeDocument/2006/relationships/slide" Target="slides/slide98.xml"/><Relationship Id="rId122" Type="http://schemas.openxmlformats.org/officeDocument/2006/relationships/slide" Target="slides/slide121.xml"/><Relationship Id="rId164" Type="http://schemas.openxmlformats.org/officeDocument/2006/relationships/slide" Target="slides/slide163.xml"/><Relationship Id="rId371" Type="http://schemas.openxmlformats.org/officeDocument/2006/relationships/slide" Target="slides/slide370.xml"/><Relationship Id="rId427" Type="http://schemas.openxmlformats.org/officeDocument/2006/relationships/slide" Target="slides/slide426.xml"/><Relationship Id="rId469" Type="http://schemas.openxmlformats.org/officeDocument/2006/relationships/slide" Target="slides/slide468.xml"/><Relationship Id="rId634" Type="http://schemas.openxmlformats.org/officeDocument/2006/relationships/slide" Target="slides/slide633.xml"/><Relationship Id="rId676" Type="http://schemas.openxmlformats.org/officeDocument/2006/relationships/slide" Target="slides/slide675.xml"/><Relationship Id="rId26" Type="http://schemas.openxmlformats.org/officeDocument/2006/relationships/slide" Target="slides/slide25.xml"/><Relationship Id="rId231" Type="http://schemas.openxmlformats.org/officeDocument/2006/relationships/slide" Target="slides/slide230.xml"/><Relationship Id="rId273" Type="http://schemas.openxmlformats.org/officeDocument/2006/relationships/slide" Target="slides/slide272.xml"/><Relationship Id="rId329" Type="http://schemas.openxmlformats.org/officeDocument/2006/relationships/slide" Target="slides/slide328.xml"/><Relationship Id="rId480" Type="http://schemas.openxmlformats.org/officeDocument/2006/relationships/slide" Target="slides/slide479.xml"/><Relationship Id="rId536" Type="http://schemas.openxmlformats.org/officeDocument/2006/relationships/slide" Target="slides/slide535.xml"/><Relationship Id="rId701" Type="http://schemas.openxmlformats.org/officeDocument/2006/relationships/viewProps" Target="viewProps.xml"/><Relationship Id="rId68" Type="http://schemas.openxmlformats.org/officeDocument/2006/relationships/slide" Target="slides/slide67.xml"/><Relationship Id="rId133" Type="http://schemas.openxmlformats.org/officeDocument/2006/relationships/slide" Target="slides/slide132.xml"/><Relationship Id="rId175" Type="http://schemas.openxmlformats.org/officeDocument/2006/relationships/slide" Target="slides/slide174.xml"/><Relationship Id="rId340" Type="http://schemas.openxmlformats.org/officeDocument/2006/relationships/slide" Target="slides/slide339.xml"/><Relationship Id="rId578" Type="http://schemas.openxmlformats.org/officeDocument/2006/relationships/slide" Target="slides/slide577.xml"/><Relationship Id="rId200" Type="http://schemas.openxmlformats.org/officeDocument/2006/relationships/slide" Target="slides/slide199.xml"/><Relationship Id="rId382" Type="http://schemas.openxmlformats.org/officeDocument/2006/relationships/slide" Target="slides/slide381.xml"/><Relationship Id="rId438" Type="http://schemas.openxmlformats.org/officeDocument/2006/relationships/slide" Target="slides/slide437.xml"/><Relationship Id="rId603" Type="http://schemas.openxmlformats.org/officeDocument/2006/relationships/slide" Target="slides/slide602.xml"/><Relationship Id="rId645" Type="http://schemas.openxmlformats.org/officeDocument/2006/relationships/slide" Target="slides/slide644.xml"/><Relationship Id="rId687" Type="http://schemas.openxmlformats.org/officeDocument/2006/relationships/slide" Target="slides/slide686.xml"/><Relationship Id="rId242" Type="http://schemas.openxmlformats.org/officeDocument/2006/relationships/slide" Target="slides/slide241.xml"/><Relationship Id="rId284" Type="http://schemas.openxmlformats.org/officeDocument/2006/relationships/slide" Target="slides/slide283.xml"/><Relationship Id="rId491" Type="http://schemas.openxmlformats.org/officeDocument/2006/relationships/slide" Target="slides/slide490.xml"/><Relationship Id="rId505" Type="http://schemas.openxmlformats.org/officeDocument/2006/relationships/slide" Target="slides/slide504.xml"/><Relationship Id="rId37" Type="http://schemas.openxmlformats.org/officeDocument/2006/relationships/slide" Target="slides/slide36.xml"/><Relationship Id="rId79" Type="http://schemas.openxmlformats.org/officeDocument/2006/relationships/slide" Target="slides/slide78.xml"/><Relationship Id="rId102" Type="http://schemas.openxmlformats.org/officeDocument/2006/relationships/slide" Target="slides/slide101.xml"/><Relationship Id="rId144" Type="http://schemas.openxmlformats.org/officeDocument/2006/relationships/slide" Target="slides/slide143.xml"/><Relationship Id="rId547" Type="http://schemas.openxmlformats.org/officeDocument/2006/relationships/slide" Target="slides/slide546.xml"/><Relationship Id="rId589" Type="http://schemas.openxmlformats.org/officeDocument/2006/relationships/slide" Target="slides/slide588.xml"/><Relationship Id="rId90" Type="http://schemas.openxmlformats.org/officeDocument/2006/relationships/slide" Target="slides/slide89.xml"/><Relationship Id="rId186" Type="http://schemas.openxmlformats.org/officeDocument/2006/relationships/slide" Target="slides/slide185.xml"/><Relationship Id="rId351" Type="http://schemas.openxmlformats.org/officeDocument/2006/relationships/slide" Target="slides/slide350.xml"/><Relationship Id="rId393" Type="http://schemas.openxmlformats.org/officeDocument/2006/relationships/slide" Target="slides/slide392.xml"/><Relationship Id="rId407" Type="http://schemas.openxmlformats.org/officeDocument/2006/relationships/slide" Target="slides/slide406.xml"/><Relationship Id="rId449" Type="http://schemas.openxmlformats.org/officeDocument/2006/relationships/slide" Target="slides/slide448.xml"/><Relationship Id="rId614" Type="http://schemas.openxmlformats.org/officeDocument/2006/relationships/slide" Target="slides/slide613.xml"/><Relationship Id="rId656" Type="http://schemas.openxmlformats.org/officeDocument/2006/relationships/slide" Target="slides/slide655.xml"/><Relationship Id="rId211" Type="http://schemas.openxmlformats.org/officeDocument/2006/relationships/slide" Target="slides/slide210.xml"/><Relationship Id="rId253" Type="http://schemas.openxmlformats.org/officeDocument/2006/relationships/slide" Target="slides/slide252.xml"/><Relationship Id="rId295" Type="http://schemas.openxmlformats.org/officeDocument/2006/relationships/slide" Target="slides/slide294.xml"/><Relationship Id="rId309" Type="http://schemas.openxmlformats.org/officeDocument/2006/relationships/slide" Target="slides/slide308.xml"/><Relationship Id="rId460" Type="http://schemas.openxmlformats.org/officeDocument/2006/relationships/slide" Target="slides/slide459.xml"/><Relationship Id="rId516" Type="http://schemas.openxmlformats.org/officeDocument/2006/relationships/slide" Target="slides/slide515.xml"/><Relationship Id="rId698" Type="http://schemas.openxmlformats.org/officeDocument/2006/relationships/handoutMaster" Target="handoutMasters/handoutMaster1.xml"/><Relationship Id="rId48" Type="http://schemas.openxmlformats.org/officeDocument/2006/relationships/slide" Target="slides/slide47.xml"/><Relationship Id="rId113" Type="http://schemas.openxmlformats.org/officeDocument/2006/relationships/slide" Target="slides/slide112.xml"/><Relationship Id="rId320" Type="http://schemas.openxmlformats.org/officeDocument/2006/relationships/slide" Target="slides/slide319.xml"/><Relationship Id="rId558" Type="http://schemas.openxmlformats.org/officeDocument/2006/relationships/slide" Target="slides/slide557.xml"/><Relationship Id="rId155" Type="http://schemas.openxmlformats.org/officeDocument/2006/relationships/slide" Target="slides/slide154.xml"/><Relationship Id="rId197" Type="http://schemas.openxmlformats.org/officeDocument/2006/relationships/slide" Target="slides/slide196.xml"/><Relationship Id="rId362" Type="http://schemas.openxmlformats.org/officeDocument/2006/relationships/slide" Target="slides/slide361.xml"/><Relationship Id="rId418" Type="http://schemas.openxmlformats.org/officeDocument/2006/relationships/slide" Target="slides/slide417.xml"/><Relationship Id="rId625" Type="http://schemas.openxmlformats.org/officeDocument/2006/relationships/slide" Target="slides/slide624.xml"/><Relationship Id="rId222" Type="http://schemas.openxmlformats.org/officeDocument/2006/relationships/slide" Target="slides/slide221.xml"/><Relationship Id="rId264" Type="http://schemas.openxmlformats.org/officeDocument/2006/relationships/slide" Target="slides/slide263.xml"/><Relationship Id="rId471" Type="http://schemas.openxmlformats.org/officeDocument/2006/relationships/slide" Target="slides/slide470.xml"/><Relationship Id="rId667" Type="http://schemas.openxmlformats.org/officeDocument/2006/relationships/slide" Target="slides/slide666.xml"/><Relationship Id="rId17" Type="http://schemas.openxmlformats.org/officeDocument/2006/relationships/slide" Target="slides/slide16.xml"/><Relationship Id="rId59" Type="http://schemas.openxmlformats.org/officeDocument/2006/relationships/slide" Target="slides/slide58.xml"/><Relationship Id="rId124" Type="http://schemas.openxmlformats.org/officeDocument/2006/relationships/slide" Target="slides/slide123.xml"/><Relationship Id="rId527" Type="http://schemas.openxmlformats.org/officeDocument/2006/relationships/slide" Target="slides/slide526.xml"/><Relationship Id="rId569" Type="http://schemas.openxmlformats.org/officeDocument/2006/relationships/slide" Target="slides/slide568.xml"/><Relationship Id="rId70" Type="http://schemas.openxmlformats.org/officeDocument/2006/relationships/slide" Target="slides/slide69.xml"/><Relationship Id="rId166" Type="http://schemas.openxmlformats.org/officeDocument/2006/relationships/slide" Target="slides/slide165.xml"/><Relationship Id="rId331" Type="http://schemas.openxmlformats.org/officeDocument/2006/relationships/slide" Target="slides/slide330.xml"/><Relationship Id="rId373" Type="http://schemas.openxmlformats.org/officeDocument/2006/relationships/slide" Target="slides/slide372.xml"/><Relationship Id="rId429" Type="http://schemas.openxmlformats.org/officeDocument/2006/relationships/slide" Target="slides/slide428.xml"/><Relationship Id="rId580" Type="http://schemas.openxmlformats.org/officeDocument/2006/relationships/slide" Target="slides/slide579.xml"/><Relationship Id="rId636" Type="http://schemas.openxmlformats.org/officeDocument/2006/relationships/slide" Target="slides/slide635.xml"/><Relationship Id="rId1" Type="http://schemas.openxmlformats.org/officeDocument/2006/relationships/slideMaster" Target="slideMasters/slideMaster1.xml"/><Relationship Id="rId233" Type="http://schemas.openxmlformats.org/officeDocument/2006/relationships/slide" Target="slides/slide232.xml"/><Relationship Id="rId440" Type="http://schemas.openxmlformats.org/officeDocument/2006/relationships/slide" Target="slides/slide439.xml"/><Relationship Id="rId678" Type="http://schemas.openxmlformats.org/officeDocument/2006/relationships/slide" Target="slides/slide677.xml"/><Relationship Id="rId28" Type="http://schemas.openxmlformats.org/officeDocument/2006/relationships/slide" Target="slides/slide27.xml"/><Relationship Id="rId275" Type="http://schemas.openxmlformats.org/officeDocument/2006/relationships/slide" Target="slides/slide274.xml"/><Relationship Id="rId300" Type="http://schemas.openxmlformats.org/officeDocument/2006/relationships/slide" Target="slides/slide299.xml"/><Relationship Id="rId482" Type="http://schemas.openxmlformats.org/officeDocument/2006/relationships/slide" Target="slides/slide481.xml"/><Relationship Id="rId538" Type="http://schemas.openxmlformats.org/officeDocument/2006/relationships/slide" Target="slides/slide537.xml"/><Relationship Id="rId703" Type="http://schemas.openxmlformats.org/officeDocument/2006/relationships/tableStyles" Target="tableStyles.xml"/><Relationship Id="rId81" Type="http://schemas.openxmlformats.org/officeDocument/2006/relationships/slide" Target="slides/slide80.xml"/><Relationship Id="rId135" Type="http://schemas.openxmlformats.org/officeDocument/2006/relationships/slide" Target="slides/slide134.xml"/><Relationship Id="rId177" Type="http://schemas.openxmlformats.org/officeDocument/2006/relationships/slide" Target="slides/slide176.xml"/><Relationship Id="rId342" Type="http://schemas.openxmlformats.org/officeDocument/2006/relationships/slide" Target="slides/slide341.xml"/><Relationship Id="rId384" Type="http://schemas.openxmlformats.org/officeDocument/2006/relationships/slide" Target="slides/slide383.xml"/><Relationship Id="rId591" Type="http://schemas.openxmlformats.org/officeDocument/2006/relationships/slide" Target="slides/slide590.xml"/><Relationship Id="rId605" Type="http://schemas.openxmlformats.org/officeDocument/2006/relationships/slide" Target="slides/slide604.xml"/><Relationship Id="rId202" Type="http://schemas.openxmlformats.org/officeDocument/2006/relationships/slide" Target="slides/slide201.xml"/><Relationship Id="rId244" Type="http://schemas.openxmlformats.org/officeDocument/2006/relationships/slide" Target="slides/slide243.xml"/><Relationship Id="rId647" Type="http://schemas.openxmlformats.org/officeDocument/2006/relationships/slide" Target="slides/slide646.xml"/><Relationship Id="rId689" Type="http://schemas.openxmlformats.org/officeDocument/2006/relationships/slide" Target="slides/slide688.xml"/><Relationship Id="rId39" Type="http://schemas.openxmlformats.org/officeDocument/2006/relationships/slide" Target="slides/slide38.xml"/><Relationship Id="rId286" Type="http://schemas.openxmlformats.org/officeDocument/2006/relationships/slide" Target="slides/slide285.xml"/><Relationship Id="rId451" Type="http://schemas.openxmlformats.org/officeDocument/2006/relationships/slide" Target="slides/slide450.xml"/><Relationship Id="rId493" Type="http://schemas.openxmlformats.org/officeDocument/2006/relationships/slide" Target="slides/slide492.xml"/><Relationship Id="rId507" Type="http://schemas.openxmlformats.org/officeDocument/2006/relationships/slide" Target="slides/slide506.xml"/><Relationship Id="rId549" Type="http://schemas.openxmlformats.org/officeDocument/2006/relationships/slide" Target="slides/slide548.xml"/><Relationship Id="rId50" Type="http://schemas.openxmlformats.org/officeDocument/2006/relationships/slide" Target="slides/slide49.xml"/><Relationship Id="rId104" Type="http://schemas.openxmlformats.org/officeDocument/2006/relationships/slide" Target="slides/slide103.xml"/><Relationship Id="rId146" Type="http://schemas.openxmlformats.org/officeDocument/2006/relationships/slide" Target="slides/slide145.xml"/><Relationship Id="rId188" Type="http://schemas.openxmlformats.org/officeDocument/2006/relationships/slide" Target="slides/slide187.xml"/><Relationship Id="rId311" Type="http://schemas.openxmlformats.org/officeDocument/2006/relationships/slide" Target="slides/slide310.xml"/><Relationship Id="rId353" Type="http://schemas.openxmlformats.org/officeDocument/2006/relationships/slide" Target="slides/slide352.xml"/><Relationship Id="rId395" Type="http://schemas.openxmlformats.org/officeDocument/2006/relationships/slide" Target="slides/slide394.xml"/><Relationship Id="rId409" Type="http://schemas.openxmlformats.org/officeDocument/2006/relationships/slide" Target="slides/slide408.xml"/><Relationship Id="rId560" Type="http://schemas.openxmlformats.org/officeDocument/2006/relationships/slide" Target="slides/slide559.xml"/><Relationship Id="rId92" Type="http://schemas.openxmlformats.org/officeDocument/2006/relationships/slide" Target="slides/slide91.xml"/><Relationship Id="rId213" Type="http://schemas.openxmlformats.org/officeDocument/2006/relationships/slide" Target="slides/slide212.xml"/><Relationship Id="rId420" Type="http://schemas.openxmlformats.org/officeDocument/2006/relationships/slide" Target="slides/slide419.xml"/><Relationship Id="rId616" Type="http://schemas.openxmlformats.org/officeDocument/2006/relationships/slide" Target="slides/slide615.xml"/><Relationship Id="rId658" Type="http://schemas.openxmlformats.org/officeDocument/2006/relationships/slide" Target="slides/slide657.xml"/><Relationship Id="rId255" Type="http://schemas.openxmlformats.org/officeDocument/2006/relationships/slide" Target="slides/slide254.xml"/><Relationship Id="rId297" Type="http://schemas.openxmlformats.org/officeDocument/2006/relationships/slide" Target="slides/slide296.xml"/><Relationship Id="rId462" Type="http://schemas.openxmlformats.org/officeDocument/2006/relationships/slide" Target="slides/slide461.xml"/><Relationship Id="rId518" Type="http://schemas.openxmlformats.org/officeDocument/2006/relationships/slide" Target="slides/slide517.xml"/><Relationship Id="rId115" Type="http://schemas.openxmlformats.org/officeDocument/2006/relationships/slide" Target="slides/slide114.xml"/><Relationship Id="rId157" Type="http://schemas.openxmlformats.org/officeDocument/2006/relationships/slide" Target="slides/slide156.xml"/><Relationship Id="rId322" Type="http://schemas.openxmlformats.org/officeDocument/2006/relationships/slide" Target="slides/slide321.xml"/><Relationship Id="rId364" Type="http://schemas.openxmlformats.org/officeDocument/2006/relationships/slide" Target="slides/slide363.xml"/><Relationship Id="rId61" Type="http://schemas.openxmlformats.org/officeDocument/2006/relationships/slide" Target="slides/slide60.xml"/><Relationship Id="rId199" Type="http://schemas.openxmlformats.org/officeDocument/2006/relationships/slide" Target="slides/slide198.xml"/><Relationship Id="rId571" Type="http://schemas.openxmlformats.org/officeDocument/2006/relationships/slide" Target="slides/slide570.xml"/><Relationship Id="rId627" Type="http://schemas.openxmlformats.org/officeDocument/2006/relationships/slide" Target="slides/slide626.xml"/><Relationship Id="rId669" Type="http://schemas.openxmlformats.org/officeDocument/2006/relationships/slide" Target="slides/slide668.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4-02-17T23:19:49.209" idx="1">
    <p:pos x="10" y="10"/>
    <p:tex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49543-4C6D-9349-B96E-1750FD329B27}" type="doc">
      <dgm:prSet loTypeId="urn:microsoft.com/office/officeart/2005/8/layout/default" loCatId="" qsTypeId="urn:microsoft.com/office/officeart/2005/8/quickstyle/simple4" qsCatId="simple" csTypeId="urn:microsoft.com/office/officeart/2005/8/colors/colorful1" csCatId="colorful" phldr="1"/>
      <dgm:spPr/>
      <dgm:t>
        <a:bodyPr/>
        <a:lstStyle/>
        <a:p>
          <a:endParaRPr lang="fr-FR"/>
        </a:p>
      </dgm:t>
    </dgm:pt>
    <dgm:pt modelId="{A2A899C5-D386-154D-B316-94072671C4F2}">
      <dgm:prSet phldrT="[Texte]"/>
      <dgm:spPr/>
      <dgm:t>
        <a:bodyPr/>
        <a:lstStyle/>
        <a:p>
          <a:r>
            <a:rPr lang="fr-FR" dirty="0"/>
            <a:t>Faire du </a:t>
          </a:r>
          <a:r>
            <a:rPr lang="fr-FR" dirty="0" err="1"/>
            <a:t>buzz</a:t>
          </a:r>
          <a:endParaRPr lang="fr-FR" dirty="0"/>
        </a:p>
      </dgm:t>
    </dgm:pt>
    <dgm:pt modelId="{5032EB8A-6955-D645-8C08-AFEC60EF7AA3}" type="parTrans" cxnId="{3BCC8895-9DDE-6840-8C9E-F997AB9EDC32}">
      <dgm:prSet/>
      <dgm:spPr/>
      <dgm:t>
        <a:bodyPr/>
        <a:lstStyle/>
        <a:p>
          <a:endParaRPr lang="fr-FR"/>
        </a:p>
      </dgm:t>
    </dgm:pt>
    <dgm:pt modelId="{10E569A1-BC81-D947-B100-51ED0BB2373A}" type="sibTrans" cxnId="{3BCC8895-9DDE-6840-8C9E-F997AB9EDC32}">
      <dgm:prSet/>
      <dgm:spPr/>
      <dgm:t>
        <a:bodyPr/>
        <a:lstStyle/>
        <a:p>
          <a:endParaRPr lang="fr-FR"/>
        </a:p>
      </dgm:t>
    </dgm:pt>
    <dgm:pt modelId="{19BD28C8-D795-064B-8CF4-8E355E0CE569}" type="pres">
      <dgm:prSet presAssocID="{01D49543-4C6D-9349-B96E-1750FD329B27}" presName="diagram" presStyleCnt="0">
        <dgm:presLayoutVars>
          <dgm:dir/>
          <dgm:resizeHandles val="exact"/>
        </dgm:presLayoutVars>
      </dgm:prSet>
      <dgm:spPr/>
    </dgm:pt>
    <dgm:pt modelId="{3B1EBCA4-81E7-5A4E-9399-DDF2A13DD1D0}" type="pres">
      <dgm:prSet presAssocID="{A2A899C5-D386-154D-B316-94072671C4F2}" presName="node" presStyleLbl="node1" presStyleIdx="0" presStyleCnt="1">
        <dgm:presLayoutVars>
          <dgm:bulletEnabled val="1"/>
        </dgm:presLayoutVars>
      </dgm:prSet>
      <dgm:spPr/>
    </dgm:pt>
  </dgm:ptLst>
  <dgm:cxnLst>
    <dgm:cxn modelId="{48EFDB41-95CC-45A8-B0AE-C50EACB51448}" type="presOf" srcId="{01D49543-4C6D-9349-B96E-1750FD329B27}" destId="{19BD28C8-D795-064B-8CF4-8E355E0CE569}" srcOrd="0" destOrd="0" presId="urn:microsoft.com/office/officeart/2005/8/layout/default"/>
    <dgm:cxn modelId="{3BCC8895-9DDE-6840-8C9E-F997AB9EDC32}" srcId="{01D49543-4C6D-9349-B96E-1750FD329B27}" destId="{A2A899C5-D386-154D-B316-94072671C4F2}" srcOrd="0" destOrd="0" parTransId="{5032EB8A-6955-D645-8C08-AFEC60EF7AA3}" sibTransId="{10E569A1-BC81-D947-B100-51ED0BB2373A}"/>
    <dgm:cxn modelId="{075316C3-68A3-4146-BA9E-D15FAD6697F9}" type="presOf" srcId="{A2A899C5-D386-154D-B316-94072671C4F2}" destId="{3B1EBCA4-81E7-5A4E-9399-DDF2A13DD1D0}" srcOrd="0" destOrd="0" presId="urn:microsoft.com/office/officeart/2005/8/layout/default"/>
    <dgm:cxn modelId="{549EFC09-BD1C-4E12-BD13-26E49A37C9B9}" type="presParOf" srcId="{19BD28C8-D795-064B-8CF4-8E355E0CE569}" destId="{3B1EBCA4-81E7-5A4E-9399-DDF2A13DD1D0}"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7B0778-CF10-EC41-9388-850FDBB5B5D0}" type="doc">
      <dgm:prSet loTypeId="urn:microsoft.com/office/officeart/2005/8/layout/list1" loCatId="" qsTypeId="urn:microsoft.com/office/officeart/2005/8/quickstyle/simple1" qsCatId="simple" csTypeId="urn:microsoft.com/office/officeart/2005/8/colors/colorful1" csCatId="colorful" phldr="1"/>
      <dgm:spPr/>
      <dgm:t>
        <a:bodyPr/>
        <a:lstStyle/>
        <a:p>
          <a:endParaRPr lang="fr-FR"/>
        </a:p>
      </dgm:t>
    </dgm:pt>
    <dgm:pt modelId="{9A66BDDB-D8AD-0D4C-9DE5-D40481ACFDE6}">
      <dgm:prSet phldrT="[Texte]"/>
      <dgm:spPr/>
      <dgm:t>
        <a:bodyPr/>
        <a:lstStyle/>
        <a:p>
          <a:r>
            <a:rPr lang="fr-FR" dirty="0"/>
            <a:t>Sticker dans plusieurs lieux de Paris où il faut choisir</a:t>
          </a:r>
        </a:p>
      </dgm:t>
    </dgm:pt>
    <dgm:pt modelId="{B460EDBF-BA08-D940-9CFF-C7A9177F5B79}" type="parTrans" cxnId="{E6C3EA05-A6FC-3D41-9C15-F2802326D05E}">
      <dgm:prSet/>
      <dgm:spPr/>
      <dgm:t>
        <a:bodyPr/>
        <a:lstStyle/>
        <a:p>
          <a:endParaRPr lang="fr-FR"/>
        </a:p>
      </dgm:t>
    </dgm:pt>
    <dgm:pt modelId="{EBEED39D-CBA6-EC4E-9C09-E8C8480B8950}" type="sibTrans" cxnId="{E6C3EA05-A6FC-3D41-9C15-F2802326D05E}">
      <dgm:prSet/>
      <dgm:spPr/>
      <dgm:t>
        <a:bodyPr/>
        <a:lstStyle/>
        <a:p>
          <a:endParaRPr lang="fr-FR"/>
        </a:p>
      </dgm:t>
    </dgm:pt>
    <dgm:pt modelId="{EB45453B-5988-C24A-BAA9-27B175E22FF9}" type="pres">
      <dgm:prSet presAssocID="{E07B0778-CF10-EC41-9388-850FDBB5B5D0}" presName="linear" presStyleCnt="0">
        <dgm:presLayoutVars>
          <dgm:dir/>
          <dgm:animLvl val="lvl"/>
          <dgm:resizeHandles val="exact"/>
        </dgm:presLayoutVars>
      </dgm:prSet>
      <dgm:spPr/>
    </dgm:pt>
    <dgm:pt modelId="{43DFB13E-EAE2-7E46-B42A-28487C42FB63}" type="pres">
      <dgm:prSet presAssocID="{9A66BDDB-D8AD-0D4C-9DE5-D40481ACFDE6}" presName="parentLin" presStyleCnt="0"/>
      <dgm:spPr/>
    </dgm:pt>
    <dgm:pt modelId="{935DBA3C-A5F1-0542-8EE7-A3853A3D6453}" type="pres">
      <dgm:prSet presAssocID="{9A66BDDB-D8AD-0D4C-9DE5-D40481ACFDE6}" presName="parentLeftMargin" presStyleLbl="node1" presStyleIdx="0" presStyleCnt="1"/>
      <dgm:spPr/>
    </dgm:pt>
    <dgm:pt modelId="{52462BA5-DBA6-DC49-A1CB-B48824F084D9}" type="pres">
      <dgm:prSet presAssocID="{9A66BDDB-D8AD-0D4C-9DE5-D40481ACFDE6}" presName="parentText" presStyleLbl="node1" presStyleIdx="0" presStyleCnt="1">
        <dgm:presLayoutVars>
          <dgm:chMax val="0"/>
          <dgm:bulletEnabled val="1"/>
        </dgm:presLayoutVars>
      </dgm:prSet>
      <dgm:spPr/>
    </dgm:pt>
    <dgm:pt modelId="{34EAE284-EF2D-D84E-A1F9-6D20674354C9}" type="pres">
      <dgm:prSet presAssocID="{9A66BDDB-D8AD-0D4C-9DE5-D40481ACFDE6}" presName="negativeSpace" presStyleCnt="0"/>
      <dgm:spPr/>
    </dgm:pt>
    <dgm:pt modelId="{8962F513-C8D0-A045-A0FE-8157F4E89982}" type="pres">
      <dgm:prSet presAssocID="{9A66BDDB-D8AD-0D4C-9DE5-D40481ACFDE6}" presName="childText" presStyleLbl="conFgAcc1" presStyleIdx="0" presStyleCnt="1">
        <dgm:presLayoutVars>
          <dgm:bulletEnabled val="1"/>
        </dgm:presLayoutVars>
      </dgm:prSet>
      <dgm:spPr/>
    </dgm:pt>
  </dgm:ptLst>
  <dgm:cxnLst>
    <dgm:cxn modelId="{E6C3EA05-A6FC-3D41-9C15-F2802326D05E}" srcId="{E07B0778-CF10-EC41-9388-850FDBB5B5D0}" destId="{9A66BDDB-D8AD-0D4C-9DE5-D40481ACFDE6}" srcOrd="0" destOrd="0" parTransId="{B460EDBF-BA08-D940-9CFF-C7A9177F5B79}" sibTransId="{EBEED39D-CBA6-EC4E-9C09-E8C8480B8950}"/>
    <dgm:cxn modelId="{B8EE6F7B-55BA-47AF-845D-2B49C59BE581}" type="presOf" srcId="{9A66BDDB-D8AD-0D4C-9DE5-D40481ACFDE6}" destId="{52462BA5-DBA6-DC49-A1CB-B48824F084D9}" srcOrd="1" destOrd="0" presId="urn:microsoft.com/office/officeart/2005/8/layout/list1"/>
    <dgm:cxn modelId="{F07242B6-0E75-46D5-A40F-06AB8FDB6EFB}" type="presOf" srcId="{E07B0778-CF10-EC41-9388-850FDBB5B5D0}" destId="{EB45453B-5988-C24A-BAA9-27B175E22FF9}" srcOrd="0" destOrd="0" presId="urn:microsoft.com/office/officeart/2005/8/layout/list1"/>
    <dgm:cxn modelId="{0DE7C4BC-60D3-48DD-911D-215AFBBDE291}" type="presOf" srcId="{9A66BDDB-D8AD-0D4C-9DE5-D40481ACFDE6}" destId="{935DBA3C-A5F1-0542-8EE7-A3853A3D6453}" srcOrd="0" destOrd="0" presId="urn:microsoft.com/office/officeart/2005/8/layout/list1"/>
    <dgm:cxn modelId="{D18FCCEF-21D8-4E78-ABB2-87107641D890}" type="presParOf" srcId="{EB45453B-5988-C24A-BAA9-27B175E22FF9}" destId="{43DFB13E-EAE2-7E46-B42A-28487C42FB63}" srcOrd="0" destOrd="0" presId="urn:microsoft.com/office/officeart/2005/8/layout/list1"/>
    <dgm:cxn modelId="{220A0B45-1B36-4D29-A4E6-FF4229D11810}" type="presParOf" srcId="{43DFB13E-EAE2-7E46-B42A-28487C42FB63}" destId="{935DBA3C-A5F1-0542-8EE7-A3853A3D6453}" srcOrd="0" destOrd="0" presId="urn:microsoft.com/office/officeart/2005/8/layout/list1"/>
    <dgm:cxn modelId="{64B2F418-AC97-4BC5-9EB8-40A0035B651B}" type="presParOf" srcId="{43DFB13E-EAE2-7E46-B42A-28487C42FB63}" destId="{52462BA5-DBA6-DC49-A1CB-B48824F084D9}" srcOrd="1" destOrd="0" presId="urn:microsoft.com/office/officeart/2005/8/layout/list1"/>
    <dgm:cxn modelId="{BF11AEEF-72B7-4180-9133-DF6730793DCE}" type="presParOf" srcId="{EB45453B-5988-C24A-BAA9-27B175E22FF9}" destId="{34EAE284-EF2D-D84E-A1F9-6D20674354C9}" srcOrd="1" destOrd="0" presId="urn:microsoft.com/office/officeart/2005/8/layout/list1"/>
    <dgm:cxn modelId="{2233EA52-7254-4C3D-BC96-1C668210C730}" type="presParOf" srcId="{EB45453B-5988-C24A-BAA9-27B175E22FF9}" destId="{8962F513-C8D0-A045-A0FE-8157F4E89982}" srcOrd="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EBCA4-81E7-5A4E-9399-DDF2A13DD1D0}">
      <dsp:nvSpPr>
        <dsp:cNvPr id="0" name=""/>
        <dsp:cNvSpPr/>
      </dsp:nvSpPr>
      <dsp:spPr>
        <a:xfrm>
          <a:off x="872132" y="1141"/>
          <a:ext cx="4351734" cy="2611040"/>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fr-FR" sz="6500" kern="1200" dirty="0"/>
            <a:t>Faire du </a:t>
          </a:r>
          <a:r>
            <a:rPr lang="fr-FR" sz="6500" kern="1200" dirty="0" err="1"/>
            <a:t>buzz</a:t>
          </a:r>
          <a:endParaRPr lang="fr-FR" sz="6500" kern="1200" dirty="0"/>
        </a:p>
      </dsp:txBody>
      <dsp:txXfrm>
        <a:off x="872132" y="1141"/>
        <a:ext cx="4351734" cy="2611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2F513-C8D0-A045-A0FE-8157F4E89982}">
      <dsp:nvSpPr>
        <dsp:cNvPr id="0" name=""/>
        <dsp:cNvSpPr/>
      </dsp:nvSpPr>
      <dsp:spPr>
        <a:xfrm>
          <a:off x="0" y="2610153"/>
          <a:ext cx="4799856" cy="478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2462BA5-DBA6-DC49-A1CB-B48824F084D9}">
      <dsp:nvSpPr>
        <dsp:cNvPr id="0" name=""/>
        <dsp:cNvSpPr/>
      </dsp:nvSpPr>
      <dsp:spPr>
        <a:xfrm>
          <a:off x="239992" y="2329713"/>
          <a:ext cx="3359899" cy="5608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996" tIns="0" rIns="126996" bIns="0" numCol="1" spcCol="1270" anchor="ctr" anchorCtr="0">
          <a:noAutofit/>
        </a:bodyPr>
        <a:lstStyle/>
        <a:p>
          <a:pPr marL="0" lvl="0" indent="0" algn="l" defTabSz="844550">
            <a:lnSpc>
              <a:spcPct val="90000"/>
            </a:lnSpc>
            <a:spcBef>
              <a:spcPct val="0"/>
            </a:spcBef>
            <a:spcAft>
              <a:spcPct val="35000"/>
            </a:spcAft>
            <a:buNone/>
          </a:pPr>
          <a:r>
            <a:rPr lang="fr-FR" sz="1900" kern="1200" dirty="0"/>
            <a:t>Sticker dans plusieurs lieux de Paris où il faut choisir</a:t>
          </a:r>
        </a:p>
      </dsp:txBody>
      <dsp:txXfrm>
        <a:off x="267372" y="2357093"/>
        <a:ext cx="3305139"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image" Target="../media/image3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59.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81.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82.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209.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339.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426.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431.wmf"/><Relationship Id="rId1" Type="http://schemas.openxmlformats.org/officeDocument/2006/relationships/image" Target="../media/image430.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442.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454.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456.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522.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531.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536.emf"/></Relationships>
</file>

<file path=ppt/drawings/_rels/vmlDrawing15.vml.rels><?xml version="1.0" encoding="UTF-8" standalone="yes"?>
<Relationships xmlns="http://schemas.openxmlformats.org/package/2006/relationships"><Relationship Id="rId2" Type="http://schemas.openxmlformats.org/officeDocument/2006/relationships/image" Target="../media/image556.wmf"/><Relationship Id="rId1" Type="http://schemas.openxmlformats.org/officeDocument/2006/relationships/image" Target="../media/image555.wmf"/></Relationships>
</file>

<file path=ppt/drawings/_rels/vmlDrawing16.vml.rels><?xml version="1.0" encoding="UTF-8" standalone="yes"?>
<Relationships xmlns="http://schemas.openxmlformats.org/package/2006/relationships"><Relationship Id="rId3" Type="http://schemas.openxmlformats.org/officeDocument/2006/relationships/image" Target="../media/image580.emf"/><Relationship Id="rId2" Type="http://schemas.openxmlformats.org/officeDocument/2006/relationships/image" Target="../media/image579.emf"/><Relationship Id="rId1" Type="http://schemas.openxmlformats.org/officeDocument/2006/relationships/image" Target="../media/image578.emf"/><Relationship Id="rId4" Type="http://schemas.openxmlformats.org/officeDocument/2006/relationships/image" Target="../media/image581.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590.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3954" name="Rectangle 2"/>
          <p:cNvSpPr>
            <a:spLocks noGrp="1" noChangeArrowheads="1"/>
          </p:cNvSpPr>
          <p:nvPr>
            <p:ph type="hdr" sz="quarter"/>
          </p:nvPr>
        </p:nvSpPr>
        <p:spPr bwMode="auto">
          <a:xfrm>
            <a:off x="1" y="0"/>
            <a:ext cx="2972547" cy="496888"/>
          </a:xfrm>
          <a:prstGeom prst="rect">
            <a:avLst/>
          </a:prstGeom>
          <a:noFill/>
          <a:ln w="9525">
            <a:noFill/>
            <a:miter lim="800000"/>
            <a:headEnd/>
            <a:tailEnd/>
          </a:ln>
          <a:effectLst/>
        </p:spPr>
        <p:txBody>
          <a:bodyPr vert="horz" wrap="square" lIns="91755" tIns="45877" rIns="91755" bIns="45877" numCol="1" anchor="t" anchorCtr="0" compatLnSpc="1">
            <a:prstTxWarp prst="textNoShape">
              <a:avLst/>
            </a:prstTxWarp>
          </a:bodyPr>
          <a:lstStyle>
            <a:lvl1pPr>
              <a:defRPr sz="1200"/>
            </a:lvl1pPr>
          </a:lstStyle>
          <a:p>
            <a:endParaRPr lang="fr-FR"/>
          </a:p>
        </p:txBody>
      </p:sp>
      <p:sp>
        <p:nvSpPr>
          <p:cNvPr id="253955" name="Rectangle 3"/>
          <p:cNvSpPr>
            <a:spLocks noGrp="1" noChangeArrowheads="1"/>
          </p:cNvSpPr>
          <p:nvPr>
            <p:ph type="dt" sz="quarter" idx="1"/>
          </p:nvPr>
        </p:nvSpPr>
        <p:spPr bwMode="auto">
          <a:xfrm>
            <a:off x="3883853" y="0"/>
            <a:ext cx="2972547" cy="496888"/>
          </a:xfrm>
          <a:prstGeom prst="rect">
            <a:avLst/>
          </a:prstGeom>
          <a:noFill/>
          <a:ln w="9525">
            <a:noFill/>
            <a:miter lim="800000"/>
            <a:headEnd/>
            <a:tailEnd/>
          </a:ln>
          <a:effectLst/>
        </p:spPr>
        <p:txBody>
          <a:bodyPr vert="horz" wrap="square" lIns="91755" tIns="45877" rIns="91755" bIns="45877" numCol="1" anchor="t" anchorCtr="0" compatLnSpc="1">
            <a:prstTxWarp prst="textNoShape">
              <a:avLst/>
            </a:prstTxWarp>
          </a:bodyPr>
          <a:lstStyle>
            <a:lvl1pPr algn="r">
              <a:defRPr sz="1200"/>
            </a:lvl1pPr>
          </a:lstStyle>
          <a:p>
            <a:endParaRPr lang="fr-FR"/>
          </a:p>
        </p:txBody>
      </p:sp>
      <p:sp>
        <p:nvSpPr>
          <p:cNvPr id="253956" name="Rectangle 4"/>
          <p:cNvSpPr>
            <a:spLocks noGrp="1" noChangeArrowheads="1"/>
          </p:cNvSpPr>
          <p:nvPr>
            <p:ph type="ftr" sz="quarter" idx="2"/>
          </p:nvPr>
        </p:nvSpPr>
        <p:spPr bwMode="auto">
          <a:xfrm>
            <a:off x="1" y="9428165"/>
            <a:ext cx="2972547" cy="496887"/>
          </a:xfrm>
          <a:prstGeom prst="rect">
            <a:avLst/>
          </a:prstGeom>
          <a:noFill/>
          <a:ln w="9525">
            <a:noFill/>
            <a:miter lim="800000"/>
            <a:headEnd/>
            <a:tailEnd/>
          </a:ln>
          <a:effectLst/>
        </p:spPr>
        <p:txBody>
          <a:bodyPr vert="horz" wrap="square" lIns="91755" tIns="45877" rIns="91755" bIns="45877" numCol="1" anchor="b" anchorCtr="0" compatLnSpc="1">
            <a:prstTxWarp prst="textNoShape">
              <a:avLst/>
            </a:prstTxWarp>
          </a:bodyPr>
          <a:lstStyle>
            <a:lvl1pPr>
              <a:defRPr sz="1200"/>
            </a:lvl1pPr>
          </a:lstStyle>
          <a:p>
            <a:endParaRPr lang="fr-FR"/>
          </a:p>
        </p:txBody>
      </p:sp>
      <p:sp>
        <p:nvSpPr>
          <p:cNvPr id="253957" name="Rectangle 5"/>
          <p:cNvSpPr>
            <a:spLocks noGrp="1" noChangeArrowheads="1"/>
          </p:cNvSpPr>
          <p:nvPr>
            <p:ph type="sldNum" sz="quarter" idx="3"/>
          </p:nvPr>
        </p:nvSpPr>
        <p:spPr bwMode="auto">
          <a:xfrm>
            <a:off x="3883853" y="9428165"/>
            <a:ext cx="2972547" cy="496887"/>
          </a:xfrm>
          <a:prstGeom prst="rect">
            <a:avLst/>
          </a:prstGeom>
          <a:noFill/>
          <a:ln w="9525">
            <a:noFill/>
            <a:miter lim="800000"/>
            <a:headEnd/>
            <a:tailEnd/>
          </a:ln>
          <a:effectLst/>
        </p:spPr>
        <p:txBody>
          <a:bodyPr vert="horz" wrap="square" lIns="91755" tIns="45877" rIns="91755" bIns="45877" numCol="1" anchor="b" anchorCtr="0" compatLnSpc="1">
            <a:prstTxWarp prst="textNoShape">
              <a:avLst/>
            </a:prstTxWarp>
          </a:bodyPr>
          <a:lstStyle>
            <a:lvl1pPr algn="r">
              <a:defRPr sz="1200"/>
            </a:lvl1pPr>
          </a:lstStyle>
          <a:p>
            <a:fld id="{BC510BF6-5AD0-406F-994C-D6C730E44332}" type="slidenum">
              <a:rPr lang="fr-FR"/>
              <a:pPr/>
              <a:t>‹N°›</a:t>
            </a:fld>
            <a:endParaRPr lang="fr-FR"/>
          </a:p>
        </p:txBody>
      </p:sp>
    </p:spTree>
    <p:extLst>
      <p:ext uri="{BB962C8B-B14F-4D97-AF65-F5344CB8AC3E}">
        <p14:creationId xmlns:p14="http://schemas.microsoft.com/office/powerpoint/2010/main" val="41987584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1" y="0"/>
            <a:ext cx="2972547" cy="496888"/>
          </a:xfrm>
          <a:prstGeom prst="rect">
            <a:avLst/>
          </a:prstGeom>
          <a:noFill/>
          <a:ln w="9525">
            <a:noFill/>
            <a:miter lim="800000"/>
            <a:headEnd/>
            <a:tailEnd/>
          </a:ln>
          <a:effectLst/>
        </p:spPr>
        <p:txBody>
          <a:bodyPr vert="horz" wrap="square" lIns="91755" tIns="45877" rIns="91755" bIns="45877" numCol="1" anchor="t" anchorCtr="0" compatLnSpc="1">
            <a:prstTxWarp prst="textNoShape">
              <a:avLst/>
            </a:prstTxWarp>
          </a:bodyPr>
          <a:lstStyle>
            <a:lvl1pPr>
              <a:defRPr sz="1200"/>
            </a:lvl1pPr>
          </a:lstStyle>
          <a:p>
            <a:endParaRPr lang="fr-FR"/>
          </a:p>
        </p:txBody>
      </p:sp>
      <p:sp>
        <p:nvSpPr>
          <p:cNvPr id="20483" name="Rectangle 3"/>
          <p:cNvSpPr>
            <a:spLocks noGrp="1" noChangeArrowheads="1"/>
          </p:cNvSpPr>
          <p:nvPr>
            <p:ph type="dt" idx="1"/>
          </p:nvPr>
        </p:nvSpPr>
        <p:spPr bwMode="auto">
          <a:xfrm>
            <a:off x="3883853" y="0"/>
            <a:ext cx="2972547" cy="496888"/>
          </a:xfrm>
          <a:prstGeom prst="rect">
            <a:avLst/>
          </a:prstGeom>
          <a:noFill/>
          <a:ln w="9525">
            <a:noFill/>
            <a:miter lim="800000"/>
            <a:headEnd/>
            <a:tailEnd/>
          </a:ln>
          <a:effectLst/>
        </p:spPr>
        <p:txBody>
          <a:bodyPr vert="horz" wrap="square" lIns="91755" tIns="45877" rIns="91755" bIns="45877" numCol="1" anchor="t" anchorCtr="0" compatLnSpc="1">
            <a:prstTxWarp prst="textNoShape">
              <a:avLst/>
            </a:prstTxWarp>
          </a:bodyPr>
          <a:lstStyle>
            <a:lvl1pPr algn="r">
              <a:defRPr sz="1200"/>
            </a:lvl1pPr>
          </a:lstStyle>
          <a:p>
            <a:endParaRPr lang="fr-FR"/>
          </a:p>
        </p:txBody>
      </p:sp>
      <p:sp>
        <p:nvSpPr>
          <p:cNvPr id="20484" name="Rectangle 4"/>
          <p:cNvSpPr>
            <a:spLocks noGrp="1" noRot="1" noChangeAspect="1" noChangeArrowheads="1" noTextEdit="1"/>
          </p:cNvSpPr>
          <p:nvPr>
            <p:ph type="sldImg" idx="2"/>
          </p:nvPr>
        </p:nvSpPr>
        <p:spPr bwMode="auto">
          <a:xfrm>
            <a:off x="947738" y="744538"/>
            <a:ext cx="4962525" cy="3722687"/>
          </a:xfrm>
          <a:prstGeom prst="rect">
            <a:avLst/>
          </a:prstGeom>
          <a:noFill/>
          <a:ln w="9525">
            <a:solidFill>
              <a:srgbClr val="000000"/>
            </a:solidFill>
            <a:miter lim="800000"/>
            <a:headEnd/>
            <a:tailEnd/>
          </a:ln>
          <a:effectLst/>
        </p:spPr>
      </p:sp>
      <p:sp>
        <p:nvSpPr>
          <p:cNvPr id="20485" name="Rectangle 5"/>
          <p:cNvSpPr>
            <a:spLocks noGrp="1" noChangeArrowheads="1"/>
          </p:cNvSpPr>
          <p:nvPr>
            <p:ph type="body" sz="quarter" idx="3"/>
          </p:nvPr>
        </p:nvSpPr>
        <p:spPr bwMode="auto">
          <a:xfrm>
            <a:off x="685481" y="4714877"/>
            <a:ext cx="5487040" cy="4467225"/>
          </a:xfrm>
          <a:prstGeom prst="rect">
            <a:avLst/>
          </a:prstGeom>
          <a:noFill/>
          <a:ln w="9525">
            <a:noFill/>
            <a:miter lim="800000"/>
            <a:headEnd/>
            <a:tailEnd/>
          </a:ln>
          <a:effectLst/>
        </p:spPr>
        <p:txBody>
          <a:bodyPr vert="horz" wrap="square" lIns="91755" tIns="45877" rIns="91755" bIns="45877" numCol="1" anchor="t" anchorCtr="0" compatLnSpc="1">
            <a:prstTxWarp prst="textNoShape">
              <a:avLst/>
            </a:prstTxWarp>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20486" name="Rectangle 6"/>
          <p:cNvSpPr>
            <a:spLocks noGrp="1" noChangeArrowheads="1"/>
          </p:cNvSpPr>
          <p:nvPr>
            <p:ph type="ftr" sz="quarter" idx="4"/>
          </p:nvPr>
        </p:nvSpPr>
        <p:spPr bwMode="auto">
          <a:xfrm>
            <a:off x="1" y="9428165"/>
            <a:ext cx="2972547" cy="496887"/>
          </a:xfrm>
          <a:prstGeom prst="rect">
            <a:avLst/>
          </a:prstGeom>
          <a:noFill/>
          <a:ln w="9525">
            <a:noFill/>
            <a:miter lim="800000"/>
            <a:headEnd/>
            <a:tailEnd/>
          </a:ln>
          <a:effectLst/>
        </p:spPr>
        <p:txBody>
          <a:bodyPr vert="horz" wrap="square" lIns="91755" tIns="45877" rIns="91755" bIns="45877" numCol="1" anchor="b" anchorCtr="0" compatLnSpc="1">
            <a:prstTxWarp prst="textNoShape">
              <a:avLst/>
            </a:prstTxWarp>
          </a:bodyPr>
          <a:lstStyle>
            <a:lvl1pPr>
              <a:defRPr sz="1200"/>
            </a:lvl1pPr>
          </a:lstStyle>
          <a:p>
            <a:endParaRPr lang="fr-FR"/>
          </a:p>
        </p:txBody>
      </p:sp>
      <p:sp>
        <p:nvSpPr>
          <p:cNvPr id="20487" name="Rectangle 7"/>
          <p:cNvSpPr>
            <a:spLocks noGrp="1" noChangeArrowheads="1"/>
          </p:cNvSpPr>
          <p:nvPr>
            <p:ph type="sldNum" sz="quarter" idx="5"/>
          </p:nvPr>
        </p:nvSpPr>
        <p:spPr bwMode="auto">
          <a:xfrm>
            <a:off x="3883853" y="9428165"/>
            <a:ext cx="2972547" cy="496887"/>
          </a:xfrm>
          <a:prstGeom prst="rect">
            <a:avLst/>
          </a:prstGeom>
          <a:noFill/>
          <a:ln w="9525">
            <a:noFill/>
            <a:miter lim="800000"/>
            <a:headEnd/>
            <a:tailEnd/>
          </a:ln>
          <a:effectLst/>
        </p:spPr>
        <p:txBody>
          <a:bodyPr vert="horz" wrap="square" lIns="91755" tIns="45877" rIns="91755" bIns="45877" numCol="1" anchor="b" anchorCtr="0" compatLnSpc="1">
            <a:prstTxWarp prst="textNoShape">
              <a:avLst/>
            </a:prstTxWarp>
          </a:bodyPr>
          <a:lstStyle>
            <a:lvl1pPr algn="r">
              <a:defRPr sz="1200"/>
            </a:lvl1pPr>
          </a:lstStyle>
          <a:p>
            <a:fld id="{63643991-D368-44F6-AA94-7E8B45C3962B}" type="slidenum">
              <a:rPr lang="fr-FR"/>
              <a:pPr/>
              <a:t>‹N°›</a:t>
            </a:fld>
            <a:endParaRPr lang="fr-FR"/>
          </a:p>
        </p:txBody>
      </p:sp>
    </p:spTree>
    <p:extLst>
      <p:ext uri="{BB962C8B-B14F-4D97-AF65-F5344CB8AC3E}">
        <p14:creationId xmlns:p14="http://schemas.microsoft.com/office/powerpoint/2010/main" val="125357285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7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8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1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1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2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2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2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2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2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3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3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5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7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1</a:t>
            </a:fld>
            <a:endParaRPr lang="fr-FR"/>
          </a:p>
        </p:txBody>
      </p:sp>
    </p:spTree>
    <p:extLst>
      <p:ext uri="{BB962C8B-B14F-4D97-AF65-F5344CB8AC3E}">
        <p14:creationId xmlns:p14="http://schemas.microsoft.com/office/powerpoint/2010/main" val="3412716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3</a:t>
            </a:fld>
            <a:endParaRPr lang="fr-FR"/>
          </a:p>
        </p:txBody>
      </p:sp>
    </p:spTree>
    <p:extLst>
      <p:ext uri="{BB962C8B-B14F-4D97-AF65-F5344CB8AC3E}">
        <p14:creationId xmlns:p14="http://schemas.microsoft.com/office/powerpoint/2010/main" val="2460095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a:defRPr/>
            </a:pPr>
            <a:fld id="{254606B9-D7E0-4673-B5BD-60DFDD420764}" type="slidenum">
              <a:rPr lang="fr-FR" smtClean="0"/>
              <a:pPr>
                <a:defRPr/>
              </a:pPr>
              <a:t>4</a:t>
            </a:fld>
            <a:endParaRPr lang="fr-FR"/>
          </a:p>
        </p:txBody>
      </p:sp>
    </p:spTree>
    <p:extLst>
      <p:ext uri="{BB962C8B-B14F-4D97-AF65-F5344CB8AC3E}">
        <p14:creationId xmlns:p14="http://schemas.microsoft.com/office/powerpoint/2010/main" val="2502994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a:defRPr/>
            </a:pPr>
            <a:fld id="{254606B9-D7E0-4673-B5BD-60DFDD420764}" type="slidenum">
              <a:rPr lang="fr-FR" smtClean="0"/>
              <a:pPr>
                <a:defRPr/>
              </a:pPr>
              <a:t>5</a:t>
            </a:fld>
            <a:endParaRPr lang="fr-FR"/>
          </a:p>
        </p:txBody>
      </p:sp>
    </p:spTree>
    <p:extLst>
      <p:ext uri="{BB962C8B-B14F-4D97-AF65-F5344CB8AC3E}">
        <p14:creationId xmlns:p14="http://schemas.microsoft.com/office/powerpoint/2010/main" val="413641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pPr>
              <a:defRPr/>
            </a:pPr>
            <a:fld id="{7618B76A-228E-49CF-819D-39DC1C3CB272}" type="slidenum">
              <a:rPr lang="fr-FR" altLang="fr-FR" smtClean="0"/>
              <a:pPr>
                <a:defRPr/>
              </a:pPr>
              <a:t>8</a:t>
            </a:fld>
            <a:endParaRPr lang="fr-FR" altLang="fr-FR"/>
          </a:p>
        </p:txBody>
      </p:sp>
    </p:spTree>
    <p:extLst>
      <p:ext uri="{BB962C8B-B14F-4D97-AF65-F5344CB8AC3E}">
        <p14:creationId xmlns:p14="http://schemas.microsoft.com/office/powerpoint/2010/main" val="3170429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a:defRPr/>
            </a:pPr>
            <a:fld id="{254606B9-D7E0-4673-B5BD-60DFDD420764}" type="slidenum">
              <a:rPr lang="fr-FR" smtClean="0"/>
              <a:pPr>
                <a:defRPr/>
              </a:pPr>
              <a:t>36</a:t>
            </a:fld>
            <a:endParaRPr lang="fr-FR"/>
          </a:p>
        </p:txBody>
      </p:sp>
    </p:spTree>
    <p:extLst>
      <p:ext uri="{BB962C8B-B14F-4D97-AF65-F5344CB8AC3E}">
        <p14:creationId xmlns:p14="http://schemas.microsoft.com/office/powerpoint/2010/main" val="1309349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59B45C-8326-4AAC-A9A5-D4973BCD3D8A}" type="slidenum">
              <a:rPr lang="fr-FR"/>
              <a:pPr/>
              <a:t>132</a:t>
            </a:fld>
            <a:endParaRPr lang="fr-FR"/>
          </a:p>
        </p:txBody>
      </p:sp>
      <p:sp>
        <p:nvSpPr>
          <p:cNvPr id="21506" name="Rectangle 2"/>
          <p:cNvSpPr>
            <a:spLocks noGrp="1" noRot="1" noChangeAspect="1" noChangeArrowheads="1" noTextEdit="1"/>
          </p:cNvSpPr>
          <p:nvPr>
            <p:ph type="sldImg"/>
          </p:nvPr>
        </p:nvSpPr>
        <p:spPr>
          <a:xfrm>
            <a:off x="947738" y="744538"/>
            <a:ext cx="4962525" cy="3722687"/>
          </a:xfrm>
          <a:ln/>
        </p:spPr>
      </p:sp>
      <p:sp>
        <p:nvSpPr>
          <p:cNvPr id="21507" name="Rectangle 3"/>
          <p:cNvSpPr>
            <a:spLocks noGrp="1" noChangeArrowheads="1"/>
          </p:cNvSpPr>
          <p:nvPr>
            <p:ph type="body" idx="1"/>
          </p:nvPr>
        </p:nvSpPr>
        <p:spPr>
          <a:xfrm>
            <a:off x="261060" y="4714876"/>
            <a:ext cx="6407953" cy="4860925"/>
          </a:xfrm>
        </p:spPr>
        <p:txBody>
          <a:bodyPr/>
          <a:lstStyle/>
          <a:p>
            <a:pPr>
              <a:lnSpc>
                <a:spcPct val="80000"/>
              </a:lnSpc>
            </a:pPr>
            <a:r>
              <a:rPr lang="fr-FR" sz="700" dirty="0"/>
              <a:t>Le grand intérêt des travaux d’</a:t>
            </a:r>
            <a:r>
              <a:rPr lang="fr-FR" sz="700" b="1" dirty="0"/>
              <a:t>Abraham </a:t>
            </a:r>
            <a:r>
              <a:rPr lang="fr-FR" sz="700" b="1" dirty="0" err="1"/>
              <a:t>Maslow</a:t>
            </a:r>
            <a:r>
              <a:rPr lang="fr-FR" sz="700" dirty="0"/>
              <a:t>, c’est d’avoir pu dégager, identifier un certain nombre de besoins propres au monde occidental et particulièrement intéressants pour le monde du travail.</a:t>
            </a:r>
            <a:br>
              <a:rPr lang="fr-FR" sz="700" dirty="0"/>
            </a:br>
            <a:r>
              <a:rPr lang="fr-FR" sz="700" dirty="0"/>
              <a:t>Le principe de hiérarchie s’applique à la désormais célèbre </a:t>
            </a:r>
            <a:r>
              <a:rPr lang="fr-FR" sz="700" b="1" dirty="0"/>
              <a:t>pyramide des besoins</a:t>
            </a:r>
            <a:r>
              <a:rPr lang="fr-FR" sz="700" dirty="0"/>
              <a:t>. A savoir: un besoin nouveau (supérieur) n’émerge que lorsque le (ou les) besoins) inférieur(s) a(ont) été relativement satisfait(s).</a:t>
            </a:r>
          </a:p>
          <a:p>
            <a:pPr>
              <a:lnSpc>
                <a:spcPct val="80000"/>
              </a:lnSpc>
            </a:pPr>
            <a:r>
              <a:rPr lang="fr-FR" sz="700" dirty="0"/>
              <a:t>Pour se faire comprendre, </a:t>
            </a:r>
            <a:r>
              <a:rPr lang="fr-FR" sz="700" b="1" dirty="0" err="1"/>
              <a:t>Maslow</a:t>
            </a:r>
            <a:r>
              <a:rPr lang="fr-FR" sz="700" dirty="0"/>
              <a:t> imagine un homme d’affaires voyageant en avion d’un continent à l’autre, ce qui lui permet d’assurer largement sa survie et sa sécurité, et aussi de méditer sur les beautés de l’art roman, ce qui est l’un de ses centres d’intérêt.</a:t>
            </a:r>
            <a:br>
              <a:rPr lang="fr-FR" sz="700" dirty="0"/>
            </a:br>
            <a:r>
              <a:rPr lang="fr-FR" sz="700" dirty="0"/>
              <a:t>Notre homme se trouve ainsi occupé à méditer - et donc à satisfaire son besoin de réalisation de lui-même, sommet de la pyramide.</a:t>
            </a:r>
            <a:br>
              <a:rPr lang="fr-FR" sz="700" dirty="0"/>
            </a:br>
            <a:r>
              <a:rPr lang="fr-FR" sz="700" dirty="0"/>
              <a:t>Survient un accident technique et le commandant de bord annonce un atterrissage forcé ! A quel « étage » de la pyramide pensez-vous que vont se situer les préoccupations de notre homme d’affaires dans les minutes qui suivent ?</a:t>
            </a:r>
            <a:endParaRPr lang="fr-FR" sz="700" b="1" dirty="0"/>
          </a:p>
          <a:p>
            <a:pPr>
              <a:lnSpc>
                <a:spcPct val="80000"/>
              </a:lnSpc>
            </a:pPr>
            <a:r>
              <a:rPr lang="fr-FR" sz="700" b="1" dirty="0"/>
              <a:t>Les différents besoins ou les étages de la pyramide :</a:t>
            </a:r>
          </a:p>
          <a:p>
            <a:pPr>
              <a:lnSpc>
                <a:spcPct val="80000"/>
              </a:lnSpc>
            </a:pPr>
            <a:r>
              <a:rPr lang="fr-FR" sz="700" b="1" dirty="0"/>
              <a:t>- 1) Le besoin de survie</a:t>
            </a:r>
          </a:p>
          <a:p>
            <a:pPr>
              <a:lnSpc>
                <a:spcPct val="80000"/>
              </a:lnSpc>
            </a:pPr>
            <a:r>
              <a:rPr lang="fr-FR" sz="700" dirty="0"/>
              <a:t>L’être humain a d’abord besoin de survivre (besoin d’air, de sommeil, de protection contre la nature, de nourriture, de boisson, de reproduire l’espèce, etc.).</a:t>
            </a:r>
            <a:br>
              <a:rPr lang="fr-FR" sz="700" dirty="0"/>
            </a:br>
            <a:r>
              <a:rPr lang="fr-FR" sz="700" dirty="0"/>
              <a:t>Un autre besoin fondamental est moins connu : </a:t>
            </a:r>
            <a:r>
              <a:rPr lang="fr-FR" sz="700" b="1" dirty="0"/>
              <a:t>le besoin de </a:t>
            </a:r>
            <a:r>
              <a:rPr lang="fr-FR" sz="700" b="1" dirty="0" err="1"/>
              <a:t>strokes</a:t>
            </a:r>
            <a:r>
              <a:rPr lang="fr-FR" sz="700" dirty="0"/>
              <a:t>*. En l’absence de </a:t>
            </a:r>
            <a:r>
              <a:rPr lang="fr-FR" sz="700" dirty="0" err="1"/>
              <a:t>strokes</a:t>
            </a:r>
            <a:r>
              <a:rPr lang="fr-FR" sz="700" dirty="0"/>
              <a:t>, le système nerveux (et plus particulièrement la moelle épinière) peut se « flétrir » .</a:t>
            </a:r>
          </a:p>
          <a:p>
            <a:pPr>
              <a:lnSpc>
                <a:spcPct val="80000"/>
              </a:lnSpc>
            </a:pPr>
            <a:r>
              <a:rPr lang="fr-FR" sz="700" b="1" dirty="0"/>
              <a:t>* Stroke</a:t>
            </a:r>
            <a:br>
              <a:rPr lang="fr-FR" sz="700" dirty="0"/>
            </a:br>
            <a:r>
              <a:rPr lang="fr-FR" sz="700" dirty="0"/>
              <a:t>Eric Berne, fondateur de l’Analyse transactionnelle, dans son ouvrage « des jeux et des hommes », introduit la notion de stroke : </a:t>
            </a:r>
            <a:br>
              <a:rPr lang="fr-FR" sz="700" dirty="0"/>
            </a:br>
            <a:r>
              <a:rPr lang="fr-FR" sz="700" dirty="0"/>
              <a:t>« Il est permis d’employer le mot stroke afin de désigner tout acte impliquant la reconnaissance de la présence d’autrui.»</a:t>
            </a:r>
            <a:br>
              <a:rPr lang="fr-FR" sz="700" dirty="0"/>
            </a:br>
            <a:r>
              <a:rPr lang="fr-FR" sz="700" dirty="0"/>
              <a:t>On appelle stroke une unité de contact humain. On peut le comparer à la calorie, qui est une unité alimentaire et considérer le stroke comme une calorie psychologique.</a:t>
            </a:r>
            <a:br>
              <a:rPr lang="fr-FR" sz="700" dirty="0"/>
            </a:br>
            <a:r>
              <a:rPr lang="fr-FR" sz="700" dirty="0"/>
              <a:t>Nous savons que nous avons besoin, en moyenne, d’un certain nombre de calories par jour.</a:t>
            </a:r>
            <a:br>
              <a:rPr lang="fr-FR" sz="700" dirty="0"/>
            </a:br>
            <a:r>
              <a:rPr lang="fr-FR" sz="700" dirty="0"/>
              <a:t>Il peut y avoir des fluctuations d’un jour à l’autre. Tous les aliments ne donnent pas la même quantité de calories. Il importe donc de trouver notre compte au travers de la variété des aliments.</a:t>
            </a:r>
            <a:br>
              <a:rPr lang="fr-FR" sz="700" dirty="0"/>
            </a:br>
            <a:r>
              <a:rPr lang="fr-FR" sz="700" dirty="0"/>
              <a:t>De même, nous avons besoin d’une certaine quantité de contacts pour survivre.</a:t>
            </a:r>
            <a:br>
              <a:rPr lang="fr-FR" sz="700" dirty="0"/>
            </a:br>
            <a:r>
              <a:rPr lang="fr-FR" sz="700" dirty="0"/>
              <a:t>Certains sont, comme pour les calories, pauvres en </a:t>
            </a:r>
            <a:r>
              <a:rPr lang="fr-FR" sz="700" dirty="0" err="1"/>
              <a:t>strokes</a:t>
            </a:r>
            <a:r>
              <a:rPr lang="fr-FR" sz="700" dirty="0"/>
              <a:t> (un simple regard dans la foule, un « bonjour » rapide, etc.).</a:t>
            </a:r>
            <a:br>
              <a:rPr lang="fr-FR" sz="700" dirty="0"/>
            </a:br>
            <a:r>
              <a:rPr lang="fr-FR" sz="700" dirty="0"/>
              <a:t>D’autres sont moyens (échange d’informations professionnelles, discussion courte, etc.).</a:t>
            </a:r>
            <a:br>
              <a:rPr lang="fr-FR" sz="700" dirty="0"/>
            </a:br>
            <a:r>
              <a:rPr lang="fr-FR" sz="700" dirty="0"/>
              <a:t>D’autres sont riches en </a:t>
            </a:r>
            <a:r>
              <a:rPr lang="fr-FR" sz="700" dirty="0" err="1"/>
              <a:t>strokes</a:t>
            </a:r>
            <a:r>
              <a:rPr lang="fr-FR" sz="700" dirty="0"/>
              <a:t> (conversation longue, jeu de plaisir, intimité, longue discussion d’opposition, dispute, etc.) .</a:t>
            </a:r>
            <a:br>
              <a:rPr lang="fr-FR" sz="700" dirty="0"/>
            </a:br>
            <a:r>
              <a:rPr lang="fr-FR" sz="700" dirty="0"/>
              <a:t>C’est dire qu’en lançant un simple regard à quelqu’un ou en lui adressant gentiment la parole, en lui souriant ou, par contre, en lui donnant un coup, physique ou psychologique, en l’insultant, en l’«engueulant », en le frappant, on lui donne un stroke. </a:t>
            </a:r>
          </a:p>
          <a:p>
            <a:pPr>
              <a:lnSpc>
                <a:spcPct val="80000"/>
              </a:lnSpc>
            </a:pPr>
            <a:r>
              <a:rPr lang="fr-FR" sz="700" dirty="0"/>
              <a:t>Le mot </a:t>
            </a:r>
            <a:r>
              <a:rPr lang="fr-FR" sz="700" b="1" dirty="0"/>
              <a:t>stroke</a:t>
            </a:r>
            <a:r>
              <a:rPr lang="fr-FR" sz="700" dirty="0"/>
              <a:t> est souvent traduit par « caresse » pour désigner une unité de contact entre deux êtres humains. </a:t>
            </a:r>
            <a:br>
              <a:rPr lang="fr-FR" sz="700" dirty="0"/>
            </a:br>
            <a:r>
              <a:rPr lang="fr-FR" sz="700" dirty="0"/>
              <a:t>Ce terme peut surprendre car dans le cas d’une dispute on parle de « caresse négative ».</a:t>
            </a:r>
            <a:br>
              <a:rPr lang="fr-FR" sz="700" dirty="0"/>
            </a:br>
            <a:r>
              <a:rPr lang="fr-FR" sz="700" dirty="0"/>
              <a:t>Comme il arrive à bien des humains, de rechercher de manière inconsciente des stokes négatifs tels que des « coups psychologiques » (insultes, engueulades, dévalorisations de toutes formes), il est toujours difficile d’associer les mots caresse et négative, d’expliquer donc que des êtres humains s’arrangent pour obtenir des caresses négatives. Voilà pourquoi nous préférons conserver le mot anglais « stroke » qui littéralement, veut dire « coup » et « caresse ».</a:t>
            </a:r>
            <a:br>
              <a:rPr lang="fr-FR" sz="700" dirty="0"/>
            </a:br>
            <a:r>
              <a:rPr lang="fr-FR" sz="700" dirty="0"/>
              <a:t>L’Analyse Transactionnelle distingue les </a:t>
            </a:r>
            <a:r>
              <a:rPr lang="fr-FR" sz="700" dirty="0" err="1"/>
              <a:t>strokes</a:t>
            </a:r>
            <a:r>
              <a:rPr lang="fr-FR" sz="700" dirty="0"/>
              <a:t> positifs (+) (valorisants) des </a:t>
            </a:r>
            <a:r>
              <a:rPr lang="fr-FR" sz="700" dirty="0" err="1"/>
              <a:t>strokes</a:t>
            </a:r>
            <a:r>
              <a:rPr lang="fr-FR" sz="700" dirty="0"/>
              <a:t> négatifs (-) (dévalorisants).</a:t>
            </a:r>
          </a:p>
          <a:p>
            <a:pPr>
              <a:lnSpc>
                <a:spcPct val="80000"/>
              </a:lnSpc>
            </a:pPr>
            <a:r>
              <a:rPr lang="fr-FR" sz="700" b="1" i="1" dirty="0"/>
              <a:t>*</a:t>
            </a:r>
            <a:r>
              <a:rPr lang="fr-FR" sz="700" b="1" i="1" dirty="0" err="1"/>
              <a:t>Strokes</a:t>
            </a:r>
            <a:r>
              <a:rPr lang="fr-FR" sz="700" b="1" i="1" dirty="0"/>
              <a:t> positifs</a:t>
            </a:r>
            <a:r>
              <a:rPr lang="fr-FR" sz="700" dirty="0"/>
              <a:t> : expression de considération, d’affection, remarques valorisantes, jeux de plaisir, etc.</a:t>
            </a:r>
          </a:p>
          <a:p>
            <a:pPr>
              <a:lnSpc>
                <a:spcPct val="80000"/>
              </a:lnSpc>
            </a:pPr>
            <a:r>
              <a:rPr lang="fr-FR" sz="700" b="1" i="1" dirty="0"/>
              <a:t>*</a:t>
            </a:r>
            <a:r>
              <a:rPr lang="fr-FR" sz="700" b="1" i="1" dirty="0" err="1"/>
              <a:t>Strokes</a:t>
            </a:r>
            <a:r>
              <a:rPr lang="fr-FR" sz="700" b="1" i="1" dirty="0"/>
              <a:t> négatifs</a:t>
            </a:r>
            <a:r>
              <a:rPr lang="fr-FR" sz="700" dirty="0"/>
              <a:t> : remarques désobligeantes, déconsidération, insultes, etc.</a:t>
            </a:r>
            <a:endParaRPr lang="fr-FR" sz="700" b="1" dirty="0"/>
          </a:p>
          <a:p>
            <a:pPr>
              <a:lnSpc>
                <a:spcPct val="80000"/>
              </a:lnSpc>
            </a:pPr>
            <a:r>
              <a:rPr lang="fr-FR" sz="700" b="1" dirty="0"/>
              <a:t>- 2) Le besoin de sécurité</a:t>
            </a:r>
          </a:p>
          <a:p>
            <a:pPr>
              <a:lnSpc>
                <a:spcPct val="80000"/>
              </a:lnSpc>
            </a:pPr>
            <a:r>
              <a:rPr lang="fr-FR" sz="700" dirty="0"/>
              <a:t>Il s’agit, pour l’être humain, d’organiser sa vie de manière à garantir sa survie: c’est le besoin de sécurité. </a:t>
            </a:r>
          </a:p>
          <a:p>
            <a:pPr>
              <a:lnSpc>
                <a:spcPct val="80000"/>
              </a:lnSpc>
            </a:pPr>
            <a:r>
              <a:rPr lang="fr-FR" sz="700" b="1" dirty="0"/>
              <a:t>- 3) Le besoin de reconnaissance</a:t>
            </a:r>
            <a:endParaRPr lang="fr-FR" sz="700" dirty="0"/>
          </a:p>
          <a:p>
            <a:pPr>
              <a:lnSpc>
                <a:spcPct val="80000"/>
              </a:lnSpc>
            </a:pPr>
            <a:r>
              <a:rPr lang="fr-FR" sz="700" dirty="0"/>
              <a:t>C’est le besoin de savoir que l’on compte pour les autres.</a:t>
            </a:r>
            <a:br>
              <a:rPr lang="fr-FR" sz="700" dirty="0"/>
            </a:br>
            <a:r>
              <a:rPr lang="fr-FR" sz="700" dirty="0"/>
              <a:t>Pour satisfaire ce besoin, les </a:t>
            </a:r>
            <a:r>
              <a:rPr lang="fr-FR" sz="700" dirty="0" err="1"/>
              <a:t>strokes</a:t>
            </a:r>
            <a:r>
              <a:rPr lang="fr-FR" sz="700" dirty="0"/>
              <a:t> (+ ou -) sont l’aliment premier.</a:t>
            </a:r>
            <a:br>
              <a:rPr lang="fr-FR" sz="700" dirty="0"/>
            </a:br>
            <a:r>
              <a:rPr lang="fr-FR" sz="700" dirty="0"/>
              <a:t>L’être humain va faire beaucoup pour l’obtenir. </a:t>
            </a:r>
          </a:p>
          <a:p>
            <a:pPr>
              <a:lnSpc>
                <a:spcPct val="80000"/>
              </a:lnSpc>
            </a:pPr>
            <a:r>
              <a:rPr lang="fr-FR" sz="700" b="1" dirty="0"/>
              <a:t>- 4) Le besoin d’estime</a:t>
            </a:r>
            <a:br>
              <a:rPr lang="fr-FR" sz="700" dirty="0"/>
            </a:br>
            <a:br>
              <a:rPr lang="fr-FR" sz="700" dirty="0"/>
            </a:br>
            <a:r>
              <a:rPr lang="fr-FR" sz="700" dirty="0"/>
              <a:t>C’est le besoin de recevoir, de certaines personnes de son entourage, des signes de reconnaissance positifs, des </a:t>
            </a:r>
            <a:r>
              <a:rPr lang="fr-FR" sz="700" dirty="0" err="1"/>
              <a:t>strokes</a:t>
            </a:r>
            <a:r>
              <a:rPr lang="fr-FR" sz="700" dirty="0"/>
              <a:t> positifs.</a:t>
            </a:r>
          </a:p>
          <a:p>
            <a:pPr>
              <a:lnSpc>
                <a:spcPct val="80000"/>
              </a:lnSpc>
            </a:pPr>
            <a:r>
              <a:rPr lang="fr-FR" sz="700" b="1" dirty="0"/>
              <a:t>- 5) Le besoin de réalisation de soi</a:t>
            </a:r>
            <a:br>
              <a:rPr lang="fr-FR" sz="700" b="1" dirty="0"/>
            </a:br>
            <a:br>
              <a:rPr lang="fr-FR" sz="700" b="1" dirty="0"/>
            </a:br>
            <a:r>
              <a:rPr lang="fr-FR" sz="700" dirty="0"/>
              <a:t>C’est le besoin d’affirmer d’une manière personnelle son caractère tout à fait unique, de réaliser ses potentialités, ses dons. De donner à ce qu’on fait (et ce peuvent être les choses les plus simples) sa touche personnelle.</a:t>
            </a:r>
          </a:p>
        </p:txBody>
      </p:sp>
    </p:spTree>
    <p:extLst>
      <p:ext uri="{BB962C8B-B14F-4D97-AF65-F5344CB8AC3E}">
        <p14:creationId xmlns:p14="http://schemas.microsoft.com/office/powerpoint/2010/main" val="1123448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074C88-BB7A-4530-8F8F-E63ABC0854BB}" type="slidenum">
              <a:rPr lang="fr-FR"/>
              <a:pPr/>
              <a:t>133</a:t>
            </a:fld>
            <a:endParaRPr lang="fr-FR"/>
          </a:p>
        </p:txBody>
      </p:sp>
      <p:sp>
        <p:nvSpPr>
          <p:cNvPr id="56322" name="Rectangle 2"/>
          <p:cNvSpPr>
            <a:spLocks noGrp="1" noRot="1" noChangeAspect="1" noChangeArrowheads="1" noTextEdit="1"/>
          </p:cNvSpPr>
          <p:nvPr>
            <p:ph type="sldImg"/>
          </p:nvPr>
        </p:nvSpPr>
        <p:spPr>
          <a:xfrm>
            <a:off x="947738" y="744538"/>
            <a:ext cx="4962525" cy="3722687"/>
          </a:xfrm>
          <a:ln/>
        </p:spPr>
      </p:sp>
      <p:sp>
        <p:nvSpPr>
          <p:cNvPr id="56323" name="Rectangle 3"/>
          <p:cNvSpPr>
            <a:spLocks noGrp="1" noChangeArrowheads="1"/>
          </p:cNvSpPr>
          <p:nvPr>
            <p:ph type="body" idx="1"/>
          </p:nvPr>
        </p:nvSpPr>
        <p:spPr>
          <a:xfrm>
            <a:off x="261060" y="4714876"/>
            <a:ext cx="6407953" cy="4860925"/>
          </a:xfrm>
        </p:spPr>
        <p:txBody>
          <a:bodyPr/>
          <a:lstStyle/>
          <a:p>
            <a:pPr>
              <a:lnSpc>
                <a:spcPct val="80000"/>
              </a:lnSpc>
            </a:pPr>
            <a:r>
              <a:rPr lang="fr-FR" sz="700" dirty="0"/>
              <a:t>Le grand intérêt des travaux d’</a:t>
            </a:r>
            <a:r>
              <a:rPr lang="fr-FR" sz="700" b="1" dirty="0"/>
              <a:t>Abraham </a:t>
            </a:r>
            <a:r>
              <a:rPr lang="fr-FR" sz="700" b="1" dirty="0" err="1"/>
              <a:t>Maslow</a:t>
            </a:r>
            <a:r>
              <a:rPr lang="fr-FR" sz="700" dirty="0"/>
              <a:t>, c’est d’avoir pu dégager, identifier un certain nombre de besoins propres au monde occidental et particulièrement intéressants pour le monde du travail.</a:t>
            </a:r>
            <a:br>
              <a:rPr lang="fr-FR" sz="700" dirty="0"/>
            </a:br>
            <a:r>
              <a:rPr lang="fr-FR" sz="700" dirty="0"/>
              <a:t>Le principe de hiérarchie s’applique à la désormais célèbre </a:t>
            </a:r>
            <a:r>
              <a:rPr lang="fr-FR" sz="700" b="1" dirty="0"/>
              <a:t>pyramide des besoins</a:t>
            </a:r>
            <a:r>
              <a:rPr lang="fr-FR" sz="700" dirty="0"/>
              <a:t>. A savoir: un besoin nouveau (supérieur) n’émerge que lorsque le (ou les) besoins) inférieur(s) a(ont) été relativement satisfait(s).</a:t>
            </a:r>
          </a:p>
          <a:p>
            <a:pPr>
              <a:lnSpc>
                <a:spcPct val="80000"/>
              </a:lnSpc>
            </a:pPr>
            <a:r>
              <a:rPr lang="fr-FR" sz="700" dirty="0"/>
              <a:t>Pour se faire comprendre, </a:t>
            </a:r>
            <a:r>
              <a:rPr lang="fr-FR" sz="700" b="1" dirty="0" err="1"/>
              <a:t>Maslow</a:t>
            </a:r>
            <a:r>
              <a:rPr lang="fr-FR" sz="700" dirty="0"/>
              <a:t> imagine un homme d’affaires voyageant en avion d’un continent à l’autre, ce qui lui permet d’assurer largement sa survie et sa sécurité, et aussi de méditer sur les beautés de l’art roman, ce qui est l’un de ses centres d’intérêt.</a:t>
            </a:r>
            <a:br>
              <a:rPr lang="fr-FR" sz="700" dirty="0"/>
            </a:br>
            <a:r>
              <a:rPr lang="fr-FR" sz="700" dirty="0"/>
              <a:t>Notre homme se trouve ainsi occupé à méditer - et donc à satisfaire son besoin de réalisation de lui-même, sommet de la pyramide.</a:t>
            </a:r>
            <a:br>
              <a:rPr lang="fr-FR" sz="700" dirty="0"/>
            </a:br>
            <a:r>
              <a:rPr lang="fr-FR" sz="700" dirty="0"/>
              <a:t>Survient un accident technique et le commandant de bord annonce un atterrissage forcé ! A quel « étage » de la pyramide pensez-vous que vont se situer les préoccupations de notre homme d’affaires dans les minutes qui suivent ?</a:t>
            </a:r>
            <a:endParaRPr lang="fr-FR" sz="700" b="1" dirty="0"/>
          </a:p>
          <a:p>
            <a:pPr>
              <a:lnSpc>
                <a:spcPct val="80000"/>
              </a:lnSpc>
            </a:pPr>
            <a:r>
              <a:rPr lang="fr-FR" sz="700" b="1" dirty="0"/>
              <a:t>Les différents besoins ou les étages de la pyramide :</a:t>
            </a:r>
          </a:p>
          <a:p>
            <a:pPr>
              <a:lnSpc>
                <a:spcPct val="80000"/>
              </a:lnSpc>
            </a:pPr>
            <a:r>
              <a:rPr lang="fr-FR" sz="700" b="1" dirty="0"/>
              <a:t>- 1) Le besoin de survie</a:t>
            </a:r>
          </a:p>
          <a:p>
            <a:pPr>
              <a:lnSpc>
                <a:spcPct val="80000"/>
              </a:lnSpc>
            </a:pPr>
            <a:r>
              <a:rPr lang="fr-FR" sz="700" dirty="0"/>
              <a:t>L’être humain a d’abord besoin de survivre (besoin d’air, de sommeil, de protection contre la nature, de nourriture, de boisson, de reproduire l’espèce, etc.).</a:t>
            </a:r>
            <a:br>
              <a:rPr lang="fr-FR" sz="700" dirty="0"/>
            </a:br>
            <a:r>
              <a:rPr lang="fr-FR" sz="700" dirty="0"/>
              <a:t>Un autre besoin fondamental est moins connu : </a:t>
            </a:r>
            <a:r>
              <a:rPr lang="fr-FR" sz="700" b="1" dirty="0"/>
              <a:t>le besoin de </a:t>
            </a:r>
            <a:r>
              <a:rPr lang="fr-FR" sz="700" b="1" dirty="0" err="1"/>
              <a:t>strokes</a:t>
            </a:r>
            <a:r>
              <a:rPr lang="fr-FR" sz="700" dirty="0"/>
              <a:t>*. En l’absence de </a:t>
            </a:r>
            <a:r>
              <a:rPr lang="fr-FR" sz="700" dirty="0" err="1"/>
              <a:t>strokes</a:t>
            </a:r>
            <a:r>
              <a:rPr lang="fr-FR" sz="700" dirty="0"/>
              <a:t>, le système nerveux (et plus particulièrement la moelle épinière) peut se « flétrir » .</a:t>
            </a:r>
          </a:p>
          <a:p>
            <a:pPr>
              <a:lnSpc>
                <a:spcPct val="80000"/>
              </a:lnSpc>
            </a:pPr>
            <a:r>
              <a:rPr lang="fr-FR" sz="700" b="1" dirty="0"/>
              <a:t>* Stroke</a:t>
            </a:r>
            <a:br>
              <a:rPr lang="fr-FR" sz="700" dirty="0"/>
            </a:br>
            <a:r>
              <a:rPr lang="fr-FR" sz="700" dirty="0"/>
              <a:t>Eric Berne, fondateur de l’Analyse transactionnelle, dans son ouvrage « des jeux et des hommes », introduit la notion de stroke : </a:t>
            </a:r>
            <a:br>
              <a:rPr lang="fr-FR" sz="700" dirty="0"/>
            </a:br>
            <a:r>
              <a:rPr lang="fr-FR" sz="700" dirty="0"/>
              <a:t>« Il est permis d’employer le mot stroke afin de désigner tout acte impliquant la reconnaissance de la présence d’autrui.»</a:t>
            </a:r>
            <a:br>
              <a:rPr lang="fr-FR" sz="700" dirty="0"/>
            </a:br>
            <a:r>
              <a:rPr lang="fr-FR" sz="700" dirty="0"/>
              <a:t>On appelle stroke une unité de contact humain. On peut le comparer à la calorie, qui est une unité alimentaire et considérer le stroke comme une calorie psychologique.</a:t>
            </a:r>
            <a:br>
              <a:rPr lang="fr-FR" sz="700" dirty="0"/>
            </a:br>
            <a:r>
              <a:rPr lang="fr-FR" sz="700" dirty="0"/>
              <a:t>Nous savons que nous avons besoin, en moyenne, d’un certain nombre de calories par jour.</a:t>
            </a:r>
            <a:br>
              <a:rPr lang="fr-FR" sz="700" dirty="0"/>
            </a:br>
            <a:r>
              <a:rPr lang="fr-FR" sz="700" dirty="0"/>
              <a:t>Il peut y avoir des fluctuations d’un jour à l’autre. Tous les aliments ne donnent pas la même quantité de calories. Il importe donc de trouver notre compte au travers de la variété des aliments.</a:t>
            </a:r>
            <a:br>
              <a:rPr lang="fr-FR" sz="700" dirty="0"/>
            </a:br>
            <a:r>
              <a:rPr lang="fr-FR" sz="700" dirty="0"/>
              <a:t>De même, nous avons besoin d’une certaine quantité de contacts pour survivre.</a:t>
            </a:r>
            <a:br>
              <a:rPr lang="fr-FR" sz="700" dirty="0"/>
            </a:br>
            <a:r>
              <a:rPr lang="fr-FR" sz="700" dirty="0"/>
              <a:t>Certains sont, comme pour les calories, pauvres en </a:t>
            </a:r>
            <a:r>
              <a:rPr lang="fr-FR" sz="700" dirty="0" err="1"/>
              <a:t>strokes</a:t>
            </a:r>
            <a:r>
              <a:rPr lang="fr-FR" sz="700" dirty="0"/>
              <a:t> (un simple regard dans la foule, un « bonjour » rapide, etc.).</a:t>
            </a:r>
            <a:br>
              <a:rPr lang="fr-FR" sz="700" dirty="0"/>
            </a:br>
            <a:r>
              <a:rPr lang="fr-FR" sz="700" dirty="0"/>
              <a:t>D’autres sont moyens (échange d’informations professionnelles, discussion courte, etc.).</a:t>
            </a:r>
            <a:br>
              <a:rPr lang="fr-FR" sz="700" dirty="0"/>
            </a:br>
            <a:r>
              <a:rPr lang="fr-FR" sz="700" dirty="0"/>
              <a:t>D’autres sont riches en </a:t>
            </a:r>
            <a:r>
              <a:rPr lang="fr-FR" sz="700" dirty="0" err="1"/>
              <a:t>strokes</a:t>
            </a:r>
            <a:r>
              <a:rPr lang="fr-FR" sz="700" dirty="0"/>
              <a:t> (conversation longue, jeu de plaisir, intimité, longue discussion d’opposition, dispute, etc.) .</a:t>
            </a:r>
            <a:br>
              <a:rPr lang="fr-FR" sz="700" dirty="0"/>
            </a:br>
            <a:r>
              <a:rPr lang="fr-FR" sz="700" dirty="0"/>
              <a:t>C’est dire qu’en lançant un simple regard à quelqu’un ou en lui adressant gentiment la parole, en lui souriant ou, par contre, en lui donnant un coup, physique ou psychologique, en l’insultant, en l’«engueulant », en le frappant, on lui donne un stroke. </a:t>
            </a:r>
          </a:p>
          <a:p>
            <a:pPr>
              <a:lnSpc>
                <a:spcPct val="80000"/>
              </a:lnSpc>
            </a:pPr>
            <a:r>
              <a:rPr lang="fr-FR" sz="700" dirty="0"/>
              <a:t>Le mot </a:t>
            </a:r>
            <a:r>
              <a:rPr lang="fr-FR" sz="700" b="1" dirty="0"/>
              <a:t>stroke</a:t>
            </a:r>
            <a:r>
              <a:rPr lang="fr-FR" sz="700" dirty="0"/>
              <a:t> est souvent traduit par « caresse » pour désigner une unité de contact entre deux êtres humains. </a:t>
            </a:r>
            <a:br>
              <a:rPr lang="fr-FR" sz="700" dirty="0"/>
            </a:br>
            <a:r>
              <a:rPr lang="fr-FR" sz="700" dirty="0"/>
              <a:t>Ce terme peut surprendre car dans le cas d’une dispute on parle de « caresse négative ».</a:t>
            </a:r>
            <a:br>
              <a:rPr lang="fr-FR" sz="700" dirty="0"/>
            </a:br>
            <a:r>
              <a:rPr lang="fr-FR" sz="700" dirty="0"/>
              <a:t>Comme il arrive à bien des humains, de rechercher de manière inconsciente des stokes négatifs tels que des « coups psychologiques » (insultes, engueulades, dévalorisations de toutes formes), il est toujours difficile d’associer les mots caresse et négative, d’expliquer donc que des êtres humains s’arrangent pour obtenir des caresses négatives. Voilà pourquoi nous préférons conserver le mot anglais « stroke » qui littéralement, veut dire « coup » et « caresse ».</a:t>
            </a:r>
            <a:br>
              <a:rPr lang="fr-FR" sz="700" dirty="0"/>
            </a:br>
            <a:r>
              <a:rPr lang="fr-FR" sz="700" dirty="0"/>
              <a:t>L’Analyse Transactionnelle distingue les </a:t>
            </a:r>
            <a:r>
              <a:rPr lang="fr-FR" sz="700" dirty="0" err="1"/>
              <a:t>strokes</a:t>
            </a:r>
            <a:r>
              <a:rPr lang="fr-FR" sz="700" dirty="0"/>
              <a:t> positifs (+) (valorisants) des </a:t>
            </a:r>
            <a:r>
              <a:rPr lang="fr-FR" sz="700" dirty="0" err="1"/>
              <a:t>strokes</a:t>
            </a:r>
            <a:r>
              <a:rPr lang="fr-FR" sz="700" dirty="0"/>
              <a:t> négatifs (-) (dévalorisants).</a:t>
            </a:r>
          </a:p>
          <a:p>
            <a:pPr>
              <a:lnSpc>
                <a:spcPct val="80000"/>
              </a:lnSpc>
            </a:pPr>
            <a:r>
              <a:rPr lang="fr-FR" sz="700" b="1" i="1" dirty="0"/>
              <a:t>*</a:t>
            </a:r>
            <a:r>
              <a:rPr lang="fr-FR" sz="700" b="1" i="1" dirty="0" err="1"/>
              <a:t>Strokes</a:t>
            </a:r>
            <a:r>
              <a:rPr lang="fr-FR" sz="700" b="1" i="1" dirty="0"/>
              <a:t> positifs</a:t>
            </a:r>
            <a:r>
              <a:rPr lang="fr-FR" sz="700" dirty="0"/>
              <a:t> : expression de considération, d’affection, remarques valorisantes, jeux de plaisir, etc.</a:t>
            </a:r>
          </a:p>
          <a:p>
            <a:pPr>
              <a:lnSpc>
                <a:spcPct val="80000"/>
              </a:lnSpc>
            </a:pPr>
            <a:r>
              <a:rPr lang="fr-FR" sz="700" b="1" i="1" dirty="0"/>
              <a:t>*</a:t>
            </a:r>
            <a:r>
              <a:rPr lang="fr-FR" sz="700" b="1" i="1" dirty="0" err="1"/>
              <a:t>Strokes</a:t>
            </a:r>
            <a:r>
              <a:rPr lang="fr-FR" sz="700" b="1" i="1" dirty="0"/>
              <a:t> négatifs</a:t>
            </a:r>
            <a:r>
              <a:rPr lang="fr-FR" sz="700" dirty="0"/>
              <a:t> : remarques désobligeantes, déconsidération, insultes, etc.</a:t>
            </a:r>
            <a:endParaRPr lang="fr-FR" sz="700" b="1" dirty="0"/>
          </a:p>
          <a:p>
            <a:pPr>
              <a:lnSpc>
                <a:spcPct val="80000"/>
              </a:lnSpc>
            </a:pPr>
            <a:r>
              <a:rPr lang="fr-FR" sz="700" b="1" dirty="0"/>
              <a:t>- 2) Le besoin de sécurité</a:t>
            </a:r>
          </a:p>
          <a:p>
            <a:pPr>
              <a:lnSpc>
                <a:spcPct val="80000"/>
              </a:lnSpc>
            </a:pPr>
            <a:r>
              <a:rPr lang="fr-FR" sz="700" dirty="0"/>
              <a:t>Il s’agit, pour l’être humain, d’organiser sa vie de manière à garantir sa survie: c’est le besoin de sécurité. </a:t>
            </a:r>
          </a:p>
          <a:p>
            <a:pPr>
              <a:lnSpc>
                <a:spcPct val="80000"/>
              </a:lnSpc>
            </a:pPr>
            <a:r>
              <a:rPr lang="fr-FR" sz="700" b="1" dirty="0"/>
              <a:t>- 3) Le besoin de reconnaissance</a:t>
            </a:r>
            <a:endParaRPr lang="fr-FR" sz="700" dirty="0"/>
          </a:p>
          <a:p>
            <a:pPr>
              <a:lnSpc>
                <a:spcPct val="80000"/>
              </a:lnSpc>
            </a:pPr>
            <a:r>
              <a:rPr lang="fr-FR" sz="700" dirty="0"/>
              <a:t>C’est le besoin de savoir que l’on compte pour les autres.</a:t>
            </a:r>
            <a:br>
              <a:rPr lang="fr-FR" sz="700" dirty="0"/>
            </a:br>
            <a:r>
              <a:rPr lang="fr-FR" sz="700" dirty="0"/>
              <a:t>Pour satisfaire ce besoin, les </a:t>
            </a:r>
            <a:r>
              <a:rPr lang="fr-FR" sz="700" dirty="0" err="1"/>
              <a:t>strokes</a:t>
            </a:r>
            <a:r>
              <a:rPr lang="fr-FR" sz="700" dirty="0"/>
              <a:t> (+ ou -) sont l’aliment premier.</a:t>
            </a:r>
            <a:br>
              <a:rPr lang="fr-FR" sz="700" dirty="0"/>
            </a:br>
            <a:r>
              <a:rPr lang="fr-FR" sz="700" dirty="0"/>
              <a:t>L’être humain va faire beaucoup pour l’obtenir. </a:t>
            </a:r>
          </a:p>
          <a:p>
            <a:pPr>
              <a:lnSpc>
                <a:spcPct val="80000"/>
              </a:lnSpc>
            </a:pPr>
            <a:r>
              <a:rPr lang="fr-FR" sz="700" b="1" dirty="0"/>
              <a:t>- 4) Le besoin d’estime</a:t>
            </a:r>
            <a:br>
              <a:rPr lang="fr-FR" sz="700" dirty="0"/>
            </a:br>
            <a:br>
              <a:rPr lang="fr-FR" sz="700" dirty="0"/>
            </a:br>
            <a:r>
              <a:rPr lang="fr-FR" sz="700" dirty="0"/>
              <a:t>C’est le besoin de recevoir, de certaines personnes de son entourage, des signes de reconnaissance positifs, des </a:t>
            </a:r>
            <a:r>
              <a:rPr lang="fr-FR" sz="700" dirty="0" err="1"/>
              <a:t>strokes</a:t>
            </a:r>
            <a:r>
              <a:rPr lang="fr-FR" sz="700" dirty="0"/>
              <a:t> positifs.</a:t>
            </a:r>
          </a:p>
          <a:p>
            <a:pPr>
              <a:lnSpc>
                <a:spcPct val="80000"/>
              </a:lnSpc>
            </a:pPr>
            <a:r>
              <a:rPr lang="fr-FR" sz="700" b="1" dirty="0"/>
              <a:t>- 5) Le besoin de réalisation de soi</a:t>
            </a:r>
            <a:br>
              <a:rPr lang="fr-FR" sz="700" b="1" dirty="0"/>
            </a:br>
            <a:br>
              <a:rPr lang="fr-FR" sz="700" b="1" dirty="0"/>
            </a:br>
            <a:r>
              <a:rPr lang="fr-FR" sz="700" dirty="0"/>
              <a:t>C’est le besoin d’affirmer d’une manière personnelle son caractère tout à fait unique, de réaliser ses potentialités, ses dons. De donner à ce qu’on fait (et ce peuvent être les choses les plus simples) sa touche personnelle.</a:t>
            </a:r>
          </a:p>
        </p:txBody>
      </p:sp>
    </p:spTree>
    <p:extLst>
      <p:ext uri="{BB962C8B-B14F-4D97-AF65-F5344CB8AC3E}">
        <p14:creationId xmlns:p14="http://schemas.microsoft.com/office/powerpoint/2010/main" val="3481456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6F622C-B269-4C3C-8065-8C04D8BC20E9}" type="slidenum">
              <a:rPr lang="fr-FR"/>
              <a:pPr/>
              <a:t>134</a:t>
            </a:fld>
            <a:endParaRPr lang="fr-FR"/>
          </a:p>
        </p:txBody>
      </p:sp>
      <p:sp>
        <p:nvSpPr>
          <p:cNvPr id="28674" name="Rectangle 2"/>
          <p:cNvSpPr>
            <a:spLocks noGrp="1" noRot="1" noChangeAspect="1" noChangeArrowheads="1" noTextEdit="1"/>
          </p:cNvSpPr>
          <p:nvPr>
            <p:ph type="sldImg"/>
          </p:nvPr>
        </p:nvSpPr>
        <p:spPr>
          <a:xfrm>
            <a:off x="947738" y="744538"/>
            <a:ext cx="4962525" cy="3722687"/>
          </a:xfrm>
          <a:ln/>
        </p:spPr>
      </p:sp>
      <p:sp>
        <p:nvSpPr>
          <p:cNvPr id="28675" name="Rectangle 3"/>
          <p:cNvSpPr>
            <a:spLocks noGrp="1" noChangeArrowheads="1"/>
          </p:cNvSpPr>
          <p:nvPr>
            <p:ph type="body" idx="1"/>
          </p:nvPr>
        </p:nvSpPr>
        <p:spPr>
          <a:xfrm>
            <a:off x="261060" y="4714876"/>
            <a:ext cx="6407953" cy="4860925"/>
          </a:xfrm>
        </p:spPr>
        <p:txBody>
          <a:bodyPr/>
          <a:lstStyle/>
          <a:p>
            <a:pPr>
              <a:lnSpc>
                <a:spcPct val="80000"/>
              </a:lnSpc>
            </a:pPr>
            <a:r>
              <a:rPr lang="fr-FR" sz="700" dirty="0"/>
              <a:t>Le grand intérêt des travaux d’</a:t>
            </a:r>
            <a:r>
              <a:rPr lang="fr-FR" sz="700" b="1" dirty="0"/>
              <a:t>Abraham </a:t>
            </a:r>
            <a:r>
              <a:rPr lang="fr-FR" sz="700" b="1" dirty="0" err="1"/>
              <a:t>Maslow</a:t>
            </a:r>
            <a:r>
              <a:rPr lang="fr-FR" sz="700" dirty="0"/>
              <a:t>, c’est d’avoir pu dégager, identifier un certain nombre de besoins propres au monde occidental et particulièrement intéressants pour le monde du travail.</a:t>
            </a:r>
            <a:br>
              <a:rPr lang="fr-FR" sz="700" dirty="0"/>
            </a:br>
            <a:r>
              <a:rPr lang="fr-FR" sz="700" dirty="0"/>
              <a:t>Le principe de hiérarchie s’applique à la désormais célèbre </a:t>
            </a:r>
            <a:r>
              <a:rPr lang="fr-FR" sz="700" b="1" dirty="0"/>
              <a:t>pyramide des besoins</a:t>
            </a:r>
            <a:r>
              <a:rPr lang="fr-FR" sz="700" dirty="0"/>
              <a:t>. A savoir: un besoin nouveau (supérieur) n’émerge que lorsque le (ou les) besoins) inférieur(s) a(ont) été relativement satisfait(s).</a:t>
            </a:r>
          </a:p>
          <a:p>
            <a:pPr>
              <a:lnSpc>
                <a:spcPct val="80000"/>
              </a:lnSpc>
            </a:pPr>
            <a:r>
              <a:rPr lang="fr-FR" sz="700" dirty="0"/>
              <a:t>Pour se faire comprendre, </a:t>
            </a:r>
            <a:r>
              <a:rPr lang="fr-FR" sz="700" b="1" dirty="0" err="1"/>
              <a:t>Maslow</a:t>
            </a:r>
            <a:r>
              <a:rPr lang="fr-FR" sz="700" dirty="0"/>
              <a:t> imagine un homme d’affaires voyageant en avion d’un continent à l’autre, ce qui lui permet d’assurer largement sa survie et sa sécurité, et aussi de méditer sur les beautés de l’art roman, ce qui est l’un de ses centres d’intérêt.</a:t>
            </a:r>
            <a:br>
              <a:rPr lang="fr-FR" sz="700" dirty="0"/>
            </a:br>
            <a:r>
              <a:rPr lang="fr-FR" sz="700" dirty="0"/>
              <a:t>Notre homme se trouve ainsi occupé à méditer - et donc à satisfaire son besoin de réalisation de lui-même, sommet de la pyramide.</a:t>
            </a:r>
            <a:br>
              <a:rPr lang="fr-FR" sz="700" dirty="0"/>
            </a:br>
            <a:r>
              <a:rPr lang="fr-FR" sz="700" dirty="0"/>
              <a:t>Survient un accident technique et le commandant de bord annonce un atterrissage forcé ! A quel « étage » de la pyramide pensez-vous que vont se situer les préoccupations de notre homme d’affaires dans les minutes qui suivent ?</a:t>
            </a:r>
            <a:endParaRPr lang="fr-FR" sz="700" b="1" dirty="0"/>
          </a:p>
          <a:p>
            <a:pPr>
              <a:lnSpc>
                <a:spcPct val="80000"/>
              </a:lnSpc>
            </a:pPr>
            <a:r>
              <a:rPr lang="fr-FR" sz="700" b="1" dirty="0"/>
              <a:t>Les différents besoins ou les étages de la pyramide :</a:t>
            </a:r>
          </a:p>
          <a:p>
            <a:pPr>
              <a:lnSpc>
                <a:spcPct val="80000"/>
              </a:lnSpc>
            </a:pPr>
            <a:r>
              <a:rPr lang="fr-FR" sz="700" b="1" dirty="0"/>
              <a:t>- 1) Le besoin de survie</a:t>
            </a:r>
          </a:p>
          <a:p>
            <a:pPr>
              <a:lnSpc>
                <a:spcPct val="80000"/>
              </a:lnSpc>
            </a:pPr>
            <a:r>
              <a:rPr lang="fr-FR" sz="700" dirty="0"/>
              <a:t>L’être humain a d’abord besoin de survivre (besoin d’air, de sommeil, de protection contre la nature, de nourriture, de boisson, de reproduire l’espèce, etc.).</a:t>
            </a:r>
            <a:br>
              <a:rPr lang="fr-FR" sz="700" dirty="0"/>
            </a:br>
            <a:r>
              <a:rPr lang="fr-FR" sz="700" dirty="0"/>
              <a:t>Un autre besoin fondamental est moins connu : </a:t>
            </a:r>
            <a:r>
              <a:rPr lang="fr-FR" sz="700" b="1" dirty="0"/>
              <a:t>le besoin de </a:t>
            </a:r>
            <a:r>
              <a:rPr lang="fr-FR" sz="700" b="1" dirty="0" err="1"/>
              <a:t>strokes</a:t>
            </a:r>
            <a:r>
              <a:rPr lang="fr-FR" sz="700" dirty="0"/>
              <a:t>*. En l’absence de </a:t>
            </a:r>
            <a:r>
              <a:rPr lang="fr-FR" sz="700" dirty="0" err="1"/>
              <a:t>strokes</a:t>
            </a:r>
            <a:r>
              <a:rPr lang="fr-FR" sz="700" dirty="0"/>
              <a:t>, le système nerveux (et plus particulièrement la moelle épinière) peut se « flétrir » .</a:t>
            </a:r>
          </a:p>
          <a:p>
            <a:pPr>
              <a:lnSpc>
                <a:spcPct val="80000"/>
              </a:lnSpc>
            </a:pPr>
            <a:r>
              <a:rPr lang="fr-FR" sz="700" b="1" dirty="0"/>
              <a:t>* Stroke</a:t>
            </a:r>
            <a:br>
              <a:rPr lang="fr-FR" sz="700" dirty="0"/>
            </a:br>
            <a:r>
              <a:rPr lang="fr-FR" sz="700" dirty="0"/>
              <a:t>Eric Berne, fondateur de l’Analyse transactionnelle, dans son ouvrage « des jeux et des hommes », introduit la notion de stroke : </a:t>
            </a:r>
            <a:br>
              <a:rPr lang="fr-FR" sz="700" dirty="0"/>
            </a:br>
            <a:r>
              <a:rPr lang="fr-FR" sz="700" dirty="0"/>
              <a:t>« Il est permis d’employer le mot stroke afin de désigner tout acte impliquant la reconnaissance de la présence d’autrui.»</a:t>
            </a:r>
            <a:br>
              <a:rPr lang="fr-FR" sz="700" dirty="0"/>
            </a:br>
            <a:r>
              <a:rPr lang="fr-FR" sz="700" dirty="0"/>
              <a:t>On appelle stroke une unité de contact humain. On peut le comparer à la calorie, qui est une unité alimentaire et considérer le stroke comme une calorie psychologique.</a:t>
            </a:r>
            <a:br>
              <a:rPr lang="fr-FR" sz="700" dirty="0"/>
            </a:br>
            <a:r>
              <a:rPr lang="fr-FR" sz="700" dirty="0"/>
              <a:t>Nous savons que nous avons besoin, en moyenne, d’un certain nombre de calories par jour.</a:t>
            </a:r>
            <a:br>
              <a:rPr lang="fr-FR" sz="700" dirty="0"/>
            </a:br>
            <a:r>
              <a:rPr lang="fr-FR" sz="700" dirty="0"/>
              <a:t>Il peut y avoir des fluctuations d’un jour à l’autre. Tous les aliments ne donnent pas la même quantité de calories. Il importe donc de trouver notre compte au travers de la variété des aliments.</a:t>
            </a:r>
            <a:br>
              <a:rPr lang="fr-FR" sz="700" dirty="0"/>
            </a:br>
            <a:r>
              <a:rPr lang="fr-FR" sz="700" dirty="0"/>
              <a:t>De même, nous avons besoin d’une certaine quantité de contacts pour survivre.</a:t>
            </a:r>
            <a:br>
              <a:rPr lang="fr-FR" sz="700" dirty="0"/>
            </a:br>
            <a:r>
              <a:rPr lang="fr-FR" sz="700" dirty="0"/>
              <a:t>Certains sont, comme pour les calories, pauvres en </a:t>
            </a:r>
            <a:r>
              <a:rPr lang="fr-FR" sz="700" dirty="0" err="1"/>
              <a:t>strokes</a:t>
            </a:r>
            <a:r>
              <a:rPr lang="fr-FR" sz="700" dirty="0"/>
              <a:t> (un simple regard dans la foule, un « bonjour » rapide, etc.).</a:t>
            </a:r>
            <a:br>
              <a:rPr lang="fr-FR" sz="700" dirty="0"/>
            </a:br>
            <a:r>
              <a:rPr lang="fr-FR" sz="700" dirty="0"/>
              <a:t>D’autres sont moyens (échange d’informations professionnelles, discussion courte, etc.).</a:t>
            </a:r>
            <a:br>
              <a:rPr lang="fr-FR" sz="700" dirty="0"/>
            </a:br>
            <a:r>
              <a:rPr lang="fr-FR" sz="700" dirty="0"/>
              <a:t>D’autres sont riches en </a:t>
            </a:r>
            <a:r>
              <a:rPr lang="fr-FR" sz="700" dirty="0" err="1"/>
              <a:t>strokes</a:t>
            </a:r>
            <a:r>
              <a:rPr lang="fr-FR" sz="700" dirty="0"/>
              <a:t> (conversation longue, jeu de plaisir, intimité, longue discussion d’opposition, dispute, etc.) .</a:t>
            </a:r>
            <a:br>
              <a:rPr lang="fr-FR" sz="700" dirty="0"/>
            </a:br>
            <a:r>
              <a:rPr lang="fr-FR" sz="700" dirty="0"/>
              <a:t>C’est dire qu’en lançant un simple regard à quelqu’un ou en lui adressant gentiment la parole, en lui souriant ou, par contre, en lui donnant un coup, physique ou psychologique, en l’insultant, en l’«engueulant », en le frappant, on lui donne un stroke. </a:t>
            </a:r>
          </a:p>
          <a:p>
            <a:pPr>
              <a:lnSpc>
                <a:spcPct val="80000"/>
              </a:lnSpc>
            </a:pPr>
            <a:r>
              <a:rPr lang="fr-FR" sz="700" dirty="0"/>
              <a:t>Le mot </a:t>
            </a:r>
            <a:r>
              <a:rPr lang="fr-FR" sz="700" b="1" dirty="0"/>
              <a:t>stroke</a:t>
            </a:r>
            <a:r>
              <a:rPr lang="fr-FR" sz="700" dirty="0"/>
              <a:t> est souvent traduit par « caresse » pour désigner une unité de contact entre deux êtres humains. </a:t>
            </a:r>
            <a:br>
              <a:rPr lang="fr-FR" sz="700" dirty="0"/>
            </a:br>
            <a:r>
              <a:rPr lang="fr-FR" sz="700" dirty="0"/>
              <a:t>Ce terme peut surprendre car dans le cas d’une dispute on parle de « caresse négative ».</a:t>
            </a:r>
            <a:br>
              <a:rPr lang="fr-FR" sz="700" dirty="0"/>
            </a:br>
            <a:r>
              <a:rPr lang="fr-FR" sz="700" dirty="0"/>
              <a:t>Comme il arrive à bien des humains, de rechercher de manière inconsciente des stokes négatifs tels que des « coups psychologiques » (insultes, engueulades, dévalorisations de toutes formes), il est toujours difficile d’associer les mots caresse et négative, d’expliquer donc que des êtres humains s’arrangent pour obtenir des caresses négatives. Voilà pourquoi nous préférons conserver le mot anglais « stroke » qui littéralement, veut dire « coup » et « caresse ».</a:t>
            </a:r>
            <a:br>
              <a:rPr lang="fr-FR" sz="700" dirty="0"/>
            </a:br>
            <a:r>
              <a:rPr lang="fr-FR" sz="700" dirty="0"/>
              <a:t>L’Analyse Transactionnelle distingue les </a:t>
            </a:r>
            <a:r>
              <a:rPr lang="fr-FR" sz="700" dirty="0" err="1"/>
              <a:t>strokes</a:t>
            </a:r>
            <a:r>
              <a:rPr lang="fr-FR" sz="700" dirty="0"/>
              <a:t> positifs (+) (valorisants) des </a:t>
            </a:r>
            <a:r>
              <a:rPr lang="fr-FR" sz="700" dirty="0" err="1"/>
              <a:t>strokes</a:t>
            </a:r>
            <a:r>
              <a:rPr lang="fr-FR" sz="700" dirty="0"/>
              <a:t> négatifs (-) (dévalorisants).</a:t>
            </a:r>
          </a:p>
          <a:p>
            <a:pPr>
              <a:lnSpc>
                <a:spcPct val="80000"/>
              </a:lnSpc>
            </a:pPr>
            <a:r>
              <a:rPr lang="fr-FR" sz="700" b="1" i="1" dirty="0"/>
              <a:t>*</a:t>
            </a:r>
            <a:r>
              <a:rPr lang="fr-FR" sz="700" b="1" i="1" dirty="0" err="1"/>
              <a:t>Strokes</a:t>
            </a:r>
            <a:r>
              <a:rPr lang="fr-FR" sz="700" b="1" i="1" dirty="0"/>
              <a:t> positifs</a:t>
            </a:r>
            <a:r>
              <a:rPr lang="fr-FR" sz="700" dirty="0"/>
              <a:t> : expression de considération, d’affection, remarques valorisantes, jeux de plaisir, etc.</a:t>
            </a:r>
          </a:p>
          <a:p>
            <a:pPr>
              <a:lnSpc>
                <a:spcPct val="80000"/>
              </a:lnSpc>
            </a:pPr>
            <a:r>
              <a:rPr lang="fr-FR" sz="700" b="1" i="1" dirty="0"/>
              <a:t>*</a:t>
            </a:r>
            <a:r>
              <a:rPr lang="fr-FR" sz="700" b="1" i="1" dirty="0" err="1"/>
              <a:t>Strokes</a:t>
            </a:r>
            <a:r>
              <a:rPr lang="fr-FR" sz="700" b="1" i="1" dirty="0"/>
              <a:t> négatifs</a:t>
            </a:r>
            <a:r>
              <a:rPr lang="fr-FR" sz="700" dirty="0"/>
              <a:t> : remarques désobligeantes, déconsidération, insultes, etc.</a:t>
            </a:r>
            <a:endParaRPr lang="fr-FR" sz="700" b="1" dirty="0"/>
          </a:p>
          <a:p>
            <a:pPr>
              <a:lnSpc>
                <a:spcPct val="80000"/>
              </a:lnSpc>
            </a:pPr>
            <a:r>
              <a:rPr lang="fr-FR" sz="700" b="1" dirty="0"/>
              <a:t>- 2) Le besoin de sécurité</a:t>
            </a:r>
          </a:p>
          <a:p>
            <a:pPr>
              <a:lnSpc>
                <a:spcPct val="80000"/>
              </a:lnSpc>
            </a:pPr>
            <a:r>
              <a:rPr lang="fr-FR" sz="700" dirty="0"/>
              <a:t>Il s’agit, pour l’être humain, d’organiser sa vie de manière à garantir sa survie: c’est le besoin de sécurité. </a:t>
            </a:r>
          </a:p>
          <a:p>
            <a:pPr>
              <a:lnSpc>
                <a:spcPct val="80000"/>
              </a:lnSpc>
            </a:pPr>
            <a:r>
              <a:rPr lang="fr-FR" sz="700" b="1" dirty="0"/>
              <a:t>- 3) Le besoin de reconnaissance</a:t>
            </a:r>
            <a:endParaRPr lang="fr-FR" sz="700" dirty="0"/>
          </a:p>
          <a:p>
            <a:pPr>
              <a:lnSpc>
                <a:spcPct val="80000"/>
              </a:lnSpc>
            </a:pPr>
            <a:r>
              <a:rPr lang="fr-FR" sz="700" dirty="0"/>
              <a:t>C’est le besoin de savoir que l’on compte pour les autres.</a:t>
            </a:r>
            <a:br>
              <a:rPr lang="fr-FR" sz="700" dirty="0"/>
            </a:br>
            <a:r>
              <a:rPr lang="fr-FR" sz="700" dirty="0"/>
              <a:t>Pour satisfaire ce besoin, les </a:t>
            </a:r>
            <a:r>
              <a:rPr lang="fr-FR" sz="700" dirty="0" err="1"/>
              <a:t>strokes</a:t>
            </a:r>
            <a:r>
              <a:rPr lang="fr-FR" sz="700" dirty="0"/>
              <a:t> (+ ou -) sont l’aliment premier.</a:t>
            </a:r>
            <a:br>
              <a:rPr lang="fr-FR" sz="700" dirty="0"/>
            </a:br>
            <a:r>
              <a:rPr lang="fr-FR" sz="700" dirty="0"/>
              <a:t>L’être humain va faire beaucoup pour l’obtenir. </a:t>
            </a:r>
          </a:p>
          <a:p>
            <a:pPr>
              <a:lnSpc>
                <a:spcPct val="80000"/>
              </a:lnSpc>
            </a:pPr>
            <a:r>
              <a:rPr lang="fr-FR" sz="700" b="1" dirty="0"/>
              <a:t>- 4) Le besoin d’estime</a:t>
            </a:r>
            <a:br>
              <a:rPr lang="fr-FR" sz="700" dirty="0"/>
            </a:br>
            <a:br>
              <a:rPr lang="fr-FR" sz="700" dirty="0"/>
            </a:br>
            <a:r>
              <a:rPr lang="fr-FR" sz="700" dirty="0"/>
              <a:t>C’est le besoin de recevoir, de certaines personnes de son entourage, des signes de reconnaissance positifs, des </a:t>
            </a:r>
            <a:r>
              <a:rPr lang="fr-FR" sz="700" dirty="0" err="1"/>
              <a:t>strokes</a:t>
            </a:r>
            <a:r>
              <a:rPr lang="fr-FR" sz="700" dirty="0"/>
              <a:t> positifs.</a:t>
            </a:r>
          </a:p>
          <a:p>
            <a:pPr>
              <a:lnSpc>
                <a:spcPct val="80000"/>
              </a:lnSpc>
            </a:pPr>
            <a:r>
              <a:rPr lang="fr-FR" sz="700" b="1" dirty="0"/>
              <a:t>- 5) Le besoin de réalisation de soi</a:t>
            </a:r>
            <a:br>
              <a:rPr lang="fr-FR" sz="700" b="1" dirty="0"/>
            </a:br>
            <a:br>
              <a:rPr lang="fr-FR" sz="700" b="1" dirty="0"/>
            </a:br>
            <a:r>
              <a:rPr lang="fr-FR" sz="700" dirty="0"/>
              <a:t>C’est le besoin d’affirmer d’une manière personnelle son caractère tout à fait unique, de réaliser ses potentialités, ses dons. De donner à ce qu’on fait (et ce peuvent être les choses les plus simples) sa touche personnelle.</a:t>
            </a:r>
          </a:p>
        </p:txBody>
      </p:sp>
    </p:spTree>
    <p:extLst>
      <p:ext uri="{BB962C8B-B14F-4D97-AF65-F5344CB8AC3E}">
        <p14:creationId xmlns:p14="http://schemas.microsoft.com/office/powerpoint/2010/main" val="1441085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D8B91B0-7D06-4631-9232-D533AAD26741}" type="slidenum">
              <a:rPr lang="fr-FR"/>
              <a:pPr/>
              <a:t>135</a:t>
            </a:fld>
            <a:endParaRPr lang="fr-FR"/>
          </a:p>
        </p:txBody>
      </p:sp>
      <p:sp>
        <p:nvSpPr>
          <p:cNvPr id="86018" name="Rectangle 2"/>
          <p:cNvSpPr>
            <a:spLocks noGrp="1" noRot="1" noChangeAspect="1" noChangeArrowheads="1" noTextEdit="1"/>
          </p:cNvSpPr>
          <p:nvPr>
            <p:ph type="sldImg"/>
          </p:nvPr>
        </p:nvSpPr>
        <p:spPr>
          <a:xfrm>
            <a:off x="947738" y="744538"/>
            <a:ext cx="4962525" cy="3722687"/>
          </a:xfrm>
          <a:ln/>
        </p:spPr>
      </p:sp>
      <p:sp>
        <p:nvSpPr>
          <p:cNvPr id="86019" name="Rectangle 3"/>
          <p:cNvSpPr>
            <a:spLocks noGrp="1" noChangeArrowheads="1"/>
          </p:cNvSpPr>
          <p:nvPr>
            <p:ph type="body" idx="1"/>
          </p:nvPr>
        </p:nvSpPr>
        <p:spPr/>
        <p:txBody>
          <a:bodyPr/>
          <a:lstStyle/>
          <a:p>
            <a:pPr algn="just">
              <a:spcBef>
                <a:spcPct val="50000"/>
              </a:spcBef>
            </a:pPr>
            <a:r>
              <a:rPr lang="fr-FR" i="1"/>
              <a:t>« Le nouveau consommateur est lui aussi un adopteur de rêve. Il achète un produit, certes pour son usage, mais aussi davantage encore pour la magie qu’il lui offre en prime » …</a:t>
            </a:r>
          </a:p>
          <a:p>
            <a:endParaRPr lang="fr-FR"/>
          </a:p>
        </p:txBody>
      </p:sp>
    </p:spTree>
    <p:extLst>
      <p:ext uri="{BB962C8B-B14F-4D97-AF65-F5344CB8AC3E}">
        <p14:creationId xmlns:p14="http://schemas.microsoft.com/office/powerpoint/2010/main" val="2459472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141</a:t>
            </a:fld>
            <a:endParaRPr lang="fr-FR"/>
          </a:p>
        </p:txBody>
      </p:sp>
    </p:spTree>
    <p:extLst>
      <p:ext uri="{BB962C8B-B14F-4D97-AF65-F5344CB8AC3E}">
        <p14:creationId xmlns:p14="http://schemas.microsoft.com/office/powerpoint/2010/main" val="1697979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462</a:t>
            </a:fld>
            <a:endParaRPr lang="fr-FR"/>
          </a:p>
        </p:txBody>
      </p:sp>
    </p:spTree>
    <p:extLst>
      <p:ext uri="{BB962C8B-B14F-4D97-AF65-F5344CB8AC3E}">
        <p14:creationId xmlns:p14="http://schemas.microsoft.com/office/powerpoint/2010/main" val="3949353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fontScale="70000" lnSpcReduction="20000"/>
          </a:bodyPr>
          <a:lstStyle/>
          <a:p>
            <a:r>
              <a:rPr lang="fr-FR" b="1" dirty="0"/>
              <a:t>La relation des Français à la publicité</a:t>
            </a:r>
          </a:p>
          <a:p>
            <a:r>
              <a:rPr lang="fr-FR" b="1" dirty="0"/>
              <a:t>Depuis son apparition à la télévision jusqu’à sa transposition au web, la publicité a connu de nombreuses évolutions tant sur des aspects </a:t>
            </a:r>
            <a:r>
              <a:rPr lang="fr-FR" b="1" dirty="0" err="1"/>
              <a:t>socio-culturels</a:t>
            </a:r>
            <a:r>
              <a:rPr lang="fr-FR" b="1" dirty="0"/>
              <a:t> qu’économiques. Qu’on la rejette ou qu’on l’adore, la publicité est visible de tous, partout, tout le temps, sur différents supports, à travers différents médias, pour différents produits et différentes cibles. </a:t>
            </a:r>
            <a:endParaRPr lang="fr-FR" dirty="0"/>
          </a:p>
          <a:p>
            <a:r>
              <a:rPr lang="fr-FR" i="1" dirty="0"/>
              <a:t>Quelle est donc la relation qu’entretiennent les Français vis-à-vis de la publicité (online et offline) ? </a:t>
            </a:r>
            <a:endParaRPr lang="fr-FR" dirty="0"/>
          </a:p>
          <a:p>
            <a:r>
              <a:rPr lang="fr-FR" dirty="0"/>
              <a:t>Depuis 10 ans maintenant, l’agence Australie en collaboration avec TNS réalise chaque année une étude sur la relation qu’entretiennent les Français avec la publicité à travers le baromètre Publicité &amp; Société. L’occasion cette année de faire un bilan sur la décennie passée et les évolutions observées quant au rapport des Français avec la publicité. Un bilan qui invite les publicitaires à la réflexion, les invitant à se renouveler, à se repenser. Un bilan également paradoxal sur certains aspects, comme nous allons le voir à présent.</a:t>
            </a:r>
          </a:p>
          <a:p>
            <a:r>
              <a:rPr lang="fr-FR" dirty="0"/>
              <a:t>On note qu’en dix ans l’image de la publicité s’est dégradée progressivement, la note des sondés étant passée de 4,7/10 en 2004 à 4,2 aujourd’hui. Le nombre de </a:t>
            </a:r>
            <a:r>
              <a:rPr lang="fr-FR" dirty="0" err="1"/>
              <a:t>publiphiles</a:t>
            </a:r>
            <a:r>
              <a:rPr lang="fr-FR" dirty="0"/>
              <a:t> (personnes aimant la publicité, par opposition aux publiphobes qui y sont « allergiques ») a par ailleurs fortement baissé (- 6 % en 10 ans) au profit du nombre de publiphobes qui a pour sa part bien augmenté (+ 8 %). Les </a:t>
            </a:r>
            <a:r>
              <a:rPr lang="fr-FR" dirty="0" err="1"/>
              <a:t>publiphiles</a:t>
            </a:r>
            <a:r>
              <a:rPr lang="fr-FR" dirty="0"/>
              <a:t> représentent 14 % des sondés contre 33 % pour les publiphobes. Ces chiffres assez significatifs seraient toutefois corrélés à la vision qu’ont les gens de leur propre situation et de l’évolution possible qu’ils lui associent. Ainsi, l’on constate que les </a:t>
            </a:r>
            <a:r>
              <a:rPr lang="fr-FR" dirty="0" err="1"/>
              <a:t>publiphiles</a:t>
            </a:r>
            <a:r>
              <a:rPr lang="fr-FR" dirty="0"/>
              <a:t> seraient davantage des individus optimistes sur leur situation personnelle, contrairement aux publiphobes qui le seraient moins. Ce phénomène semble aussi se confirmer quant à la vision qu’ont les gens de l’avenir de la France.</a:t>
            </a:r>
          </a:p>
          <a:p>
            <a:r>
              <a:rPr lang="fr-FR" dirty="0"/>
              <a:t>On constate globalement que la publicité lasse les Français : 75 % d’entre eux déclarent être intéressés par les JT, 54 % par les programmes TV, 52 % par la vie politique, mais il ne sont que 23 % à considérer la publicité comme une source d’intérêt. 79 % la déclarent envahissante, 64 % banale contre 48 % qui la considèrent comme distrayante et 47 % convaincante. Il s’agit là d’un phénomène très paradoxal, puisque 71 % des Français jugent la publicité utile et / ou agréable (52 % la trouvent utile, 36 % agréable).</a:t>
            </a:r>
          </a:p>
          <a:p>
            <a:r>
              <a:rPr lang="fr-FR" dirty="0"/>
              <a:t>Le bilan est donc sévère est sans appel. Toutefois, plusieurs raisons semblent expliquer ce phénomène. Tout d’abord la démultiplication des points de contact entre Français et publicité explique très largement le sentiment d’envahissement. Il est vrai qu’aujourd’hui dans la vie quotidienne des Français la publicité est présente partout et tout le temps : à la TV, dans la presse, sur Internet, à la radio, sur le mobile, dans le métro, dans la rue, etc. Sa présence crée une réelle lassitude. Ce sévère jugement porté par les Français vis-à-vis de la publicité s’explique également par le manque de créativité et de renouvellement qu’ils y observent : les Français veulent être divertis !</a:t>
            </a:r>
          </a:p>
          <a:p>
            <a:r>
              <a:rPr lang="fr-FR" dirty="0"/>
              <a:t>L’innovation, la créativité, l’interaction et le divertissement sont autant d’éléments que les Français souhaitent retrouver, et c’est pourquoi publicitaires, régies et marques vont devoir en faire preuve si ils espèrent tirer leur épingle du jeu, d’autant plus dans un contexte économique difficile avec une intensité concurrentielle forte.</a:t>
            </a: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475</a:t>
            </a:fld>
            <a:endParaRPr lang="fr-FR"/>
          </a:p>
        </p:txBody>
      </p:sp>
    </p:spTree>
    <p:extLst>
      <p:ext uri="{BB962C8B-B14F-4D97-AF65-F5344CB8AC3E}">
        <p14:creationId xmlns:p14="http://schemas.microsoft.com/office/powerpoint/2010/main" val="2135339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484</a:t>
            </a:fld>
            <a:endParaRPr lang="fr-FR"/>
          </a:p>
        </p:txBody>
      </p:sp>
    </p:spTree>
    <p:extLst>
      <p:ext uri="{BB962C8B-B14F-4D97-AF65-F5344CB8AC3E}">
        <p14:creationId xmlns:p14="http://schemas.microsoft.com/office/powerpoint/2010/main" val="3944968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485</a:t>
            </a:fld>
            <a:endParaRPr lang="fr-FR"/>
          </a:p>
        </p:txBody>
      </p:sp>
    </p:spTree>
    <p:extLst>
      <p:ext uri="{BB962C8B-B14F-4D97-AF65-F5344CB8AC3E}">
        <p14:creationId xmlns:p14="http://schemas.microsoft.com/office/powerpoint/2010/main" val="39449689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488</a:t>
            </a:fld>
            <a:endParaRPr lang="fr-FR"/>
          </a:p>
        </p:txBody>
      </p:sp>
    </p:spTree>
    <p:extLst>
      <p:ext uri="{BB962C8B-B14F-4D97-AF65-F5344CB8AC3E}">
        <p14:creationId xmlns:p14="http://schemas.microsoft.com/office/powerpoint/2010/main" val="1086309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489</a:t>
            </a:fld>
            <a:endParaRPr lang="fr-FR"/>
          </a:p>
        </p:txBody>
      </p:sp>
    </p:spTree>
    <p:extLst>
      <p:ext uri="{BB962C8B-B14F-4D97-AF65-F5344CB8AC3E}">
        <p14:creationId xmlns:p14="http://schemas.microsoft.com/office/powerpoint/2010/main" val="17672465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490</a:t>
            </a:fld>
            <a:endParaRPr lang="fr-FR"/>
          </a:p>
        </p:txBody>
      </p:sp>
    </p:spTree>
    <p:extLst>
      <p:ext uri="{BB962C8B-B14F-4D97-AF65-F5344CB8AC3E}">
        <p14:creationId xmlns:p14="http://schemas.microsoft.com/office/powerpoint/2010/main" val="16199954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492</a:t>
            </a:fld>
            <a:endParaRPr lang="fr-FR"/>
          </a:p>
        </p:txBody>
      </p:sp>
    </p:spTree>
    <p:extLst>
      <p:ext uri="{BB962C8B-B14F-4D97-AF65-F5344CB8AC3E}">
        <p14:creationId xmlns:p14="http://schemas.microsoft.com/office/powerpoint/2010/main" val="2394283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493</a:t>
            </a:fld>
            <a:endParaRPr lang="fr-FR"/>
          </a:p>
        </p:txBody>
      </p:sp>
    </p:spTree>
    <p:extLst>
      <p:ext uri="{BB962C8B-B14F-4D97-AF65-F5344CB8AC3E}">
        <p14:creationId xmlns:p14="http://schemas.microsoft.com/office/powerpoint/2010/main" val="2551453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500</a:t>
            </a:fld>
            <a:endParaRPr lang="fr-FR"/>
          </a:p>
        </p:txBody>
      </p:sp>
    </p:spTree>
    <p:extLst>
      <p:ext uri="{BB962C8B-B14F-4D97-AF65-F5344CB8AC3E}">
        <p14:creationId xmlns:p14="http://schemas.microsoft.com/office/powerpoint/2010/main" val="14351694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501</a:t>
            </a:fld>
            <a:endParaRPr lang="fr-FR"/>
          </a:p>
        </p:txBody>
      </p:sp>
    </p:spTree>
    <p:extLst>
      <p:ext uri="{BB962C8B-B14F-4D97-AF65-F5344CB8AC3E}">
        <p14:creationId xmlns:p14="http://schemas.microsoft.com/office/powerpoint/2010/main" val="2453926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504</a:t>
            </a:fld>
            <a:endParaRPr lang="fr-FR"/>
          </a:p>
        </p:txBody>
      </p:sp>
    </p:spTree>
    <p:extLst>
      <p:ext uri="{BB962C8B-B14F-4D97-AF65-F5344CB8AC3E}">
        <p14:creationId xmlns:p14="http://schemas.microsoft.com/office/powerpoint/2010/main" val="36187185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506</a:t>
            </a:fld>
            <a:endParaRPr lang="fr-FR"/>
          </a:p>
        </p:txBody>
      </p:sp>
    </p:spTree>
    <p:extLst>
      <p:ext uri="{BB962C8B-B14F-4D97-AF65-F5344CB8AC3E}">
        <p14:creationId xmlns:p14="http://schemas.microsoft.com/office/powerpoint/2010/main" val="16995986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516</a:t>
            </a:fld>
            <a:endParaRPr lang="fr-FR"/>
          </a:p>
        </p:txBody>
      </p:sp>
    </p:spTree>
    <p:extLst>
      <p:ext uri="{BB962C8B-B14F-4D97-AF65-F5344CB8AC3E}">
        <p14:creationId xmlns:p14="http://schemas.microsoft.com/office/powerpoint/2010/main" val="29843644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en-US"/>
          </a:p>
        </p:txBody>
      </p:sp>
      <p:sp>
        <p:nvSpPr>
          <p:cNvPr id="4" name="Espace réservé du numéro de diapositive 3"/>
          <p:cNvSpPr>
            <a:spLocks noGrp="1"/>
          </p:cNvSpPr>
          <p:nvPr>
            <p:ph type="sldNum" sz="quarter" idx="10"/>
          </p:nvPr>
        </p:nvSpPr>
        <p:spPr/>
        <p:txBody>
          <a:bodyPr/>
          <a:lstStyle/>
          <a:p>
            <a:fld id="{44067100-0C8C-1240-85A4-C381CFA14A3B}" type="slidenum">
              <a:rPr lang="fr-FR" smtClean="0"/>
              <a:pPr/>
              <a:t>572</a:t>
            </a:fld>
            <a:endParaRPr lang="fr-F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578</a:t>
            </a:fld>
            <a:endParaRPr lang="fr-FR"/>
          </a:p>
        </p:txBody>
      </p:sp>
    </p:spTree>
    <p:extLst>
      <p:ext uri="{BB962C8B-B14F-4D97-AF65-F5344CB8AC3E}">
        <p14:creationId xmlns:p14="http://schemas.microsoft.com/office/powerpoint/2010/main" val="416214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579</a:t>
            </a:fld>
            <a:endParaRPr lang="fr-FR"/>
          </a:p>
        </p:txBody>
      </p:sp>
    </p:spTree>
    <p:extLst>
      <p:ext uri="{BB962C8B-B14F-4D97-AF65-F5344CB8AC3E}">
        <p14:creationId xmlns:p14="http://schemas.microsoft.com/office/powerpoint/2010/main" val="25806329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580</a:t>
            </a:fld>
            <a:endParaRPr lang="fr-FR"/>
          </a:p>
        </p:txBody>
      </p:sp>
    </p:spTree>
    <p:extLst>
      <p:ext uri="{BB962C8B-B14F-4D97-AF65-F5344CB8AC3E}">
        <p14:creationId xmlns:p14="http://schemas.microsoft.com/office/powerpoint/2010/main" val="25806329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581</a:t>
            </a:fld>
            <a:endParaRPr lang="fr-FR"/>
          </a:p>
        </p:txBody>
      </p:sp>
    </p:spTree>
    <p:extLst>
      <p:ext uri="{BB962C8B-B14F-4D97-AF65-F5344CB8AC3E}">
        <p14:creationId xmlns:p14="http://schemas.microsoft.com/office/powerpoint/2010/main" val="25806329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582</a:t>
            </a:fld>
            <a:endParaRPr lang="fr-FR"/>
          </a:p>
        </p:txBody>
      </p:sp>
    </p:spTree>
    <p:extLst>
      <p:ext uri="{BB962C8B-B14F-4D97-AF65-F5344CB8AC3E}">
        <p14:creationId xmlns:p14="http://schemas.microsoft.com/office/powerpoint/2010/main" val="25806329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583</a:t>
            </a:fld>
            <a:endParaRPr lang="fr-FR"/>
          </a:p>
        </p:txBody>
      </p:sp>
    </p:spTree>
    <p:extLst>
      <p:ext uri="{BB962C8B-B14F-4D97-AF65-F5344CB8AC3E}">
        <p14:creationId xmlns:p14="http://schemas.microsoft.com/office/powerpoint/2010/main" val="22738080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584</a:t>
            </a:fld>
            <a:endParaRPr lang="fr-FR"/>
          </a:p>
        </p:txBody>
      </p:sp>
    </p:spTree>
    <p:extLst>
      <p:ext uri="{BB962C8B-B14F-4D97-AF65-F5344CB8AC3E}">
        <p14:creationId xmlns:p14="http://schemas.microsoft.com/office/powerpoint/2010/main" val="24033158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614</a:t>
            </a:fld>
            <a:endParaRPr lang="fr-FR"/>
          </a:p>
        </p:txBody>
      </p:sp>
    </p:spTree>
    <p:extLst>
      <p:ext uri="{BB962C8B-B14F-4D97-AF65-F5344CB8AC3E}">
        <p14:creationId xmlns:p14="http://schemas.microsoft.com/office/powerpoint/2010/main" val="41925157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615</a:t>
            </a:fld>
            <a:endParaRPr lang="fr-FR"/>
          </a:p>
        </p:txBody>
      </p:sp>
    </p:spTree>
    <p:extLst>
      <p:ext uri="{BB962C8B-B14F-4D97-AF65-F5344CB8AC3E}">
        <p14:creationId xmlns:p14="http://schemas.microsoft.com/office/powerpoint/2010/main" val="11585888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616</a:t>
            </a:fld>
            <a:endParaRPr lang="fr-FR"/>
          </a:p>
        </p:txBody>
      </p:sp>
    </p:spTree>
    <p:extLst>
      <p:ext uri="{BB962C8B-B14F-4D97-AF65-F5344CB8AC3E}">
        <p14:creationId xmlns:p14="http://schemas.microsoft.com/office/powerpoint/2010/main" val="34319604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619</a:t>
            </a:fld>
            <a:endParaRPr lang="fr-FR"/>
          </a:p>
        </p:txBody>
      </p:sp>
    </p:spTree>
    <p:extLst>
      <p:ext uri="{BB962C8B-B14F-4D97-AF65-F5344CB8AC3E}">
        <p14:creationId xmlns:p14="http://schemas.microsoft.com/office/powerpoint/2010/main" val="35095366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620</a:t>
            </a:fld>
            <a:endParaRPr lang="fr-FR"/>
          </a:p>
        </p:txBody>
      </p:sp>
    </p:spTree>
    <p:extLst>
      <p:ext uri="{BB962C8B-B14F-4D97-AF65-F5344CB8AC3E}">
        <p14:creationId xmlns:p14="http://schemas.microsoft.com/office/powerpoint/2010/main" val="11931883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621</a:t>
            </a:fld>
            <a:endParaRPr lang="fr-FR"/>
          </a:p>
        </p:txBody>
      </p:sp>
    </p:spTree>
    <p:extLst>
      <p:ext uri="{BB962C8B-B14F-4D97-AF65-F5344CB8AC3E}">
        <p14:creationId xmlns:p14="http://schemas.microsoft.com/office/powerpoint/2010/main" val="13809294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622</a:t>
            </a:fld>
            <a:endParaRPr lang="fr-FR"/>
          </a:p>
        </p:txBody>
      </p:sp>
    </p:spTree>
    <p:extLst>
      <p:ext uri="{BB962C8B-B14F-4D97-AF65-F5344CB8AC3E}">
        <p14:creationId xmlns:p14="http://schemas.microsoft.com/office/powerpoint/2010/main" val="2912415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623</a:t>
            </a:fld>
            <a:endParaRPr lang="fr-FR"/>
          </a:p>
        </p:txBody>
      </p:sp>
    </p:spTree>
    <p:extLst>
      <p:ext uri="{BB962C8B-B14F-4D97-AF65-F5344CB8AC3E}">
        <p14:creationId xmlns:p14="http://schemas.microsoft.com/office/powerpoint/2010/main" val="7870859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624</a:t>
            </a:fld>
            <a:endParaRPr lang="fr-FR"/>
          </a:p>
        </p:txBody>
      </p:sp>
    </p:spTree>
    <p:extLst>
      <p:ext uri="{BB962C8B-B14F-4D97-AF65-F5344CB8AC3E}">
        <p14:creationId xmlns:p14="http://schemas.microsoft.com/office/powerpoint/2010/main" val="34509088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625</a:t>
            </a:fld>
            <a:endParaRPr lang="fr-FR"/>
          </a:p>
        </p:txBody>
      </p:sp>
    </p:spTree>
    <p:extLst>
      <p:ext uri="{BB962C8B-B14F-4D97-AF65-F5344CB8AC3E}">
        <p14:creationId xmlns:p14="http://schemas.microsoft.com/office/powerpoint/2010/main" val="27697672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626</a:t>
            </a:fld>
            <a:endParaRPr lang="fr-FR"/>
          </a:p>
        </p:txBody>
      </p:sp>
    </p:spTree>
    <p:extLst>
      <p:ext uri="{BB962C8B-B14F-4D97-AF65-F5344CB8AC3E}">
        <p14:creationId xmlns:p14="http://schemas.microsoft.com/office/powerpoint/2010/main" val="2833381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627</a:t>
            </a:fld>
            <a:endParaRPr lang="fr-FR"/>
          </a:p>
        </p:txBody>
      </p:sp>
    </p:spTree>
    <p:extLst>
      <p:ext uri="{BB962C8B-B14F-4D97-AF65-F5344CB8AC3E}">
        <p14:creationId xmlns:p14="http://schemas.microsoft.com/office/powerpoint/2010/main" val="128614585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628</a:t>
            </a:fld>
            <a:endParaRPr lang="fr-FR"/>
          </a:p>
        </p:txBody>
      </p:sp>
    </p:spTree>
    <p:extLst>
      <p:ext uri="{BB962C8B-B14F-4D97-AF65-F5344CB8AC3E}">
        <p14:creationId xmlns:p14="http://schemas.microsoft.com/office/powerpoint/2010/main" val="1454496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629</a:t>
            </a:fld>
            <a:endParaRPr lang="fr-FR"/>
          </a:p>
        </p:txBody>
      </p:sp>
    </p:spTree>
    <p:extLst>
      <p:ext uri="{BB962C8B-B14F-4D97-AF65-F5344CB8AC3E}">
        <p14:creationId xmlns:p14="http://schemas.microsoft.com/office/powerpoint/2010/main" val="30597172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630</a:t>
            </a:fld>
            <a:endParaRPr lang="fr-FR"/>
          </a:p>
        </p:txBody>
      </p:sp>
    </p:spTree>
    <p:extLst>
      <p:ext uri="{BB962C8B-B14F-4D97-AF65-F5344CB8AC3E}">
        <p14:creationId xmlns:p14="http://schemas.microsoft.com/office/powerpoint/2010/main" val="222094387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631</a:t>
            </a:fld>
            <a:endParaRPr lang="fr-FR"/>
          </a:p>
        </p:txBody>
      </p:sp>
    </p:spTree>
    <p:extLst>
      <p:ext uri="{BB962C8B-B14F-4D97-AF65-F5344CB8AC3E}">
        <p14:creationId xmlns:p14="http://schemas.microsoft.com/office/powerpoint/2010/main" val="38162859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632</a:t>
            </a:fld>
            <a:endParaRPr lang="fr-FR"/>
          </a:p>
        </p:txBody>
      </p:sp>
    </p:spTree>
    <p:extLst>
      <p:ext uri="{BB962C8B-B14F-4D97-AF65-F5344CB8AC3E}">
        <p14:creationId xmlns:p14="http://schemas.microsoft.com/office/powerpoint/2010/main" val="21565790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0B7C70-13EF-471E-8E59-8BC1C9039C15}" type="slidenum">
              <a:rPr lang="fr-FR"/>
              <a:pPr/>
              <a:t>633</a:t>
            </a:fld>
            <a:endParaRPr lang="fr-FR"/>
          </a:p>
        </p:txBody>
      </p:sp>
      <p:sp>
        <p:nvSpPr>
          <p:cNvPr id="232450" name="Rectangle 2"/>
          <p:cNvSpPr>
            <a:spLocks noGrp="1" noRot="1" noChangeAspect="1" noChangeArrowheads="1" noTextEdit="1"/>
          </p:cNvSpPr>
          <p:nvPr>
            <p:ph type="sldImg"/>
          </p:nvPr>
        </p:nvSpPr>
        <p:spPr>
          <a:xfrm>
            <a:off x="1127125" y="877888"/>
            <a:ext cx="4605338" cy="3454400"/>
          </a:xfrm>
          <a:ln/>
        </p:spPr>
      </p:sp>
      <p:sp>
        <p:nvSpPr>
          <p:cNvPr id="232451" name="Rectangle 3"/>
          <p:cNvSpPr>
            <a:spLocks noGrp="1" noChangeArrowheads="1"/>
          </p:cNvSpPr>
          <p:nvPr>
            <p:ph type="body" idx="1"/>
          </p:nvPr>
        </p:nvSpPr>
        <p:spPr>
          <a:xfrm>
            <a:off x="922515" y="4724401"/>
            <a:ext cx="109743" cy="295253"/>
          </a:xfrm>
          <a:ln/>
        </p:spPr>
        <p:txBody>
          <a:bodyPr wrap="none" lIns="54186" tIns="54186" rIns="54186" bIns="54186">
            <a:spAutoFit/>
          </a:bodyPr>
          <a:lstStyle/>
          <a:p>
            <a:endParaRPr lang="fr-FR"/>
          </a:p>
        </p:txBody>
      </p:sp>
    </p:spTree>
    <p:extLst>
      <p:ext uri="{BB962C8B-B14F-4D97-AF65-F5344CB8AC3E}">
        <p14:creationId xmlns:p14="http://schemas.microsoft.com/office/powerpoint/2010/main" val="157183098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4A6EFA-A840-4FFE-87C6-4A25406F41EF}" type="slidenum">
              <a:rPr lang="fr-FR"/>
              <a:pPr/>
              <a:t>637</a:t>
            </a:fld>
            <a:endParaRPr lang="fr-FR"/>
          </a:p>
        </p:txBody>
      </p:sp>
      <p:sp>
        <p:nvSpPr>
          <p:cNvPr id="234498" name="Rectangle 2"/>
          <p:cNvSpPr>
            <a:spLocks noGrp="1" noRot="1" noChangeAspect="1" noChangeArrowheads="1" noTextEdit="1"/>
          </p:cNvSpPr>
          <p:nvPr>
            <p:ph type="sldImg"/>
          </p:nvPr>
        </p:nvSpPr>
        <p:spPr>
          <a:xfrm>
            <a:off x="1127125" y="877888"/>
            <a:ext cx="4605338" cy="3454400"/>
          </a:xfrm>
          <a:ln/>
        </p:spPr>
      </p:sp>
      <p:sp>
        <p:nvSpPr>
          <p:cNvPr id="234499" name="Rectangle 3"/>
          <p:cNvSpPr>
            <a:spLocks noGrp="1" noChangeArrowheads="1"/>
          </p:cNvSpPr>
          <p:nvPr>
            <p:ph type="body" idx="1"/>
          </p:nvPr>
        </p:nvSpPr>
        <p:spPr>
          <a:xfrm>
            <a:off x="922515" y="4724401"/>
            <a:ext cx="109743" cy="295253"/>
          </a:xfrm>
          <a:ln/>
        </p:spPr>
        <p:txBody>
          <a:bodyPr wrap="none" lIns="54186" tIns="54186" rIns="54186" bIns="54186">
            <a:spAutoFit/>
          </a:bodyPr>
          <a:lstStyle/>
          <a:p>
            <a:endParaRPr lang="fr-FR"/>
          </a:p>
        </p:txBody>
      </p:sp>
    </p:spTree>
    <p:extLst>
      <p:ext uri="{BB962C8B-B14F-4D97-AF65-F5344CB8AC3E}">
        <p14:creationId xmlns:p14="http://schemas.microsoft.com/office/powerpoint/2010/main" val="405209202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638</a:t>
            </a:fld>
            <a:endParaRPr lang="fr-FR"/>
          </a:p>
        </p:txBody>
      </p:sp>
    </p:spTree>
    <p:extLst>
      <p:ext uri="{BB962C8B-B14F-4D97-AF65-F5344CB8AC3E}">
        <p14:creationId xmlns:p14="http://schemas.microsoft.com/office/powerpoint/2010/main" val="191200270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639</a:t>
            </a:fld>
            <a:endParaRPr lang="fr-FR"/>
          </a:p>
        </p:txBody>
      </p:sp>
    </p:spTree>
    <p:extLst>
      <p:ext uri="{BB962C8B-B14F-4D97-AF65-F5344CB8AC3E}">
        <p14:creationId xmlns:p14="http://schemas.microsoft.com/office/powerpoint/2010/main" val="321674997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654</a:t>
            </a:fld>
            <a:endParaRPr lang="fr-FR"/>
          </a:p>
        </p:txBody>
      </p:sp>
    </p:spTree>
    <p:extLst>
      <p:ext uri="{BB962C8B-B14F-4D97-AF65-F5344CB8AC3E}">
        <p14:creationId xmlns:p14="http://schemas.microsoft.com/office/powerpoint/2010/main" val="251335552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655</a:t>
            </a:fld>
            <a:endParaRPr lang="fr-FR"/>
          </a:p>
        </p:txBody>
      </p:sp>
    </p:spTree>
    <p:extLst>
      <p:ext uri="{BB962C8B-B14F-4D97-AF65-F5344CB8AC3E}">
        <p14:creationId xmlns:p14="http://schemas.microsoft.com/office/powerpoint/2010/main" val="160722976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658</a:t>
            </a:fld>
            <a:endParaRPr lang="fr-FR"/>
          </a:p>
        </p:txBody>
      </p:sp>
    </p:spTree>
    <p:extLst>
      <p:ext uri="{BB962C8B-B14F-4D97-AF65-F5344CB8AC3E}">
        <p14:creationId xmlns:p14="http://schemas.microsoft.com/office/powerpoint/2010/main" val="298762481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a:defRPr/>
            </a:pPr>
            <a:fld id="{254606B9-D7E0-4673-B5BD-60DFDD420764}" type="slidenum">
              <a:rPr lang="fr-FR" smtClean="0"/>
              <a:pPr>
                <a:defRPr/>
              </a:pPr>
              <a:t>665</a:t>
            </a:fld>
            <a:endParaRPr lang="fr-FR"/>
          </a:p>
        </p:txBody>
      </p:sp>
    </p:spTree>
    <p:extLst>
      <p:ext uri="{BB962C8B-B14F-4D97-AF65-F5344CB8AC3E}">
        <p14:creationId xmlns:p14="http://schemas.microsoft.com/office/powerpoint/2010/main" val="403266785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667</a:t>
            </a:fld>
            <a:endParaRPr lang="fr-FR"/>
          </a:p>
        </p:txBody>
      </p:sp>
    </p:spTree>
    <p:extLst>
      <p:ext uri="{BB962C8B-B14F-4D97-AF65-F5344CB8AC3E}">
        <p14:creationId xmlns:p14="http://schemas.microsoft.com/office/powerpoint/2010/main" val="381044856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676</a:t>
            </a:fld>
            <a:endParaRPr lang="fr-FR"/>
          </a:p>
        </p:txBody>
      </p:sp>
    </p:spTree>
    <p:extLst>
      <p:ext uri="{BB962C8B-B14F-4D97-AF65-F5344CB8AC3E}">
        <p14:creationId xmlns:p14="http://schemas.microsoft.com/office/powerpoint/2010/main" val="142362126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677</a:t>
            </a:fld>
            <a:endParaRPr lang="fr-FR"/>
          </a:p>
        </p:txBody>
      </p:sp>
    </p:spTree>
    <p:extLst>
      <p:ext uri="{BB962C8B-B14F-4D97-AF65-F5344CB8AC3E}">
        <p14:creationId xmlns:p14="http://schemas.microsoft.com/office/powerpoint/2010/main" val="91353076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678</a:t>
            </a:fld>
            <a:endParaRPr lang="fr-FR"/>
          </a:p>
        </p:txBody>
      </p:sp>
    </p:spTree>
    <p:extLst>
      <p:ext uri="{BB962C8B-B14F-4D97-AF65-F5344CB8AC3E}">
        <p14:creationId xmlns:p14="http://schemas.microsoft.com/office/powerpoint/2010/main" val="66117356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680</a:t>
            </a:fld>
            <a:endParaRPr lang="fr-FR"/>
          </a:p>
        </p:txBody>
      </p:sp>
    </p:spTree>
    <p:extLst>
      <p:ext uri="{BB962C8B-B14F-4D97-AF65-F5344CB8AC3E}">
        <p14:creationId xmlns:p14="http://schemas.microsoft.com/office/powerpoint/2010/main" val="178502659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681</a:t>
            </a:fld>
            <a:endParaRPr lang="fr-FR"/>
          </a:p>
        </p:txBody>
      </p:sp>
    </p:spTree>
    <p:extLst>
      <p:ext uri="{BB962C8B-B14F-4D97-AF65-F5344CB8AC3E}">
        <p14:creationId xmlns:p14="http://schemas.microsoft.com/office/powerpoint/2010/main" val="102965668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fontScale="85000" lnSpcReduction="20000"/>
          </a:bodyPr>
          <a:lstStyle/>
          <a:p>
            <a:r>
              <a:rPr lang="fr-FR" b="1" dirty="0" err="1"/>
              <a:t>elon</a:t>
            </a:r>
            <a:r>
              <a:rPr lang="fr-FR" b="1" dirty="0"/>
              <a:t> une étude de </a:t>
            </a:r>
            <a:r>
              <a:rPr lang="fr-FR" b="1" dirty="0" err="1"/>
              <a:t>Xerfi</a:t>
            </a:r>
            <a:r>
              <a:rPr lang="fr-FR" b="1" dirty="0"/>
              <a:t>, leader des études économiques sectorielles, le marché des biens d’occasions estimé en France à 5,5 milliards d’euros, ne connaît pas la crise, bien au contraire puisqu’il serait même en plein essor ! Mais « la bonne santé » de ce marché est-il une conséquence indirecte de la crise ou les consommateurs ont-ils réellement changé leurs habitudes de consommation ? </a:t>
            </a:r>
            <a:endParaRPr lang="fr-FR" dirty="0"/>
          </a:p>
          <a:p>
            <a:r>
              <a:rPr lang="fr-FR" dirty="0"/>
              <a:t>Il est certain que la crise et la situation financière actuelle des ménages français sont en relation directe avec la bonne santé du marché des biens de consommation d’occasion. On observe une très belle performance de ce marché, qui profite assurément des restrictions imposées aux ménages, mais pas seulement…</a:t>
            </a:r>
          </a:p>
          <a:p>
            <a:r>
              <a:rPr lang="fr-FR" dirty="0"/>
              <a:t>S’il est évident que le marché d’occasion est une aubaine pour ces ménages en quête d’économie, il est aussi évident que ce n’est plus la seule et unique motivation qui les anime : le consommateur a évolué et ne possède plus les mêmes priorités. Ainsi, on observe une montée en puissance des motivations écologiques et citoyennes qui jouent un rôle majeur dans l’évolution des modes de consommation des ménages.</a:t>
            </a:r>
          </a:p>
          <a:p>
            <a:r>
              <a:rPr lang="fr-FR" dirty="0"/>
              <a:t>On observe également une évolution des entreprises qui proposent des offres commerciales impactées par la motivation principale des consommateurs : faire des économies. Le marché de l’occasion change durablement et s’inscrit dans un rejet certain de l’</a:t>
            </a:r>
            <a:r>
              <a:rPr lang="fr-FR" dirty="0" err="1"/>
              <a:t>hyper-consommation</a:t>
            </a:r>
            <a:r>
              <a:rPr lang="fr-FR" dirty="0"/>
              <a:t> et de l’adoption de l’achat dit « plaisir ».</a:t>
            </a:r>
          </a:p>
          <a:p>
            <a:r>
              <a:rPr lang="fr-FR" dirty="0"/>
              <a:t>La pratique de l’occasion a donc réellement mutée d’un point de vue social. Alors qu’il y a quelques années l’achat d’un objet d’occasion était synonyme de honte, c’est aujourd’hui une pratique tendance encouragée par la communauté et les nouveaux outils comme Internet.</a:t>
            </a:r>
          </a:p>
          <a:p>
            <a:r>
              <a:rPr lang="fr-FR" dirty="0"/>
              <a:t>On peut ainsi observer une multiplicité des acteurs intervenant dans ce nouveau modèle. Outre les organismes solidaires ou les brocanteurs et antiquaires spécialisés dans ce marché depuis des années, on peut aujourd’hui voire apparaître de nouveaux acteurs issus de l’internet : </a:t>
            </a:r>
            <a:r>
              <a:rPr lang="fr-FR" dirty="0" err="1"/>
              <a:t>Ebay</a:t>
            </a:r>
            <a:r>
              <a:rPr lang="fr-FR" dirty="0"/>
              <a:t>, </a:t>
            </a:r>
            <a:r>
              <a:rPr lang="fr-FR" dirty="0" err="1"/>
              <a:t>Leboncoin</a:t>
            </a:r>
            <a:r>
              <a:rPr lang="fr-FR" dirty="0"/>
              <a:t>, </a:t>
            </a:r>
            <a:r>
              <a:rPr lang="fr-FR" dirty="0" err="1"/>
              <a:t>PriceMinister</a:t>
            </a:r>
            <a:r>
              <a:rPr lang="fr-FR" dirty="0"/>
              <a:t> ou encore Vestiairecollective.com sont aujourd’hui des éléments incontournables du marché des biens d’occasion.</a:t>
            </a:r>
          </a:p>
          <a:p>
            <a:r>
              <a:rPr lang="fr-FR" dirty="0"/>
              <a:t>Ces plateformes, en plus de correspondre aux nouvelles envies et valeurs des consommateurs, se servent de ce marché afin de différencier leurs offres qui ne sont plus uniquement centrées sur le prix. Ils vendent en effet des produits, mais également des valeurs qui correspondent aux consommateurs, sur un marché promis à un grand avenir…</a:t>
            </a: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682</a:t>
            </a:fld>
            <a:endParaRPr lang="fr-FR"/>
          </a:p>
        </p:txBody>
      </p:sp>
    </p:spTree>
    <p:extLst>
      <p:ext uri="{BB962C8B-B14F-4D97-AF65-F5344CB8AC3E}">
        <p14:creationId xmlns:p14="http://schemas.microsoft.com/office/powerpoint/2010/main" val="197059411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fontScale="55000" lnSpcReduction="20000"/>
          </a:bodyPr>
          <a:lstStyle/>
          <a:p>
            <a:r>
              <a:rPr lang="fr-FR" i="1" dirty="0"/>
              <a:t>n entend de plus en plus souvent parler du </a:t>
            </a:r>
            <a:r>
              <a:rPr lang="fr-FR" i="1" dirty="0" err="1"/>
              <a:t>Big</a:t>
            </a:r>
            <a:r>
              <a:rPr lang="fr-FR" i="1" dirty="0"/>
              <a:t> Data, sans en connaître la définition précise et les enjeux que cela représente pour les </a:t>
            </a:r>
            <a:r>
              <a:rPr lang="fr-FR" i="1" dirty="0" err="1"/>
              <a:t>marketeurs</a:t>
            </a:r>
            <a:r>
              <a:rPr lang="fr-FR" i="1" dirty="0"/>
              <a:t>. Et si ce terme désigne «les « données massives », le </a:t>
            </a:r>
            <a:r>
              <a:rPr lang="fr-FR" i="1" dirty="0" err="1"/>
              <a:t>Big</a:t>
            </a:r>
            <a:r>
              <a:rPr lang="fr-FR" i="1" dirty="0"/>
              <a:t> Data met définitivement un terme au marketing de masse.</a:t>
            </a:r>
            <a:endParaRPr lang="fr-FR" dirty="0"/>
          </a:p>
          <a:p>
            <a:r>
              <a:rPr lang="fr-FR" dirty="0"/>
              <a:t>L’évolution des connexions à haut débit dans le monde au cours de la dernière décennie a permis un changement radical des usages des consommateurs.  Cela donne lieu à des échanges massifs de données, si bien que, selon la définition d’IBM, le volume de ces données ne peut plus être traité avec les outils traditionnels. </a:t>
            </a:r>
          </a:p>
          <a:p>
            <a:r>
              <a:rPr lang="fr-FR" i="1" dirty="0"/>
              <a:t>Mais quelles sont ces données ?</a:t>
            </a:r>
            <a:endParaRPr lang="fr-FR" dirty="0"/>
          </a:p>
          <a:p>
            <a:r>
              <a:rPr lang="fr-FR" dirty="0"/>
              <a:t>Toutes les informations stockées et collectées grâce au web s’inscrivent dans le cadre du </a:t>
            </a:r>
            <a:r>
              <a:rPr lang="fr-FR" dirty="0" err="1"/>
              <a:t>Big</a:t>
            </a:r>
            <a:r>
              <a:rPr lang="fr-FR" dirty="0"/>
              <a:t> Data : vos </a:t>
            </a:r>
            <a:r>
              <a:rPr lang="fr-FR" dirty="0" err="1"/>
              <a:t>analytics</a:t>
            </a:r>
            <a:r>
              <a:rPr lang="fr-FR" dirty="0"/>
              <a:t> (analyses d’audience internet), vos bases de données clients, l’historique d’achat de vos clients, les différents parcours de navigation sur votre site, les données démographiques de vos visiteurs et les interactions de vos clients et prospects sur les réseaux sociaux sont autant de données qu’il est possible d’exploiter.</a:t>
            </a:r>
          </a:p>
          <a:p>
            <a:r>
              <a:rPr lang="fr-FR" dirty="0"/>
              <a:t>Le </a:t>
            </a:r>
            <a:r>
              <a:rPr lang="fr-FR" dirty="0" err="1"/>
              <a:t>Big</a:t>
            </a:r>
            <a:r>
              <a:rPr lang="fr-FR" dirty="0"/>
              <a:t> Data est caractérisé par 3 « V » : le volume, la vélocité/vitesse et la variété. Le premier V symbolise donc le volume sans précédent des données potentiellement accumulées par les entreprises. Le deuxième V symbolise la vitesse à laquelle ces données sont générées et accumulées, laquelle est accélérée par les échanges web. Le troisième et dernier V, enfin, exprime la variété des données. Les sources de génération de données étant multiples, les données ne peuvent désormais plus se réduire au seul panier moyen et à la fréquence d’achat. Le </a:t>
            </a:r>
            <a:r>
              <a:rPr lang="fr-FR" dirty="0" err="1"/>
              <a:t>Big</a:t>
            </a:r>
            <a:r>
              <a:rPr lang="fr-FR" dirty="0"/>
              <a:t> Data impose également une réflexion sur le traitement de données aux formats diversifiés. Evidemment, le </a:t>
            </a:r>
            <a:r>
              <a:rPr lang="fr-FR" dirty="0" err="1"/>
              <a:t>Big</a:t>
            </a:r>
            <a:r>
              <a:rPr lang="fr-FR" dirty="0"/>
              <a:t> Data n’est pas applicable aux entreprises qui collectent peu de données : le volume non-significatif ne permettant pas une analyse réaliste des comportements, l’investissement dans le </a:t>
            </a:r>
            <a:r>
              <a:rPr lang="fr-FR" dirty="0" err="1"/>
              <a:t>Big</a:t>
            </a:r>
            <a:r>
              <a:rPr lang="fr-FR" dirty="0"/>
              <a:t> Data ne serait pas rentable.</a:t>
            </a:r>
          </a:p>
          <a:p>
            <a:r>
              <a:rPr lang="fr-FR" i="1" dirty="0"/>
              <a:t>En quoi le </a:t>
            </a:r>
            <a:r>
              <a:rPr lang="fr-FR" i="1" dirty="0" err="1"/>
              <a:t>Big</a:t>
            </a:r>
            <a:r>
              <a:rPr lang="fr-FR" i="1" dirty="0"/>
              <a:t> Data va révolutionner le marketing ?</a:t>
            </a:r>
            <a:endParaRPr lang="fr-FR" dirty="0"/>
          </a:p>
          <a:p>
            <a:r>
              <a:rPr lang="fr-FR" dirty="0"/>
              <a:t>L’enjeu le plus important, dans le marketing, réside dans la connaissance du client. De ce point de vue-là, le </a:t>
            </a:r>
            <a:r>
              <a:rPr lang="fr-FR" dirty="0" err="1"/>
              <a:t>Big</a:t>
            </a:r>
            <a:r>
              <a:rPr lang="fr-FR" dirty="0"/>
              <a:t> Data apportera énormément aux annonceurs, à condition qu’ils soient préparés. En effet, l’apparition du </a:t>
            </a:r>
            <a:r>
              <a:rPr lang="fr-FR" dirty="0" err="1"/>
              <a:t>Big</a:t>
            </a:r>
            <a:r>
              <a:rPr lang="fr-FR" dirty="0"/>
              <a:t> Data impose de la pédagogie en interne, une formation aux outils adéquats mais également un respect du consommateur et une utilisation éthique des données collectées. Si la prédiction des comportements d’un consommateur ne sera jamais fiable à 100 %, il est néanmoins primordial pour le </a:t>
            </a:r>
            <a:r>
              <a:rPr lang="fr-FR" dirty="0" err="1"/>
              <a:t>marketeur</a:t>
            </a:r>
            <a:r>
              <a:rPr lang="fr-FR" dirty="0"/>
              <a:t> de tendre vers les schémas les plus réalistes afin de bénéficier d’un ROI optimal. Le </a:t>
            </a:r>
            <a:r>
              <a:rPr lang="fr-FR" dirty="0" err="1"/>
              <a:t>Big</a:t>
            </a:r>
            <a:r>
              <a:rPr lang="fr-FR" dirty="0"/>
              <a:t> Data lui permet donc d’identifier les barrières à l’achat ou les causes d’insatisfaction des clients. Il est ensuite du rôle du </a:t>
            </a:r>
            <a:r>
              <a:rPr lang="fr-FR" dirty="0" err="1"/>
              <a:t>marketeur</a:t>
            </a:r>
            <a:r>
              <a:rPr lang="fr-FR" dirty="0"/>
              <a:t> de déployer une stratégie pour lever ces barrières et insatisfaction.</a:t>
            </a:r>
            <a:r>
              <a:rPr lang="fr-FR" i="1" dirty="0"/>
              <a:t> </a:t>
            </a:r>
            <a:endParaRPr lang="fr-FR" dirty="0"/>
          </a:p>
          <a:p>
            <a:r>
              <a:rPr lang="fr-FR" i="1" dirty="0"/>
              <a:t>Quelles applications du </a:t>
            </a:r>
            <a:r>
              <a:rPr lang="fr-FR" i="1" dirty="0" err="1"/>
              <a:t>Big</a:t>
            </a:r>
            <a:r>
              <a:rPr lang="fr-FR" i="1" dirty="0"/>
              <a:t> Data pour le marketing ?</a:t>
            </a:r>
            <a:endParaRPr lang="fr-FR" dirty="0"/>
          </a:p>
          <a:p>
            <a:r>
              <a:rPr lang="fr-FR" dirty="0"/>
              <a:t>Si le terme est relativement nouveau, le </a:t>
            </a:r>
            <a:r>
              <a:rPr lang="fr-FR" dirty="0" err="1"/>
              <a:t>Big</a:t>
            </a:r>
            <a:r>
              <a:rPr lang="fr-FR" dirty="0"/>
              <a:t> Data est déjà entré dans les usages des annonceurs. En effet, le </a:t>
            </a:r>
            <a:r>
              <a:rPr lang="fr-FR" dirty="0" err="1"/>
              <a:t>retargeting</a:t>
            </a:r>
            <a:r>
              <a:rPr lang="fr-FR" dirty="0"/>
              <a:t> (ou </a:t>
            </a:r>
            <a:r>
              <a:rPr lang="fr-FR" dirty="0" err="1"/>
              <a:t>remarketing</a:t>
            </a:r>
            <a:r>
              <a:rPr lang="fr-FR" dirty="0"/>
              <a:t>), qui consiste à cibler par bannière publicitaire des internautes selon leur navigation web, est une pratique tirée des applications possibles du </a:t>
            </a:r>
            <a:r>
              <a:rPr lang="fr-FR" dirty="0" err="1"/>
              <a:t>Big</a:t>
            </a:r>
            <a:r>
              <a:rPr lang="fr-FR" dirty="0"/>
              <a:t> Data. Jugée intrusive, cette pratique est souvent remise en cause et très mal perçue par les consommateurs.</a:t>
            </a:r>
          </a:p>
          <a:p>
            <a:r>
              <a:rPr lang="fr-FR" dirty="0"/>
              <a:t>Dans le e-commerce, la collecte des données liées à la navigation des internautes permet également d’améliorer le site et ainsi de faciliter le parcours client. Le </a:t>
            </a:r>
            <a:r>
              <a:rPr lang="fr-FR" dirty="0" err="1"/>
              <a:t>Big</a:t>
            </a:r>
            <a:r>
              <a:rPr lang="fr-FR" dirty="0"/>
              <a:t> Data représente alors une opportunité sans précédent d’augmenter le taux de conversion, en se basant sur les affinités du client avec un certain type de produits.</a:t>
            </a:r>
          </a:p>
          <a:p>
            <a:r>
              <a:rPr lang="fr-FR" dirty="0"/>
              <a:t>Le </a:t>
            </a:r>
            <a:r>
              <a:rPr lang="fr-FR" dirty="0" err="1"/>
              <a:t>Big</a:t>
            </a:r>
            <a:r>
              <a:rPr lang="fr-FR" dirty="0"/>
              <a:t> Data permet également aux annonceurs de prévoir le succès d’un produit auprès de son public. Qu’il s’agisse d’un film, d’une innovation cosmétique ou d’un véhicule automobile, le </a:t>
            </a:r>
            <a:r>
              <a:rPr lang="fr-FR" dirty="0" err="1"/>
              <a:t>Big</a:t>
            </a:r>
            <a:r>
              <a:rPr lang="fr-FR" dirty="0"/>
              <a:t> Data permet l’étude et la segmentation de données diffusées sur les réseaux sociaux. Ainsi, il est possible de retranscrire les sentiments et la tonalité des messages quant au produit en question.</a:t>
            </a:r>
          </a:p>
          <a:p>
            <a:r>
              <a:rPr lang="fr-FR" i="1" dirty="0"/>
              <a:t>Le </a:t>
            </a:r>
            <a:r>
              <a:rPr lang="fr-FR" i="1" dirty="0" err="1"/>
              <a:t>Big</a:t>
            </a:r>
            <a:r>
              <a:rPr lang="fr-FR" i="1" dirty="0"/>
              <a:t> Data va-t-il remplacer le marketing ?</a:t>
            </a:r>
            <a:endParaRPr lang="fr-FR" dirty="0"/>
          </a:p>
          <a:p>
            <a:r>
              <a:rPr lang="fr-FR" dirty="0"/>
              <a:t>Attention, le </a:t>
            </a:r>
            <a:r>
              <a:rPr lang="fr-FR" dirty="0" err="1"/>
              <a:t>Big</a:t>
            </a:r>
            <a:r>
              <a:rPr lang="fr-FR" dirty="0"/>
              <a:t> Data n’est qu’un outil mis à la disposition du </a:t>
            </a:r>
            <a:r>
              <a:rPr lang="fr-FR" dirty="0" err="1"/>
              <a:t>marketeur</a:t>
            </a:r>
            <a:r>
              <a:rPr lang="fr-FR" dirty="0"/>
              <a:t> pour améliorer sa rentabilité et enrichir sa connaissance client. Cela ne remplace absolument pas le marketing, même si cela transforme radicalement le métier. En effet, il est vain de vouloir approfondir la connaissance client si l’on ne se différencie pas clairement des concurrents par une relation différente et un positionnement de marque affirmé. De même, accumuler les données n’est utile que lorsque ces données sont traitées intelligemment.</a:t>
            </a:r>
          </a:p>
          <a:p>
            <a:endParaRPr lang="fr-FR" dirty="0"/>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683</a:t>
            </a:fld>
            <a:endParaRPr lang="fr-FR"/>
          </a:p>
        </p:txBody>
      </p:sp>
    </p:spTree>
    <p:extLst>
      <p:ext uri="{BB962C8B-B14F-4D97-AF65-F5344CB8AC3E}">
        <p14:creationId xmlns:p14="http://schemas.microsoft.com/office/powerpoint/2010/main" val="52010390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47738" y="744538"/>
            <a:ext cx="4962525" cy="3722687"/>
          </a:xfrm>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63643991-D368-44F6-AA94-7E8B45C3962B}" type="slidenum">
              <a:rPr lang="fr-FR" smtClean="0"/>
              <a:pPr/>
              <a:t>690</a:t>
            </a:fld>
            <a:endParaRPr lang="fr-FR"/>
          </a:p>
        </p:txBody>
      </p:sp>
    </p:spTree>
    <p:extLst>
      <p:ext uri="{BB962C8B-B14F-4D97-AF65-F5344CB8AC3E}">
        <p14:creationId xmlns:p14="http://schemas.microsoft.com/office/powerpoint/2010/main" val="1423621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iapositive de titre">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675688" y="6566694"/>
            <a:ext cx="468312" cy="260350"/>
          </a:xfrm>
          <a:prstGeom prst="rect">
            <a:avLst/>
          </a:prstGeom>
        </p:spPr>
        <p:txBody>
          <a:bodyPr/>
          <a:lstStyle>
            <a:lvl1pPr>
              <a:defRPr sz="1000" b="1">
                <a:solidFill>
                  <a:srgbClr val="3333CC"/>
                </a:solidFill>
                <a:latin typeface="+mj-lt"/>
              </a:defRPr>
            </a:lvl1pPr>
          </a:lstStyle>
          <a:p>
            <a:fld id="{DA92FE46-B1A4-4678-8D10-B77802E237A2}" type="slidenum">
              <a:rPr lang="fr-FR" smtClean="0"/>
              <a:pPr/>
              <a:t>‹N°›</a:t>
            </a:fld>
            <a:endParaRPr lang="fr-FR" dirty="0"/>
          </a:p>
        </p:txBody>
      </p:sp>
      <p:sp>
        <p:nvSpPr>
          <p:cNvPr id="13" name="Text Box 4"/>
          <p:cNvSpPr txBox="1">
            <a:spLocks noChangeArrowheads="1"/>
          </p:cNvSpPr>
          <p:nvPr userDrawn="1"/>
        </p:nvSpPr>
        <p:spPr bwMode="auto">
          <a:xfrm>
            <a:off x="34925" y="6573759"/>
            <a:ext cx="1869423" cy="246221"/>
          </a:xfrm>
          <a:prstGeom prst="rect">
            <a:avLst/>
          </a:prstGeom>
          <a:noFill/>
          <a:ln w="9525">
            <a:noFill/>
            <a:miter lim="800000"/>
            <a:headEnd/>
            <a:tailEnd/>
          </a:ln>
          <a:effectLst/>
        </p:spPr>
        <p:txBody>
          <a:bodyPr wrap="none">
            <a:spAutoFit/>
          </a:bodyPr>
          <a:lstStyle/>
          <a:p>
            <a:pPr>
              <a:spcBef>
                <a:spcPct val="50000"/>
              </a:spcBef>
            </a:pPr>
            <a:r>
              <a:rPr lang="fr-FR" sz="1000" b="1" dirty="0">
                <a:solidFill>
                  <a:srgbClr val="3333CC"/>
                </a:solidFill>
                <a:latin typeface="+mj-lt"/>
              </a:rPr>
              <a:t>Cabinet BLEU - La Rochelle</a:t>
            </a:r>
          </a:p>
        </p:txBody>
      </p:sp>
      <p:sp>
        <p:nvSpPr>
          <p:cNvPr id="14" name="Text Box 5"/>
          <p:cNvSpPr txBox="1">
            <a:spLocks noChangeArrowheads="1"/>
          </p:cNvSpPr>
          <p:nvPr userDrawn="1"/>
        </p:nvSpPr>
        <p:spPr bwMode="auto">
          <a:xfrm>
            <a:off x="3822436" y="6573759"/>
            <a:ext cx="1499129" cy="246221"/>
          </a:xfrm>
          <a:prstGeom prst="rect">
            <a:avLst/>
          </a:prstGeom>
          <a:noFill/>
          <a:ln w="9525">
            <a:noFill/>
            <a:miter lim="800000"/>
            <a:headEnd/>
            <a:tailEnd/>
          </a:ln>
          <a:effectLst/>
        </p:spPr>
        <p:txBody>
          <a:bodyPr wrap="none">
            <a:spAutoFit/>
          </a:bodyPr>
          <a:lstStyle/>
          <a:p>
            <a:pPr algn="ctr">
              <a:spcBef>
                <a:spcPct val="50000"/>
              </a:spcBef>
            </a:pPr>
            <a:r>
              <a:rPr lang="fr-FR" sz="1000" b="1" dirty="0">
                <a:solidFill>
                  <a:srgbClr val="3333CC"/>
                </a:solidFill>
                <a:latin typeface="+mj-lt"/>
              </a:rPr>
              <a:t>Stratégie &amp;</a:t>
            </a:r>
            <a:r>
              <a:rPr lang="fr-FR" sz="1000" b="1" baseline="0" dirty="0">
                <a:solidFill>
                  <a:srgbClr val="3333CC"/>
                </a:solidFill>
                <a:latin typeface="+mj-lt"/>
              </a:rPr>
              <a:t> </a:t>
            </a:r>
            <a:r>
              <a:rPr lang="fr-FR" sz="1000" b="1" dirty="0">
                <a:solidFill>
                  <a:srgbClr val="3333CC"/>
                </a:solidFill>
                <a:latin typeface="+mj-lt"/>
              </a:rPr>
              <a:t>Marketing</a:t>
            </a:r>
          </a:p>
        </p:txBody>
      </p:sp>
      <p:pic>
        <p:nvPicPr>
          <p:cNvPr id="15" name="Image 1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51305" y="0"/>
            <a:ext cx="692695" cy="692695"/>
          </a:xfrm>
          <a:prstGeom prst="rect">
            <a:avLst/>
          </a:prstGeom>
        </p:spPr>
      </p:pic>
    </p:spTree>
  </p:cSld>
  <p:clrMapOvr>
    <a:masterClrMapping/>
  </p:clrMapOvr>
  <p:transition spd="med">
    <p:randomBa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re et contenu">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75688" y="6566694"/>
            <a:ext cx="468312" cy="260350"/>
          </a:xfrm>
          <a:prstGeom prst="rect">
            <a:avLst/>
          </a:prstGeom>
        </p:spPr>
        <p:txBody>
          <a:bodyPr/>
          <a:lstStyle>
            <a:lvl1pPr>
              <a:defRPr sz="1000" b="1">
                <a:solidFill>
                  <a:srgbClr val="3333CC"/>
                </a:solidFill>
                <a:latin typeface="+mj-lt"/>
              </a:defRPr>
            </a:lvl1pPr>
          </a:lstStyle>
          <a:p>
            <a:fld id="{DA92FE46-B1A4-4678-8D10-B77802E237A2}" type="slidenum">
              <a:rPr lang="fr-FR" smtClean="0"/>
              <a:pPr/>
              <a:t>‹N°›</a:t>
            </a:fld>
            <a:endParaRPr lang="fr-FR" dirty="0"/>
          </a:p>
        </p:txBody>
      </p:sp>
      <p:sp>
        <p:nvSpPr>
          <p:cNvPr id="14" name="Text Box 4"/>
          <p:cNvSpPr txBox="1">
            <a:spLocks noChangeArrowheads="1"/>
          </p:cNvSpPr>
          <p:nvPr userDrawn="1"/>
        </p:nvSpPr>
        <p:spPr bwMode="auto">
          <a:xfrm>
            <a:off x="34925" y="6573759"/>
            <a:ext cx="1869423" cy="246221"/>
          </a:xfrm>
          <a:prstGeom prst="rect">
            <a:avLst/>
          </a:prstGeom>
          <a:noFill/>
          <a:ln w="9525">
            <a:noFill/>
            <a:miter lim="800000"/>
            <a:headEnd/>
            <a:tailEnd/>
          </a:ln>
          <a:effectLst/>
        </p:spPr>
        <p:txBody>
          <a:bodyPr wrap="none">
            <a:spAutoFit/>
          </a:bodyPr>
          <a:lstStyle/>
          <a:p>
            <a:pPr>
              <a:spcBef>
                <a:spcPct val="50000"/>
              </a:spcBef>
            </a:pPr>
            <a:r>
              <a:rPr lang="fr-FR" sz="1000" b="1" dirty="0">
                <a:solidFill>
                  <a:srgbClr val="3333CC"/>
                </a:solidFill>
                <a:latin typeface="+mj-lt"/>
              </a:rPr>
              <a:t>Cabinet BLEU - La Rochelle</a:t>
            </a:r>
          </a:p>
        </p:txBody>
      </p:sp>
      <p:sp>
        <p:nvSpPr>
          <p:cNvPr id="15" name="Text Box 5"/>
          <p:cNvSpPr txBox="1">
            <a:spLocks noChangeArrowheads="1"/>
          </p:cNvSpPr>
          <p:nvPr userDrawn="1"/>
        </p:nvSpPr>
        <p:spPr bwMode="auto">
          <a:xfrm>
            <a:off x="3822436" y="6573759"/>
            <a:ext cx="1499129" cy="246221"/>
          </a:xfrm>
          <a:prstGeom prst="rect">
            <a:avLst/>
          </a:prstGeom>
          <a:noFill/>
          <a:ln w="9525">
            <a:noFill/>
            <a:miter lim="800000"/>
            <a:headEnd/>
            <a:tailEnd/>
          </a:ln>
          <a:effectLst/>
        </p:spPr>
        <p:txBody>
          <a:bodyPr wrap="none">
            <a:spAutoFit/>
          </a:bodyPr>
          <a:lstStyle/>
          <a:p>
            <a:pPr algn="ctr">
              <a:spcBef>
                <a:spcPct val="50000"/>
              </a:spcBef>
            </a:pPr>
            <a:r>
              <a:rPr lang="fr-FR" sz="1000" b="1" dirty="0">
                <a:solidFill>
                  <a:srgbClr val="3333CC"/>
                </a:solidFill>
                <a:latin typeface="+mj-lt"/>
              </a:rPr>
              <a:t>Stratégie &amp;</a:t>
            </a:r>
            <a:r>
              <a:rPr lang="fr-FR" sz="1000" b="1" baseline="0" dirty="0">
                <a:solidFill>
                  <a:srgbClr val="3333CC"/>
                </a:solidFill>
                <a:latin typeface="+mj-lt"/>
              </a:rPr>
              <a:t> </a:t>
            </a:r>
            <a:r>
              <a:rPr lang="fr-FR" sz="1000" b="1" dirty="0">
                <a:solidFill>
                  <a:srgbClr val="3333CC"/>
                </a:solidFill>
                <a:latin typeface="+mj-lt"/>
              </a:rPr>
              <a:t>Marketing</a:t>
            </a:r>
          </a:p>
        </p:txBody>
      </p:sp>
      <p:pic>
        <p:nvPicPr>
          <p:cNvPr id="16" name="Image 1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51305" y="0"/>
            <a:ext cx="692695" cy="692695"/>
          </a:xfrm>
          <a:prstGeom prst="rect">
            <a:avLst/>
          </a:prstGeom>
        </p:spPr>
      </p:pic>
    </p:spTree>
  </p:cSld>
  <p:clrMapOvr>
    <a:masterClrMapping/>
  </p:clrMapOvr>
  <p:transition spd="med">
    <p:randomBa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1_Titre et contenu">
    <p:spTree>
      <p:nvGrpSpPr>
        <p:cNvPr id="1" name=""/>
        <p:cNvGrpSpPr/>
        <p:nvPr/>
      </p:nvGrpSpPr>
      <p:grpSpPr>
        <a:xfrm>
          <a:off x="0" y="0"/>
          <a:ext cx="0" cy="0"/>
          <a:chOff x="0" y="0"/>
          <a:chExt cx="0" cy="0"/>
        </a:xfrm>
      </p:grpSpPr>
      <p:sp>
        <p:nvSpPr>
          <p:cNvPr id="2" name="Titre 1"/>
          <p:cNvSpPr>
            <a:spLocks noGrp="1"/>
          </p:cNvSpPr>
          <p:nvPr>
            <p:ph type="title"/>
          </p:nvPr>
        </p:nvSpPr>
        <p:spPr>
          <a:xfrm>
            <a:off x="457200" y="277813"/>
            <a:ext cx="8229600" cy="1139825"/>
          </a:xfrm>
          <a:prstGeom prst="rect">
            <a:avLst/>
          </a:prstGeom>
        </p:spPr>
        <p:txBody>
          <a:bodyPr/>
          <a:lstStyle/>
          <a:p>
            <a:r>
              <a:rPr lang="fr-FR"/>
              <a:t>Cliquez et modifiez le titre</a:t>
            </a:r>
          </a:p>
        </p:txBody>
      </p:sp>
      <p:sp>
        <p:nvSpPr>
          <p:cNvPr id="3" name="Espace réservé du contenu 2"/>
          <p:cNvSpPr>
            <a:spLocks noGrp="1"/>
          </p:cNvSpPr>
          <p:nvPr>
            <p:ph idx="1"/>
          </p:nvPr>
        </p:nvSpPr>
        <p:spPr>
          <a:xfrm>
            <a:off x="457200" y="1600200"/>
            <a:ext cx="8229600" cy="4530725"/>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Rectangle 67"/>
          <p:cNvSpPr>
            <a:spLocks noGrp="1" noChangeArrowheads="1"/>
          </p:cNvSpPr>
          <p:nvPr>
            <p:ph type="dt" sz="half" idx="10"/>
          </p:nvPr>
        </p:nvSpPr>
        <p:spPr>
          <a:xfrm>
            <a:off x="457200" y="6248400"/>
            <a:ext cx="2133600" cy="457200"/>
          </a:xfrm>
          <a:prstGeom prst="rect">
            <a:avLst/>
          </a:prstGeom>
        </p:spPr>
        <p:txBody>
          <a:bodyPr/>
          <a:lstStyle>
            <a:lvl1pPr>
              <a:defRPr/>
            </a:lvl1pPr>
          </a:lstStyle>
          <a:p>
            <a:pPr>
              <a:defRPr/>
            </a:pPr>
            <a:endParaRPr lang="en-US"/>
          </a:p>
        </p:txBody>
      </p:sp>
      <p:sp>
        <p:nvSpPr>
          <p:cNvPr id="5" name="Rectangle 68"/>
          <p:cNvSpPr>
            <a:spLocks noGrp="1" noChangeArrowheads="1"/>
          </p:cNvSpPr>
          <p:nvPr>
            <p:ph type="ftr" sz="quarter" idx="11"/>
          </p:nvPr>
        </p:nvSpPr>
        <p:spPr>
          <a:xfrm>
            <a:off x="3124200" y="6248400"/>
            <a:ext cx="2895600" cy="457200"/>
          </a:xfrm>
          <a:prstGeom prst="rect">
            <a:avLst/>
          </a:prstGeom>
        </p:spPr>
        <p:txBody>
          <a:bodyPr/>
          <a:lstStyle>
            <a:lvl1pPr>
              <a:defRPr/>
            </a:lvl1pPr>
          </a:lstStyle>
          <a:p>
            <a:pPr>
              <a:defRPr/>
            </a:pPr>
            <a:endParaRPr lang="en-US"/>
          </a:p>
        </p:txBody>
      </p:sp>
      <p:sp>
        <p:nvSpPr>
          <p:cNvPr id="6" name="Rectangle 69"/>
          <p:cNvSpPr>
            <a:spLocks noGrp="1" noChangeArrowheads="1"/>
          </p:cNvSpPr>
          <p:nvPr>
            <p:ph type="sldNum" sz="quarter" idx="12"/>
          </p:nvPr>
        </p:nvSpPr>
        <p:spPr/>
        <p:txBody>
          <a:bodyPr/>
          <a:lstStyle>
            <a:lvl1pPr>
              <a:defRPr/>
            </a:lvl1pPr>
          </a:lstStyle>
          <a:p>
            <a:pPr>
              <a:defRPr/>
            </a:pPr>
            <a:fld id="{98349E28-2CA3-45B8-A884-68626531B227}" type="slidenum">
              <a:rPr/>
              <a:pPr>
                <a:defRPr/>
              </a:pPr>
              <a:t>‹N°›</a:t>
            </a:fld>
            <a:endParaRPr/>
          </a:p>
        </p:txBody>
      </p:sp>
    </p:spTree>
    <p:extLst>
      <p:ext uri="{BB962C8B-B14F-4D97-AF65-F5344CB8AC3E}">
        <p14:creationId xmlns:p14="http://schemas.microsoft.com/office/powerpoint/2010/main" val="377892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1_Diapositive de titr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r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fr-FR"/>
              <a:t>Cliquez pour modifier le style du titre</a:t>
            </a:r>
            <a:endParaRPr lang="en-US"/>
          </a:p>
        </p:txBody>
      </p:sp>
      <p:sp>
        <p:nvSpPr>
          <p:cNvPr id="17" name="Sous-titr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fr-FR"/>
              <a:t>Cliquez pour modifier le style des sous-titres du masque</a:t>
            </a:r>
            <a:endParaRPr lang="en-US"/>
          </a:p>
        </p:txBody>
      </p:sp>
      <p:sp>
        <p:nvSpPr>
          <p:cNvPr id="4" name="Espace réservé de la date 29"/>
          <p:cNvSpPr>
            <a:spLocks noGrp="1"/>
          </p:cNvSpPr>
          <p:nvPr>
            <p:ph type="dt" sz="half" idx="10"/>
          </p:nvPr>
        </p:nvSpPr>
        <p:spPr/>
        <p:txBody>
          <a:bodyPr/>
          <a:lstStyle>
            <a:lvl1pPr>
              <a:defRPr/>
            </a:lvl1pPr>
          </a:lstStyle>
          <a:p>
            <a:pPr>
              <a:defRPr/>
            </a:pPr>
            <a:fld id="{5CD2FDA7-6028-4408-A618-2086BDCA438A}" type="datetimeFigureOut">
              <a:rPr lang="fr-FR"/>
              <a:pPr>
                <a:defRPr/>
              </a:pPr>
              <a:t>12/04/2017</a:t>
            </a:fld>
            <a:endParaRPr lang="fr-FR"/>
          </a:p>
        </p:txBody>
      </p:sp>
      <p:sp>
        <p:nvSpPr>
          <p:cNvPr id="5" name="Espace réservé du pied de page 18"/>
          <p:cNvSpPr>
            <a:spLocks noGrp="1"/>
          </p:cNvSpPr>
          <p:nvPr>
            <p:ph type="ftr" sz="quarter" idx="11"/>
          </p:nvPr>
        </p:nvSpPr>
        <p:spPr/>
        <p:txBody>
          <a:bodyPr/>
          <a:lstStyle>
            <a:lvl1pPr>
              <a:defRPr/>
            </a:lvl1pPr>
          </a:lstStyle>
          <a:p>
            <a:pPr>
              <a:defRPr/>
            </a:pPr>
            <a:endParaRPr lang="fr-FR"/>
          </a:p>
        </p:txBody>
      </p:sp>
      <p:sp>
        <p:nvSpPr>
          <p:cNvPr id="6" name="Espace réservé du numéro de diapositive 26"/>
          <p:cNvSpPr>
            <a:spLocks noGrp="1"/>
          </p:cNvSpPr>
          <p:nvPr>
            <p:ph type="sldNum" sz="quarter" idx="12"/>
          </p:nvPr>
        </p:nvSpPr>
        <p:spPr/>
        <p:txBody>
          <a:bodyPr/>
          <a:lstStyle>
            <a:lvl1pPr>
              <a:defRPr>
                <a:solidFill>
                  <a:srgbClr val="D1EAEE"/>
                </a:solidFill>
              </a:defRPr>
            </a:lvl1pPr>
          </a:lstStyle>
          <a:p>
            <a:fld id="{D1C478F6-190E-4DF5-B554-32745C076A7A}" type="slidenum">
              <a:rPr lang="fr-FR" altLang="fr-FR"/>
              <a:pPr/>
              <a:t>‹N°›</a:t>
            </a:fld>
            <a:endParaRPr lang="fr-FR" altLang="fr-FR"/>
          </a:p>
        </p:txBody>
      </p:sp>
    </p:spTree>
    <p:extLst>
      <p:ext uri="{BB962C8B-B14F-4D97-AF65-F5344CB8AC3E}">
        <p14:creationId xmlns:p14="http://schemas.microsoft.com/office/powerpoint/2010/main" val="3043173557"/>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6"/>
          <a:stretch>
            <a:fillRect/>
          </a:stretch>
        </p:blipFill>
        <p:spPr>
          <a:xfrm>
            <a:off x="-38100" y="0"/>
            <a:ext cx="9220200" cy="6858000"/>
          </a:xfrm>
          <a:prstGeom prst="rect">
            <a:avLst/>
          </a:prstGeom>
        </p:spPr>
      </p:pic>
      <p:sp>
        <p:nvSpPr>
          <p:cNvPr id="7" name="Espace réservé du numéro de diapositive 5"/>
          <p:cNvSpPr>
            <a:spLocks noGrp="1"/>
          </p:cNvSpPr>
          <p:nvPr>
            <p:ph type="sldNum" sz="quarter" idx="4"/>
          </p:nvPr>
        </p:nvSpPr>
        <p:spPr>
          <a:xfrm>
            <a:off x="8675688" y="6566694"/>
            <a:ext cx="468312" cy="260350"/>
          </a:xfrm>
          <a:prstGeom prst="rect">
            <a:avLst/>
          </a:prstGeom>
        </p:spPr>
        <p:txBody>
          <a:bodyPr/>
          <a:lstStyle>
            <a:lvl1pPr>
              <a:defRPr sz="1000" b="1">
                <a:solidFill>
                  <a:srgbClr val="3333CC"/>
                </a:solidFill>
                <a:latin typeface="+mj-lt"/>
              </a:defRPr>
            </a:lvl1pPr>
          </a:lstStyle>
          <a:p>
            <a:fld id="{DA92FE46-B1A4-4678-8D10-B77802E237A2}" type="slidenum">
              <a:rPr lang="fr-FR" smtClean="0"/>
              <a:pPr/>
              <a:t>‹N°›</a:t>
            </a:fld>
            <a:endParaRPr lang="fr-FR" dirty="0"/>
          </a:p>
        </p:txBody>
      </p:sp>
      <p:sp>
        <p:nvSpPr>
          <p:cNvPr id="8" name="Text Box 4"/>
          <p:cNvSpPr txBox="1">
            <a:spLocks noChangeArrowheads="1"/>
          </p:cNvSpPr>
          <p:nvPr userDrawn="1"/>
        </p:nvSpPr>
        <p:spPr bwMode="auto">
          <a:xfrm>
            <a:off x="34925" y="6573759"/>
            <a:ext cx="1869423" cy="246221"/>
          </a:xfrm>
          <a:prstGeom prst="rect">
            <a:avLst/>
          </a:prstGeom>
          <a:noFill/>
          <a:ln w="9525">
            <a:noFill/>
            <a:miter lim="800000"/>
            <a:headEnd/>
            <a:tailEnd/>
          </a:ln>
          <a:effectLst/>
        </p:spPr>
        <p:txBody>
          <a:bodyPr wrap="none">
            <a:spAutoFit/>
          </a:bodyPr>
          <a:lstStyle/>
          <a:p>
            <a:pPr>
              <a:spcBef>
                <a:spcPct val="50000"/>
              </a:spcBef>
            </a:pPr>
            <a:r>
              <a:rPr lang="fr-FR" sz="1000" b="1" dirty="0">
                <a:solidFill>
                  <a:srgbClr val="3333CC"/>
                </a:solidFill>
                <a:latin typeface="+mj-lt"/>
              </a:rPr>
              <a:t>Cabinet BLEU - La Rochelle</a:t>
            </a:r>
          </a:p>
        </p:txBody>
      </p:sp>
      <p:sp>
        <p:nvSpPr>
          <p:cNvPr id="9" name="Text Box 5"/>
          <p:cNvSpPr txBox="1">
            <a:spLocks noChangeArrowheads="1"/>
          </p:cNvSpPr>
          <p:nvPr userDrawn="1"/>
        </p:nvSpPr>
        <p:spPr bwMode="auto">
          <a:xfrm>
            <a:off x="3822436" y="6573759"/>
            <a:ext cx="1499129" cy="246221"/>
          </a:xfrm>
          <a:prstGeom prst="rect">
            <a:avLst/>
          </a:prstGeom>
          <a:noFill/>
          <a:ln w="9525">
            <a:noFill/>
            <a:miter lim="800000"/>
            <a:headEnd/>
            <a:tailEnd/>
          </a:ln>
          <a:effectLst/>
        </p:spPr>
        <p:txBody>
          <a:bodyPr wrap="none">
            <a:spAutoFit/>
          </a:bodyPr>
          <a:lstStyle/>
          <a:p>
            <a:pPr algn="ctr">
              <a:spcBef>
                <a:spcPct val="50000"/>
              </a:spcBef>
            </a:pPr>
            <a:r>
              <a:rPr lang="fr-FR" sz="1000" b="1" dirty="0">
                <a:solidFill>
                  <a:srgbClr val="3333CC"/>
                </a:solidFill>
                <a:latin typeface="+mj-lt"/>
              </a:rPr>
              <a:t>Stratégie &amp;</a:t>
            </a:r>
            <a:r>
              <a:rPr lang="fr-FR" sz="1000" b="1" baseline="0" dirty="0">
                <a:solidFill>
                  <a:srgbClr val="3333CC"/>
                </a:solidFill>
                <a:latin typeface="+mj-lt"/>
              </a:rPr>
              <a:t> </a:t>
            </a:r>
            <a:r>
              <a:rPr lang="fr-FR" sz="1000" b="1" dirty="0">
                <a:solidFill>
                  <a:srgbClr val="3333CC"/>
                </a:solidFill>
                <a:latin typeface="+mj-lt"/>
              </a:rPr>
              <a:t>Marketing</a:t>
            </a:r>
          </a:p>
        </p:txBody>
      </p:sp>
      <p:pic>
        <p:nvPicPr>
          <p:cNvPr id="11" name="Image 10"/>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8451305" y="0"/>
            <a:ext cx="692695" cy="69269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transition spd="med">
    <p:randomBar/>
  </p:transition>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2.jpeg"/><Relationship Id="rId13" Type="http://schemas.openxmlformats.org/officeDocument/2006/relationships/image" Target="../media/image27.png"/><Relationship Id="rId18" Type="http://schemas.openxmlformats.org/officeDocument/2006/relationships/image" Target="../media/image32.jpe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png"/><Relationship Id="rId17" Type="http://schemas.openxmlformats.org/officeDocument/2006/relationships/image" Target="../media/image31.jpeg"/><Relationship Id="rId2" Type="http://schemas.openxmlformats.org/officeDocument/2006/relationships/notesSlide" Target="../notesSlides/notesSlide5.xml"/><Relationship Id="rId16" Type="http://schemas.openxmlformats.org/officeDocument/2006/relationships/image" Target="../media/image30.png"/><Relationship Id="rId1" Type="http://schemas.openxmlformats.org/officeDocument/2006/relationships/slideLayout" Target="../slideLayouts/slideLayout3.xml"/><Relationship Id="rId6" Type="http://schemas.openxmlformats.org/officeDocument/2006/relationships/image" Target="../media/image20.png"/><Relationship Id="rId11" Type="http://schemas.openxmlformats.org/officeDocument/2006/relationships/image" Target="../media/image25.jpeg"/><Relationship Id="rId5" Type="http://schemas.openxmlformats.org/officeDocument/2006/relationships/image" Target="../media/image19.png"/><Relationship Id="rId15" Type="http://schemas.openxmlformats.org/officeDocument/2006/relationships/image" Target="../media/image29.jpeg"/><Relationship Id="rId10" Type="http://schemas.openxmlformats.org/officeDocument/2006/relationships/image" Target="../media/image24.png"/><Relationship Id="rId19" Type="http://schemas.openxmlformats.org/officeDocument/2006/relationships/image" Target="../media/image33.jpg"/><Relationship Id="rId4" Type="http://schemas.openxmlformats.org/officeDocument/2006/relationships/image" Target="../media/image18.png"/><Relationship Id="rId9" Type="http://schemas.openxmlformats.org/officeDocument/2006/relationships/image" Target="../media/image23.jpeg"/><Relationship Id="rId14" Type="http://schemas.openxmlformats.org/officeDocument/2006/relationships/image" Target="../media/image28.png"/></Relationships>
</file>

<file path=ppt/slides/_rels/slide9.xml.rels><?xml version="1.0" encoding="UTF-8" standalone="yes"?>
<Relationships xmlns="http://schemas.openxmlformats.org/package/2006/relationships"><Relationship Id="rId8" Type="http://schemas.openxmlformats.org/officeDocument/2006/relationships/image" Target="../media/image34.emf"/><Relationship Id="rId13" Type="http://schemas.openxmlformats.org/officeDocument/2006/relationships/image" Target="../media/image42.jpeg"/><Relationship Id="rId3" Type="http://schemas.openxmlformats.org/officeDocument/2006/relationships/image" Target="../media/image36.png"/><Relationship Id="rId7" Type="http://schemas.openxmlformats.org/officeDocument/2006/relationships/oleObject" Target="../embeddings/oleObject1.bin"/><Relationship Id="rId12" Type="http://schemas.openxmlformats.org/officeDocument/2006/relationships/image" Target="../media/image41.jpeg"/><Relationship Id="rId2" Type="http://schemas.openxmlformats.org/officeDocument/2006/relationships/slideLayout" Target="../slideLayouts/slideLayout3.xml"/><Relationship Id="rId1" Type="http://schemas.openxmlformats.org/officeDocument/2006/relationships/vmlDrawing" Target="../drawings/vmlDrawing1.vml"/><Relationship Id="rId6" Type="http://schemas.openxmlformats.org/officeDocument/2006/relationships/image" Target="../media/image39.jpeg"/><Relationship Id="rId11" Type="http://schemas.openxmlformats.org/officeDocument/2006/relationships/image" Target="../media/image40.jpeg"/><Relationship Id="rId5" Type="http://schemas.openxmlformats.org/officeDocument/2006/relationships/image" Target="../media/image38.png"/><Relationship Id="rId10" Type="http://schemas.openxmlformats.org/officeDocument/2006/relationships/image" Target="../media/image35.emf"/><Relationship Id="rId4" Type="http://schemas.openxmlformats.org/officeDocument/2006/relationships/image" Target="../media/image37.png"/><Relationship Id="rId9"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51.jpeg"/><Relationship Id="rId4" Type="http://schemas.openxmlformats.org/officeDocument/2006/relationships/image" Target="../media/image50.png"/></Relationships>
</file>

<file path=ppt/slides/_rels/slide1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5.png"/></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 Id="rId4" Type="http://schemas.openxmlformats.org/officeDocument/2006/relationships/image" Target="../media/image59.jpeg"/></Relationships>
</file>

<file path=ppt/slides/_rels/slide2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2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70.jpeg"/><Relationship Id="rId5" Type="http://schemas.openxmlformats.org/officeDocument/2006/relationships/image" Target="../media/image69.jpeg"/><Relationship Id="rId4" Type="http://schemas.openxmlformats.org/officeDocument/2006/relationships/image" Target="../media/image68.jpeg"/></Relationships>
</file>

<file path=ppt/slides/_rels/slide25.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 Id="rId5" Type="http://schemas.openxmlformats.org/officeDocument/2006/relationships/image" Target="../media/image74.jpeg"/><Relationship Id="rId4" Type="http://schemas.openxmlformats.org/officeDocument/2006/relationships/image" Target="../media/image73.jpeg"/></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82.jpg"/><Relationship Id="rId3" Type="http://schemas.openxmlformats.org/officeDocument/2006/relationships/image" Target="../media/image77.jpg"/><Relationship Id="rId7" Type="http://schemas.openxmlformats.org/officeDocument/2006/relationships/image" Target="../media/image81.png"/><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80.jpg"/><Relationship Id="rId11" Type="http://schemas.openxmlformats.org/officeDocument/2006/relationships/image" Target="../media/image85.png"/><Relationship Id="rId5" Type="http://schemas.openxmlformats.org/officeDocument/2006/relationships/image" Target="../media/image79.jpg"/><Relationship Id="rId10" Type="http://schemas.openxmlformats.org/officeDocument/2006/relationships/image" Target="../media/image84.jpg"/><Relationship Id="rId4" Type="http://schemas.openxmlformats.org/officeDocument/2006/relationships/image" Target="../media/image78.jpg"/><Relationship Id="rId9" Type="http://schemas.openxmlformats.org/officeDocument/2006/relationships/image" Target="../media/image8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1.xml"/><Relationship Id="rId4" Type="http://schemas.openxmlformats.org/officeDocument/2006/relationships/image" Target="../media/image88.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99.jpeg"/><Relationship Id="rId3" Type="http://schemas.openxmlformats.org/officeDocument/2006/relationships/image" Target="../media/image94.jpeg"/><Relationship Id="rId7" Type="http://schemas.openxmlformats.org/officeDocument/2006/relationships/image" Target="../media/image98.jpeg"/><Relationship Id="rId2" Type="http://schemas.openxmlformats.org/officeDocument/2006/relationships/image" Target="../media/image93.png"/><Relationship Id="rId1" Type="http://schemas.openxmlformats.org/officeDocument/2006/relationships/slideLayout" Target="../slideLayouts/slideLayout2.xml"/><Relationship Id="rId6" Type="http://schemas.openxmlformats.org/officeDocument/2006/relationships/image" Target="../media/image97.jpeg"/><Relationship Id="rId11" Type="http://schemas.openxmlformats.org/officeDocument/2006/relationships/image" Target="../media/image102.jpeg"/><Relationship Id="rId5" Type="http://schemas.openxmlformats.org/officeDocument/2006/relationships/image" Target="../media/image96.png"/><Relationship Id="rId10" Type="http://schemas.openxmlformats.org/officeDocument/2006/relationships/image" Target="../media/image101.png"/><Relationship Id="rId4" Type="http://schemas.openxmlformats.org/officeDocument/2006/relationships/image" Target="../media/image95.jpeg"/><Relationship Id="rId9" Type="http://schemas.openxmlformats.org/officeDocument/2006/relationships/image" Target="../media/image100.jpeg"/></Relationships>
</file>

<file path=ppt/slides/_rels/slide39.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pn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07.jpeg"/><Relationship Id="rId4" Type="http://schemas.openxmlformats.org/officeDocument/2006/relationships/image" Target="../media/image106.jpeg"/></Relationships>
</file>

<file path=ppt/slides/_rels/slide42.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12.jpg"/><Relationship Id="rId2" Type="http://schemas.openxmlformats.org/officeDocument/2006/relationships/image" Target="../media/image111.jp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18.jpeg"/><Relationship Id="rId4" Type="http://schemas.openxmlformats.org/officeDocument/2006/relationships/image" Target="../media/image117.jpeg"/></Relationships>
</file>

<file path=ppt/slides/_rels/slide5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123.jpeg"/><Relationship Id="rId1" Type="http://schemas.openxmlformats.org/officeDocument/2006/relationships/slideLayout" Target="../slideLayouts/slideLayout2.xml"/><Relationship Id="rId5" Type="http://schemas.openxmlformats.org/officeDocument/2006/relationships/image" Target="../media/image126.jpeg"/><Relationship Id="rId4" Type="http://schemas.openxmlformats.org/officeDocument/2006/relationships/image" Target="../media/image125.jpeg"/></Relationships>
</file>

<file path=ppt/slides/_rels/slide74.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29.jpg"/><Relationship Id="rId2" Type="http://schemas.openxmlformats.org/officeDocument/2006/relationships/image" Target="../media/image128.jp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2.xml"/><Relationship Id="rId6" Type="http://schemas.openxmlformats.org/officeDocument/2006/relationships/image" Target="../media/image134.jpeg"/><Relationship Id="rId5" Type="http://schemas.openxmlformats.org/officeDocument/2006/relationships/image" Target="../media/image133.jpeg"/><Relationship Id="rId4" Type="http://schemas.openxmlformats.org/officeDocument/2006/relationships/image" Target="../media/image132.jpe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7.xml.rels><?xml version="1.0" encoding="UTF-8" standalone="yes"?>
<Relationships xmlns="http://schemas.openxmlformats.org/package/2006/relationships"><Relationship Id="rId3" Type="http://schemas.openxmlformats.org/officeDocument/2006/relationships/image" Target="../media/image141.jpg"/><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143.jpg"/><Relationship Id="rId2" Type="http://schemas.openxmlformats.org/officeDocument/2006/relationships/image" Target="../media/image142.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146.jpg"/><Relationship Id="rId2" Type="http://schemas.openxmlformats.org/officeDocument/2006/relationships/image" Target="../media/image145.jp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147.jp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148.emf"/><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149.jp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8" Type="http://schemas.openxmlformats.org/officeDocument/2006/relationships/image" Target="../media/image154.jpg"/><Relationship Id="rId3" Type="http://schemas.openxmlformats.org/officeDocument/2006/relationships/image" Target="../media/image14.jpeg"/><Relationship Id="rId7" Type="http://schemas.openxmlformats.org/officeDocument/2006/relationships/image" Target="../media/image153.jp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52.jpeg"/><Relationship Id="rId5" Type="http://schemas.openxmlformats.org/officeDocument/2006/relationships/image" Target="../media/image151.jpg"/><Relationship Id="rId4" Type="http://schemas.openxmlformats.org/officeDocument/2006/relationships/image" Target="../media/image150.jp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6.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8.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159.emf"/></Relationships>
</file>

<file path=ppt/slides/_rels/slide113.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image" Target="../media/image160.png"/><Relationship Id="rId1" Type="http://schemas.openxmlformats.org/officeDocument/2006/relationships/slideLayout" Target="../slideLayouts/slideLayout2.xml"/><Relationship Id="rId5" Type="http://schemas.openxmlformats.org/officeDocument/2006/relationships/image" Target="../media/image163.png"/><Relationship Id="rId4" Type="http://schemas.openxmlformats.org/officeDocument/2006/relationships/image" Target="../media/image162.png"/></Relationships>
</file>

<file path=ppt/slides/_rels/slide114.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65.gif"/><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16.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jpeg"/><Relationship Id="rId1" Type="http://schemas.openxmlformats.org/officeDocument/2006/relationships/slideLayout" Target="../slideLayouts/slideLayout3.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71.wmf"/><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3.png"/></Relationships>
</file>

<file path=ppt/slides/_rels/slide133.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2.png"/></Relationships>
</file>

<file path=ppt/slides/_rels/slide134.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4.png"/></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176.jpe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8.xml.rels><?xml version="1.0" encoding="UTF-8" standalone="yes"?>
<Relationships xmlns="http://schemas.openxmlformats.org/package/2006/relationships"><Relationship Id="rId3" Type="http://schemas.openxmlformats.org/officeDocument/2006/relationships/image" Target="../media/image177.jpeg"/><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image" Target="../media/image178.jpeg"/><Relationship Id="rId1" Type="http://schemas.openxmlformats.org/officeDocument/2006/relationships/slideLayout" Target="../slideLayouts/slideLayout2.xml"/><Relationship Id="rId4" Type="http://schemas.openxmlformats.org/officeDocument/2006/relationships/image" Target="../media/image180.jpeg"/></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81.emf"/></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182.emf"/></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3.jpeg"/><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image" Target="../media/image184.pn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image" Target="../media/image185.png"/><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image" Target="../media/image186.pn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image" Target="../media/image187.pn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2" Type="http://schemas.openxmlformats.org/officeDocument/2006/relationships/image" Target="../media/image188.jpeg"/><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89.png"/><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90.png"/><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hyperlink" Target="http://www.journaldunet.com/video/89689/rencontre-avec-steven-libermann-directeur-marketing-de-findus/" TargetMode="Externa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192.png"/></Relationships>
</file>

<file path=ppt/slides/_rels/slide188.xml.rels><?xml version="1.0" encoding="UTF-8" standalone="yes"?>
<Relationships xmlns="http://schemas.openxmlformats.org/package/2006/relationships"><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3" Type="http://schemas.openxmlformats.org/officeDocument/2006/relationships/image" Target="../media/image193.emf"/><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 Id="rId4" Type="http://schemas.openxmlformats.org/officeDocument/2006/relationships/image" Target="../media/image194.jpeg"/></Relationships>
</file>

<file path=ppt/slides/_rels/slide191.xml.rels><?xml version="1.0" encoding="UTF-8" standalone="yes"?>
<Relationships xmlns="http://schemas.openxmlformats.org/package/2006/relationships"><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195.png"/></Relationships>
</file>

<file path=ppt/slides/_rels/slide193.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 Id="rId5" Type="http://schemas.openxmlformats.org/officeDocument/2006/relationships/image" Target="../media/image197.png"/><Relationship Id="rId4" Type="http://schemas.openxmlformats.org/officeDocument/2006/relationships/image" Target="../media/image196.png"/></Relationships>
</file>

<file path=ppt/slides/_rels/slide194.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hyperlink" Target="http://adserver.adtech.de/adlink|224|138731|1|165|AdId=2094780;BnId=1;itime=356439797;nodecode=yes;link=http:/www.smartadserver.com/call/jumpi/32476/378177/himedia.crm/300x250/356439797/no?" TargetMode="Externa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2" Type="http://schemas.openxmlformats.org/officeDocument/2006/relationships/image" Target="../media/image205.jpeg"/><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2" Type="http://schemas.openxmlformats.org/officeDocument/2006/relationships/image" Target="../media/image206.jpeg"/><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2" Type="http://schemas.openxmlformats.org/officeDocument/2006/relationships/image" Target="../media/image207.png"/><Relationship Id="rId1" Type="http://schemas.openxmlformats.org/officeDocument/2006/relationships/slideLayout" Target="../slideLayouts/slideLayout2.xml"/></Relationships>
</file>

<file path=ppt/slides/_rels/slide211.xml.rels><?xml version="1.0" encoding="UTF-8" standalone="yes"?>
<Relationships xmlns="http://schemas.openxmlformats.org/package/2006/relationships"><Relationship Id="rId2" Type="http://schemas.openxmlformats.org/officeDocument/2006/relationships/image" Target="../media/image208.png"/><Relationship Id="rId1" Type="http://schemas.openxmlformats.org/officeDocument/2006/relationships/slideLayout" Target="../slideLayouts/slideLayout2.xml"/></Relationships>
</file>

<file path=ppt/slides/_rels/slide212.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209.emf"/></Relationships>
</file>

<file path=ppt/slides/_rels/slide2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4.xml.rels><?xml version="1.0" encoding="UTF-8" standalone="yes"?>
<Relationships xmlns="http://schemas.openxmlformats.org/package/2006/relationships"><Relationship Id="rId3" Type="http://schemas.openxmlformats.org/officeDocument/2006/relationships/image" Target="../media/image2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211.png"/></Relationships>
</file>

<file path=ppt/slides/_rels/slide2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1.xml.rels><?xml version="1.0" encoding="UTF-8" standalone="yes"?>
<Relationships xmlns="http://schemas.openxmlformats.org/package/2006/relationships"><Relationship Id="rId2" Type="http://schemas.openxmlformats.org/officeDocument/2006/relationships/image" Target="../media/image212.png"/><Relationship Id="rId1" Type="http://schemas.openxmlformats.org/officeDocument/2006/relationships/slideLayout" Target="../slideLayouts/slideLayout2.xml"/></Relationships>
</file>

<file path=ppt/slides/_rels/slide222.xml.rels><?xml version="1.0" encoding="UTF-8" standalone="yes"?>
<Relationships xmlns="http://schemas.openxmlformats.org/package/2006/relationships"><Relationship Id="rId2" Type="http://schemas.openxmlformats.org/officeDocument/2006/relationships/image" Target="../media/image213.png"/><Relationship Id="rId1" Type="http://schemas.openxmlformats.org/officeDocument/2006/relationships/slideLayout" Target="../slideLayouts/slideLayout2.xml"/></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5.xml.rels><?xml version="1.0" encoding="UTF-8" standalone="yes"?>
<Relationships xmlns="http://schemas.openxmlformats.org/package/2006/relationships"><Relationship Id="rId3" Type="http://schemas.openxmlformats.org/officeDocument/2006/relationships/image" Target="../media/image215.wmf"/><Relationship Id="rId2" Type="http://schemas.openxmlformats.org/officeDocument/2006/relationships/image" Target="../media/image214.wmf"/><Relationship Id="rId1" Type="http://schemas.openxmlformats.org/officeDocument/2006/relationships/slideLayout" Target="../slideLayouts/slideLayout2.xml"/><Relationship Id="rId4" Type="http://schemas.openxmlformats.org/officeDocument/2006/relationships/hyperlink" Target="../Formation%20IUP%20Niort%202008/Doc%20pr&#233;paration/Segmentation%20Auto%20CCFA.ppt" TargetMode="External"/></Relationships>
</file>

<file path=ppt/slides/_rels/slide226.xml.rels><?xml version="1.0" encoding="UTF-8" standalone="yes"?>
<Relationships xmlns="http://schemas.openxmlformats.org/package/2006/relationships"><Relationship Id="rId2" Type="http://schemas.openxmlformats.org/officeDocument/2006/relationships/image" Target="../media/image216.wmf"/><Relationship Id="rId1" Type="http://schemas.openxmlformats.org/officeDocument/2006/relationships/slideLayout" Target="../slideLayouts/slideLayout2.xml"/></Relationships>
</file>

<file path=ppt/slides/_rels/slide227.xml.rels><?xml version="1.0" encoding="UTF-8" standalone="yes"?>
<Relationships xmlns="http://schemas.openxmlformats.org/package/2006/relationships"><Relationship Id="rId3" Type="http://schemas.openxmlformats.org/officeDocument/2006/relationships/image" Target="../media/image218.jpeg"/><Relationship Id="rId2" Type="http://schemas.openxmlformats.org/officeDocument/2006/relationships/image" Target="../media/image217.jpeg"/><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219.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6.xml.rels><?xml version="1.0" encoding="UTF-8" standalone="yes"?>
<Relationships xmlns="http://schemas.openxmlformats.org/package/2006/relationships"><Relationship Id="rId3" Type="http://schemas.openxmlformats.org/officeDocument/2006/relationships/image" Target="../media/image221.jpg"/><Relationship Id="rId2" Type="http://schemas.openxmlformats.org/officeDocument/2006/relationships/image" Target="../media/image220.jpg"/><Relationship Id="rId1" Type="http://schemas.openxmlformats.org/officeDocument/2006/relationships/slideLayout" Target="../slideLayouts/slideLayout2.xml"/><Relationship Id="rId6" Type="http://schemas.openxmlformats.org/officeDocument/2006/relationships/image" Target="../media/image224.jpg"/><Relationship Id="rId5" Type="http://schemas.openxmlformats.org/officeDocument/2006/relationships/image" Target="../media/image223.png"/><Relationship Id="rId4" Type="http://schemas.openxmlformats.org/officeDocument/2006/relationships/image" Target="../media/image222.jpg"/></Relationships>
</file>

<file path=ppt/slides/_rels/slide237.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3.xml"/></Relationships>
</file>

<file path=ppt/slides/_rels/slide238.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image" Target="../media/image226.png"/><Relationship Id="rId1" Type="http://schemas.openxmlformats.org/officeDocument/2006/relationships/slideLayout" Target="../slideLayouts/slideLayout3.xml"/></Relationships>
</file>

<file path=ppt/slides/_rels/slide239.xml.rels><?xml version="1.0" encoding="UTF-8" standalone="yes"?>
<Relationships xmlns="http://schemas.openxmlformats.org/package/2006/relationships"><Relationship Id="rId3" Type="http://schemas.openxmlformats.org/officeDocument/2006/relationships/image" Target="../media/image228.gif"/><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40.xml.rels><?xml version="1.0" encoding="UTF-8" standalone="yes"?>
<Relationships xmlns="http://schemas.openxmlformats.org/package/2006/relationships"><Relationship Id="rId2" Type="http://schemas.openxmlformats.org/officeDocument/2006/relationships/image" Target="../media/image229.png"/><Relationship Id="rId1" Type="http://schemas.openxmlformats.org/officeDocument/2006/relationships/slideLayout" Target="../slideLayouts/slideLayout2.xml"/></Relationships>
</file>

<file path=ppt/slides/_rels/slide241.xml.rels><?xml version="1.0" encoding="UTF-8" standalone="yes"?>
<Relationships xmlns="http://schemas.openxmlformats.org/package/2006/relationships"><Relationship Id="rId2" Type="http://schemas.openxmlformats.org/officeDocument/2006/relationships/image" Target="../media/image230.png"/><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3" Type="http://schemas.openxmlformats.org/officeDocument/2006/relationships/image" Target="../media/image232.jpg"/><Relationship Id="rId2" Type="http://schemas.openxmlformats.org/officeDocument/2006/relationships/image" Target="../media/image231.jpg"/><Relationship Id="rId1" Type="http://schemas.openxmlformats.org/officeDocument/2006/relationships/slideLayout" Target="../slideLayouts/slideLayout2.xml"/></Relationships>
</file>

<file path=ppt/slides/_rels/slide243.xml.rels><?xml version="1.0" encoding="UTF-8" standalone="yes"?>
<Relationships xmlns="http://schemas.openxmlformats.org/package/2006/relationships"><Relationship Id="rId2" Type="http://schemas.openxmlformats.org/officeDocument/2006/relationships/image" Target="../media/image233.png"/><Relationship Id="rId1" Type="http://schemas.openxmlformats.org/officeDocument/2006/relationships/slideLayout" Target="../slideLayouts/slideLayout2.xml"/></Relationships>
</file>

<file path=ppt/slides/_rels/slide244.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image" Target="../media/image234.jpg"/><Relationship Id="rId1" Type="http://schemas.openxmlformats.org/officeDocument/2006/relationships/slideLayout" Target="../slideLayouts/slideLayout2.xml"/></Relationships>
</file>

<file path=ppt/slides/_rels/slide245.xml.rels><?xml version="1.0" encoding="UTF-8" standalone="yes"?>
<Relationships xmlns="http://schemas.openxmlformats.org/package/2006/relationships"><Relationship Id="rId2" Type="http://schemas.openxmlformats.org/officeDocument/2006/relationships/image" Target="../media/image236.JPG"/><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3" Type="http://schemas.openxmlformats.org/officeDocument/2006/relationships/image" Target="../media/image238.jpeg"/><Relationship Id="rId2" Type="http://schemas.openxmlformats.org/officeDocument/2006/relationships/image" Target="../media/image237.jpeg"/><Relationship Id="rId1" Type="http://schemas.openxmlformats.org/officeDocument/2006/relationships/slideLayout" Target="../slideLayouts/slideLayout2.xml"/><Relationship Id="rId4" Type="http://schemas.openxmlformats.org/officeDocument/2006/relationships/image" Target="../media/image239.jpeg"/></Relationships>
</file>

<file path=ppt/slides/_rels/slide247.xml.rels><?xml version="1.0" encoding="UTF-8" standalone="yes"?>
<Relationships xmlns="http://schemas.openxmlformats.org/package/2006/relationships"><Relationship Id="rId3" Type="http://schemas.openxmlformats.org/officeDocument/2006/relationships/image" Target="../media/image241.jpg"/><Relationship Id="rId2" Type="http://schemas.openxmlformats.org/officeDocument/2006/relationships/image" Target="../media/image240.jpg"/><Relationship Id="rId1" Type="http://schemas.openxmlformats.org/officeDocument/2006/relationships/slideLayout" Target="../slideLayouts/slideLayout2.xml"/><Relationship Id="rId6" Type="http://schemas.openxmlformats.org/officeDocument/2006/relationships/image" Target="../media/image244.png"/><Relationship Id="rId5" Type="http://schemas.openxmlformats.org/officeDocument/2006/relationships/image" Target="../media/image243.jpg"/><Relationship Id="rId4" Type="http://schemas.openxmlformats.org/officeDocument/2006/relationships/image" Target="../media/image242.jpg"/></Relationships>
</file>

<file path=ppt/slides/_rels/slide248.xml.rels><?xml version="1.0" encoding="UTF-8" standalone="yes"?>
<Relationships xmlns="http://schemas.openxmlformats.org/package/2006/relationships"><Relationship Id="rId3" Type="http://schemas.openxmlformats.org/officeDocument/2006/relationships/image" Target="../media/image246.jpg"/><Relationship Id="rId2" Type="http://schemas.openxmlformats.org/officeDocument/2006/relationships/image" Target="../media/image245.png"/><Relationship Id="rId1" Type="http://schemas.openxmlformats.org/officeDocument/2006/relationships/slideLayout" Target="../slideLayouts/slideLayout3.xml"/></Relationships>
</file>

<file path=ppt/slides/_rels/slide249.xml.rels><?xml version="1.0" encoding="UTF-8" standalone="yes"?>
<Relationships xmlns="http://schemas.openxmlformats.org/package/2006/relationships"><Relationship Id="rId2" Type="http://schemas.openxmlformats.org/officeDocument/2006/relationships/image" Target="../media/image247.jpg"/><Relationship Id="rId1" Type="http://schemas.openxmlformats.org/officeDocument/2006/relationships/slideLayout" Target="../slideLayouts/slideLayout3.xml"/></Relationships>
</file>

<file path=ppt/slides/_rels/slide250.xml.rels><?xml version="1.0" encoding="UTF-8" standalone="yes"?>
<Relationships xmlns="http://schemas.openxmlformats.org/package/2006/relationships"><Relationship Id="rId3" Type="http://schemas.openxmlformats.org/officeDocument/2006/relationships/image" Target="../media/image249.jpg"/><Relationship Id="rId2" Type="http://schemas.openxmlformats.org/officeDocument/2006/relationships/image" Target="../media/image248.jpg"/><Relationship Id="rId1" Type="http://schemas.openxmlformats.org/officeDocument/2006/relationships/slideLayout" Target="../slideLayouts/slideLayout3.xml"/></Relationships>
</file>

<file path=ppt/slides/_rels/slide2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4.xml.rels><?xml version="1.0" encoding="UTF-8" standalone="yes"?>
<Relationships xmlns="http://schemas.openxmlformats.org/package/2006/relationships"><Relationship Id="rId2" Type="http://schemas.openxmlformats.org/officeDocument/2006/relationships/image" Target="../media/image250.jpeg"/><Relationship Id="rId1" Type="http://schemas.openxmlformats.org/officeDocument/2006/relationships/slideLayout" Target="../slideLayouts/slideLayout2.xml"/></Relationships>
</file>

<file path=ppt/slides/_rels/slide2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6.xml.rels><?xml version="1.0" encoding="UTF-8" standalone="yes"?>
<Relationships xmlns="http://schemas.openxmlformats.org/package/2006/relationships"><Relationship Id="rId2" Type="http://schemas.openxmlformats.org/officeDocument/2006/relationships/image" Target="../media/image251.jpeg"/><Relationship Id="rId1" Type="http://schemas.openxmlformats.org/officeDocument/2006/relationships/slideLayout" Target="../slideLayouts/slideLayout2.xml"/></Relationships>
</file>

<file path=ppt/slides/_rels/slide257.xml.rels><?xml version="1.0" encoding="UTF-8" standalone="yes"?>
<Relationships xmlns="http://schemas.openxmlformats.org/package/2006/relationships"><Relationship Id="rId2" Type="http://schemas.openxmlformats.org/officeDocument/2006/relationships/image" Target="../media/image252.jpeg"/><Relationship Id="rId1" Type="http://schemas.openxmlformats.org/officeDocument/2006/relationships/slideLayout" Target="../slideLayouts/slideLayout2.xml"/></Relationships>
</file>

<file path=ppt/slides/_rels/slide258.xml.rels><?xml version="1.0" encoding="UTF-8" standalone="yes"?>
<Relationships xmlns="http://schemas.openxmlformats.org/package/2006/relationships"><Relationship Id="rId2" Type="http://schemas.openxmlformats.org/officeDocument/2006/relationships/image" Target="../media/image253.jpeg"/><Relationship Id="rId1" Type="http://schemas.openxmlformats.org/officeDocument/2006/relationships/slideLayout" Target="../slideLayouts/slideLayout2.xml"/></Relationships>
</file>

<file path=ppt/slides/_rels/slide259.xml.rels><?xml version="1.0" encoding="UTF-8" standalone="yes"?>
<Relationships xmlns="http://schemas.openxmlformats.org/package/2006/relationships"><Relationship Id="rId2" Type="http://schemas.openxmlformats.org/officeDocument/2006/relationships/image" Target="../media/image254.jpg"/><Relationship Id="rId1" Type="http://schemas.openxmlformats.org/officeDocument/2006/relationships/slideLayout" Target="../slideLayouts/slideLayout3.xml"/></Relationships>
</file>

<file path=ppt/slides/_rels/slide260.xml.rels><?xml version="1.0" encoding="UTF-8" standalone="yes"?>
<Relationships xmlns="http://schemas.openxmlformats.org/package/2006/relationships"><Relationship Id="rId2" Type="http://schemas.openxmlformats.org/officeDocument/2006/relationships/image" Target="../media/image255.jpeg"/><Relationship Id="rId1" Type="http://schemas.openxmlformats.org/officeDocument/2006/relationships/slideLayout" Target="../slideLayouts/slideLayout3.xml"/></Relationships>
</file>

<file path=ppt/slides/_rels/slide261.xml.rels><?xml version="1.0" encoding="UTF-8" standalone="yes"?>
<Relationships xmlns="http://schemas.openxmlformats.org/package/2006/relationships"><Relationship Id="rId3" Type="http://schemas.openxmlformats.org/officeDocument/2006/relationships/image" Target="../media/image257.jpg"/><Relationship Id="rId2" Type="http://schemas.openxmlformats.org/officeDocument/2006/relationships/image" Target="../media/image256.jpg"/><Relationship Id="rId1" Type="http://schemas.openxmlformats.org/officeDocument/2006/relationships/slideLayout" Target="../slideLayouts/slideLayout3.xml"/><Relationship Id="rId5" Type="http://schemas.openxmlformats.org/officeDocument/2006/relationships/image" Target="../media/image259.jpg"/><Relationship Id="rId4" Type="http://schemas.openxmlformats.org/officeDocument/2006/relationships/image" Target="../media/image258.jpg"/></Relationships>
</file>

<file path=ppt/slides/_rels/slide2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3.xml.rels><?xml version="1.0" encoding="UTF-8" standalone="yes"?>
<Relationships xmlns="http://schemas.openxmlformats.org/package/2006/relationships"><Relationship Id="rId2" Type="http://schemas.openxmlformats.org/officeDocument/2006/relationships/image" Target="../media/image260.jpeg"/><Relationship Id="rId1" Type="http://schemas.openxmlformats.org/officeDocument/2006/relationships/slideLayout" Target="../slideLayouts/slideLayout3.xml"/></Relationships>
</file>

<file path=ppt/slides/_rels/slide264.xml.rels><?xml version="1.0" encoding="UTF-8" standalone="yes"?>
<Relationships xmlns="http://schemas.openxmlformats.org/package/2006/relationships"><Relationship Id="rId2" Type="http://schemas.openxmlformats.org/officeDocument/2006/relationships/image" Target="../media/image261.jpg"/><Relationship Id="rId1" Type="http://schemas.openxmlformats.org/officeDocument/2006/relationships/slideLayout" Target="../slideLayouts/slideLayout3.xml"/></Relationships>
</file>

<file path=ppt/slides/_rels/slide2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6.xml.rels><?xml version="1.0" encoding="UTF-8" standalone="yes"?>
<Relationships xmlns="http://schemas.openxmlformats.org/package/2006/relationships"><Relationship Id="rId3" Type="http://schemas.openxmlformats.org/officeDocument/2006/relationships/image" Target="../media/image263.jpg"/><Relationship Id="rId2" Type="http://schemas.openxmlformats.org/officeDocument/2006/relationships/image" Target="../media/image262.jpg"/><Relationship Id="rId1" Type="http://schemas.openxmlformats.org/officeDocument/2006/relationships/slideLayout" Target="../slideLayouts/slideLayout3.xml"/><Relationship Id="rId4" Type="http://schemas.openxmlformats.org/officeDocument/2006/relationships/image" Target="../media/image264.jpg"/></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2.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image" Target="../media/image265.png"/><Relationship Id="rId1" Type="http://schemas.openxmlformats.org/officeDocument/2006/relationships/slideLayout" Target="../slideLayouts/slideLayout3.xml"/></Relationships>
</file>

<file path=ppt/slides/_rels/slide2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5.xml.rels><?xml version="1.0" encoding="UTF-8" standalone="yes"?>
<Relationships xmlns="http://schemas.openxmlformats.org/package/2006/relationships"><Relationship Id="rId2" Type="http://schemas.openxmlformats.org/officeDocument/2006/relationships/image" Target="../media/image267.gif"/><Relationship Id="rId1" Type="http://schemas.openxmlformats.org/officeDocument/2006/relationships/slideLayout" Target="../slideLayouts/slideLayout3.xml"/></Relationships>
</file>

<file path=ppt/slides/_rels/slide276.xml.rels><?xml version="1.0" encoding="UTF-8" standalone="yes"?>
<Relationships xmlns="http://schemas.openxmlformats.org/package/2006/relationships"><Relationship Id="rId2" Type="http://schemas.openxmlformats.org/officeDocument/2006/relationships/image" Target="../media/image268.jpg"/><Relationship Id="rId1" Type="http://schemas.openxmlformats.org/officeDocument/2006/relationships/slideLayout" Target="../slideLayouts/slideLayout3.xml"/></Relationships>
</file>

<file path=ppt/slides/_rels/slide277.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9.jpeg"/><Relationship Id="rId1" Type="http://schemas.openxmlformats.org/officeDocument/2006/relationships/slideLayout" Target="../slideLayouts/slideLayout4.xml"/></Relationships>
</file>

<file path=ppt/slides/_rels/slide278.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4.xml"/></Relationships>
</file>

<file path=ppt/slides/_rels/slide279.xml.rels><?xml version="1.0" encoding="UTF-8" standalone="yes"?>
<Relationships xmlns="http://schemas.openxmlformats.org/package/2006/relationships"><Relationship Id="rId2" Type="http://schemas.openxmlformats.org/officeDocument/2006/relationships/image" Target="../media/image272.png"/><Relationship Id="rId1" Type="http://schemas.openxmlformats.org/officeDocument/2006/relationships/slideLayout" Target="../slideLayouts/slideLayout4.xml"/></Relationships>
</file>

<file path=ppt/slides/_rels/slide280.xml.rels><?xml version="1.0" encoding="UTF-8" standalone="yes"?>
<Relationships xmlns="http://schemas.openxmlformats.org/package/2006/relationships"><Relationship Id="rId2" Type="http://schemas.openxmlformats.org/officeDocument/2006/relationships/image" Target="../media/image273.png"/><Relationship Id="rId1" Type="http://schemas.openxmlformats.org/officeDocument/2006/relationships/slideLayout" Target="../slideLayouts/slideLayout4.xml"/></Relationships>
</file>

<file path=ppt/slides/_rels/slide281.xml.rels><?xml version="1.0" encoding="UTF-8" standalone="yes"?>
<Relationships xmlns="http://schemas.openxmlformats.org/package/2006/relationships"><Relationship Id="rId2" Type="http://schemas.openxmlformats.org/officeDocument/2006/relationships/image" Target="../media/image274.png"/><Relationship Id="rId1" Type="http://schemas.openxmlformats.org/officeDocument/2006/relationships/slideLayout" Target="../slideLayouts/slideLayout4.xml"/></Relationships>
</file>

<file path=ppt/slides/_rels/slide282.xml.rels><?xml version="1.0" encoding="UTF-8" standalone="yes"?>
<Relationships xmlns="http://schemas.openxmlformats.org/package/2006/relationships"><Relationship Id="rId2" Type="http://schemas.openxmlformats.org/officeDocument/2006/relationships/image" Target="../media/image275.png"/><Relationship Id="rId1" Type="http://schemas.openxmlformats.org/officeDocument/2006/relationships/slideLayout" Target="../slideLayouts/slideLayout4.xml"/></Relationships>
</file>

<file path=ppt/slides/_rels/slide283.xml.rels><?xml version="1.0" encoding="UTF-8" standalone="yes"?>
<Relationships xmlns="http://schemas.openxmlformats.org/package/2006/relationships"><Relationship Id="rId2" Type="http://schemas.openxmlformats.org/officeDocument/2006/relationships/image" Target="../media/image276.png"/><Relationship Id="rId1" Type="http://schemas.openxmlformats.org/officeDocument/2006/relationships/slideLayout" Target="../slideLayouts/slideLayout4.xml"/></Relationships>
</file>

<file path=ppt/slides/_rels/slide28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5.xml.rels><?xml version="1.0" encoding="UTF-8" standalone="yes"?>
<Relationships xmlns="http://schemas.openxmlformats.org/package/2006/relationships"><Relationship Id="rId2" Type="http://schemas.openxmlformats.org/officeDocument/2006/relationships/image" Target="../media/image277.png"/><Relationship Id="rId1" Type="http://schemas.openxmlformats.org/officeDocument/2006/relationships/slideLayout" Target="../slideLayouts/slideLayout2.xml"/></Relationships>
</file>

<file path=ppt/slides/_rels/slide28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7.xml.rels><?xml version="1.0" encoding="UTF-8" standalone="yes"?>
<Relationships xmlns="http://schemas.openxmlformats.org/package/2006/relationships"><Relationship Id="rId2" Type="http://schemas.openxmlformats.org/officeDocument/2006/relationships/image" Target="../media/image278.jpg"/><Relationship Id="rId1" Type="http://schemas.openxmlformats.org/officeDocument/2006/relationships/slideLayout" Target="../slideLayouts/slideLayout2.xml"/></Relationships>
</file>

<file path=ppt/slides/_rels/slide28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5.xml.rels><?xml version="1.0" encoding="UTF-8" standalone="yes"?>
<Relationships xmlns="http://schemas.openxmlformats.org/package/2006/relationships"><Relationship Id="rId2" Type="http://schemas.openxmlformats.org/officeDocument/2006/relationships/image" Target="../media/image279.png"/><Relationship Id="rId1" Type="http://schemas.openxmlformats.org/officeDocument/2006/relationships/slideLayout" Target="../slideLayouts/slideLayout2.xml"/></Relationships>
</file>

<file path=ppt/slides/_rels/slide296.xml.rels><?xml version="1.0" encoding="UTF-8" standalone="yes"?>
<Relationships xmlns="http://schemas.openxmlformats.org/package/2006/relationships"><Relationship Id="rId3" Type="http://schemas.openxmlformats.org/officeDocument/2006/relationships/image" Target="../media/image281.jpeg"/><Relationship Id="rId2" Type="http://schemas.openxmlformats.org/officeDocument/2006/relationships/image" Target="../media/image280.jpeg"/><Relationship Id="rId1" Type="http://schemas.openxmlformats.org/officeDocument/2006/relationships/slideLayout" Target="../slideLayouts/slideLayout2.xml"/><Relationship Id="rId4" Type="http://schemas.openxmlformats.org/officeDocument/2006/relationships/image" Target="../media/image279.png"/></Relationships>
</file>

<file path=ppt/slides/_rels/slide297.xml.rels><?xml version="1.0" encoding="UTF-8" standalone="yes"?>
<Relationships xmlns="http://schemas.openxmlformats.org/package/2006/relationships"><Relationship Id="rId3" Type="http://schemas.openxmlformats.org/officeDocument/2006/relationships/image" Target="../media/image283.jpeg"/><Relationship Id="rId7" Type="http://schemas.openxmlformats.org/officeDocument/2006/relationships/image" Target="../media/image279.png"/><Relationship Id="rId2" Type="http://schemas.openxmlformats.org/officeDocument/2006/relationships/image" Target="../media/image282.jpeg"/><Relationship Id="rId1" Type="http://schemas.openxmlformats.org/officeDocument/2006/relationships/slideLayout" Target="../slideLayouts/slideLayout2.xml"/><Relationship Id="rId6" Type="http://schemas.openxmlformats.org/officeDocument/2006/relationships/image" Target="../media/image286.jpeg"/><Relationship Id="rId5" Type="http://schemas.openxmlformats.org/officeDocument/2006/relationships/image" Target="../media/image285.jpeg"/><Relationship Id="rId4" Type="http://schemas.openxmlformats.org/officeDocument/2006/relationships/image" Target="../media/image284.jpeg"/></Relationships>
</file>

<file path=ppt/slides/_rels/slide298.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image" Target="../media/image287.jpeg"/><Relationship Id="rId1" Type="http://schemas.openxmlformats.org/officeDocument/2006/relationships/slideLayout" Target="../slideLayouts/slideLayout2.xml"/></Relationships>
</file>

<file path=ppt/slides/_rels/slide299.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image" Target="../media/image288.jpeg"/><Relationship Id="rId1" Type="http://schemas.openxmlformats.org/officeDocument/2006/relationships/slideLayout" Target="../slideLayouts/slideLayout2.xml"/></Relationships>
</file>

<file path=ppt/slides/_rels/slide300.xml.rels><?xml version="1.0" encoding="UTF-8" standalone="yes"?>
<Relationships xmlns="http://schemas.openxmlformats.org/package/2006/relationships"><Relationship Id="rId2" Type="http://schemas.openxmlformats.org/officeDocument/2006/relationships/image" Target="../media/image289.png"/><Relationship Id="rId1" Type="http://schemas.openxmlformats.org/officeDocument/2006/relationships/slideLayout" Target="../slideLayouts/slideLayout2.xml"/></Relationships>
</file>

<file path=ppt/slides/_rels/slide3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4.xml.rels><?xml version="1.0" encoding="UTF-8" standalone="yes"?>
<Relationships xmlns="http://schemas.openxmlformats.org/package/2006/relationships"><Relationship Id="rId2" Type="http://schemas.openxmlformats.org/officeDocument/2006/relationships/image" Target="../media/image290.jpeg"/><Relationship Id="rId1" Type="http://schemas.openxmlformats.org/officeDocument/2006/relationships/slideLayout" Target="../slideLayouts/slideLayout2.xml"/></Relationships>
</file>

<file path=ppt/slides/_rels/slide305.xml.rels><?xml version="1.0" encoding="UTF-8" standalone="yes"?>
<Relationships xmlns="http://schemas.openxmlformats.org/package/2006/relationships"><Relationship Id="rId3" Type="http://schemas.openxmlformats.org/officeDocument/2006/relationships/image" Target="../media/image292.jpeg"/><Relationship Id="rId2" Type="http://schemas.openxmlformats.org/officeDocument/2006/relationships/image" Target="../media/image291.gif"/><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93.jpeg"/></Relationships>
</file>

<file path=ppt/slides/_rels/slide30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94.png"/><Relationship Id="rId1" Type="http://schemas.openxmlformats.org/officeDocument/2006/relationships/slideLayout" Target="../slideLayouts/slideLayout2.xml"/></Relationships>
</file>

<file path=ppt/slides/_rels/slide307.xml.rels><?xml version="1.0" encoding="UTF-8" standalone="yes"?>
<Relationships xmlns="http://schemas.openxmlformats.org/package/2006/relationships"><Relationship Id="rId2" Type="http://schemas.openxmlformats.org/officeDocument/2006/relationships/image" Target="../media/image295.png"/><Relationship Id="rId1" Type="http://schemas.openxmlformats.org/officeDocument/2006/relationships/slideLayout" Target="../slideLayouts/slideLayout2.xml"/></Relationships>
</file>

<file path=ppt/slides/_rels/slide308.xml.rels><?xml version="1.0" encoding="UTF-8" standalone="yes"?>
<Relationships xmlns="http://schemas.openxmlformats.org/package/2006/relationships"><Relationship Id="rId2" Type="http://schemas.openxmlformats.org/officeDocument/2006/relationships/image" Target="../media/image296.png"/><Relationship Id="rId1" Type="http://schemas.openxmlformats.org/officeDocument/2006/relationships/slideLayout" Target="../slideLayouts/slideLayout2.xml"/></Relationships>
</file>

<file path=ppt/slides/_rels/slide309.xml.rels><?xml version="1.0" encoding="UTF-8" standalone="yes"?>
<Relationships xmlns="http://schemas.openxmlformats.org/package/2006/relationships"><Relationship Id="rId2" Type="http://schemas.openxmlformats.org/officeDocument/2006/relationships/image" Target="../media/image297.jpeg"/><Relationship Id="rId1" Type="http://schemas.openxmlformats.org/officeDocument/2006/relationships/slideLayout" Target="../slideLayouts/slideLayout2.xml"/></Relationships>
</file>

<file path=ppt/slides/_rels/slide310.xml.rels><?xml version="1.0" encoding="UTF-8" standalone="yes"?>
<Relationships xmlns="http://schemas.openxmlformats.org/package/2006/relationships"><Relationship Id="rId2" Type="http://schemas.openxmlformats.org/officeDocument/2006/relationships/image" Target="../media/image298.png"/><Relationship Id="rId1" Type="http://schemas.openxmlformats.org/officeDocument/2006/relationships/slideLayout" Target="../slideLayouts/slideLayout2.xml"/></Relationships>
</file>

<file path=ppt/slides/_rels/slide311.xml.rels><?xml version="1.0" encoding="UTF-8" standalone="yes"?>
<Relationships xmlns="http://schemas.openxmlformats.org/package/2006/relationships"><Relationship Id="rId2" Type="http://schemas.openxmlformats.org/officeDocument/2006/relationships/image" Target="../media/image299.png"/><Relationship Id="rId1" Type="http://schemas.openxmlformats.org/officeDocument/2006/relationships/slideLayout" Target="../slideLayouts/slideLayout2.xml"/></Relationships>
</file>

<file path=ppt/slides/_rels/slide312.xml.rels><?xml version="1.0" encoding="UTF-8" standalone="yes"?>
<Relationships xmlns="http://schemas.openxmlformats.org/package/2006/relationships"><Relationship Id="rId3" Type="http://schemas.openxmlformats.org/officeDocument/2006/relationships/image" Target="../media/image300.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303.jpeg"/><Relationship Id="rId5" Type="http://schemas.openxmlformats.org/officeDocument/2006/relationships/image" Target="../media/image302.jpeg"/><Relationship Id="rId4" Type="http://schemas.openxmlformats.org/officeDocument/2006/relationships/image" Target="../media/image301.jpeg"/></Relationships>
</file>

<file path=ppt/slides/_rels/slide3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04.png"/><Relationship Id="rId1" Type="http://schemas.openxmlformats.org/officeDocument/2006/relationships/slideLayout" Target="../slideLayouts/slideLayout2.xml"/></Relationships>
</file>

<file path=ppt/slides/_rels/slide3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15.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306.jpeg"/></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7.xml.rels><?xml version="1.0" encoding="UTF-8" standalone="yes"?>
<Relationships xmlns="http://schemas.openxmlformats.org/package/2006/relationships"><Relationship Id="rId2" Type="http://schemas.openxmlformats.org/officeDocument/2006/relationships/image" Target="../media/image307.jpeg"/><Relationship Id="rId1" Type="http://schemas.openxmlformats.org/officeDocument/2006/relationships/slideLayout" Target="../slideLayouts/slideLayout2.xm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2.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2.xml"/></Relationships>
</file>

<file path=ppt/slides/_rels/slide323.xml.rels><?xml version="1.0" encoding="UTF-8" standalone="yes"?>
<Relationships xmlns="http://schemas.openxmlformats.org/package/2006/relationships"><Relationship Id="rId8" Type="http://schemas.openxmlformats.org/officeDocument/2006/relationships/image" Target="../media/image314.png"/><Relationship Id="rId3" Type="http://schemas.openxmlformats.org/officeDocument/2006/relationships/image" Target="../media/image309.jpeg"/><Relationship Id="rId7" Type="http://schemas.openxmlformats.org/officeDocument/2006/relationships/image" Target="../media/image313.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312.png"/><Relationship Id="rId5" Type="http://schemas.openxmlformats.org/officeDocument/2006/relationships/image" Target="../media/image311.jpeg"/><Relationship Id="rId4" Type="http://schemas.openxmlformats.org/officeDocument/2006/relationships/image" Target="../media/image310.png"/></Relationships>
</file>

<file path=ppt/slides/_rels/slide324.xml.rels><?xml version="1.0" encoding="UTF-8" standalone="yes"?>
<Relationships xmlns="http://schemas.openxmlformats.org/package/2006/relationships"><Relationship Id="rId2" Type="http://schemas.openxmlformats.org/officeDocument/2006/relationships/image" Target="../media/image315.jpeg"/><Relationship Id="rId1" Type="http://schemas.openxmlformats.org/officeDocument/2006/relationships/slideLayout" Target="../slideLayouts/slideLayout2.xml"/></Relationships>
</file>

<file path=ppt/slides/_rels/slide325.xml.rels><?xml version="1.0" encoding="UTF-8" standalone="yes"?>
<Relationships xmlns="http://schemas.openxmlformats.org/package/2006/relationships"><Relationship Id="rId3" Type="http://schemas.openxmlformats.org/officeDocument/2006/relationships/image" Target="../media/image317.jpeg"/><Relationship Id="rId2" Type="http://schemas.openxmlformats.org/officeDocument/2006/relationships/image" Target="../media/image316.jpeg"/><Relationship Id="rId1" Type="http://schemas.openxmlformats.org/officeDocument/2006/relationships/slideLayout" Target="../slideLayouts/slideLayout2.xml"/></Relationships>
</file>

<file path=ppt/slides/_rels/slide326.xml.rels><?xml version="1.0" encoding="UTF-8" standalone="yes"?>
<Relationships xmlns="http://schemas.openxmlformats.org/package/2006/relationships"><Relationship Id="rId2" Type="http://schemas.openxmlformats.org/officeDocument/2006/relationships/image" Target="../media/image318.png"/><Relationship Id="rId1" Type="http://schemas.openxmlformats.org/officeDocument/2006/relationships/slideLayout" Target="../slideLayouts/slideLayout2.xml"/></Relationships>
</file>

<file path=ppt/slides/_rels/slide327.xml.rels><?xml version="1.0" encoding="UTF-8" standalone="yes"?>
<Relationships xmlns="http://schemas.openxmlformats.org/package/2006/relationships"><Relationship Id="rId2" Type="http://schemas.openxmlformats.org/officeDocument/2006/relationships/image" Target="../media/image319.jpeg"/><Relationship Id="rId1" Type="http://schemas.openxmlformats.org/officeDocument/2006/relationships/slideLayout" Target="../slideLayouts/slideLayout2.xml"/></Relationships>
</file>

<file path=ppt/slides/_rels/slide328.xml.rels><?xml version="1.0" encoding="UTF-8" standalone="yes"?>
<Relationships xmlns="http://schemas.openxmlformats.org/package/2006/relationships"><Relationship Id="rId3" Type="http://schemas.openxmlformats.org/officeDocument/2006/relationships/image" Target="../media/image321.png"/><Relationship Id="rId2" Type="http://schemas.openxmlformats.org/officeDocument/2006/relationships/image" Target="../media/image320.png"/><Relationship Id="rId1" Type="http://schemas.openxmlformats.org/officeDocument/2006/relationships/slideLayout" Target="../slideLayouts/slideLayout2.xml"/><Relationship Id="rId4" Type="http://schemas.openxmlformats.org/officeDocument/2006/relationships/image" Target="../media/image322.png"/></Relationships>
</file>

<file path=ppt/slides/_rels/slide329.xml.rels><?xml version="1.0" encoding="UTF-8" standalone="yes"?>
<Relationships xmlns="http://schemas.openxmlformats.org/package/2006/relationships"><Relationship Id="rId2" Type="http://schemas.openxmlformats.org/officeDocument/2006/relationships/image" Target="../media/image323.png"/><Relationship Id="rId1" Type="http://schemas.openxmlformats.org/officeDocument/2006/relationships/slideLayout" Target="../slideLayouts/slideLayout2.xml"/></Relationships>
</file>

<file path=ppt/slides/_rels/slide3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3.xml.rels><?xml version="1.0" encoding="UTF-8" standalone="yes"?>
<Relationships xmlns="http://schemas.openxmlformats.org/package/2006/relationships"><Relationship Id="rId2" Type="http://schemas.openxmlformats.org/officeDocument/2006/relationships/image" Target="../media/image324.png"/><Relationship Id="rId1" Type="http://schemas.openxmlformats.org/officeDocument/2006/relationships/slideLayout" Target="../slideLayouts/slideLayout2.xml"/></Relationships>
</file>

<file path=ppt/slides/_rels/slide334.xml.rels><?xml version="1.0" encoding="UTF-8" standalone="yes"?>
<Relationships xmlns="http://schemas.openxmlformats.org/package/2006/relationships"><Relationship Id="rId2" Type="http://schemas.openxmlformats.org/officeDocument/2006/relationships/image" Target="../media/image325.png"/><Relationship Id="rId1" Type="http://schemas.openxmlformats.org/officeDocument/2006/relationships/slideLayout" Target="../slideLayouts/slideLayout2.xml"/></Relationships>
</file>

<file path=ppt/slides/_rels/slide335.xml.rels><?xml version="1.0" encoding="UTF-8" standalone="yes"?>
<Relationships xmlns="http://schemas.openxmlformats.org/package/2006/relationships"><Relationship Id="rId2" Type="http://schemas.openxmlformats.org/officeDocument/2006/relationships/image" Target="../media/image326.png"/><Relationship Id="rId1" Type="http://schemas.openxmlformats.org/officeDocument/2006/relationships/slideLayout" Target="../slideLayouts/slideLayout2.xml"/></Relationships>
</file>

<file path=ppt/slides/_rels/slide3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27.png"/><Relationship Id="rId1" Type="http://schemas.openxmlformats.org/officeDocument/2006/relationships/slideLayout" Target="../slideLayouts/slideLayout2.xml"/></Relationships>
</file>

<file path=ppt/slides/_rels/slide3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328.png"/><Relationship Id="rId1" Type="http://schemas.openxmlformats.org/officeDocument/2006/relationships/slideLayout" Target="../slideLayouts/slideLayout2.xml"/></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5.xml.rels><?xml version="1.0" encoding="UTF-8" standalone="yes"?>
<Relationships xmlns="http://schemas.openxmlformats.org/package/2006/relationships"><Relationship Id="rId2" Type="http://schemas.openxmlformats.org/officeDocument/2006/relationships/image" Target="../media/image329.png"/><Relationship Id="rId1" Type="http://schemas.openxmlformats.org/officeDocument/2006/relationships/slideLayout" Target="../slideLayouts/slideLayout2.xml"/></Relationships>
</file>

<file path=ppt/slides/_rels/slide34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30.png"/><Relationship Id="rId1" Type="http://schemas.openxmlformats.org/officeDocument/2006/relationships/slideLayout" Target="../slideLayouts/slideLayout2.xml"/></Relationships>
</file>

<file path=ppt/slides/_rels/slide347.xml.rels><?xml version="1.0" encoding="UTF-8" standalone="yes"?>
<Relationships xmlns="http://schemas.openxmlformats.org/package/2006/relationships"><Relationship Id="rId3" Type="http://schemas.openxmlformats.org/officeDocument/2006/relationships/image" Target="../media/image332.jpeg"/><Relationship Id="rId2" Type="http://schemas.openxmlformats.org/officeDocument/2006/relationships/image" Target="../media/image331.png"/><Relationship Id="rId1" Type="http://schemas.openxmlformats.org/officeDocument/2006/relationships/slideLayout" Target="../slideLayouts/slideLayout2.xml"/></Relationships>
</file>

<file path=ppt/slides/_rels/slide3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9.xml.rels><?xml version="1.0" encoding="UTF-8" standalone="yes"?>
<Relationships xmlns="http://schemas.openxmlformats.org/package/2006/relationships"><Relationship Id="rId3" Type="http://schemas.openxmlformats.org/officeDocument/2006/relationships/image" Target="../media/image334.jpeg"/><Relationship Id="rId2" Type="http://schemas.openxmlformats.org/officeDocument/2006/relationships/image" Target="../media/image333.jpeg"/><Relationship Id="rId1" Type="http://schemas.openxmlformats.org/officeDocument/2006/relationships/slideLayout" Target="../slideLayouts/slideLayout2.xml"/><Relationship Id="rId4" Type="http://schemas.openxmlformats.org/officeDocument/2006/relationships/image" Target="../media/image335.jpeg"/></Relationships>
</file>

<file path=ppt/slides/_rels/slide35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36.jpeg"/><Relationship Id="rId1" Type="http://schemas.openxmlformats.org/officeDocument/2006/relationships/slideLayout" Target="../slideLayouts/slideLayout2.xml"/></Relationships>
</file>

<file path=ppt/slides/_rels/slide351.xml.rels><?xml version="1.0" encoding="UTF-8" standalone="yes"?>
<Relationships xmlns="http://schemas.openxmlformats.org/package/2006/relationships"><Relationship Id="rId2" Type="http://schemas.openxmlformats.org/officeDocument/2006/relationships/image" Target="../media/image337.png"/><Relationship Id="rId1" Type="http://schemas.openxmlformats.org/officeDocument/2006/relationships/slideLayout" Target="../slideLayouts/slideLayout2.xml"/></Relationships>
</file>

<file path=ppt/slides/_rels/slide352.xml.rels><?xml version="1.0" encoding="UTF-8" standalone="yes"?>
<Relationships xmlns="http://schemas.openxmlformats.org/package/2006/relationships"><Relationship Id="rId2" Type="http://schemas.openxmlformats.org/officeDocument/2006/relationships/image" Target="../media/image338.png"/><Relationship Id="rId1" Type="http://schemas.openxmlformats.org/officeDocument/2006/relationships/slideLayout" Target="../slideLayouts/slideLayout2.xml"/></Relationships>
</file>

<file path=ppt/slides/_rels/slide353.xml.rels><?xml version="1.0" encoding="UTF-8" standalone="yes"?>
<Relationships xmlns="http://schemas.openxmlformats.org/package/2006/relationships"><Relationship Id="rId8" Type="http://schemas.openxmlformats.org/officeDocument/2006/relationships/image" Target="../media/image343.jpeg"/><Relationship Id="rId3" Type="http://schemas.openxmlformats.org/officeDocument/2006/relationships/oleObject" Target="../embeddings/oleObject7.bin"/><Relationship Id="rId7" Type="http://schemas.openxmlformats.org/officeDocument/2006/relationships/image" Target="../media/image342.jpeg"/><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image" Target="../media/image341.jpeg"/><Relationship Id="rId5" Type="http://schemas.openxmlformats.org/officeDocument/2006/relationships/image" Target="../media/image340.jpeg"/><Relationship Id="rId4" Type="http://schemas.openxmlformats.org/officeDocument/2006/relationships/image" Target="../media/image339.wmf"/></Relationships>
</file>

<file path=ppt/slides/_rels/slide354.xml.rels><?xml version="1.0" encoding="UTF-8" standalone="yes"?>
<Relationships xmlns="http://schemas.openxmlformats.org/package/2006/relationships"><Relationship Id="rId2" Type="http://schemas.openxmlformats.org/officeDocument/2006/relationships/image" Target="../media/image344.jpeg"/><Relationship Id="rId1" Type="http://schemas.openxmlformats.org/officeDocument/2006/relationships/slideLayout" Target="../slideLayouts/slideLayout2.xml"/></Relationships>
</file>

<file path=ppt/slides/_rels/slide3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6.xml.rels><?xml version="1.0" encoding="UTF-8" standalone="yes"?>
<Relationships xmlns="http://schemas.openxmlformats.org/package/2006/relationships"><Relationship Id="rId2" Type="http://schemas.openxmlformats.org/officeDocument/2006/relationships/image" Target="../media/image345.png"/><Relationship Id="rId1" Type="http://schemas.openxmlformats.org/officeDocument/2006/relationships/slideLayout" Target="../slideLayouts/slideLayout2.xml"/></Relationships>
</file>

<file path=ppt/slides/_rels/slide3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9.xml.rels><?xml version="1.0" encoding="UTF-8" standalone="yes"?>
<Relationships xmlns="http://schemas.openxmlformats.org/package/2006/relationships"><Relationship Id="rId2" Type="http://schemas.openxmlformats.org/officeDocument/2006/relationships/image" Target="../media/image346.png"/><Relationship Id="rId1" Type="http://schemas.openxmlformats.org/officeDocument/2006/relationships/slideLayout" Target="../slideLayouts/slideLayout2.xml"/></Relationships>
</file>

<file path=ppt/slides/_rels/slide360.xml.rels><?xml version="1.0" encoding="UTF-8" standalone="yes"?>
<Relationships xmlns="http://schemas.openxmlformats.org/package/2006/relationships"><Relationship Id="rId2" Type="http://schemas.openxmlformats.org/officeDocument/2006/relationships/image" Target="../media/image347.png"/><Relationship Id="rId1" Type="http://schemas.openxmlformats.org/officeDocument/2006/relationships/slideLayout" Target="../slideLayouts/slideLayout2.xml"/></Relationships>
</file>

<file path=ppt/slides/_rels/slide3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5.xml.rels><?xml version="1.0" encoding="UTF-8" standalone="yes"?>
<Relationships xmlns="http://schemas.openxmlformats.org/package/2006/relationships"><Relationship Id="rId3" Type="http://schemas.openxmlformats.org/officeDocument/2006/relationships/image" Target="../media/image349.png"/><Relationship Id="rId2" Type="http://schemas.openxmlformats.org/officeDocument/2006/relationships/image" Target="../media/image348.png"/><Relationship Id="rId1" Type="http://schemas.openxmlformats.org/officeDocument/2006/relationships/slideLayout" Target="../slideLayouts/slideLayout2.xml"/></Relationships>
</file>

<file path=ppt/slides/_rels/slide366.xml.rels><?xml version="1.0" encoding="UTF-8" standalone="yes"?>
<Relationships xmlns="http://schemas.openxmlformats.org/package/2006/relationships"><Relationship Id="rId3" Type="http://schemas.openxmlformats.org/officeDocument/2006/relationships/image" Target="../media/image351.png"/><Relationship Id="rId2" Type="http://schemas.openxmlformats.org/officeDocument/2006/relationships/image" Target="../media/image350.jpeg"/><Relationship Id="rId1" Type="http://schemas.openxmlformats.org/officeDocument/2006/relationships/slideLayout" Target="../slideLayouts/slideLayout2.xml"/><Relationship Id="rId5" Type="http://schemas.openxmlformats.org/officeDocument/2006/relationships/image" Target="../media/image353.jpeg"/><Relationship Id="rId4" Type="http://schemas.openxmlformats.org/officeDocument/2006/relationships/image" Target="../media/image352.jpeg"/></Relationships>
</file>

<file path=ppt/slides/_rels/slide3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8.xml.rels><?xml version="1.0" encoding="UTF-8" standalone="yes"?>
<Relationships xmlns="http://schemas.openxmlformats.org/package/2006/relationships"><Relationship Id="rId3" Type="http://schemas.openxmlformats.org/officeDocument/2006/relationships/image" Target="../media/image355.png"/><Relationship Id="rId2" Type="http://schemas.openxmlformats.org/officeDocument/2006/relationships/image" Target="../media/image354.jpeg"/><Relationship Id="rId1" Type="http://schemas.openxmlformats.org/officeDocument/2006/relationships/slideLayout" Target="../slideLayouts/slideLayout2.xml"/><Relationship Id="rId6" Type="http://schemas.openxmlformats.org/officeDocument/2006/relationships/image" Target="../media/image358.jpeg"/><Relationship Id="rId5" Type="http://schemas.openxmlformats.org/officeDocument/2006/relationships/image" Target="../media/image357.jpeg"/><Relationship Id="rId4" Type="http://schemas.openxmlformats.org/officeDocument/2006/relationships/image" Target="../media/image356.jpeg"/></Relationships>
</file>

<file path=ppt/slides/_rels/slide3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0.xml.rels><?xml version="1.0" encoding="UTF-8" standalone="yes"?>
<Relationships xmlns="http://schemas.openxmlformats.org/package/2006/relationships"><Relationship Id="rId2" Type="http://schemas.openxmlformats.org/officeDocument/2006/relationships/image" Target="../media/image359.png"/><Relationship Id="rId1" Type="http://schemas.openxmlformats.org/officeDocument/2006/relationships/slideLayout" Target="../slideLayouts/slideLayout2.xml"/></Relationships>
</file>

<file path=ppt/slides/_rels/slide371.xml.rels><?xml version="1.0" encoding="UTF-8" standalone="yes"?>
<Relationships xmlns="http://schemas.openxmlformats.org/package/2006/relationships"><Relationship Id="rId2" Type="http://schemas.openxmlformats.org/officeDocument/2006/relationships/image" Target="../media/image360.png"/><Relationship Id="rId1" Type="http://schemas.openxmlformats.org/officeDocument/2006/relationships/slideLayout" Target="../slideLayouts/slideLayout2.xml"/></Relationships>
</file>

<file path=ppt/slides/_rels/slide372.xml.rels><?xml version="1.0" encoding="UTF-8" standalone="yes"?>
<Relationships xmlns="http://schemas.openxmlformats.org/package/2006/relationships"><Relationship Id="rId2" Type="http://schemas.openxmlformats.org/officeDocument/2006/relationships/image" Target="../media/image361.png"/><Relationship Id="rId1" Type="http://schemas.openxmlformats.org/officeDocument/2006/relationships/slideLayout" Target="../slideLayouts/slideLayout2.xml"/></Relationships>
</file>

<file path=ppt/slides/_rels/slide373.xml.rels><?xml version="1.0" encoding="UTF-8" standalone="yes"?>
<Relationships xmlns="http://schemas.openxmlformats.org/package/2006/relationships"><Relationship Id="rId3" Type="http://schemas.openxmlformats.org/officeDocument/2006/relationships/image" Target="../media/image363.jpeg"/><Relationship Id="rId2" Type="http://schemas.openxmlformats.org/officeDocument/2006/relationships/image" Target="../media/image362.png"/><Relationship Id="rId1" Type="http://schemas.openxmlformats.org/officeDocument/2006/relationships/slideLayout" Target="../slideLayouts/slideLayout2.xml"/></Relationships>
</file>

<file path=ppt/slides/_rels/slide3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1.xml.rels><?xml version="1.0" encoding="UTF-8" standalone="yes"?>
<Relationships xmlns="http://schemas.openxmlformats.org/package/2006/relationships"><Relationship Id="rId2" Type="http://schemas.openxmlformats.org/officeDocument/2006/relationships/image" Target="../media/image364.png"/><Relationship Id="rId1" Type="http://schemas.openxmlformats.org/officeDocument/2006/relationships/slideLayout" Target="../slideLayouts/slideLayout2.xml"/></Relationships>
</file>

<file path=ppt/slides/_rels/slide3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3.xml.rels><?xml version="1.0" encoding="UTF-8" standalone="yes"?>
<Relationships xmlns="http://schemas.openxmlformats.org/package/2006/relationships"><Relationship Id="rId3" Type="http://schemas.openxmlformats.org/officeDocument/2006/relationships/image" Target="../media/image365.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4.xml.rels><?xml version="1.0" encoding="UTF-8" standalone="yes"?>
<Relationships xmlns="http://schemas.openxmlformats.org/package/2006/relationships"><Relationship Id="rId3" Type="http://schemas.openxmlformats.org/officeDocument/2006/relationships/image" Target="../media/image366.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5.xml.rels><?xml version="1.0" encoding="UTF-8" standalone="yes"?>
<Relationships xmlns="http://schemas.openxmlformats.org/package/2006/relationships"><Relationship Id="rId3" Type="http://schemas.openxmlformats.org/officeDocument/2006/relationships/image" Target="../media/image367.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6.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69.jpeg"/><Relationship Id="rId1" Type="http://schemas.openxmlformats.org/officeDocument/2006/relationships/slideLayout" Target="../slideLayouts/slideLayout2.xml"/></Relationships>
</file>

<file path=ppt/slides/_rels/slide38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70.jpeg"/><Relationship Id="rId1" Type="http://schemas.openxmlformats.org/officeDocument/2006/relationships/slideLayout" Target="../slideLayouts/slideLayout2.xml"/></Relationships>
</file>

<file path=ppt/slides/_rels/slide38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90.xml.rels><?xml version="1.0" encoding="UTF-8" standalone="yes"?>
<Relationships xmlns="http://schemas.openxmlformats.org/package/2006/relationships"><Relationship Id="rId3" Type="http://schemas.openxmlformats.org/officeDocument/2006/relationships/image" Target="../media/image372.png"/><Relationship Id="rId2" Type="http://schemas.openxmlformats.org/officeDocument/2006/relationships/image" Target="../media/image371.jpeg"/><Relationship Id="rId1" Type="http://schemas.openxmlformats.org/officeDocument/2006/relationships/slideLayout" Target="../slideLayouts/slideLayout2.xml"/><Relationship Id="rId6" Type="http://schemas.openxmlformats.org/officeDocument/2006/relationships/image" Target="../media/image375.jpeg"/><Relationship Id="rId5" Type="http://schemas.openxmlformats.org/officeDocument/2006/relationships/image" Target="../media/image374.jpeg"/><Relationship Id="rId4" Type="http://schemas.openxmlformats.org/officeDocument/2006/relationships/image" Target="../media/image373.jpeg"/></Relationships>
</file>

<file path=ppt/slides/_rels/slide39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76.png"/><Relationship Id="rId1" Type="http://schemas.openxmlformats.org/officeDocument/2006/relationships/slideLayout" Target="../slideLayouts/slideLayout2.xml"/></Relationships>
</file>

<file path=ppt/slides/_rels/slide392.xml.rels><?xml version="1.0" encoding="UTF-8" standalone="yes"?>
<Relationships xmlns="http://schemas.openxmlformats.org/package/2006/relationships"><Relationship Id="rId2" Type="http://schemas.openxmlformats.org/officeDocument/2006/relationships/image" Target="../media/image377.jpeg"/><Relationship Id="rId1" Type="http://schemas.openxmlformats.org/officeDocument/2006/relationships/slideLayout" Target="../slideLayouts/slideLayout2.xml"/></Relationships>
</file>

<file path=ppt/slides/_rels/slide393.xml.rels><?xml version="1.0" encoding="UTF-8" standalone="yes"?>
<Relationships xmlns="http://schemas.openxmlformats.org/package/2006/relationships"><Relationship Id="rId3" Type="http://schemas.openxmlformats.org/officeDocument/2006/relationships/image" Target="../media/image379.jpeg"/><Relationship Id="rId2" Type="http://schemas.openxmlformats.org/officeDocument/2006/relationships/image" Target="../media/image378.jpeg"/><Relationship Id="rId1" Type="http://schemas.openxmlformats.org/officeDocument/2006/relationships/slideLayout" Target="../slideLayouts/slideLayout2.xml"/><Relationship Id="rId4" Type="http://schemas.openxmlformats.org/officeDocument/2006/relationships/image" Target="../media/image380.jpeg"/></Relationships>
</file>

<file path=ppt/slides/_rels/slide394.xml.rels><?xml version="1.0" encoding="UTF-8" standalone="yes"?>
<Relationships xmlns="http://schemas.openxmlformats.org/package/2006/relationships"><Relationship Id="rId2" Type="http://schemas.openxmlformats.org/officeDocument/2006/relationships/image" Target="../media/image381.png"/><Relationship Id="rId1" Type="http://schemas.openxmlformats.org/officeDocument/2006/relationships/slideLayout" Target="../slideLayouts/slideLayout2.xml"/></Relationships>
</file>

<file path=ppt/slides/_rels/slide3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7.xml.rels><?xml version="1.0" encoding="UTF-8" standalone="yes"?>
<Relationships xmlns="http://schemas.openxmlformats.org/package/2006/relationships"><Relationship Id="rId8" Type="http://schemas.openxmlformats.org/officeDocument/2006/relationships/image" Target="../media/image388.png"/><Relationship Id="rId3" Type="http://schemas.openxmlformats.org/officeDocument/2006/relationships/image" Target="../media/image383.jpeg"/><Relationship Id="rId7" Type="http://schemas.openxmlformats.org/officeDocument/2006/relationships/image" Target="../media/image387.jpeg"/><Relationship Id="rId2" Type="http://schemas.openxmlformats.org/officeDocument/2006/relationships/image" Target="../media/image382.jpeg"/><Relationship Id="rId1" Type="http://schemas.openxmlformats.org/officeDocument/2006/relationships/slideLayout" Target="../slideLayouts/slideLayout2.xml"/><Relationship Id="rId6" Type="http://schemas.openxmlformats.org/officeDocument/2006/relationships/image" Target="../media/image386.jpeg"/><Relationship Id="rId5" Type="http://schemas.openxmlformats.org/officeDocument/2006/relationships/image" Target="../media/image385.png"/><Relationship Id="rId4" Type="http://schemas.openxmlformats.org/officeDocument/2006/relationships/image" Target="../media/image384.jpeg"/></Relationships>
</file>

<file path=ppt/slides/_rels/slide398.xml.rels><?xml version="1.0" encoding="UTF-8" standalone="yes"?>
<Relationships xmlns="http://schemas.openxmlformats.org/package/2006/relationships"><Relationship Id="rId2" Type="http://schemas.openxmlformats.org/officeDocument/2006/relationships/image" Target="../media/image389.png"/><Relationship Id="rId1" Type="http://schemas.openxmlformats.org/officeDocument/2006/relationships/slideLayout" Target="../slideLayouts/slideLayout2.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2.xml.rels><?xml version="1.0" encoding="UTF-8" standalone="yes"?>
<Relationships xmlns="http://schemas.openxmlformats.org/package/2006/relationships"><Relationship Id="rId2" Type="http://schemas.openxmlformats.org/officeDocument/2006/relationships/image" Target="../media/image390.png"/><Relationship Id="rId1" Type="http://schemas.openxmlformats.org/officeDocument/2006/relationships/slideLayout" Target="../slideLayouts/slideLayout2.xml"/></Relationships>
</file>

<file path=ppt/slides/_rels/slide40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5.xml.rels><?xml version="1.0" encoding="UTF-8" standalone="yes"?>
<Relationships xmlns="http://schemas.openxmlformats.org/package/2006/relationships"><Relationship Id="rId2" Type="http://schemas.openxmlformats.org/officeDocument/2006/relationships/image" Target="../media/image391.png"/><Relationship Id="rId1" Type="http://schemas.openxmlformats.org/officeDocument/2006/relationships/slideLayout" Target="../slideLayouts/slideLayout2.xml"/></Relationships>
</file>

<file path=ppt/slides/_rels/slide406.xml.rels><?xml version="1.0" encoding="UTF-8" standalone="yes"?>
<Relationships xmlns="http://schemas.openxmlformats.org/package/2006/relationships"><Relationship Id="rId3" Type="http://schemas.openxmlformats.org/officeDocument/2006/relationships/image" Target="../media/image393.png"/><Relationship Id="rId2" Type="http://schemas.openxmlformats.org/officeDocument/2006/relationships/image" Target="../media/image392.png"/><Relationship Id="rId1" Type="http://schemas.openxmlformats.org/officeDocument/2006/relationships/slideLayout" Target="../slideLayouts/slideLayout2.xml"/></Relationships>
</file>

<file path=ppt/slides/_rels/slide407.xml.rels><?xml version="1.0" encoding="UTF-8" standalone="yes"?>
<Relationships xmlns="http://schemas.openxmlformats.org/package/2006/relationships"><Relationship Id="rId3" Type="http://schemas.openxmlformats.org/officeDocument/2006/relationships/image" Target="../media/image395.png"/><Relationship Id="rId2" Type="http://schemas.openxmlformats.org/officeDocument/2006/relationships/image" Target="../media/image394.png"/><Relationship Id="rId1" Type="http://schemas.openxmlformats.org/officeDocument/2006/relationships/slideLayout" Target="../slideLayouts/slideLayout2.xml"/></Relationships>
</file>

<file path=ppt/slides/_rels/slide408.xml.rels><?xml version="1.0" encoding="UTF-8" standalone="yes"?>
<Relationships xmlns="http://schemas.openxmlformats.org/package/2006/relationships"><Relationship Id="rId3" Type="http://schemas.openxmlformats.org/officeDocument/2006/relationships/image" Target="../media/image397.png"/><Relationship Id="rId2" Type="http://schemas.openxmlformats.org/officeDocument/2006/relationships/image" Target="../media/image396.png"/><Relationship Id="rId1" Type="http://schemas.openxmlformats.org/officeDocument/2006/relationships/slideLayout" Target="../slideLayouts/slideLayout2.xml"/></Relationships>
</file>

<file path=ppt/slides/_rels/slide409.xml.rels><?xml version="1.0" encoding="UTF-8" standalone="yes"?>
<Relationships xmlns="http://schemas.openxmlformats.org/package/2006/relationships"><Relationship Id="rId2" Type="http://schemas.openxmlformats.org/officeDocument/2006/relationships/image" Target="../media/image398.jpeg"/><Relationship Id="rId1" Type="http://schemas.openxmlformats.org/officeDocument/2006/relationships/slideLayout" Target="../slideLayouts/slideLayout2.xml"/></Relationships>
</file>

<file path=ppt/slides/_rels/slide410.xml.rels><?xml version="1.0" encoding="UTF-8" standalone="yes"?>
<Relationships xmlns="http://schemas.openxmlformats.org/package/2006/relationships"><Relationship Id="rId2" Type="http://schemas.openxmlformats.org/officeDocument/2006/relationships/image" Target="../media/image399.jpeg"/><Relationship Id="rId1" Type="http://schemas.openxmlformats.org/officeDocument/2006/relationships/slideLayout" Target="../slideLayouts/slideLayout2.xml"/></Relationships>
</file>

<file path=ppt/slides/_rels/slide4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4.xml.rels><?xml version="1.0" encoding="UTF-8" standalone="yes"?>
<Relationships xmlns="http://schemas.openxmlformats.org/package/2006/relationships"><Relationship Id="rId2" Type="http://schemas.openxmlformats.org/officeDocument/2006/relationships/image" Target="../media/image400.jpeg"/><Relationship Id="rId1" Type="http://schemas.openxmlformats.org/officeDocument/2006/relationships/slideLayout" Target="../slideLayouts/slideLayout2.xml"/></Relationships>
</file>

<file path=ppt/slides/_rels/slide4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6.xml.rels><?xml version="1.0" encoding="UTF-8" standalone="yes"?>
<Relationships xmlns="http://schemas.openxmlformats.org/package/2006/relationships"><Relationship Id="rId3" Type="http://schemas.openxmlformats.org/officeDocument/2006/relationships/image" Target="../media/image402.jpeg"/><Relationship Id="rId2" Type="http://schemas.openxmlformats.org/officeDocument/2006/relationships/image" Target="../media/image401.png"/><Relationship Id="rId1" Type="http://schemas.openxmlformats.org/officeDocument/2006/relationships/slideLayout" Target="../slideLayouts/slideLayout2.xml"/></Relationships>
</file>

<file path=ppt/slides/_rels/slide4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03.png"/><Relationship Id="rId1" Type="http://schemas.openxmlformats.org/officeDocument/2006/relationships/slideLayout" Target="../slideLayouts/slideLayout2.xml"/></Relationships>
</file>

<file path=ppt/slides/_rels/slide418.xml.rels><?xml version="1.0" encoding="UTF-8" standalone="yes"?>
<Relationships xmlns="http://schemas.openxmlformats.org/package/2006/relationships"><Relationship Id="rId2" Type="http://schemas.openxmlformats.org/officeDocument/2006/relationships/image" Target="../media/image404.png"/><Relationship Id="rId1" Type="http://schemas.openxmlformats.org/officeDocument/2006/relationships/slideLayout" Target="../slideLayouts/slideLayout2.xml"/></Relationships>
</file>

<file path=ppt/slides/_rels/slide419.xml.rels><?xml version="1.0" encoding="UTF-8" standalone="yes"?>
<Relationships xmlns="http://schemas.openxmlformats.org/package/2006/relationships"><Relationship Id="rId2" Type="http://schemas.openxmlformats.org/officeDocument/2006/relationships/image" Target="../media/image405.png"/><Relationship Id="rId1" Type="http://schemas.openxmlformats.org/officeDocument/2006/relationships/slideLayout" Target="../slideLayouts/slideLayout2.xml"/></Relationships>
</file>

<file path=ppt/slides/_rels/slide4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3.xml.rels><?xml version="1.0" encoding="UTF-8" standalone="yes"?>
<Relationships xmlns="http://schemas.openxmlformats.org/package/2006/relationships"><Relationship Id="rId2" Type="http://schemas.openxmlformats.org/officeDocument/2006/relationships/image" Target="../media/image406.png"/><Relationship Id="rId1" Type="http://schemas.openxmlformats.org/officeDocument/2006/relationships/slideLayout" Target="../slideLayouts/slideLayout2.xml"/></Relationships>
</file>

<file path=ppt/slides/_rels/slide424.xml.rels><?xml version="1.0" encoding="UTF-8" standalone="yes"?>
<Relationships xmlns="http://schemas.openxmlformats.org/package/2006/relationships"><Relationship Id="rId3" Type="http://schemas.openxmlformats.org/officeDocument/2006/relationships/image" Target="../media/image408.jpeg"/><Relationship Id="rId2" Type="http://schemas.openxmlformats.org/officeDocument/2006/relationships/image" Target="../media/image407.jpeg"/><Relationship Id="rId1" Type="http://schemas.openxmlformats.org/officeDocument/2006/relationships/slideLayout" Target="../slideLayouts/slideLayout2.xml"/><Relationship Id="rId4" Type="http://schemas.openxmlformats.org/officeDocument/2006/relationships/image" Target="../media/image409.jpeg"/></Relationships>
</file>

<file path=ppt/slides/_rels/slide4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0.xml.rels><?xml version="1.0" encoding="UTF-8" standalone="yes"?>
<Relationships xmlns="http://schemas.openxmlformats.org/package/2006/relationships"><Relationship Id="rId2" Type="http://schemas.openxmlformats.org/officeDocument/2006/relationships/image" Target="../media/image410.png"/><Relationship Id="rId1" Type="http://schemas.openxmlformats.org/officeDocument/2006/relationships/slideLayout" Target="../slideLayouts/slideLayout2.xml"/></Relationships>
</file>

<file path=ppt/slides/_rels/slide4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33.xml.rels><?xml version="1.0" encoding="UTF-8" standalone="yes"?>
<Relationships xmlns="http://schemas.openxmlformats.org/package/2006/relationships"><Relationship Id="rId3" Type="http://schemas.openxmlformats.org/officeDocument/2006/relationships/image" Target="../media/image412.jpeg"/><Relationship Id="rId2" Type="http://schemas.openxmlformats.org/officeDocument/2006/relationships/image" Target="../media/image411.jpeg"/><Relationship Id="rId1" Type="http://schemas.openxmlformats.org/officeDocument/2006/relationships/slideLayout" Target="../slideLayouts/slideLayout2.xml"/><Relationship Id="rId5" Type="http://schemas.openxmlformats.org/officeDocument/2006/relationships/image" Target="../media/image414.jpeg"/><Relationship Id="rId4" Type="http://schemas.openxmlformats.org/officeDocument/2006/relationships/image" Target="../media/image413.jpeg"/></Relationships>
</file>

<file path=ppt/slides/_rels/slide4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5.xml.rels><?xml version="1.0" encoding="UTF-8" standalone="yes"?>
<Relationships xmlns="http://schemas.openxmlformats.org/package/2006/relationships"><Relationship Id="rId2" Type="http://schemas.openxmlformats.org/officeDocument/2006/relationships/image" Target="../media/image415.png"/><Relationship Id="rId1" Type="http://schemas.openxmlformats.org/officeDocument/2006/relationships/slideLayout" Target="../slideLayouts/slideLayout2.xml"/></Relationships>
</file>

<file path=ppt/slides/_rels/slide436.xml.rels><?xml version="1.0" encoding="UTF-8" standalone="yes"?>
<Relationships xmlns="http://schemas.openxmlformats.org/package/2006/relationships"><Relationship Id="rId2" Type="http://schemas.openxmlformats.org/officeDocument/2006/relationships/image" Target="../media/image416.jpeg"/><Relationship Id="rId1" Type="http://schemas.openxmlformats.org/officeDocument/2006/relationships/slideLayout" Target="../slideLayouts/slideLayout2.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9.xml.rels><?xml version="1.0" encoding="UTF-8" standalone="yes"?>
<Relationships xmlns="http://schemas.openxmlformats.org/package/2006/relationships"><Relationship Id="rId2" Type="http://schemas.openxmlformats.org/officeDocument/2006/relationships/image" Target="../media/image417.png"/><Relationship Id="rId1" Type="http://schemas.openxmlformats.org/officeDocument/2006/relationships/slideLayout" Target="../slideLayouts/slideLayout2.xml"/></Relationships>
</file>

<file path=ppt/slides/_rels/slide4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2.xml.rels><?xml version="1.0" encoding="UTF-8" standalone="yes"?>
<Relationships xmlns="http://schemas.openxmlformats.org/package/2006/relationships"><Relationship Id="rId8" Type="http://schemas.openxmlformats.org/officeDocument/2006/relationships/image" Target="../media/image424.jpeg"/><Relationship Id="rId3" Type="http://schemas.openxmlformats.org/officeDocument/2006/relationships/image" Target="../media/image419.png"/><Relationship Id="rId7" Type="http://schemas.openxmlformats.org/officeDocument/2006/relationships/image" Target="../media/image423.jpeg"/><Relationship Id="rId2" Type="http://schemas.openxmlformats.org/officeDocument/2006/relationships/image" Target="../media/image418.jpeg"/><Relationship Id="rId1" Type="http://schemas.openxmlformats.org/officeDocument/2006/relationships/slideLayout" Target="../slideLayouts/slideLayout2.xml"/><Relationship Id="rId6" Type="http://schemas.openxmlformats.org/officeDocument/2006/relationships/image" Target="../media/image422.jpeg"/><Relationship Id="rId5" Type="http://schemas.openxmlformats.org/officeDocument/2006/relationships/image" Target="../media/image421.jpeg"/><Relationship Id="rId4" Type="http://schemas.openxmlformats.org/officeDocument/2006/relationships/image" Target="../media/image420.jpeg"/><Relationship Id="rId9" Type="http://schemas.openxmlformats.org/officeDocument/2006/relationships/image" Target="../media/image425.jpeg"/></Relationships>
</file>

<file path=ppt/slides/_rels/slide4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2.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426.wmf"/></Relationships>
</file>

<file path=ppt/slides/_rels/slide4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4.xml.rels><?xml version="1.0" encoding="UTF-8" standalone="yes"?>
<Relationships xmlns="http://schemas.openxmlformats.org/package/2006/relationships"><Relationship Id="rId3" Type="http://schemas.openxmlformats.org/officeDocument/2006/relationships/image" Target="../media/image428.jpeg"/><Relationship Id="rId2" Type="http://schemas.openxmlformats.org/officeDocument/2006/relationships/image" Target="../media/image427.png"/><Relationship Id="rId1" Type="http://schemas.openxmlformats.org/officeDocument/2006/relationships/slideLayout" Target="../slideLayouts/slideLayout2.xml"/><Relationship Id="rId4" Type="http://schemas.openxmlformats.org/officeDocument/2006/relationships/image" Target="../media/image429.png"/></Relationships>
</file>

<file path=ppt/slides/_rels/slide4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7.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image" Target="../media/image431.wmf"/><Relationship Id="rId5" Type="http://schemas.openxmlformats.org/officeDocument/2006/relationships/oleObject" Target="../embeddings/oleObject10.bin"/><Relationship Id="rId4" Type="http://schemas.openxmlformats.org/officeDocument/2006/relationships/image" Target="../media/image430.wmf"/></Relationships>
</file>

<file path=ppt/slides/_rels/slide458.xml.rels><?xml version="1.0" encoding="UTF-8" standalone="yes"?>
<Relationships xmlns="http://schemas.openxmlformats.org/package/2006/relationships"><Relationship Id="rId2" Type="http://schemas.openxmlformats.org/officeDocument/2006/relationships/image" Target="../media/image432.jpeg"/><Relationship Id="rId1" Type="http://schemas.openxmlformats.org/officeDocument/2006/relationships/slideLayout" Target="../slideLayouts/slideLayout2.xml"/></Relationships>
</file>

<file path=ppt/slides/_rels/slide459.xml.rels><?xml version="1.0" encoding="UTF-8" standalone="yes"?>
<Relationships xmlns="http://schemas.openxmlformats.org/package/2006/relationships"><Relationship Id="rId2" Type="http://schemas.openxmlformats.org/officeDocument/2006/relationships/image" Target="../media/image433.png"/><Relationship Id="rId1" Type="http://schemas.openxmlformats.org/officeDocument/2006/relationships/slideLayout" Target="../slideLayouts/slideLayout2.xml"/></Relationships>
</file>

<file path=ppt/slides/_rels/slide4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1.xml.rels><?xml version="1.0" encoding="UTF-8" standalone="yes"?>
<Relationships xmlns="http://schemas.openxmlformats.org/package/2006/relationships"><Relationship Id="rId2" Type="http://schemas.openxmlformats.org/officeDocument/2006/relationships/image" Target="../media/image434.png"/><Relationship Id="rId1" Type="http://schemas.openxmlformats.org/officeDocument/2006/relationships/slideLayout" Target="../slideLayouts/slideLayout2.xml"/></Relationships>
</file>

<file path=ppt/slides/_rels/slide462.xml.rels><?xml version="1.0" encoding="UTF-8" standalone="yes"?>
<Relationships xmlns="http://schemas.openxmlformats.org/package/2006/relationships"><Relationship Id="rId3" Type="http://schemas.openxmlformats.org/officeDocument/2006/relationships/image" Target="../media/image328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3.xml.rels><?xml version="1.0" encoding="UTF-8" standalone="yes"?>
<Relationships xmlns="http://schemas.openxmlformats.org/package/2006/relationships"><Relationship Id="rId3" Type="http://schemas.openxmlformats.org/officeDocument/2006/relationships/image" Target="../media/image435.jpeg"/><Relationship Id="rId2" Type="http://schemas.openxmlformats.org/officeDocument/2006/relationships/image" Target="../media/image2970.png"/><Relationship Id="rId1" Type="http://schemas.openxmlformats.org/officeDocument/2006/relationships/slideLayout" Target="../slideLayouts/slideLayout2.xml"/></Relationships>
</file>

<file path=ppt/slides/_rels/slide464.xml.rels><?xml version="1.0" encoding="UTF-8" standalone="yes"?>
<Relationships xmlns="http://schemas.openxmlformats.org/package/2006/relationships"><Relationship Id="rId2" Type="http://schemas.openxmlformats.org/officeDocument/2006/relationships/image" Target="../media/image2990.png"/><Relationship Id="rId1" Type="http://schemas.openxmlformats.org/officeDocument/2006/relationships/slideLayout" Target="../slideLayouts/slideLayout2.xml"/></Relationships>
</file>

<file path=ppt/slides/_rels/slide4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6.xml.rels><?xml version="1.0" encoding="UTF-8" standalone="yes"?>
<Relationships xmlns="http://schemas.openxmlformats.org/package/2006/relationships"><Relationship Id="rId2" Type="http://schemas.openxmlformats.org/officeDocument/2006/relationships/image" Target="../media/image436.png"/><Relationship Id="rId1" Type="http://schemas.openxmlformats.org/officeDocument/2006/relationships/slideLayout" Target="../slideLayouts/slideLayout2.xml"/></Relationships>
</file>

<file path=ppt/slides/_rels/slide467.xml.rels><?xml version="1.0" encoding="UTF-8" standalone="yes"?>
<Relationships xmlns="http://schemas.openxmlformats.org/package/2006/relationships"><Relationship Id="rId2" Type="http://schemas.openxmlformats.org/officeDocument/2006/relationships/image" Target="../media/image437.png"/><Relationship Id="rId1" Type="http://schemas.openxmlformats.org/officeDocument/2006/relationships/slideLayout" Target="../slideLayouts/slideLayout2.xml"/></Relationships>
</file>

<file path=ppt/slides/_rels/slide4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9.xml.rels><?xml version="1.0" encoding="UTF-8" standalone="yes"?>
<Relationships xmlns="http://schemas.openxmlformats.org/package/2006/relationships"><Relationship Id="rId2" Type="http://schemas.openxmlformats.org/officeDocument/2006/relationships/image" Target="../media/image438.jpeg"/><Relationship Id="rId1" Type="http://schemas.openxmlformats.org/officeDocument/2006/relationships/slideLayout" Target="../slideLayouts/slideLayout2.xml"/></Relationships>
</file>

<file path=ppt/slides/_rels/slide470.xml.rels><?xml version="1.0" encoding="UTF-8" standalone="yes"?>
<Relationships xmlns="http://schemas.openxmlformats.org/package/2006/relationships"><Relationship Id="rId2" Type="http://schemas.openxmlformats.org/officeDocument/2006/relationships/image" Target="../media/image439.png"/><Relationship Id="rId1" Type="http://schemas.openxmlformats.org/officeDocument/2006/relationships/slideLayout" Target="../slideLayouts/slideLayout2.xml"/></Relationships>
</file>

<file path=ppt/slides/_rels/slide471.xml.rels><?xml version="1.0" encoding="UTF-8" standalone="yes"?>
<Relationships xmlns="http://schemas.openxmlformats.org/package/2006/relationships"><Relationship Id="rId2" Type="http://schemas.openxmlformats.org/officeDocument/2006/relationships/image" Target="../media/image440.png"/><Relationship Id="rId1" Type="http://schemas.openxmlformats.org/officeDocument/2006/relationships/slideLayout" Target="../slideLayouts/slideLayout2.xml"/></Relationships>
</file>

<file path=ppt/slides/_rels/slide472.xml.rels><?xml version="1.0" encoding="UTF-8" standalone="yes"?>
<Relationships xmlns="http://schemas.openxmlformats.org/package/2006/relationships"><Relationship Id="rId3" Type="http://schemas.openxmlformats.org/officeDocument/2006/relationships/image" Target="../media/image441.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7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74.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442.wmf"/></Relationships>
</file>

<file path=ppt/slides/_rels/slide475.xml.rels><?xml version="1.0" encoding="UTF-8" standalone="yes"?>
<Relationships xmlns="http://schemas.openxmlformats.org/package/2006/relationships"><Relationship Id="rId8" Type="http://schemas.openxmlformats.org/officeDocument/2006/relationships/image" Target="../media/image448.jpeg"/><Relationship Id="rId3" Type="http://schemas.openxmlformats.org/officeDocument/2006/relationships/image" Target="../media/image443.jpeg"/><Relationship Id="rId7" Type="http://schemas.openxmlformats.org/officeDocument/2006/relationships/image" Target="../media/image447.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46.jpeg"/><Relationship Id="rId5" Type="http://schemas.openxmlformats.org/officeDocument/2006/relationships/image" Target="../media/image445.jpeg"/><Relationship Id="rId4" Type="http://schemas.openxmlformats.org/officeDocument/2006/relationships/image" Target="../media/image444.jpeg"/><Relationship Id="rId9" Type="http://schemas.openxmlformats.org/officeDocument/2006/relationships/comments" Target="../comments/comment1.xml"/></Relationships>
</file>

<file path=ppt/slides/_rels/slide4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7.xml.rels><?xml version="1.0" encoding="UTF-8" standalone="yes"?>
<Relationships xmlns="http://schemas.openxmlformats.org/package/2006/relationships"><Relationship Id="rId3" Type="http://schemas.openxmlformats.org/officeDocument/2006/relationships/image" Target="../media/image449.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78.xml.rels><?xml version="1.0" encoding="UTF-8" standalone="yes"?>
<Relationships xmlns="http://schemas.openxmlformats.org/package/2006/relationships"><Relationship Id="rId3" Type="http://schemas.openxmlformats.org/officeDocument/2006/relationships/image" Target="../media/image451.png"/><Relationship Id="rId2" Type="http://schemas.openxmlformats.org/officeDocument/2006/relationships/image" Target="../media/image450.png"/><Relationship Id="rId1" Type="http://schemas.openxmlformats.org/officeDocument/2006/relationships/slideLayout" Target="../slideLayouts/slideLayout2.xml"/></Relationships>
</file>

<file path=ppt/slides/_rels/slide479.xml.rels><?xml version="1.0" encoding="UTF-8" standalone="yes"?>
<Relationships xmlns="http://schemas.openxmlformats.org/package/2006/relationships"><Relationship Id="rId2" Type="http://schemas.openxmlformats.org/officeDocument/2006/relationships/image" Target="../media/image452.jpeg"/><Relationship Id="rId1" Type="http://schemas.openxmlformats.org/officeDocument/2006/relationships/slideLayout" Target="../slideLayouts/slideLayout2.xml"/></Relationships>
</file>

<file path=ppt/slides/_rels/slide480.xml.rels><?xml version="1.0" encoding="UTF-8" standalone="yes"?>
<Relationships xmlns="http://schemas.openxmlformats.org/package/2006/relationships"><Relationship Id="rId2" Type="http://schemas.openxmlformats.org/officeDocument/2006/relationships/image" Target="../media/image453.png"/><Relationship Id="rId1" Type="http://schemas.openxmlformats.org/officeDocument/2006/relationships/slideLayout" Target="../slideLayouts/slideLayout2.xml"/></Relationships>
</file>

<file path=ppt/slides/_rels/slide481.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10.vml"/><Relationship Id="rId5" Type="http://schemas.openxmlformats.org/officeDocument/2006/relationships/image" Target="../media/image455.jpeg"/><Relationship Id="rId4" Type="http://schemas.openxmlformats.org/officeDocument/2006/relationships/image" Target="../media/image454.wmf"/></Relationships>
</file>

<file path=ppt/slides/_rels/slide482.xml.rels><?xml version="1.0" encoding="UTF-8" standalone="yes"?>
<Relationships xmlns="http://schemas.openxmlformats.org/package/2006/relationships"><Relationship Id="rId3" Type="http://schemas.openxmlformats.org/officeDocument/2006/relationships/oleObject" Target="../embeddings/oleObject13.bin"/><Relationship Id="rId7" Type="http://schemas.openxmlformats.org/officeDocument/2006/relationships/image" Target="../media/image459.png"/><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image" Target="../media/image458.png"/><Relationship Id="rId5" Type="http://schemas.openxmlformats.org/officeDocument/2006/relationships/image" Target="../media/image457.jpeg"/><Relationship Id="rId4" Type="http://schemas.openxmlformats.org/officeDocument/2006/relationships/image" Target="../media/image456.wmf"/></Relationships>
</file>

<file path=ppt/slides/_rels/slide48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8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86.xml.rels><?xml version="1.0" encoding="UTF-8" standalone="yes"?>
<Relationships xmlns="http://schemas.openxmlformats.org/package/2006/relationships"><Relationship Id="rId2" Type="http://schemas.openxmlformats.org/officeDocument/2006/relationships/image" Target="../media/image460.png"/><Relationship Id="rId1" Type="http://schemas.openxmlformats.org/officeDocument/2006/relationships/slideLayout" Target="../slideLayouts/slideLayout2.xml"/></Relationships>
</file>

<file path=ppt/slides/_rels/slide487.xml.rels><?xml version="1.0" encoding="UTF-8" standalone="yes"?>
<Relationships xmlns="http://schemas.openxmlformats.org/package/2006/relationships"><Relationship Id="rId3" Type="http://schemas.openxmlformats.org/officeDocument/2006/relationships/hyperlink" Target="https://www.youtube.com/watch?v=Q3XaPQqrhKE&amp;spfreload=10" TargetMode="External"/><Relationship Id="rId2" Type="http://schemas.openxmlformats.org/officeDocument/2006/relationships/hyperlink" Target="https://www.youtube.com/watch?v=YXRWntdL0sg" TargetMode="External"/><Relationship Id="rId1" Type="http://schemas.openxmlformats.org/officeDocument/2006/relationships/slideLayout" Target="../slideLayouts/slideLayout2.xml"/><Relationship Id="rId4" Type="http://schemas.openxmlformats.org/officeDocument/2006/relationships/hyperlink" Target="https://www.youtube.com/watch?v=0-oxcjMcis4" TargetMode="External"/></Relationships>
</file>

<file path=ppt/slides/_rels/slide48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8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9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91.xml.rels><?xml version="1.0" encoding="UTF-8" standalone="yes"?>
<Relationships xmlns="http://schemas.openxmlformats.org/package/2006/relationships"><Relationship Id="rId2" Type="http://schemas.openxmlformats.org/officeDocument/2006/relationships/image" Target="../media/image461.png"/><Relationship Id="rId1" Type="http://schemas.openxmlformats.org/officeDocument/2006/relationships/slideLayout" Target="../slideLayouts/slideLayout2.xml"/></Relationships>
</file>

<file path=ppt/slides/_rels/slide49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93.xml.rels><?xml version="1.0" encoding="UTF-8" standalone="yes"?>
<Relationships xmlns="http://schemas.openxmlformats.org/package/2006/relationships"><Relationship Id="rId3" Type="http://schemas.openxmlformats.org/officeDocument/2006/relationships/image" Target="../media/image462.wm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63.jpeg"/></Relationships>
</file>

<file path=ppt/slides/_rels/slide494.xml.rels><?xml version="1.0" encoding="UTF-8" standalone="yes"?>
<Relationships xmlns="http://schemas.openxmlformats.org/package/2006/relationships"><Relationship Id="rId3" Type="http://schemas.openxmlformats.org/officeDocument/2006/relationships/image" Target="../media/image465.jpeg"/><Relationship Id="rId2" Type="http://schemas.openxmlformats.org/officeDocument/2006/relationships/image" Target="../media/image464.png"/><Relationship Id="rId1" Type="http://schemas.openxmlformats.org/officeDocument/2006/relationships/slideLayout" Target="../slideLayouts/slideLayout2.xml"/></Relationships>
</file>

<file path=ppt/slides/_rels/slide495.xml.rels><?xml version="1.0" encoding="UTF-8" standalone="yes"?>
<Relationships xmlns="http://schemas.openxmlformats.org/package/2006/relationships"><Relationship Id="rId2" Type="http://schemas.openxmlformats.org/officeDocument/2006/relationships/image" Target="../media/image466.png"/><Relationship Id="rId1" Type="http://schemas.openxmlformats.org/officeDocument/2006/relationships/slideLayout" Target="../slideLayouts/slideLayout2.xml"/></Relationships>
</file>

<file path=ppt/slides/_rels/slide496.xml.rels><?xml version="1.0" encoding="UTF-8" standalone="yes"?>
<Relationships xmlns="http://schemas.openxmlformats.org/package/2006/relationships"><Relationship Id="rId2" Type="http://schemas.openxmlformats.org/officeDocument/2006/relationships/image" Target="../media/image467.png"/><Relationship Id="rId1" Type="http://schemas.openxmlformats.org/officeDocument/2006/relationships/slideLayout" Target="../slideLayouts/slideLayout2.xml"/></Relationships>
</file>

<file path=ppt/slides/_rels/slide497.xml.rels><?xml version="1.0" encoding="UTF-8" standalone="yes"?>
<Relationships xmlns="http://schemas.openxmlformats.org/package/2006/relationships"><Relationship Id="rId2" Type="http://schemas.openxmlformats.org/officeDocument/2006/relationships/image" Target="../media/image468.png"/><Relationship Id="rId1" Type="http://schemas.openxmlformats.org/officeDocument/2006/relationships/slideLayout" Target="../slideLayouts/slideLayout2.xml"/></Relationships>
</file>

<file path=ppt/slides/_rels/slide498.xml.rels><?xml version="1.0" encoding="UTF-8" standalone="yes"?>
<Relationships xmlns="http://schemas.openxmlformats.org/package/2006/relationships"><Relationship Id="rId2" Type="http://schemas.openxmlformats.org/officeDocument/2006/relationships/image" Target="../media/image469.png"/><Relationship Id="rId1" Type="http://schemas.openxmlformats.org/officeDocument/2006/relationships/slideLayout" Target="../slideLayouts/slideLayout2.xml"/></Relationships>
</file>

<file path=ppt/slides/_rels/slide499.xml.rels><?xml version="1.0" encoding="UTF-8" standalone="yes"?>
<Relationships xmlns="http://schemas.openxmlformats.org/package/2006/relationships"><Relationship Id="rId2" Type="http://schemas.openxmlformats.org/officeDocument/2006/relationships/image" Target="../media/image470.png"/><Relationship Id="rId1" Type="http://schemas.openxmlformats.org/officeDocument/2006/relationships/slideLayout" Target="../slideLayouts/slideLayout2.xml"/></Relationships>
</file>

<file path=ppt/slides/_rels/slide50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01.xml.rels><?xml version="1.0" encoding="UTF-8" standalone="yes"?>
<Relationships xmlns="http://schemas.openxmlformats.org/package/2006/relationships"><Relationship Id="rId3" Type="http://schemas.openxmlformats.org/officeDocument/2006/relationships/image" Target="../media/image471.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474.jpeg"/><Relationship Id="rId5" Type="http://schemas.openxmlformats.org/officeDocument/2006/relationships/image" Target="../media/image473.jpeg"/><Relationship Id="rId4" Type="http://schemas.openxmlformats.org/officeDocument/2006/relationships/image" Target="../media/image472.jpeg"/></Relationships>
</file>

<file path=ppt/slides/_rels/slide502.xml.rels><?xml version="1.0" encoding="UTF-8" standalone="yes"?>
<Relationships xmlns="http://schemas.openxmlformats.org/package/2006/relationships"><Relationship Id="rId3" Type="http://schemas.openxmlformats.org/officeDocument/2006/relationships/hyperlink" Target="https://www.youtube.com/watch?v=OtTl6TZMtZc" TargetMode="External"/><Relationship Id="rId2" Type="http://schemas.openxmlformats.org/officeDocument/2006/relationships/hyperlink" Target="https://www.youtube.com/watch?v=ewX33JH5TN8" TargetMode="External"/><Relationship Id="rId1" Type="http://schemas.openxmlformats.org/officeDocument/2006/relationships/slideLayout" Target="../slideLayouts/slideLayout2.xml"/><Relationship Id="rId4" Type="http://schemas.openxmlformats.org/officeDocument/2006/relationships/hyperlink" Target="https://www.youtube.com/watch?v=zXhfwbjSovs&amp;spfreload=10" TargetMode="External"/></Relationships>
</file>

<file path=ppt/slides/_rels/slide503.xml.rels><?xml version="1.0" encoding="UTF-8" standalone="yes"?>
<Relationships xmlns="http://schemas.openxmlformats.org/package/2006/relationships"><Relationship Id="rId3" Type="http://schemas.openxmlformats.org/officeDocument/2006/relationships/hyperlink" Target="https://www.youtube.com/watch?v=LplVQX5fgTo" TargetMode="External"/><Relationship Id="rId2" Type="http://schemas.openxmlformats.org/officeDocument/2006/relationships/hyperlink" Target="https://www.youtube.com/watch?v=aGJTYfAbyDQ" TargetMode="External"/><Relationship Id="rId1" Type="http://schemas.openxmlformats.org/officeDocument/2006/relationships/slideLayout" Target="../slideLayouts/slideLayout2.xml"/></Relationships>
</file>

<file path=ppt/slides/_rels/slide50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7.xml.rels><?xml version="1.0" encoding="UTF-8" standalone="yes"?>
<Relationships xmlns="http://schemas.openxmlformats.org/package/2006/relationships"><Relationship Id="rId2" Type="http://schemas.openxmlformats.org/officeDocument/2006/relationships/image" Target="../media/image475.jpg"/><Relationship Id="rId1" Type="http://schemas.openxmlformats.org/officeDocument/2006/relationships/slideLayout" Target="../slideLayouts/slideLayout2.xml"/></Relationships>
</file>

<file path=ppt/slides/_rels/slide5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2.xml.rels><?xml version="1.0" encoding="UTF-8" standalone="yes"?>
<Relationships xmlns="http://schemas.openxmlformats.org/package/2006/relationships"><Relationship Id="rId2" Type="http://schemas.openxmlformats.org/officeDocument/2006/relationships/image" Target="../media/image476.png"/><Relationship Id="rId1" Type="http://schemas.openxmlformats.org/officeDocument/2006/relationships/slideLayout" Target="../slideLayouts/slideLayout2.xml"/></Relationships>
</file>

<file path=ppt/slides/_rels/slide513.xml.rels><?xml version="1.0" encoding="UTF-8" standalone="yes"?>
<Relationships xmlns="http://schemas.openxmlformats.org/package/2006/relationships"><Relationship Id="rId2" Type="http://schemas.openxmlformats.org/officeDocument/2006/relationships/image" Target="../media/image477.png"/><Relationship Id="rId1" Type="http://schemas.openxmlformats.org/officeDocument/2006/relationships/slideLayout" Target="../slideLayouts/slideLayout2.xml"/></Relationships>
</file>

<file path=ppt/slides/_rels/slide514.xml.rels><?xml version="1.0" encoding="UTF-8" standalone="yes"?>
<Relationships xmlns="http://schemas.openxmlformats.org/package/2006/relationships"><Relationship Id="rId2" Type="http://schemas.openxmlformats.org/officeDocument/2006/relationships/image" Target="../media/image478.jpeg"/><Relationship Id="rId1" Type="http://schemas.openxmlformats.org/officeDocument/2006/relationships/slideLayout" Target="../slideLayouts/slideLayout2.xml"/></Relationships>
</file>

<file path=ppt/slides/_rels/slide515.xml.rels><?xml version="1.0" encoding="UTF-8" standalone="yes"?>
<Relationships xmlns="http://schemas.openxmlformats.org/package/2006/relationships"><Relationship Id="rId3" Type="http://schemas.openxmlformats.org/officeDocument/2006/relationships/image" Target="../media/image480.PNG"/><Relationship Id="rId2" Type="http://schemas.openxmlformats.org/officeDocument/2006/relationships/image" Target="../media/image479.PNG"/><Relationship Id="rId1" Type="http://schemas.openxmlformats.org/officeDocument/2006/relationships/slideLayout" Target="../slideLayouts/slideLayout2.xml"/><Relationship Id="rId4" Type="http://schemas.openxmlformats.org/officeDocument/2006/relationships/image" Target="../media/image481.PNG"/></Relationships>
</file>

<file path=ppt/slides/_rels/slide51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7.xml.rels><?xml version="1.0" encoding="UTF-8" standalone="yes"?>
<Relationships xmlns="http://schemas.openxmlformats.org/package/2006/relationships"><Relationship Id="rId3" Type="http://schemas.openxmlformats.org/officeDocument/2006/relationships/image" Target="../media/image483.jpeg"/><Relationship Id="rId2" Type="http://schemas.openxmlformats.org/officeDocument/2006/relationships/image" Target="../media/image482.jpeg"/><Relationship Id="rId1" Type="http://schemas.openxmlformats.org/officeDocument/2006/relationships/slideLayout" Target="../slideLayouts/slideLayout2.xml"/></Relationships>
</file>

<file path=ppt/slides/_rels/slide518.xml.rels><?xml version="1.0" encoding="UTF-8" standalone="yes"?>
<Relationships xmlns="http://schemas.openxmlformats.org/package/2006/relationships"><Relationship Id="rId2" Type="http://schemas.openxmlformats.org/officeDocument/2006/relationships/image" Target="../media/image484.png"/><Relationship Id="rId1" Type="http://schemas.openxmlformats.org/officeDocument/2006/relationships/slideLayout" Target="../slideLayouts/slideLayout2.xml"/></Relationships>
</file>

<file path=ppt/slides/_rels/slide5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0.xml.rels><?xml version="1.0" encoding="UTF-8" standalone="yes"?>
<Relationships xmlns="http://schemas.openxmlformats.org/package/2006/relationships"><Relationship Id="rId3" Type="http://schemas.openxmlformats.org/officeDocument/2006/relationships/image" Target="../media/image486.jpeg"/><Relationship Id="rId2" Type="http://schemas.openxmlformats.org/officeDocument/2006/relationships/image" Target="../media/image485.jpeg"/><Relationship Id="rId1" Type="http://schemas.openxmlformats.org/officeDocument/2006/relationships/slideLayout" Target="../slideLayouts/slideLayout2.xml"/></Relationships>
</file>

<file path=ppt/slides/_rels/slide521.xml.rels><?xml version="1.0" encoding="UTF-8" standalone="yes"?>
<Relationships xmlns="http://schemas.openxmlformats.org/package/2006/relationships"><Relationship Id="rId2" Type="http://schemas.openxmlformats.org/officeDocument/2006/relationships/image" Target="../media/image487.png"/><Relationship Id="rId1" Type="http://schemas.openxmlformats.org/officeDocument/2006/relationships/slideLayout" Target="../slideLayouts/slideLayout2.xml"/></Relationships>
</file>

<file path=ppt/slides/_rels/slide522.xml.rels><?xml version="1.0" encoding="UTF-8" standalone="yes"?>
<Relationships xmlns="http://schemas.openxmlformats.org/package/2006/relationships"><Relationship Id="rId2" Type="http://schemas.openxmlformats.org/officeDocument/2006/relationships/hyperlink" Target="http://www.tf1pub.fr/offre/tf1/grille-tarifs/" TargetMode="External"/><Relationship Id="rId1" Type="http://schemas.openxmlformats.org/officeDocument/2006/relationships/slideLayout" Target="../slideLayouts/slideLayout2.xml"/></Relationships>
</file>

<file path=ppt/slides/_rels/slide523.xml.rels><?xml version="1.0" encoding="UTF-8" standalone="yes"?>
<Relationships xmlns="http://schemas.openxmlformats.org/package/2006/relationships"><Relationship Id="rId3" Type="http://schemas.openxmlformats.org/officeDocument/2006/relationships/image" Target="../media/image489.jpeg"/><Relationship Id="rId2" Type="http://schemas.openxmlformats.org/officeDocument/2006/relationships/image" Target="../media/image488.jpeg"/><Relationship Id="rId1" Type="http://schemas.openxmlformats.org/officeDocument/2006/relationships/slideLayout" Target="../slideLayouts/slideLayout2.xml"/></Relationships>
</file>

<file path=ppt/slides/_rels/slide524.xml.rels><?xml version="1.0" encoding="UTF-8" standalone="yes"?>
<Relationships xmlns="http://schemas.openxmlformats.org/package/2006/relationships"><Relationship Id="rId2" Type="http://schemas.openxmlformats.org/officeDocument/2006/relationships/image" Target="../media/image490.jpeg"/><Relationship Id="rId1" Type="http://schemas.openxmlformats.org/officeDocument/2006/relationships/slideLayout" Target="../slideLayouts/slideLayout2.xml"/></Relationships>
</file>

<file path=ppt/slides/_rels/slide525.xml.rels><?xml version="1.0" encoding="UTF-8" standalone="yes"?>
<Relationships xmlns="http://schemas.openxmlformats.org/package/2006/relationships"><Relationship Id="rId2" Type="http://schemas.openxmlformats.org/officeDocument/2006/relationships/image" Target="../media/image491.png"/><Relationship Id="rId1" Type="http://schemas.openxmlformats.org/officeDocument/2006/relationships/slideLayout" Target="../slideLayouts/slideLayout2.xml"/></Relationships>
</file>

<file path=ppt/slides/_rels/slide5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7.xml.rels><?xml version="1.0" encoding="UTF-8" standalone="yes"?>
<Relationships xmlns="http://schemas.openxmlformats.org/package/2006/relationships"><Relationship Id="rId2" Type="http://schemas.openxmlformats.org/officeDocument/2006/relationships/hyperlink" Target="http://tarifspresse.com/frmMain.aspx?pageid=2&amp;supportid=00916" TargetMode="External"/><Relationship Id="rId1" Type="http://schemas.openxmlformats.org/officeDocument/2006/relationships/slideLayout" Target="../slideLayouts/slideLayout2.xml"/></Relationships>
</file>

<file path=ppt/slides/_rels/slide528.xml.rels><?xml version="1.0" encoding="UTF-8" standalone="yes"?>
<Relationships xmlns="http://schemas.openxmlformats.org/package/2006/relationships"><Relationship Id="rId3" Type="http://schemas.openxmlformats.org/officeDocument/2006/relationships/image" Target="../media/image493.jpeg"/><Relationship Id="rId2" Type="http://schemas.openxmlformats.org/officeDocument/2006/relationships/image" Target="../media/image492.jpeg"/><Relationship Id="rId1" Type="http://schemas.openxmlformats.org/officeDocument/2006/relationships/slideLayout" Target="../slideLayouts/slideLayout2.xml"/><Relationship Id="rId4" Type="http://schemas.openxmlformats.org/officeDocument/2006/relationships/image" Target="../media/image494.jpeg"/></Relationships>
</file>

<file path=ppt/slides/_rels/slide529.xml.rels><?xml version="1.0" encoding="UTF-8" standalone="yes"?>
<Relationships xmlns="http://schemas.openxmlformats.org/package/2006/relationships"><Relationship Id="rId3" Type="http://schemas.openxmlformats.org/officeDocument/2006/relationships/image" Target="../media/image496.jpeg"/><Relationship Id="rId2" Type="http://schemas.openxmlformats.org/officeDocument/2006/relationships/image" Target="../media/image495.jpeg"/><Relationship Id="rId1" Type="http://schemas.openxmlformats.org/officeDocument/2006/relationships/slideLayout" Target="../slideLayouts/slideLayout2.xml"/></Relationships>
</file>

<file path=ppt/slides/_rels/slide5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1.xml.rels><?xml version="1.0" encoding="UTF-8" standalone="yes"?>
<Relationships xmlns="http://schemas.openxmlformats.org/package/2006/relationships"><Relationship Id="rId3" Type="http://schemas.openxmlformats.org/officeDocument/2006/relationships/image" Target="../media/image497.jpeg"/><Relationship Id="rId2" Type="http://schemas.openxmlformats.org/officeDocument/2006/relationships/hyperlink" Target="http://skyrock.fm/resources/skyrockregie/SO2014/2-Skyrock_national_CGV_Radio_01.01.15.pdf" TargetMode="External"/><Relationship Id="rId1" Type="http://schemas.openxmlformats.org/officeDocument/2006/relationships/slideLayout" Target="../slideLayouts/slideLayout2.xml"/></Relationships>
</file>

<file path=ppt/slides/_rels/slide532.xml.rels><?xml version="1.0" encoding="UTF-8" standalone="yes"?>
<Relationships xmlns="http://schemas.openxmlformats.org/package/2006/relationships"><Relationship Id="rId2" Type="http://schemas.openxmlformats.org/officeDocument/2006/relationships/image" Target="../media/image498.jpeg"/><Relationship Id="rId1" Type="http://schemas.openxmlformats.org/officeDocument/2006/relationships/slideLayout" Target="../slideLayouts/slideLayout2.xml"/></Relationships>
</file>

<file path=ppt/slides/_rels/slide533.xml.rels><?xml version="1.0" encoding="UTF-8" standalone="yes"?>
<Relationships xmlns="http://schemas.openxmlformats.org/package/2006/relationships"><Relationship Id="rId2" Type="http://schemas.openxmlformats.org/officeDocument/2006/relationships/image" Target="../media/image499.jpeg"/><Relationship Id="rId1" Type="http://schemas.openxmlformats.org/officeDocument/2006/relationships/slideLayout" Target="../slideLayouts/slideLayout2.xml"/></Relationships>
</file>

<file path=ppt/slides/_rels/slide534.xml.rels><?xml version="1.0" encoding="UTF-8" standalone="yes"?>
<Relationships xmlns="http://schemas.openxmlformats.org/package/2006/relationships"><Relationship Id="rId2" Type="http://schemas.openxmlformats.org/officeDocument/2006/relationships/image" Target="../media/image500.jpeg"/><Relationship Id="rId1" Type="http://schemas.openxmlformats.org/officeDocument/2006/relationships/slideLayout" Target="../slideLayouts/slideLayout2.xml"/></Relationships>
</file>

<file path=ppt/slides/_rels/slide535.xml.rels><?xml version="1.0" encoding="UTF-8" standalone="yes"?>
<Relationships xmlns="http://schemas.openxmlformats.org/package/2006/relationships"><Relationship Id="rId2" Type="http://schemas.openxmlformats.org/officeDocument/2006/relationships/hyperlink" Target="http://www.allocine.fr/video/video-19456762/" TargetMode="External"/><Relationship Id="rId1" Type="http://schemas.openxmlformats.org/officeDocument/2006/relationships/slideLayout" Target="../slideLayouts/slideLayout2.xml"/></Relationships>
</file>

<file path=ppt/slides/_rels/slide5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7.xml.rels><?xml version="1.0" encoding="UTF-8" standalone="yes"?>
<Relationships xmlns="http://schemas.openxmlformats.org/package/2006/relationships"><Relationship Id="rId2" Type="http://schemas.openxmlformats.org/officeDocument/2006/relationships/hyperlink" Target="https://www.youtube.com/watch?v=6GcighIL9w0" TargetMode="External"/><Relationship Id="rId1" Type="http://schemas.openxmlformats.org/officeDocument/2006/relationships/slideLayout" Target="../slideLayouts/slideLayout2.xml"/></Relationships>
</file>

<file path=ppt/slides/_rels/slide5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9.xml.rels><?xml version="1.0" encoding="UTF-8" standalone="yes"?>
<Relationships xmlns="http://schemas.openxmlformats.org/package/2006/relationships"><Relationship Id="rId3" Type="http://schemas.openxmlformats.org/officeDocument/2006/relationships/image" Target="../media/image502.jpeg"/><Relationship Id="rId2" Type="http://schemas.openxmlformats.org/officeDocument/2006/relationships/image" Target="../media/image501.png"/><Relationship Id="rId1" Type="http://schemas.openxmlformats.org/officeDocument/2006/relationships/slideLayout" Target="../slideLayouts/slideLayout2.xml"/></Relationships>
</file>

<file path=ppt/slides/_rels/slide5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6.xml.rels><?xml version="1.0" encoding="UTF-8" standalone="yes"?>
<Relationships xmlns="http://schemas.openxmlformats.org/package/2006/relationships"><Relationship Id="rId2" Type="http://schemas.openxmlformats.org/officeDocument/2006/relationships/image" Target="../media/image503.jpeg"/><Relationship Id="rId1" Type="http://schemas.openxmlformats.org/officeDocument/2006/relationships/slideLayout" Target="../slideLayouts/slideLayout2.xml"/></Relationships>
</file>

<file path=ppt/slides/_rels/slide5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9.xml.rels><?xml version="1.0" encoding="UTF-8" standalone="yes"?>
<Relationships xmlns="http://schemas.openxmlformats.org/package/2006/relationships"><Relationship Id="rId2" Type="http://schemas.openxmlformats.org/officeDocument/2006/relationships/image" Target="../media/image504.jpeg"/><Relationship Id="rId1" Type="http://schemas.openxmlformats.org/officeDocument/2006/relationships/slideLayout" Target="../slideLayouts/slideLayout2.xml"/></Relationships>
</file>

<file path=ppt/slides/_rels/slide5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6.xml.rels><?xml version="1.0" encoding="UTF-8" standalone="yes"?>
<Relationships xmlns="http://schemas.openxmlformats.org/package/2006/relationships"><Relationship Id="rId2" Type="http://schemas.openxmlformats.org/officeDocument/2006/relationships/image" Target="../media/image505.jpeg"/><Relationship Id="rId1" Type="http://schemas.openxmlformats.org/officeDocument/2006/relationships/slideLayout" Target="../slideLayouts/slideLayout2.xml"/></Relationships>
</file>

<file path=ppt/slides/_rels/slide557.xml.rels><?xml version="1.0" encoding="UTF-8" standalone="yes"?>
<Relationships xmlns="http://schemas.openxmlformats.org/package/2006/relationships"><Relationship Id="rId3" Type="http://schemas.openxmlformats.org/officeDocument/2006/relationships/image" Target="../media/image507.jpeg"/><Relationship Id="rId2" Type="http://schemas.openxmlformats.org/officeDocument/2006/relationships/image" Target="../media/image506.jpg"/><Relationship Id="rId1" Type="http://schemas.openxmlformats.org/officeDocument/2006/relationships/slideLayout" Target="../slideLayouts/slideLayout2.xml"/></Relationships>
</file>

<file path=ppt/slides/_rels/slide5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9.xml.rels><?xml version="1.0" encoding="UTF-8" standalone="yes"?>
<Relationships xmlns="http://schemas.openxmlformats.org/package/2006/relationships"><Relationship Id="rId2" Type="http://schemas.openxmlformats.org/officeDocument/2006/relationships/image" Target="../media/image508.png"/><Relationship Id="rId1" Type="http://schemas.openxmlformats.org/officeDocument/2006/relationships/slideLayout" Target="../slideLayouts/slideLayout2.xml"/></Relationships>
</file>

<file path=ppt/slides/_rels/slide5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3.xml.rels><?xml version="1.0" encoding="UTF-8" standalone="yes"?>
<Relationships xmlns="http://schemas.openxmlformats.org/package/2006/relationships"><Relationship Id="rId2" Type="http://schemas.openxmlformats.org/officeDocument/2006/relationships/image" Target="../media/image509.jpeg"/><Relationship Id="rId1" Type="http://schemas.openxmlformats.org/officeDocument/2006/relationships/slideLayout" Target="../slideLayouts/slideLayout2.xml"/></Relationships>
</file>

<file path=ppt/slides/_rels/slide56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510.png"/><Relationship Id="rId1" Type="http://schemas.openxmlformats.org/officeDocument/2006/relationships/slideLayout" Target="../slideLayouts/slideLayout3.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65.xml.rels><?xml version="1.0" encoding="UTF-8" standalone="yes"?>
<Relationships xmlns="http://schemas.openxmlformats.org/package/2006/relationships"><Relationship Id="rId8" Type="http://schemas.openxmlformats.org/officeDocument/2006/relationships/hyperlink" Target="http://videos-mdr.com/2012/12/24/lequipe-de-decathlon-saint-die-signe-le-pire-bad-buzz-de-lannee/" TargetMode="External"/><Relationship Id="rId3" Type="http://schemas.openxmlformats.org/officeDocument/2006/relationships/hyperlink" Target="https://www.youtube.com/watch?v=yUlOESvphDE" TargetMode="External"/><Relationship Id="rId7" Type="http://schemas.openxmlformats.org/officeDocument/2006/relationships/hyperlink" Target="http://www.dailymotion.com/video/x1ixm6_cadenas-u-kryptonite-stylo-bille_news" TargetMode="External"/><Relationship Id="rId2" Type="http://schemas.openxmlformats.org/officeDocument/2006/relationships/hyperlink" Target="https://vimeo.com/14025419" TargetMode="External"/><Relationship Id="rId1" Type="http://schemas.openxmlformats.org/officeDocument/2006/relationships/slideLayout" Target="../slideLayouts/slideLayout2.xml"/><Relationship Id="rId6" Type="http://schemas.openxmlformats.org/officeDocument/2006/relationships/hyperlink" Target="https://www.youtube.com/watch?v=NO0mapch8mw" TargetMode="External"/><Relationship Id="rId5" Type="http://schemas.openxmlformats.org/officeDocument/2006/relationships/hyperlink" Target="http://www.dailymotion.com/video/xnmg9f_bad-buzz-pour-poweo-et-sa-pub-irresponsable_tech" TargetMode="External"/><Relationship Id="rId4" Type="http://schemas.openxmlformats.org/officeDocument/2006/relationships/hyperlink" Target="http://www.purepeople.com/article/myriam-szabo-le-destin-extraordinaire-de-celle-qui-a-enleve-le-haut-et-le-bas_a94894/1#lt_source=external,manual" TargetMode="External"/><Relationship Id="rId9" Type="http://schemas.openxmlformats.org/officeDocument/2006/relationships/hyperlink" Target="https://www.youtube.com/watch?v=l4qlqvMR3H0" TargetMode="External"/></Relationships>
</file>

<file path=ppt/slides/_rels/slide5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8.xml.rels><?xml version="1.0" encoding="UTF-8" standalone="yes"?>
<Relationships xmlns="http://schemas.openxmlformats.org/package/2006/relationships"><Relationship Id="rId2" Type="http://schemas.openxmlformats.org/officeDocument/2006/relationships/image" Target="../media/image511.png"/><Relationship Id="rId1" Type="http://schemas.openxmlformats.org/officeDocument/2006/relationships/slideLayout" Target="../slideLayouts/slideLayout2.xml"/></Relationships>
</file>

<file path=ppt/slides/_rels/slide569.xml.rels><?xml version="1.0" encoding="UTF-8" standalone="yes"?>
<Relationships xmlns="http://schemas.openxmlformats.org/package/2006/relationships"><Relationship Id="rId2" Type="http://schemas.openxmlformats.org/officeDocument/2006/relationships/image" Target="../media/image512.jpeg"/><Relationship Id="rId1" Type="http://schemas.openxmlformats.org/officeDocument/2006/relationships/slideLayout" Target="../slideLayouts/slideLayout2.xml"/></Relationships>
</file>

<file path=ppt/slides/_rels/slide5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1.xml.rels><?xml version="1.0" encoding="UTF-8" standalone="yes"?>
<Relationships xmlns="http://schemas.openxmlformats.org/package/2006/relationships"><Relationship Id="rId2" Type="http://schemas.openxmlformats.org/officeDocument/2006/relationships/image" Target="../media/image513.png"/><Relationship Id="rId1" Type="http://schemas.openxmlformats.org/officeDocument/2006/relationships/slideLayout" Target="../slideLayouts/slideLayout2.xml"/></Relationships>
</file>

<file path=ppt/slides/_rels/slide572.xml.rels><?xml version="1.0" encoding="UTF-8" standalone="yes"?>
<Relationships xmlns="http://schemas.openxmlformats.org/package/2006/relationships"><Relationship Id="rId3" Type="http://schemas.openxmlformats.org/officeDocument/2006/relationships/image" Target="../media/image514.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573.xml.rels><?xml version="1.0" encoding="UTF-8" standalone="yes"?>
<Relationships xmlns="http://schemas.openxmlformats.org/package/2006/relationships"><Relationship Id="rId2" Type="http://schemas.openxmlformats.org/officeDocument/2006/relationships/image" Target="../media/image515.jpeg"/><Relationship Id="rId1" Type="http://schemas.openxmlformats.org/officeDocument/2006/relationships/slideLayout" Target="../slideLayouts/slideLayout2.xml"/></Relationships>
</file>

<file path=ppt/slides/_rels/slide574.xml.rels><?xml version="1.0" encoding="UTF-8" standalone="yes"?>
<Relationships xmlns="http://schemas.openxmlformats.org/package/2006/relationships"><Relationship Id="rId2" Type="http://schemas.openxmlformats.org/officeDocument/2006/relationships/image" Target="../media/image516.png"/><Relationship Id="rId1" Type="http://schemas.openxmlformats.org/officeDocument/2006/relationships/slideLayout" Target="../slideLayouts/slideLayout2.xml"/></Relationships>
</file>

<file path=ppt/slides/_rels/slide5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6.xml.rels><?xml version="1.0" encoding="UTF-8" standalone="yes"?>
<Relationships xmlns="http://schemas.openxmlformats.org/package/2006/relationships"><Relationship Id="rId2" Type="http://schemas.openxmlformats.org/officeDocument/2006/relationships/image" Target="../media/image517.jpeg"/><Relationship Id="rId1" Type="http://schemas.openxmlformats.org/officeDocument/2006/relationships/slideLayout" Target="../slideLayouts/slideLayout2.xml"/></Relationships>
</file>

<file path=ppt/slides/_rels/slide5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8.xml.rels><?xml version="1.0" encoding="UTF-8" standalone="yes"?>
<Relationships xmlns="http://schemas.openxmlformats.org/package/2006/relationships"><Relationship Id="rId3" Type="http://schemas.openxmlformats.org/officeDocument/2006/relationships/image" Target="../media/image518.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519.jpeg"/></Relationships>
</file>

<file path=ppt/slides/_rels/slide57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80.xml.rels><?xml version="1.0" encoding="UTF-8" standalone="yes"?>
<Relationships xmlns="http://schemas.openxmlformats.org/package/2006/relationships"><Relationship Id="rId3" Type="http://schemas.openxmlformats.org/officeDocument/2006/relationships/image" Target="../media/image520.wm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8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8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8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8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85.xml.rels><?xml version="1.0" encoding="UTF-8" standalone="yes"?>
<Relationships xmlns="http://schemas.openxmlformats.org/package/2006/relationships"><Relationship Id="rId2" Type="http://schemas.openxmlformats.org/officeDocument/2006/relationships/image" Target="../media/image521.png"/><Relationship Id="rId1" Type="http://schemas.openxmlformats.org/officeDocument/2006/relationships/slideLayout" Target="../slideLayouts/slideLayout2.xml"/></Relationships>
</file>

<file path=ppt/slides/_rels/slide586.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2.xml"/><Relationship Id="rId1" Type="http://schemas.openxmlformats.org/officeDocument/2006/relationships/vmlDrawing" Target="../drawings/vmlDrawing12.vml"/><Relationship Id="rId6" Type="http://schemas.openxmlformats.org/officeDocument/2006/relationships/image" Target="../media/image524.jpeg"/><Relationship Id="rId5" Type="http://schemas.openxmlformats.org/officeDocument/2006/relationships/image" Target="../media/image523.jpeg"/><Relationship Id="rId4" Type="http://schemas.openxmlformats.org/officeDocument/2006/relationships/image" Target="../media/image522.wmf"/></Relationships>
</file>

<file path=ppt/slides/_rels/slide587.xml.rels><?xml version="1.0" encoding="UTF-8" standalone="yes"?>
<Relationships xmlns="http://schemas.openxmlformats.org/package/2006/relationships"><Relationship Id="rId3" Type="http://schemas.openxmlformats.org/officeDocument/2006/relationships/image" Target="../media/image526.jpeg"/><Relationship Id="rId2" Type="http://schemas.openxmlformats.org/officeDocument/2006/relationships/image" Target="../media/image525.pn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527.jpeg"/></Relationships>
</file>

<file path=ppt/slides/_rels/slide588.xml.rels><?xml version="1.0" encoding="UTF-8" standalone="yes"?>
<Relationships xmlns="http://schemas.openxmlformats.org/package/2006/relationships"><Relationship Id="rId3" Type="http://schemas.openxmlformats.org/officeDocument/2006/relationships/image" Target="../media/image529.jpeg"/><Relationship Id="rId2" Type="http://schemas.openxmlformats.org/officeDocument/2006/relationships/image" Target="../media/image528.png"/><Relationship Id="rId1" Type="http://schemas.openxmlformats.org/officeDocument/2006/relationships/slideLayout" Target="../slideLayouts/slideLayout2.xml"/><Relationship Id="rId4" Type="http://schemas.openxmlformats.org/officeDocument/2006/relationships/image" Target="../media/image530.png"/></Relationships>
</file>

<file path=ppt/slides/_rels/slide589.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2.xml"/><Relationship Id="rId1" Type="http://schemas.openxmlformats.org/officeDocument/2006/relationships/vmlDrawing" Target="../drawings/vmlDrawing13.vml"/><Relationship Id="rId5" Type="http://schemas.openxmlformats.org/officeDocument/2006/relationships/image" Target="../media/image532.jpeg"/><Relationship Id="rId4" Type="http://schemas.openxmlformats.org/officeDocument/2006/relationships/image" Target="../media/image531.emf"/></Relationships>
</file>

<file path=ppt/slides/_rels/slide590.xml.rels><?xml version="1.0" encoding="UTF-8" standalone="yes"?>
<Relationships xmlns="http://schemas.openxmlformats.org/package/2006/relationships"><Relationship Id="rId3" Type="http://schemas.openxmlformats.org/officeDocument/2006/relationships/image" Target="../media/image534.jpeg"/><Relationship Id="rId2" Type="http://schemas.openxmlformats.org/officeDocument/2006/relationships/image" Target="../media/image533.jpeg"/><Relationship Id="rId1" Type="http://schemas.openxmlformats.org/officeDocument/2006/relationships/slideLayout" Target="../slideLayouts/slideLayout2.xml"/><Relationship Id="rId4" Type="http://schemas.openxmlformats.org/officeDocument/2006/relationships/image" Target="../media/image535.jpeg"/></Relationships>
</file>

<file path=ppt/slides/_rels/slide591.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2.xml"/><Relationship Id="rId1" Type="http://schemas.openxmlformats.org/officeDocument/2006/relationships/vmlDrawing" Target="../drawings/vmlDrawing14.vml"/><Relationship Id="rId5" Type="http://schemas.openxmlformats.org/officeDocument/2006/relationships/image" Target="../media/image537.png"/><Relationship Id="rId4" Type="http://schemas.openxmlformats.org/officeDocument/2006/relationships/image" Target="../media/image536.emf"/></Relationships>
</file>

<file path=ppt/slides/_rels/slide592.xml.rels><?xml version="1.0" encoding="UTF-8" standalone="yes"?>
<Relationships xmlns="http://schemas.openxmlformats.org/package/2006/relationships"><Relationship Id="rId3" Type="http://schemas.openxmlformats.org/officeDocument/2006/relationships/image" Target="../media/image539.jpeg"/><Relationship Id="rId2" Type="http://schemas.openxmlformats.org/officeDocument/2006/relationships/image" Target="../media/image53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593.xml.rels><?xml version="1.0" encoding="UTF-8" standalone="yes"?>
<Relationships xmlns="http://schemas.openxmlformats.org/package/2006/relationships"><Relationship Id="rId3" Type="http://schemas.openxmlformats.org/officeDocument/2006/relationships/image" Target="../media/image541.jpeg"/><Relationship Id="rId2" Type="http://schemas.openxmlformats.org/officeDocument/2006/relationships/image" Target="../media/image540.jpeg"/><Relationship Id="rId1" Type="http://schemas.openxmlformats.org/officeDocument/2006/relationships/slideLayout" Target="../slideLayouts/slideLayout2.xml"/></Relationships>
</file>

<file path=ppt/slides/_rels/slide594.xml.rels><?xml version="1.0" encoding="UTF-8" standalone="yes"?>
<Relationships xmlns="http://schemas.openxmlformats.org/package/2006/relationships"><Relationship Id="rId2" Type="http://schemas.openxmlformats.org/officeDocument/2006/relationships/image" Target="../media/image542.png"/><Relationship Id="rId1" Type="http://schemas.openxmlformats.org/officeDocument/2006/relationships/slideLayout" Target="../slideLayouts/slideLayout2.xml"/></Relationships>
</file>

<file path=ppt/slides/_rels/slide595.xml.rels><?xml version="1.0" encoding="UTF-8" standalone="yes"?>
<Relationships xmlns="http://schemas.openxmlformats.org/package/2006/relationships"><Relationship Id="rId2" Type="http://schemas.openxmlformats.org/officeDocument/2006/relationships/image" Target="../media/image543.jpeg"/><Relationship Id="rId1" Type="http://schemas.openxmlformats.org/officeDocument/2006/relationships/slideLayout" Target="../slideLayouts/slideLayout2.xml"/></Relationships>
</file>

<file path=ppt/slides/_rels/slide59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97.xml.rels><?xml version="1.0" encoding="UTF-8" standalone="yes"?>
<Relationships xmlns="http://schemas.openxmlformats.org/package/2006/relationships"><Relationship Id="rId2" Type="http://schemas.openxmlformats.org/officeDocument/2006/relationships/image" Target="../media/image544.jpeg"/><Relationship Id="rId1" Type="http://schemas.openxmlformats.org/officeDocument/2006/relationships/slideLayout" Target="../slideLayouts/slideLayout2.xml"/></Relationships>
</file>

<file path=ppt/slides/_rels/slide5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45.jpeg"/><Relationship Id="rId1" Type="http://schemas.openxmlformats.org/officeDocument/2006/relationships/slideLayout" Target="../slideLayouts/slideLayout2.xml"/></Relationships>
</file>

<file path=ppt/slides/_rels/slide6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1.xml.rels><?xml version="1.0" encoding="UTF-8" standalone="yes"?>
<Relationships xmlns="http://schemas.openxmlformats.org/package/2006/relationships"><Relationship Id="rId2" Type="http://schemas.openxmlformats.org/officeDocument/2006/relationships/image" Target="../media/image546.jpeg"/><Relationship Id="rId1" Type="http://schemas.openxmlformats.org/officeDocument/2006/relationships/slideLayout" Target="../slideLayouts/slideLayout2.xml"/></Relationships>
</file>

<file path=ppt/slides/_rels/slide6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3.xml.rels><?xml version="1.0" encoding="UTF-8" standalone="yes"?>
<Relationships xmlns="http://schemas.openxmlformats.org/package/2006/relationships"><Relationship Id="rId2" Type="http://schemas.openxmlformats.org/officeDocument/2006/relationships/image" Target="../media/image547.jpeg"/><Relationship Id="rId1" Type="http://schemas.openxmlformats.org/officeDocument/2006/relationships/slideLayout" Target="../slideLayouts/slideLayout2.xml"/></Relationships>
</file>

<file path=ppt/slides/_rels/slide6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5.xml.rels><?xml version="1.0" encoding="UTF-8" standalone="yes"?>
<Relationships xmlns="http://schemas.openxmlformats.org/package/2006/relationships"><Relationship Id="rId2" Type="http://schemas.openxmlformats.org/officeDocument/2006/relationships/image" Target="../media/image548.jpeg"/><Relationship Id="rId1" Type="http://schemas.openxmlformats.org/officeDocument/2006/relationships/slideLayout" Target="../slideLayouts/slideLayout2.xml"/></Relationships>
</file>

<file path=ppt/slides/_rels/slide6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7.xml.rels><?xml version="1.0" encoding="UTF-8" standalone="yes"?>
<Relationships xmlns="http://schemas.openxmlformats.org/package/2006/relationships"><Relationship Id="rId2" Type="http://schemas.openxmlformats.org/officeDocument/2006/relationships/image" Target="../media/image549.jpeg"/><Relationship Id="rId1" Type="http://schemas.openxmlformats.org/officeDocument/2006/relationships/slideLayout" Target="../slideLayouts/slideLayout2.xml"/></Relationships>
</file>

<file path=ppt/slides/_rels/slide6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0.xml.rels><?xml version="1.0" encoding="UTF-8" standalone="yes"?>
<Relationships xmlns="http://schemas.openxmlformats.org/package/2006/relationships"><Relationship Id="rId2" Type="http://schemas.openxmlformats.org/officeDocument/2006/relationships/image" Target="../media/image550.jpeg"/><Relationship Id="rId1" Type="http://schemas.openxmlformats.org/officeDocument/2006/relationships/slideLayout" Target="../slideLayouts/slideLayout2.xml"/></Relationships>
</file>

<file path=ppt/slides/_rels/slide6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51.jpeg"/><Relationship Id="rId1" Type="http://schemas.openxmlformats.org/officeDocument/2006/relationships/slideLayout" Target="../slideLayouts/slideLayout2.xml"/></Relationships>
</file>

<file path=ppt/slides/_rels/slide612.xml.rels><?xml version="1.0" encoding="UTF-8" standalone="yes"?>
<Relationships xmlns="http://schemas.openxmlformats.org/package/2006/relationships"><Relationship Id="rId2" Type="http://schemas.openxmlformats.org/officeDocument/2006/relationships/image" Target="../media/image290.jpeg"/><Relationship Id="rId1" Type="http://schemas.openxmlformats.org/officeDocument/2006/relationships/slideLayout" Target="../slideLayouts/slideLayout2.xml"/></Relationships>
</file>

<file path=ppt/slides/_rels/slide613.xml.rels><?xml version="1.0" encoding="UTF-8" standalone="yes"?>
<Relationships xmlns="http://schemas.openxmlformats.org/package/2006/relationships"><Relationship Id="rId2" Type="http://schemas.openxmlformats.org/officeDocument/2006/relationships/image" Target="../media/image552.jpeg"/><Relationship Id="rId1" Type="http://schemas.openxmlformats.org/officeDocument/2006/relationships/slideLayout" Target="../slideLayouts/slideLayout2.xml"/></Relationships>
</file>

<file path=ppt/slides/_rels/slide61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15.xml.rels><?xml version="1.0" encoding="UTF-8" standalone="yes"?>
<Relationships xmlns="http://schemas.openxmlformats.org/package/2006/relationships"><Relationship Id="rId3" Type="http://schemas.openxmlformats.org/officeDocument/2006/relationships/image" Target="../media/image553.gi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1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17.xml.rels><?xml version="1.0" encoding="UTF-8" standalone="yes"?>
<Relationships xmlns="http://schemas.openxmlformats.org/package/2006/relationships"><Relationship Id="rId2" Type="http://schemas.openxmlformats.org/officeDocument/2006/relationships/image" Target="../media/image554.png"/><Relationship Id="rId1" Type="http://schemas.openxmlformats.org/officeDocument/2006/relationships/slideLayout" Target="../slideLayouts/slideLayout2.xml"/></Relationships>
</file>

<file path=ppt/slides/_rels/slide61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oleObject" Target="../embeddings/oleObject17.bin"/><Relationship Id="rId7" Type="http://schemas.openxmlformats.org/officeDocument/2006/relationships/image" Target="../media/image557.png"/><Relationship Id="rId2" Type="http://schemas.openxmlformats.org/officeDocument/2006/relationships/slideLayout" Target="../slideLayouts/slideLayout2.xml"/><Relationship Id="rId1" Type="http://schemas.openxmlformats.org/officeDocument/2006/relationships/vmlDrawing" Target="../drawings/vmlDrawing15.vml"/><Relationship Id="rId6" Type="http://schemas.openxmlformats.org/officeDocument/2006/relationships/image" Target="../media/image556.wmf"/><Relationship Id="rId5" Type="http://schemas.openxmlformats.org/officeDocument/2006/relationships/oleObject" Target="../embeddings/oleObject18.bin"/><Relationship Id="rId4" Type="http://schemas.openxmlformats.org/officeDocument/2006/relationships/image" Target="../media/image555.wmf"/></Relationships>
</file>

<file path=ppt/slides/_rels/slide619.xml.rels><?xml version="1.0" encoding="UTF-8" standalone="yes"?>
<Relationships xmlns="http://schemas.openxmlformats.org/package/2006/relationships"><Relationship Id="rId3" Type="http://schemas.openxmlformats.org/officeDocument/2006/relationships/hyperlink" Target="../Formation%20IUP%20Niort%202008/Images/Happiness_Factory_Le_Film_BD.mp4"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2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2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2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2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2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2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2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27.xml.rels><?xml version="1.0" encoding="UTF-8" standalone="yes"?>
<Relationships xmlns="http://schemas.openxmlformats.org/package/2006/relationships"><Relationship Id="rId3" Type="http://schemas.openxmlformats.org/officeDocument/2006/relationships/image" Target="../media/image558.emf"/><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28.xml.rels><?xml version="1.0" encoding="UTF-8" standalone="yes"?>
<Relationships xmlns="http://schemas.openxmlformats.org/package/2006/relationships"><Relationship Id="rId3" Type="http://schemas.openxmlformats.org/officeDocument/2006/relationships/image" Target="../media/image559.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629.xml.rels><?xml version="1.0" encoding="UTF-8" standalone="yes"?>
<Relationships xmlns="http://schemas.openxmlformats.org/package/2006/relationships"><Relationship Id="rId3" Type="http://schemas.openxmlformats.org/officeDocument/2006/relationships/image" Target="../media/image560.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30.xml.rels><?xml version="1.0" encoding="UTF-8" standalone="yes"?>
<Relationships xmlns="http://schemas.openxmlformats.org/package/2006/relationships"><Relationship Id="rId3" Type="http://schemas.openxmlformats.org/officeDocument/2006/relationships/image" Target="../media/image561.wm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31.xml.rels><?xml version="1.0" encoding="UTF-8" standalone="yes"?>
<Relationships xmlns="http://schemas.openxmlformats.org/package/2006/relationships"><Relationship Id="rId3" Type="http://schemas.openxmlformats.org/officeDocument/2006/relationships/image" Target="../media/image562.wmf"/><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32.xml.rels><?xml version="1.0" encoding="UTF-8" standalone="yes"?>
<Relationships xmlns="http://schemas.openxmlformats.org/package/2006/relationships"><Relationship Id="rId3" Type="http://schemas.openxmlformats.org/officeDocument/2006/relationships/image" Target="../media/image563.wmf"/><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3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635.xml.rels><?xml version="1.0" encoding="UTF-8" standalone="yes"?>
<Relationships xmlns="http://schemas.openxmlformats.org/package/2006/relationships"><Relationship Id="rId3" Type="http://schemas.openxmlformats.org/officeDocument/2006/relationships/image" Target="../media/image565.jpeg"/><Relationship Id="rId2" Type="http://schemas.openxmlformats.org/officeDocument/2006/relationships/image" Target="../media/image564.jpeg"/><Relationship Id="rId1" Type="http://schemas.openxmlformats.org/officeDocument/2006/relationships/slideLayout" Target="../slideLayouts/slideLayout2.xml"/><Relationship Id="rId6" Type="http://schemas.openxmlformats.org/officeDocument/2006/relationships/image" Target="../media/image568.jpeg"/><Relationship Id="rId5" Type="http://schemas.openxmlformats.org/officeDocument/2006/relationships/image" Target="../media/image567.png"/><Relationship Id="rId4" Type="http://schemas.openxmlformats.org/officeDocument/2006/relationships/image" Target="../media/image566.png"/></Relationships>
</file>

<file path=ppt/slides/_rels/slide63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7.jpeg"/><Relationship Id="rId1" Type="http://schemas.openxmlformats.org/officeDocument/2006/relationships/slideLayout" Target="../slideLayouts/slideLayout2.xml"/><Relationship Id="rId4" Type="http://schemas.openxmlformats.org/officeDocument/2006/relationships/image" Target="../media/image139.png"/></Relationships>
</file>

<file path=ppt/slides/_rels/slide63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3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3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40.xml.rels><?xml version="1.0" encoding="UTF-8" standalone="yes"?>
<Relationships xmlns="http://schemas.openxmlformats.org/package/2006/relationships"><Relationship Id="rId2" Type="http://schemas.openxmlformats.org/officeDocument/2006/relationships/image" Target="../media/image569.jpeg"/><Relationship Id="rId1" Type="http://schemas.openxmlformats.org/officeDocument/2006/relationships/slideLayout" Target="../slideLayouts/slideLayout2.xml"/></Relationships>
</file>

<file path=ppt/slides/_rels/slide641.xml.rels><?xml version="1.0" encoding="UTF-8" standalone="yes"?>
<Relationships xmlns="http://schemas.openxmlformats.org/package/2006/relationships"><Relationship Id="rId3" Type="http://schemas.openxmlformats.org/officeDocument/2006/relationships/image" Target="../media/image571.jpeg"/><Relationship Id="rId2" Type="http://schemas.openxmlformats.org/officeDocument/2006/relationships/image" Target="../media/image570.jpeg"/><Relationship Id="rId1" Type="http://schemas.openxmlformats.org/officeDocument/2006/relationships/slideLayout" Target="../slideLayouts/slideLayout2.xml"/></Relationships>
</file>

<file path=ppt/slides/_rels/slide6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3.xml.rels><?xml version="1.0" encoding="UTF-8" standalone="yes"?>
<Relationships xmlns="http://schemas.openxmlformats.org/package/2006/relationships"><Relationship Id="rId2" Type="http://schemas.openxmlformats.org/officeDocument/2006/relationships/image" Target="../media/image572.jpeg"/><Relationship Id="rId1" Type="http://schemas.openxmlformats.org/officeDocument/2006/relationships/slideLayout" Target="../slideLayouts/slideLayout2.xml"/></Relationships>
</file>

<file path=ppt/slides/_rels/slide6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9.xml.rels><?xml version="1.0" encoding="UTF-8" standalone="yes"?>
<Relationships xmlns="http://schemas.openxmlformats.org/package/2006/relationships"><Relationship Id="rId2" Type="http://schemas.openxmlformats.org/officeDocument/2006/relationships/image" Target="../media/image573.png"/><Relationship Id="rId1" Type="http://schemas.openxmlformats.org/officeDocument/2006/relationships/slideLayout" Target="../slideLayouts/slideLayout2.xml"/></Relationships>
</file>

<file path=ppt/slides/_rels/slide650.xml.rels><?xml version="1.0" encoding="UTF-8" standalone="yes"?>
<Relationships xmlns="http://schemas.openxmlformats.org/package/2006/relationships"><Relationship Id="rId2" Type="http://schemas.openxmlformats.org/officeDocument/2006/relationships/image" Target="../media/image574.jpeg"/><Relationship Id="rId1" Type="http://schemas.openxmlformats.org/officeDocument/2006/relationships/slideLayout" Target="../slideLayouts/slideLayout2.xml"/></Relationships>
</file>

<file path=ppt/slides/_rels/slide651.xml.rels><?xml version="1.0" encoding="UTF-8" standalone="yes"?>
<Relationships xmlns="http://schemas.openxmlformats.org/package/2006/relationships"><Relationship Id="rId2" Type="http://schemas.openxmlformats.org/officeDocument/2006/relationships/image" Target="../media/image575.jpeg"/><Relationship Id="rId1" Type="http://schemas.openxmlformats.org/officeDocument/2006/relationships/slideLayout" Target="../slideLayouts/slideLayout2.xml"/></Relationships>
</file>

<file path=ppt/slides/_rels/slide6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4.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55.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7.xml.rels><?xml version="1.0" encoding="UTF-8" standalone="yes"?>
<Relationships xmlns="http://schemas.openxmlformats.org/package/2006/relationships"><Relationship Id="rId2" Type="http://schemas.openxmlformats.org/officeDocument/2006/relationships/image" Target="../media/image576.png"/><Relationship Id="rId1" Type="http://schemas.openxmlformats.org/officeDocument/2006/relationships/slideLayout" Target="../slideLayouts/slideLayout2.xml"/></Relationships>
</file>

<file path=ppt/slides/_rels/slide6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59.xml.rels><?xml version="1.0" encoding="UTF-8" standalone="yes"?>
<Relationships xmlns="http://schemas.openxmlformats.org/package/2006/relationships"><Relationship Id="rId2" Type="http://schemas.openxmlformats.org/officeDocument/2006/relationships/image" Target="../media/image577.jpeg"/><Relationship Id="rId1" Type="http://schemas.openxmlformats.org/officeDocument/2006/relationships/slideLayout" Target="../slideLayouts/slideLayout2.xml"/></Relationships>
</file>

<file path=ppt/slides/_rels/slide660.xml.rels><?xml version="1.0" encoding="UTF-8" standalone="yes"?>
<Relationships xmlns="http://schemas.openxmlformats.org/package/2006/relationships"><Relationship Id="rId8" Type="http://schemas.openxmlformats.org/officeDocument/2006/relationships/image" Target="../media/image580.emf"/><Relationship Id="rId3" Type="http://schemas.openxmlformats.org/officeDocument/2006/relationships/package" Target="../embeddings/Microsoft_PowerPoint_Presentation.pptx"/><Relationship Id="rId7" Type="http://schemas.openxmlformats.org/officeDocument/2006/relationships/oleObject" Target="../embeddings/oleObject20.bin"/><Relationship Id="rId2" Type="http://schemas.openxmlformats.org/officeDocument/2006/relationships/slideLayout" Target="../slideLayouts/slideLayout2.xml"/><Relationship Id="rId1" Type="http://schemas.openxmlformats.org/officeDocument/2006/relationships/vmlDrawing" Target="../drawings/vmlDrawing16.vml"/><Relationship Id="rId6" Type="http://schemas.openxmlformats.org/officeDocument/2006/relationships/image" Target="../media/image579.emf"/><Relationship Id="rId11" Type="http://schemas.openxmlformats.org/officeDocument/2006/relationships/image" Target="../media/image12.jpeg"/><Relationship Id="rId5" Type="http://schemas.openxmlformats.org/officeDocument/2006/relationships/oleObject" Target="../embeddings/oleObject19.bin"/><Relationship Id="rId10" Type="http://schemas.openxmlformats.org/officeDocument/2006/relationships/image" Target="../media/image581.emf"/><Relationship Id="rId4" Type="http://schemas.openxmlformats.org/officeDocument/2006/relationships/image" Target="../media/image578.emf"/><Relationship Id="rId9" Type="http://schemas.openxmlformats.org/officeDocument/2006/relationships/oleObject" Target="../embeddings/oleObject21.bin"/></Relationships>
</file>

<file path=ppt/slides/_rels/slide661.xml.rels><?xml version="1.0" encoding="UTF-8" standalone="yes"?>
<Relationships xmlns="http://schemas.openxmlformats.org/package/2006/relationships"><Relationship Id="rId3" Type="http://schemas.openxmlformats.org/officeDocument/2006/relationships/image" Target="../media/image582.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62.xml.rels><?xml version="1.0" encoding="UTF-8" standalone="yes"?>
<Relationships xmlns="http://schemas.openxmlformats.org/package/2006/relationships"><Relationship Id="rId2" Type="http://schemas.openxmlformats.org/officeDocument/2006/relationships/image" Target="../media/image572.jpeg"/><Relationship Id="rId1" Type="http://schemas.openxmlformats.org/officeDocument/2006/relationships/slideLayout" Target="../slideLayouts/slideLayout2.xml"/></Relationships>
</file>

<file path=ppt/slides/_rels/slide66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83.png"/><Relationship Id="rId1" Type="http://schemas.openxmlformats.org/officeDocument/2006/relationships/slideLayout" Target="../slideLayouts/slideLayout2.xml"/></Relationships>
</file>

<file path=ppt/slides/_rels/slide664.xml.rels><?xml version="1.0" encoding="UTF-8" standalone="yes"?>
<Relationships xmlns="http://schemas.openxmlformats.org/package/2006/relationships"><Relationship Id="rId2" Type="http://schemas.openxmlformats.org/officeDocument/2006/relationships/image" Target="../media/image290.jpeg"/><Relationship Id="rId1" Type="http://schemas.openxmlformats.org/officeDocument/2006/relationships/slideLayout" Target="../slideLayouts/slideLayout2.xml"/></Relationships>
</file>

<file path=ppt/slides/_rels/slide665.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66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84.jpeg"/><Relationship Id="rId1" Type="http://schemas.openxmlformats.org/officeDocument/2006/relationships/slideLayout" Target="../slideLayouts/slideLayout2.xml"/></Relationships>
</file>

<file path=ppt/slides/_rels/slide667.xml.rels><?xml version="1.0" encoding="UTF-8" standalone="yes"?>
<Relationships xmlns="http://schemas.openxmlformats.org/package/2006/relationships"><Relationship Id="rId3" Type="http://schemas.openxmlformats.org/officeDocument/2006/relationships/image" Target="../media/image585.wmf"/><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9.xml.rels><?xml version="1.0" encoding="UTF-8" standalone="yes"?>
<Relationships xmlns="http://schemas.openxmlformats.org/package/2006/relationships"><Relationship Id="rId2" Type="http://schemas.openxmlformats.org/officeDocument/2006/relationships/image" Target="../media/image586.png"/><Relationship Id="rId1" Type="http://schemas.openxmlformats.org/officeDocument/2006/relationships/slideLayout" Target="../slideLayouts/slideLayout2.xml"/></Relationships>
</file>

<file path=ppt/slides/_rels/slide670.xml.rels><?xml version="1.0" encoding="UTF-8" standalone="yes"?>
<Relationships xmlns="http://schemas.openxmlformats.org/package/2006/relationships"><Relationship Id="rId2" Type="http://schemas.openxmlformats.org/officeDocument/2006/relationships/image" Target="../media/image587.png"/><Relationship Id="rId1" Type="http://schemas.openxmlformats.org/officeDocument/2006/relationships/slideLayout" Target="../slideLayouts/slideLayout2.xml"/></Relationships>
</file>

<file path=ppt/slides/_rels/slide67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88.png"/><Relationship Id="rId1" Type="http://schemas.openxmlformats.org/officeDocument/2006/relationships/slideLayout" Target="../slideLayouts/slideLayout2.xml"/></Relationships>
</file>

<file path=ppt/slides/_rels/slide672.xml.rels><?xml version="1.0" encoding="UTF-8" standalone="yes"?>
<Relationships xmlns="http://schemas.openxmlformats.org/package/2006/relationships"><Relationship Id="rId2" Type="http://schemas.openxmlformats.org/officeDocument/2006/relationships/image" Target="../media/image589.png"/><Relationship Id="rId1" Type="http://schemas.openxmlformats.org/officeDocument/2006/relationships/slideLayout" Target="../slideLayouts/slideLayout2.xml"/></Relationships>
</file>

<file path=ppt/slides/_rels/slide6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4.xml.rels><?xml version="1.0" encoding="UTF-8" standalone="yes"?>
<Relationships xmlns="http://schemas.openxmlformats.org/package/2006/relationships"><Relationship Id="rId3" Type="http://schemas.openxmlformats.org/officeDocument/2006/relationships/oleObject" Target="../embeddings/oleObject22.bin"/><Relationship Id="rId2" Type="http://schemas.openxmlformats.org/officeDocument/2006/relationships/slideLayout" Target="../slideLayouts/slideLayout2.xml"/><Relationship Id="rId1" Type="http://schemas.openxmlformats.org/officeDocument/2006/relationships/vmlDrawing" Target="../drawings/vmlDrawing17.vml"/><Relationship Id="rId4" Type="http://schemas.openxmlformats.org/officeDocument/2006/relationships/image" Target="../media/image590.emf"/></Relationships>
</file>

<file path=ppt/slides/_rels/slide67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76.xml.rels><?xml version="1.0" encoding="UTF-8" standalone="yes"?>
<Relationships xmlns="http://schemas.openxmlformats.org/package/2006/relationships"><Relationship Id="rId3" Type="http://schemas.openxmlformats.org/officeDocument/2006/relationships/image" Target="../media/image591.jpe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77.xml.rels><?xml version="1.0" encoding="UTF-8" standalone="yes"?>
<Relationships xmlns="http://schemas.openxmlformats.org/package/2006/relationships"><Relationship Id="rId3" Type="http://schemas.openxmlformats.org/officeDocument/2006/relationships/image" Target="../media/image592.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78.xml.rels><?xml version="1.0" encoding="UTF-8" standalone="yes"?>
<Relationships xmlns="http://schemas.openxmlformats.org/package/2006/relationships"><Relationship Id="rId8" Type="http://schemas.openxmlformats.org/officeDocument/2006/relationships/image" Target="../media/image597.jpeg"/><Relationship Id="rId3" Type="http://schemas.openxmlformats.org/officeDocument/2006/relationships/hyperlink" Target="http://canalplusalademande.canal-plus.com/vodpc/accueilEdito/accueilEdito.html?sc_intcmp=CPLUS:HP:BLOC:CANALALADEMANDE%20" TargetMode="External"/><Relationship Id="rId7" Type="http://schemas.openxmlformats.org/officeDocument/2006/relationships/image" Target="../media/image596.jpeg"/><Relationship Id="rId2" Type="http://schemas.openxmlformats.org/officeDocument/2006/relationships/notesSlide" Target="../notesSlides/notesSlide62.xml"/><Relationship Id="rId1" Type="http://schemas.openxmlformats.org/officeDocument/2006/relationships/slideLayout" Target="../slideLayouts/slideLayout2.xml"/><Relationship Id="rId6" Type="http://schemas.openxmlformats.org/officeDocument/2006/relationships/image" Target="../media/image595.png"/><Relationship Id="rId5" Type="http://schemas.openxmlformats.org/officeDocument/2006/relationships/image" Target="../media/image594.jpeg"/><Relationship Id="rId4" Type="http://schemas.openxmlformats.org/officeDocument/2006/relationships/image" Target="../media/image593.jpeg"/><Relationship Id="rId9" Type="http://schemas.openxmlformats.org/officeDocument/2006/relationships/image" Target="../media/image598.jpeg"/></Relationships>
</file>

<file path=ppt/slides/_rels/slide679.xml.rels><?xml version="1.0" encoding="UTF-8" standalone="yes"?>
<Relationships xmlns="http://schemas.openxmlformats.org/package/2006/relationships"><Relationship Id="rId3" Type="http://schemas.openxmlformats.org/officeDocument/2006/relationships/image" Target="../media/image600.jpeg"/><Relationship Id="rId2" Type="http://schemas.openxmlformats.org/officeDocument/2006/relationships/image" Target="../media/image599.jpeg"/><Relationship Id="rId1" Type="http://schemas.openxmlformats.org/officeDocument/2006/relationships/slideLayout" Target="../slideLayouts/slideLayout2.xml"/><Relationship Id="rId5" Type="http://schemas.openxmlformats.org/officeDocument/2006/relationships/image" Target="../media/image602.jpeg"/><Relationship Id="rId4" Type="http://schemas.openxmlformats.org/officeDocument/2006/relationships/image" Target="../media/image601.jpeg"/></Relationships>
</file>

<file path=ppt/slides/_rels/slide680.xml.rels><?xml version="1.0" encoding="UTF-8" standalone="yes"?>
<Relationships xmlns="http://schemas.openxmlformats.org/package/2006/relationships"><Relationship Id="rId3" Type="http://schemas.openxmlformats.org/officeDocument/2006/relationships/image" Target="../media/image603.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81.xml.rels><?xml version="1.0" encoding="UTF-8" standalone="yes"?>
<Relationships xmlns="http://schemas.openxmlformats.org/package/2006/relationships"><Relationship Id="rId3" Type="http://schemas.openxmlformats.org/officeDocument/2006/relationships/image" Target="../media/image604.jpeg"/><Relationship Id="rId7" Type="http://schemas.openxmlformats.org/officeDocument/2006/relationships/image" Target="../media/image608.jpeg"/><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image" Target="../media/image607.jpeg"/><Relationship Id="rId5" Type="http://schemas.openxmlformats.org/officeDocument/2006/relationships/image" Target="../media/image606.jpeg"/><Relationship Id="rId4" Type="http://schemas.openxmlformats.org/officeDocument/2006/relationships/image" Target="../media/image605.jpeg"/></Relationships>
</file>

<file path=ppt/slides/_rels/slide682.xml.rels><?xml version="1.0" encoding="UTF-8" standalone="yes"?>
<Relationships xmlns="http://schemas.openxmlformats.org/package/2006/relationships"><Relationship Id="rId8" Type="http://schemas.openxmlformats.org/officeDocument/2006/relationships/image" Target="../media/image612.jpeg"/><Relationship Id="rId3" Type="http://schemas.openxmlformats.org/officeDocument/2006/relationships/hyperlink" Target="http://annonces.ebay.fr/" TargetMode="External"/><Relationship Id="rId7" Type="http://schemas.openxmlformats.org/officeDocument/2006/relationships/image" Target="../media/image611.jpeg"/><Relationship Id="rId12" Type="http://schemas.openxmlformats.org/officeDocument/2006/relationships/image" Target="../media/image615.jpeg"/><Relationship Id="rId2" Type="http://schemas.openxmlformats.org/officeDocument/2006/relationships/notesSlide" Target="../notesSlides/notesSlide65.xml"/><Relationship Id="rId1" Type="http://schemas.openxmlformats.org/officeDocument/2006/relationships/slideLayout" Target="../slideLayouts/slideLayout2.xml"/><Relationship Id="rId6" Type="http://schemas.openxmlformats.org/officeDocument/2006/relationships/hyperlink" Target="http://www.trocante.fr/local/img/01.gif" TargetMode="External"/><Relationship Id="rId11" Type="http://schemas.openxmlformats.org/officeDocument/2006/relationships/slide" Target="slide694.xml"/><Relationship Id="rId5" Type="http://schemas.openxmlformats.org/officeDocument/2006/relationships/image" Target="../media/image610.jpeg"/><Relationship Id="rId10" Type="http://schemas.openxmlformats.org/officeDocument/2006/relationships/image" Target="../media/image614.wmf"/><Relationship Id="rId4" Type="http://schemas.openxmlformats.org/officeDocument/2006/relationships/image" Target="../media/image609.png"/><Relationship Id="rId9" Type="http://schemas.openxmlformats.org/officeDocument/2006/relationships/image" Target="../media/image613.jpeg"/></Relationships>
</file>

<file path=ppt/slides/_rels/slide683.xml.rels><?xml version="1.0" encoding="UTF-8" standalone="yes"?>
<Relationships xmlns="http://schemas.openxmlformats.org/package/2006/relationships"><Relationship Id="rId8" Type="http://schemas.openxmlformats.org/officeDocument/2006/relationships/image" Target="../media/image621.png"/><Relationship Id="rId3" Type="http://schemas.openxmlformats.org/officeDocument/2006/relationships/image" Target="../media/image616.jpeg"/><Relationship Id="rId7" Type="http://schemas.openxmlformats.org/officeDocument/2006/relationships/image" Target="../media/image620.jpeg"/><Relationship Id="rId12" Type="http://schemas.openxmlformats.org/officeDocument/2006/relationships/image" Target="../media/image625.jpeg"/><Relationship Id="rId2" Type="http://schemas.openxmlformats.org/officeDocument/2006/relationships/notesSlide" Target="../notesSlides/notesSlide66.xml"/><Relationship Id="rId1" Type="http://schemas.openxmlformats.org/officeDocument/2006/relationships/slideLayout" Target="../slideLayouts/slideLayout2.xml"/><Relationship Id="rId6" Type="http://schemas.openxmlformats.org/officeDocument/2006/relationships/image" Target="../media/image619.jpeg"/><Relationship Id="rId11" Type="http://schemas.openxmlformats.org/officeDocument/2006/relationships/image" Target="../media/image624.wmf"/><Relationship Id="rId5" Type="http://schemas.openxmlformats.org/officeDocument/2006/relationships/image" Target="../media/image618.jpeg"/><Relationship Id="rId10" Type="http://schemas.openxmlformats.org/officeDocument/2006/relationships/image" Target="../media/image623.jpeg"/><Relationship Id="rId4" Type="http://schemas.openxmlformats.org/officeDocument/2006/relationships/image" Target="../media/image617.jpeg"/><Relationship Id="rId9" Type="http://schemas.openxmlformats.org/officeDocument/2006/relationships/image" Target="../media/image622.jpeg"/></Relationships>
</file>

<file path=ppt/slides/_rels/slide684.xml.rels><?xml version="1.0" encoding="UTF-8" standalone="yes"?>
<Relationships xmlns="http://schemas.openxmlformats.org/package/2006/relationships"><Relationship Id="rId8" Type="http://schemas.openxmlformats.org/officeDocument/2006/relationships/image" Target="../media/image630.jpeg"/><Relationship Id="rId3" Type="http://schemas.openxmlformats.org/officeDocument/2006/relationships/image" Target="../media/image627.jpeg"/><Relationship Id="rId7" Type="http://schemas.openxmlformats.org/officeDocument/2006/relationships/hyperlink" Target="http://www.google.fr/imgres?imgurl=http://www.trobonplan.com/wp-content/uploads/avertisseur-de-radar.png&amp;imgrefurl=http://trobonplan.com/avertisseur-radar-legal-detecteur-radar&amp;usg=__2AqLIfqiBGzFiKJrcwxyhAblcAA=&amp;h=86&amp;w=138&amp;sz=6&amp;hl=fr&amp;start=69&amp;zoom=0&amp;tbnid=dsoPY5LiYMuKgM:&amp;tbnh=58&amp;tbnw=93&amp;ei=O9dTTYafEYGZOtu_lecI&amp;prev=/images?q=logo+coyote+anti+radar&amp;start=60&amp;um=1&amp;hl=fr&amp;sa=N&amp;tbs=isch:1&amp;um=1&amp;itbs=1" TargetMode="External"/><Relationship Id="rId2" Type="http://schemas.openxmlformats.org/officeDocument/2006/relationships/image" Target="../media/image626.jpeg"/><Relationship Id="rId1" Type="http://schemas.openxmlformats.org/officeDocument/2006/relationships/slideLayout" Target="../slideLayouts/slideLayout2.xml"/><Relationship Id="rId6" Type="http://schemas.openxmlformats.org/officeDocument/2006/relationships/image" Target="../media/image629.jpeg"/><Relationship Id="rId5" Type="http://schemas.openxmlformats.org/officeDocument/2006/relationships/image" Target="../media/image628.jpeg"/><Relationship Id="rId4" Type="http://schemas.openxmlformats.org/officeDocument/2006/relationships/hyperlink" Target="http://www.averyschools.net/averyschools/lib/averyschools/Twitter-Logo.png" TargetMode="External"/></Relationships>
</file>

<file path=ppt/slides/_rels/slide685.xml.rels><?xml version="1.0" encoding="UTF-8" standalone="yes"?>
<Relationships xmlns="http://schemas.openxmlformats.org/package/2006/relationships"><Relationship Id="rId2" Type="http://schemas.openxmlformats.org/officeDocument/2006/relationships/image" Target="../media/image631.png"/><Relationship Id="rId1" Type="http://schemas.openxmlformats.org/officeDocument/2006/relationships/slideLayout" Target="../slideLayouts/slideLayout2.xml"/></Relationships>
</file>

<file path=ppt/slides/_rels/slide686.xml.rels><?xml version="1.0" encoding="UTF-8" standalone="yes"?>
<Relationships xmlns="http://schemas.openxmlformats.org/package/2006/relationships"><Relationship Id="rId2" Type="http://schemas.openxmlformats.org/officeDocument/2006/relationships/image" Target="../media/image632.png"/><Relationship Id="rId1" Type="http://schemas.openxmlformats.org/officeDocument/2006/relationships/slideLayout" Target="../slideLayouts/slideLayout2.xml"/></Relationships>
</file>

<file path=ppt/slides/_rels/slide687.xml.rels><?xml version="1.0" encoding="UTF-8" standalone="yes"?>
<Relationships xmlns="http://schemas.openxmlformats.org/package/2006/relationships"><Relationship Id="rId3" Type="http://schemas.openxmlformats.org/officeDocument/2006/relationships/image" Target="../media/image634.jpeg"/><Relationship Id="rId2" Type="http://schemas.openxmlformats.org/officeDocument/2006/relationships/image" Target="../media/image633.jpeg"/><Relationship Id="rId1" Type="http://schemas.openxmlformats.org/officeDocument/2006/relationships/slideLayout" Target="../slideLayouts/slideLayout2.xml"/><Relationship Id="rId4" Type="http://schemas.openxmlformats.org/officeDocument/2006/relationships/image" Target="../media/image635.png"/></Relationships>
</file>

<file path=ppt/slides/_rels/slide688.xml.rels><?xml version="1.0" encoding="UTF-8" standalone="yes"?>
<Relationships xmlns="http://schemas.openxmlformats.org/package/2006/relationships"><Relationship Id="rId3" Type="http://schemas.openxmlformats.org/officeDocument/2006/relationships/image" Target="../media/image637.jpeg"/><Relationship Id="rId2" Type="http://schemas.openxmlformats.org/officeDocument/2006/relationships/image" Target="../media/image636.jpeg"/><Relationship Id="rId1" Type="http://schemas.openxmlformats.org/officeDocument/2006/relationships/slideLayout" Target="../slideLayouts/slideLayout2.xml"/><Relationship Id="rId6" Type="http://schemas.openxmlformats.org/officeDocument/2006/relationships/image" Target="../media/image628.jpeg"/><Relationship Id="rId5" Type="http://schemas.openxmlformats.org/officeDocument/2006/relationships/hyperlink" Target="http://www.averyschools.net/averyschools/lib/averyschools/Twitter-Logo.png" TargetMode="External"/><Relationship Id="rId4" Type="http://schemas.openxmlformats.org/officeDocument/2006/relationships/image" Target="../media/image638.wmf"/></Relationships>
</file>

<file path=ppt/slides/_rels/slide689.xml.rels><?xml version="1.0" encoding="UTF-8" standalone="yes"?>
<Relationships xmlns="http://schemas.openxmlformats.org/package/2006/relationships"><Relationship Id="rId2" Type="http://schemas.openxmlformats.org/officeDocument/2006/relationships/image" Target="../media/image639.jpeg"/><Relationship Id="rId1" Type="http://schemas.openxmlformats.org/officeDocument/2006/relationships/slideLayout" Target="../slideLayouts/slideLayout2.xml"/></Relationships>
</file>

<file path=ppt/slides/_rels/slide69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91.xml.rels><?xml version="1.0" encoding="UTF-8" standalone="yes"?>
<Relationships xmlns="http://schemas.openxmlformats.org/package/2006/relationships"><Relationship Id="rId3" Type="http://schemas.openxmlformats.org/officeDocument/2006/relationships/image" Target="../media/image641.png"/><Relationship Id="rId2" Type="http://schemas.openxmlformats.org/officeDocument/2006/relationships/image" Target="../media/image640.png"/><Relationship Id="rId1" Type="http://schemas.openxmlformats.org/officeDocument/2006/relationships/slideLayout" Target="../slideLayouts/slideLayout1.xml"/><Relationship Id="rId6" Type="http://schemas.openxmlformats.org/officeDocument/2006/relationships/image" Target="../media/image643.jpeg"/><Relationship Id="rId5" Type="http://schemas.openxmlformats.org/officeDocument/2006/relationships/image" Target="../media/image642.png"/><Relationship Id="rId4" Type="http://schemas.openxmlformats.org/officeDocument/2006/relationships/image" Target="../media/image39.jpeg"/></Relationships>
</file>

<file path=ppt/slides/_rels/slide692.xml.rels><?xml version="1.0" encoding="UTF-8" standalone="yes"?>
<Relationships xmlns="http://schemas.openxmlformats.org/package/2006/relationships"><Relationship Id="rId3" Type="http://schemas.openxmlformats.org/officeDocument/2006/relationships/image" Target="../media/image645.gif"/><Relationship Id="rId2" Type="http://schemas.openxmlformats.org/officeDocument/2006/relationships/image" Target="../media/image644.jpeg"/><Relationship Id="rId1" Type="http://schemas.openxmlformats.org/officeDocument/2006/relationships/slideLayout" Target="../slideLayouts/slideLayout2.xml"/><Relationship Id="rId4" Type="http://schemas.openxmlformats.org/officeDocument/2006/relationships/image" Target="../media/image646.jpeg"/></Relationships>
</file>

<file path=ppt/slides/_rels/slide6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4.xml.rels><?xml version="1.0" encoding="UTF-8" standalone="yes"?>
<Relationships xmlns="http://schemas.openxmlformats.org/package/2006/relationships"><Relationship Id="rId3" Type="http://schemas.openxmlformats.org/officeDocument/2006/relationships/slide" Target="slide126.xml"/><Relationship Id="rId2" Type="http://schemas.openxmlformats.org/officeDocument/2006/relationships/image" Target="../media/image614.wmf"/><Relationship Id="rId1" Type="http://schemas.openxmlformats.org/officeDocument/2006/relationships/slideLayout" Target="../slideLayouts/slideLayout2.xml"/></Relationships>
</file>

<file path=ppt/slides/_rels/slide695.xml.rels><?xml version="1.0" encoding="UTF-8" standalone="yes"?>
<Relationships xmlns="http://schemas.openxmlformats.org/package/2006/relationships"><Relationship Id="rId3" Type="http://schemas.openxmlformats.org/officeDocument/2006/relationships/image" Target="../media/image647.wmf"/><Relationship Id="rId2" Type="http://schemas.openxmlformats.org/officeDocument/2006/relationships/slide" Target="slide1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675688" y="6566694"/>
            <a:ext cx="468312" cy="260350"/>
          </a:xfrm>
        </p:spPr>
        <p:txBody>
          <a:bodyPr/>
          <a:lstStyle/>
          <a:p>
            <a:fld id="{5E592025-365A-425A-B09A-75E7671A0C0E}" type="slidenum">
              <a:rPr lang="fr-FR"/>
              <a:pPr/>
              <a:t>1</a:t>
            </a:fld>
            <a:endParaRPr lang="fr-FR" dirty="0"/>
          </a:p>
        </p:txBody>
      </p:sp>
      <p:sp>
        <p:nvSpPr>
          <p:cNvPr id="2050" name="Rectangle 2"/>
          <p:cNvSpPr>
            <a:spLocks noGrp="1" noChangeArrowheads="1"/>
          </p:cNvSpPr>
          <p:nvPr>
            <p:ph type="ctrTitle" idx="4294967295"/>
          </p:nvPr>
        </p:nvSpPr>
        <p:spPr>
          <a:xfrm>
            <a:off x="2411413" y="2728913"/>
            <a:ext cx="2952750" cy="939800"/>
          </a:xfrm>
          <a:prstGeom prst="rect">
            <a:avLst/>
          </a:prstGeom>
        </p:spPr>
        <p:txBody>
          <a:bodyPr/>
          <a:lstStyle/>
          <a:p>
            <a:pPr algn="l"/>
            <a:r>
              <a:rPr lang="fr-FR" sz="6000" b="1" dirty="0" err="1">
                <a:solidFill>
                  <a:schemeClr val="accent1">
                    <a:lumMod val="50000"/>
                  </a:schemeClr>
                </a:solidFill>
              </a:rPr>
              <a:t>M</a:t>
            </a:r>
            <a:r>
              <a:rPr lang="fr-FR" sz="4000" b="1" dirty="0" err="1">
                <a:solidFill>
                  <a:srgbClr val="000066"/>
                </a:solidFill>
              </a:rPr>
              <a:t>arke</a:t>
            </a:r>
            <a:r>
              <a:rPr lang="fr-FR" sz="4000" b="1" dirty="0">
                <a:solidFill>
                  <a:srgbClr val="000066"/>
                </a:solidFill>
              </a:rPr>
              <a:t>  </a:t>
            </a:r>
            <a:r>
              <a:rPr lang="fr-FR" sz="4000" b="1" dirty="0" err="1">
                <a:solidFill>
                  <a:srgbClr val="000066"/>
                </a:solidFill>
              </a:rPr>
              <a:t>ing</a:t>
            </a:r>
            <a:endParaRPr lang="fr-FR" sz="6000" dirty="0">
              <a:solidFill>
                <a:schemeClr val="folHlink"/>
              </a:solidFill>
            </a:endParaRPr>
          </a:p>
        </p:txBody>
      </p:sp>
      <p:sp>
        <p:nvSpPr>
          <p:cNvPr id="2051" name="Rectangle 3"/>
          <p:cNvSpPr>
            <a:spLocks noGrp="1" noChangeArrowheads="1"/>
          </p:cNvSpPr>
          <p:nvPr>
            <p:ph type="subTitle" idx="4294967295"/>
          </p:nvPr>
        </p:nvSpPr>
        <p:spPr>
          <a:xfrm>
            <a:off x="323528" y="4905163"/>
            <a:ext cx="5256583" cy="970368"/>
          </a:xfrm>
          <a:prstGeom prst="rect">
            <a:avLst/>
          </a:prstGeom>
          <a:solidFill>
            <a:srgbClr val="000066"/>
          </a:solidFill>
        </p:spPr>
        <p:txBody>
          <a:bodyPr/>
          <a:lstStyle/>
          <a:p>
            <a:pPr marL="0" indent="0">
              <a:buNone/>
            </a:pPr>
            <a:r>
              <a:rPr lang="fr-FR" sz="2400" dirty="0">
                <a:solidFill>
                  <a:schemeClr val="bg1"/>
                </a:solidFill>
              </a:rPr>
              <a:t>Principaux Concepts &amp; Fondements</a:t>
            </a:r>
          </a:p>
        </p:txBody>
      </p:sp>
      <p:sp>
        <p:nvSpPr>
          <p:cNvPr id="2054" name="Rectangle 6"/>
          <p:cNvSpPr>
            <a:spLocks noChangeArrowheads="1"/>
          </p:cNvSpPr>
          <p:nvPr/>
        </p:nvSpPr>
        <p:spPr bwMode="auto">
          <a:xfrm>
            <a:off x="3816350" y="3379788"/>
            <a:ext cx="4283075" cy="720725"/>
          </a:xfrm>
          <a:prstGeom prst="rect">
            <a:avLst/>
          </a:prstGeom>
          <a:noFill/>
          <a:ln w="9525">
            <a:noFill/>
            <a:miter lim="800000"/>
            <a:headEnd/>
            <a:tailEnd/>
          </a:ln>
          <a:effectLst/>
        </p:spPr>
        <p:txBody>
          <a:bodyPr anchor="ctr"/>
          <a:lstStyle/>
          <a:p>
            <a:r>
              <a:rPr lang="fr-FR" sz="3600" b="1" dirty="0">
                <a:solidFill>
                  <a:srgbClr val="000066"/>
                </a:solidFill>
              </a:rPr>
              <a:t>S </a:t>
            </a:r>
            <a:r>
              <a:rPr lang="fr-FR" sz="6000" dirty="0">
                <a:solidFill>
                  <a:schemeClr val="folHlink"/>
                </a:solidFill>
              </a:rPr>
              <a:t>  </a:t>
            </a:r>
            <a:r>
              <a:rPr lang="fr-FR" sz="6000" dirty="0" err="1">
                <a:solidFill>
                  <a:schemeClr val="accent1">
                    <a:lumMod val="50000"/>
                  </a:schemeClr>
                </a:solidFill>
              </a:rPr>
              <a:t>ratégique</a:t>
            </a:r>
            <a:endParaRPr lang="fr-FR" sz="6000" dirty="0">
              <a:solidFill>
                <a:schemeClr val="accent1">
                  <a:lumMod val="50000"/>
                </a:schemeClr>
              </a:solidFill>
            </a:endParaRPr>
          </a:p>
        </p:txBody>
      </p:sp>
      <p:sp>
        <p:nvSpPr>
          <p:cNvPr id="2055" name="Text Box 7"/>
          <p:cNvSpPr txBox="1">
            <a:spLocks noChangeArrowheads="1"/>
          </p:cNvSpPr>
          <p:nvPr/>
        </p:nvSpPr>
        <p:spPr bwMode="auto">
          <a:xfrm>
            <a:off x="3922713" y="1868488"/>
            <a:ext cx="1154112" cy="2713037"/>
          </a:xfrm>
          <a:prstGeom prst="rect">
            <a:avLst/>
          </a:prstGeom>
          <a:noFill/>
          <a:ln w="9525">
            <a:noFill/>
            <a:miter lim="800000"/>
            <a:headEnd/>
            <a:tailEnd/>
          </a:ln>
          <a:effectLst/>
        </p:spPr>
        <p:txBody>
          <a:bodyPr>
            <a:spAutoFit/>
          </a:bodyPr>
          <a:lstStyle/>
          <a:p>
            <a:pPr>
              <a:spcBef>
                <a:spcPct val="50000"/>
              </a:spcBef>
            </a:pPr>
            <a:r>
              <a:rPr lang="fr-FR" sz="17200" dirty="0">
                <a:solidFill>
                  <a:schemeClr val="accent1">
                    <a:lumMod val="50000"/>
                  </a:schemeClr>
                </a:solidFill>
                <a:latin typeface="Lucida Sans" pitchFamily="34" charset="0"/>
              </a:rPr>
              <a:t>t</a:t>
            </a:r>
          </a:p>
        </p:txBody>
      </p:sp>
      <p:sp>
        <p:nvSpPr>
          <p:cNvPr id="2058" name="Text Box 10"/>
          <p:cNvSpPr txBox="1">
            <a:spLocks noChangeArrowheads="1"/>
          </p:cNvSpPr>
          <p:nvPr/>
        </p:nvSpPr>
        <p:spPr bwMode="auto">
          <a:xfrm>
            <a:off x="3636169" y="5229200"/>
            <a:ext cx="2881312" cy="646331"/>
          </a:xfrm>
          <a:prstGeom prst="rect">
            <a:avLst/>
          </a:prstGeom>
          <a:noFill/>
          <a:ln w="9525">
            <a:noFill/>
            <a:miter lim="800000"/>
            <a:headEnd/>
            <a:tailEnd/>
          </a:ln>
          <a:effectLst/>
        </p:spPr>
        <p:txBody>
          <a:bodyPr>
            <a:spAutoFit/>
          </a:bodyPr>
          <a:lstStyle/>
          <a:p>
            <a:pPr>
              <a:spcBef>
                <a:spcPct val="50000"/>
              </a:spcBef>
            </a:pPr>
            <a:r>
              <a:rPr lang="fr-FR" sz="3600" b="1" i="1" dirty="0">
                <a:solidFill>
                  <a:schemeClr val="bg1"/>
                </a:solidFill>
                <a:latin typeface="Calibri" pitchFamily="34" charset="0"/>
              </a:rPr>
              <a:t>+ TD…</a:t>
            </a:r>
          </a:p>
        </p:txBody>
      </p:sp>
      <p:pic>
        <p:nvPicPr>
          <p:cNvPr id="541699" name="Picture 3" descr="C:\Users\BLUEOFFICE\Desktop\5894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8700" y="679255"/>
            <a:ext cx="4048125" cy="11239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0" name="Picture 2" descr="C:\Users\BLUEOFFICE\Desktop\mg-webe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52957" y="1868488"/>
            <a:ext cx="1582886" cy="110797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051">
                                            <p:bg/>
                                          </p:spTgt>
                                        </p:tgtEl>
                                        <p:attrNameLst>
                                          <p:attrName>style.visibility</p:attrName>
                                        </p:attrNameLst>
                                      </p:cBhvr>
                                      <p:to>
                                        <p:strVal val="visible"/>
                                      </p:to>
                                    </p:set>
                                    <p:animEffect transition="in" filter="diamond(in)">
                                      <p:cBhvr>
                                        <p:cTn id="7" dur="2000"/>
                                        <p:tgtEl>
                                          <p:spTgt spid="2051">
                                            <p:bg/>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2051">
                                            <p:txEl>
                                              <p:pRg st="0" end="0"/>
                                            </p:txEl>
                                          </p:spTgt>
                                        </p:tgtEl>
                                        <p:attrNameLst>
                                          <p:attrName>style.visibility</p:attrName>
                                        </p:attrNameLst>
                                      </p:cBhvr>
                                      <p:to>
                                        <p:strVal val="visible"/>
                                      </p:to>
                                    </p:set>
                                    <p:animEffect transition="in" filter="diamond(in)">
                                      <p:cBhvr>
                                        <p:cTn id="12" dur="2000"/>
                                        <p:tgtEl>
                                          <p:spTgt spid="20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2058"/>
                                        </p:tgtEl>
                                        <p:attrNameLst>
                                          <p:attrName>style.visibility</p:attrName>
                                        </p:attrNameLst>
                                      </p:cBhvr>
                                      <p:to>
                                        <p:strVal val="visible"/>
                                      </p:to>
                                    </p:set>
                                    <p:animEffect transition="in" filter="diamond(in)">
                                      <p:cBhvr>
                                        <p:cTn id="17" dur="2000"/>
                                        <p:tgtEl>
                                          <p:spTgt spid="20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uiExpand="1" build="p" animBg="1"/>
      <p:bldP spid="205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a:t>
            </a:fld>
            <a:endParaRPr lang="fr-FR" dirty="0"/>
          </a:p>
        </p:txBody>
      </p:sp>
      <p:pic>
        <p:nvPicPr>
          <p:cNvPr id="542722" name="Picture 2" descr="C:\Users\BLUEOFFICE\Desktop\mg-webex.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3600" y="-974725"/>
            <a:ext cx="11582400" cy="810736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33394" y="5877271"/>
            <a:ext cx="4518308" cy="769441"/>
          </a:xfrm>
          <a:prstGeom prst="rect">
            <a:avLst/>
          </a:prstGeom>
        </p:spPr>
        <p:txBody>
          <a:bodyPr wrap="square">
            <a:spAutoFit/>
          </a:bodyPr>
          <a:lstStyle/>
          <a:p>
            <a:pPr algn="just"/>
            <a:r>
              <a:rPr lang="fr-FR" sz="1100" b="1" dirty="0">
                <a:solidFill>
                  <a:schemeClr val="bg1"/>
                </a:solidFill>
              </a:rPr>
              <a:t>« </a:t>
            </a:r>
            <a:r>
              <a:rPr lang="fr-FR" sz="1100" b="1" i="1" dirty="0">
                <a:solidFill>
                  <a:schemeClr val="bg1"/>
                </a:solidFill>
              </a:rPr>
              <a:t>Quand tout semble aller contre vous, n'oubliez pas une chose : </a:t>
            </a:r>
          </a:p>
          <a:p>
            <a:pPr algn="just"/>
            <a:r>
              <a:rPr lang="fr-FR" sz="1100" b="1" i="1" dirty="0">
                <a:solidFill>
                  <a:schemeClr val="bg1"/>
                </a:solidFill>
              </a:rPr>
              <a:t>   c'est que l'avion décolle contre le vent, et non avec lui</a:t>
            </a:r>
            <a:r>
              <a:rPr lang="fr-FR" sz="1100" b="1" dirty="0">
                <a:solidFill>
                  <a:schemeClr val="bg1"/>
                </a:solidFill>
              </a:rPr>
              <a:t> ».</a:t>
            </a:r>
          </a:p>
          <a:p>
            <a:pPr algn="r"/>
            <a:r>
              <a:rPr lang="fr-FR" sz="1100" b="1" dirty="0">
                <a:solidFill>
                  <a:schemeClr val="bg1"/>
                </a:solidFill>
              </a:rPr>
              <a:t> Henry Ford</a:t>
            </a:r>
          </a:p>
          <a:p>
            <a:endParaRPr lang="fr-FR" sz="1100" b="1" dirty="0">
              <a:solidFill>
                <a:schemeClr val="bg1"/>
              </a:solidFill>
            </a:endParaRPr>
          </a:p>
        </p:txBody>
      </p:sp>
    </p:spTree>
    <p:extLst>
      <p:ext uri="{BB962C8B-B14F-4D97-AF65-F5344CB8AC3E}">
        <p14:creationId xmlns:p14="http://schemas.microsoft.com/office/powerpoint/2010/main" val="1252373359"/>
      </p:ext>
    </p:extLst>
  </p:cSld>
  <p:clrMapOvr>
    <a:masterClrMapping/>
  </p:clrMapOvr>
  <p:transition spd="med">
    <p:randomBa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2195736" y="332656"/>
            <a:ext cx="4608512" cy="570759"/>
          </a:xfrm>
          <a:prstGeom prst="rect">
            <a:avLst/>
          </a:prstGeom>
        </p:spPr>
        <p:txBody>
          <a:bodyPr/>
          <a:lstStyle/>
          <a:p>
            <a:r>
              <a:rPr lang="fr-FR" sz="2800" b="1" dirty="0">
                <a:solidFill>
                  <a:schemeClr val="accent6">
                    <a:lumMod val="75000"/>
                  </a:schemeClr>
                </a:solidFill>
              </a:rPr>
              <a:t>Plan </a:t>
            </a:r>
            <a:r>
              <a:rPr lang="fr-FR" sz="1200" b="1" dirty="0">
                <a:solidFill>
                  <a:schemeClr val="accent6">
                    <a:lumMod val="75000"/>
                  </a:schemeClr>
                </a:solidFill>
              </a:rPr>
              <a:t>ou les Outils Marketing</a:t>
            </a:r>
          </a:p>
        </p:txBody>
      </p:sp>
      <p:sp>
        <p:nvSpPr>
          <p:cNvPr id="3" name="Espace réservé du contenu 2"/>
          <p:cNvSpPr>
            <a:spLocks noGrp="1"/>
          </p:cNvSpPr>
          <p:nvPr>
            <p:ph idx="4294967295"/>
          </p:nvPr>
        </p:nvSpPr>
        <p:spPr>
          <a:xfrm>
            <a:off x="179512" y="1052736"/>
            <a:ext cx="8712968" cy="5112568"/>
          </a:xfrm>
          <a:prstGeom prst="rect">
            <a:avLst/>
          </a:prstGeom>
        </p:spPr>
        <p:txBody>
          <a:bodyPr/>
          <a:lstStyle/>
          <a:p>
            <a:pPr algn="just"/>
            <a:r>
              <a:rPr lang="fr-FR" sz="1600" b="1" dirty="0">
                <a:solidFill>
                  <a:schemeClr val="accent6">
                    <a:lumMod val="75000"/>
                  </a:schemeClr>
                </a:solidFill>
              </a:rPr>
              <a:t>Présentation</a:t>
            </a:r>
          </a:p>
          <a:p>
            <a:pPr algn="just"/>
            <a:endParaRPr lang="fr-FR" sz="500" dirty="0">
              <a:solidFill>
                <a:schemeClr val="accent6">
                  <a:lumMod val="75000"/>
                </a:schemeClr>
              </a:solidFill>
            </a:endParaRPr>
          </a:p>
          <a:p>
            <a:pPr algn="just"/>
            <a:r>
              <a:rPr lang="fr-FR" sz="1600" dirty="0">
                <a:solidFill>
                  <a:schemeClr val="accent6">
                    <a:lumMod val="75000"/>
                  </a:schemeClr>
                </a:solidFill>
              </a:rPr>
              <a:t>Quelques dates </a:t>
            </a:r>
            <a:r>
              <a:rPr lang="fr-FR" sz="1600" b="1" dirty="0">
                <a:solidFill>
                  <a:schemeClr val="accent6">
                    <a:lumMod val="75000"/>
                  </a:schemeClr>
                </a:solidFill>
              </a:rPr>
              <a:t>Historique</a:t>
            </a:r>
            <a:endParaRPr lang="fr-FR" sz="1600" dirty="0">
              <a:solidFill>
                <a:schemeClr val="accent6">
                  <a:lumMod val="75000"/>
                </a:schemeClr>
              </a:solidFill>
            </a:endParaRPr>
          </a:p>
          <a:p>
            <a:pPr marL="0" indent="0" algn="just">
              <a:buNone/>
            </a:pPr>
            <a:endParaRPr lang="fr-FR" sz="500" dirty="0">
              <a:solidFill>
                <a:schemeClr val="accent6">
                  <a:lumMod val="75000"/>
                </a:schemeClr>
              </a:solidFill>
            </a:endParaRPr>
          </a:p>
          <a:p>
            <a:pPr algn="just"/>
            <a:r>
              <a:rPr lang="fr-FR" sz="1600" dirty="0">
                <a:solidFill>
                  <a:schemeClr val="accent6">
                    <a:lumMod val="75000"/>
                  </a:schemeClr>
                </a:solidFill>
              </a:rPr>
              <a:t>Études (oui/non), océans bleu et rouge, marketing, marketing stratégique, marketing opérationnel </a:t>
            </a:r>
            <a:r>
              <a:rPr lang="fr-FR" sz="1600" b="1" dirty="0">
                <a:solidFill>
                  <a:schemeClr val="accent6">
                    <a:lumMod val="75000"/>
                  </a:schemeClr>
                </a:solidFill>
              </a:rPr>
              <a:t>Définitions</a:t>
            </a:r>
            <a:endParaRPr lang="fr-FR" sz="1600" u="sng" dirty="0">
              <a:solidFill>
                <a:schemeClr val="accent6">
                  <a:lumMod val="75000"/>
                </a:schemeClr>
              </a:solidFill>
            </a:endParaRPr>
          </a:p>
          <a:p>
            <a:pPr marL="0" indent="0" algn="just">
              <a:buNone/>
            </a:pPr>
            <a:endParaRPr lang="fr-FR" sz="500" u="sng" dirty="0">
              <a:solidFill>
                <a:schemeClr val="accent6">
                  <a:lumMod val="75000"/>
                </a:schemeClr>
              </a:solidFill>
            </a:endParaRPr>
          </a:p>
          <a:p>
            <a:pPr algn="just"/>
            <a:r>
              <a:rPr lang="fr-FR" sz="1600" dirty="0">
                <a:solidFill>
                  <a:schemeClr val="accent6">
                    <a:lumMod val="75000"/>
                  </a:schemeClr>
                </a:solidFill>
              </a:rPr>
              <a:t>Le </a:t>
            </a:r>
            <a:r>
              <a:rPr lang="fr-FR" sz="1600" b="1" dirty="0">
                <a:solidFill>
                  <a:srgbClr val="FF0000"/>
                </a:solidFill>
              </a:rPr>
              <a:t>marché</a:t>
            </a:r>
            <a:r>
              <a:rPr lang="fr-FR" sz="1600" dirty="0">
                <a:solidFill>
                  <a:schemeClr val="accent6">
                    <a:lumMod val="75000"/>
                  </a:schemeClr>
                </a:solidFill>
              </a:rPr>
              <a:t>, l’acte d’achat, le consommateur, les types de marché, les </a:t>
            </a:r>
            <a:r>
              <a:rPr lang="fr-FR" sz="1600" b="1" dirty="0">
                <a:solidFill>
                  <a:srgbClr val="FF0000"/>
                </a:solidFill>
              </a:rPr>
              <a:t>études</a:t>
            </a:r>
            <a:r>
              <a:rPr lang="fr-FR" sz="1600" dirty="0">
                <a:solidFill>
                  <a:schemeClr val="accent6">
                    <a:lumMod val="75000"/>
                  </a:schemeClr>
                </a:solidFill>
              </a:rPr>
              <a:t>, la </a:t>
            </a:r>
            <a:r>
              <a:rPr lang="fr-FR" sz="1600" b="1" dirty="0">
                <a:solidFill>
                  <a:srgbClr val="FF0000"/>
                </a:solidFill>
              </a:rPr>
              <a:t>concurrence</a:t>
            </a:r>
            <a:r>
              <a:rPr lang="fr-FR" sz="1600" dirty="0">
                <a:solidFill>
                  <a:schemeClr val="accent6">
                    <a:lumMod val="75000"/>
                  </a:schemeClr>
                </a:solidFill>
              </a:rPr>
              <a:t>, l’environnement (EDM) </a:t>
            </a:r>
            <a:r>
              <a:rPr lang="fr-FR" sz="1600" b="1" dirty="0">
                <a:solidFill>
                  <a:schemeClr val="accent6">
                    <a:lumMod val="75000"/>
                  </a:schemeClr>
                </a:solidFill>
              </a:rPr>
              <a:t>Analyser son Marché </a:t>
            </a:r>
            <a:endParaRPr lang="fr-FR" sz="1600" dirty="0">
              <a:solidFill>
                <a:schemeClr val="accent6">
                  <a:lumMod val="75000"/>
                </a:schemeClr>
              </a:solidFill>
            </a:endParaRPr>
          </a:p>
          <a:p>
            <a:pPr marL="0" indent="0" algn="just">
              <a:buNone/>
            </a:pPr>
            <a:endParaRPr lang="fr-FR" sz="500" u="sng" dirty="0">
              <a:solidFill>
                <a:schemeClr val="accent6">
                  <a:lumMod val="75000"/>
                </a:schemeClr>
              </a:solidFill>
            </a:endParaRPr>
          </a:p>
          <a:p>
            <a:pPr algn="just"/>
            <a:r>
              <a:rPr lang="fr-FR" sz="1600" dirty="0">
                <a:solidFill>
                  <a:schemeClr val="accent6">
                    <a:lumMod val="75000"/>
                  </a:schemeClr>
                </a:solidFill>
              </a:rPr>
              <a:t>Attractivité du marché, la demande, le marché potentiel, La </a:t>
            </a:r>
            <a:r>
              <a:rPr lang="fr-FR" sz="1600" b="1" dirty="0">
                <a:solidFill>
                  <a:srgbClr val="FF0000"/>
                </a:solidFill>
              </a:rPr>
              <a:t>segmentation</a:t>
            </a:r>
            <a:r>
              <a:rPr lang="fr-FR" sz="1600" dirty="0">
                <a:solidFill>
                  <a:schemeClr val="accent6">
                    <a:lumMod val="75000"/>
                  </a:schemeClr>
                </a:solidFill>
              </a:rPr>
              <a:t>, le cycle de vie produit/marché, la </a:t>
            </a:r>
            <a:r>
              <a:rPr lang="fr-FR" sz="1600" dirty="0">
                <a:solidFill>
                  <a:srgbClr val="000066"/>
                </a:solidFill>
              </a:rPr>
              <a:t>position </a:t>
            </a:r>
            <a:r>
              <a:rPr lang="fr-FR" sz="1600" dirty="0">
                <a:solidFill>
                  <a:schemeClr val="accent6">
                    <a:lumMod val="75000"/>
                  </a:schemeClr>
                </a:solidFill>
              </a:rPr>
              <a:t>de l’entreprise, </a:t>
            </a:r>
            <a:r>
              <a:rPr lang="fr-FR" sz="1600" b="1" dirty="0">
                <a:solidFill>
                  <a:srgbClr val="FF0000"/>
                </a:solidFill>
              </a:rPr>
              <a:t>diagnostics</a:t>
            </a:r>
            <a:r>
              <a:rPr lang="fr-FR" sz="1600" dirty="0">
                <a:solidFill>
                  <a:schemeClr val="accent6">
                    <a:lumMod val="75000"/>
                  </a:schemeClr>
                </a:solidFill>
              </a:rPr>
              <a:t> interne et externe </a:t>
            </a:r>
            <a:r>
              <a:rPr lang="fr-FR" sz="1600" b="1" dirty="0">
                <a:solidFill>
                  <a:schemeClr val="accent6">
                    <a:lumMod val="75000"/>
                  </a:schemeClr>
                </a:solidFill>
              </a:rPr>
              <a:t>Choisir son Marché </a:t>
            </a:r>
            <a:endParaRPr lang="fr-FR" sz="1600" dirty="0">
              <a:solidFill>
                <a:schemeClr val="accent6">
                  <a:lumMod val="75000"/>
                </a:schemeClr>
              </a:solidFill>
            </a:endParaRPr>
          </a:p>
          <a:p>
            <a:pPr marL="0" indent="0" algn="just">
              <a:buNone/>
            </a:pPr>
            <a:endParaRPr lang="fr-FR" sz="500" u="sng" dirty="0">
              <a:solidFill>
                <a:schemeClr val="accent6">
                  <a:lumMod val="75000"/>
                </a:schemeClr>
              </a:solidFill>
            </a:endParaRPr>
          </a:p>
          <a:p>
            <a:pPr algn="just"/>
            <a:r>
              <a:rPr lang="fr-FR" sz="1600" dirty="0">
                <a:solidFill>
                  <a:schemeClr val="accent6">
                    <a:lumMod val="75000"/>
                  </a:schemeClr>
                </a:solidFill>
              </a:rPr>
              <a:t>Se fixer des </a:t>
            </a:r>
            <a:r>
              <a:rPr lang="fr-FR" sz="1600" b="1" dirty="0">
                <a:solidFill>
                  <a:srgbClr val="FF0000"/>
                </a:solidFill>
              </a:rPr>
              <a:t>objectifs</a:t>
            </a:r>
            <a:r>
              <a:rPr lang="fr-FR" sz="1600" dirty="0">
                <a:solidFill>
                  <a:schemeClr val="accent6">
                    <a:lumMod val="75000"/>
                  </a:schemeClr>
                </a:solidFill>
              </a:rPr>
              <a:t>, se fixer une stratégie, le </a:t>
            </a:r>
            <a:r>
              <a:rPr lang="fr-FR" sz="1600" b="1" dirty="0">
                <a:solidFill>
                  <a:srgbClr val="FF0000"/>
                </a:solidFill>
              </a:rPr>
              <a:t>mix marketing</a:t>
            </a:r>
            <a:r>
              <a:rPr lang="fr-FR" sz="1600" dirty="0">
                <a:solidFill>
                  <a:schemeClr val="accent6">
                    <a:lumMod val="75000"/>
                  </a:schemeClr>
                </a:solidFill>
              </a:rPr>
              <a:t>, la segmentation et le </a:t>
            </a:r>
            <a:r>
              <a:rPr lang="fr-FR" sz="1600" b="1" dirty="0">
                <a:solidFill>
                  <a:srgbClr val="FF0000"/>
                </a:solidFill>
              </a:rPr>
              <a:t>positionnement</a:t>
            </a:r>
            <a:r>
              <a:rPr lang="fr-FR" sz="1600" dirty="0">
                <a:solidFill>
                  <a:schemeClr val="accent6">
                    <a:lumMod val="75000"/>
                  </a:schemeClr>
                </a:solidFill>
              </a:rPr>
              <a:t> </a:t>
            </a:r>
            <a:r>
              <a:rPr lang="fr-FR" sz="1600" b="1" dirty="0">
                <a:solidFill>
                  <a:schemeClr val="accent6">
                    <a:lumMod val="75000"/>
                  </a:schemeClr>
                </a:solidFill>
              </a:rPr>
              <a:t>Se lancer sur ce Marché </a:t>
            </a:r>
            <a:endParaRPr lang="fr-FR" sz="1600" dirty="0">
              <a:solidFill>
                <a:schemeClr val="accent6">
                  <a:lumMod val="75000"/>
                </a:schemeClr>
              </a:solidFill>
            </a:endParaRPr>
          </a:p>
          <a:p>
            <a:pPr algn="just"/>
            <a:endParaRPr lang="fr-FR" sz="500" u="sng" dirty="0">
              <a:solidFill>
                <a:schemeClr val="accent6">
                  <a:lumMod val="75000"/>
                </a:schemeClr>
              </a:solidFill>
            </a:endParaRPr>
          </a:p>
          <a:p>
            <a:pPr lvl="0" algn="just"/>
            <a:r>
              <a:rPr lang="fr-FR" sz="1600" dirty="0">
                <a:solidFill>
                  <a:schemeClr val="accent6">
                    <a:lumMod val="75000"/>
                  </a:schemeClr>
                </a:solidFill>
              </a:rPr>
              <a:t>L’analyse, les objectifs, le calendrier des opérations, le </a:t>
            </a:r>
            <a:r>
              <a:rPr lang="fr-FR" sz="1600" b="1" dirty="0">
                <a:solidFill>
                  <a:srgbClr val="FF0000"/>
                </a:solidFill>
              </a:rPr>
              <a:t>budget</a:t>
            </a:r>
            <a:r>
              <a:rPr lang="fr-FR" sz="1600" dirty="0">
                <a:solidFill>
                  <a:schemeClr val="accent6">
                    <a:lumMod val="75000"/>
                  </a:schemeClr>
                </a:solidFill>
              </a:rPr>
              <a:t>, les moyens de </a:t>
            </a:r>
            <a:r>
              <a:rPr lang="fr-FR" sz="1600" b="1" dirty="0">
                <a:solidFill>
                  <a:srgbClr val="FF0000"/>
                </a:solidFill>
              </a:rPr>
              <a:t>contrôles </a:t>
            </a:r>
            <a:r>
              <a:rPr lang="fr-FR" sz="1600" b="1" dirty="0">
                <a:solidFill>
                  <a:schemeClr val="accent6">
                    <a:lumMod val="75000"/>
                  </a:schemeClr>
                </a:solidFill>
              </a:rPr>
              <a:t>Le Plan Marketing </a:t>
            </a:r>
            <a:endParaRPr lang="fr-FR" sz="1600" b="1" dirty="0">
              <a:solidFill>
                <a:srgbClr val="FF0000"/>
              </a:solidFill>
            </a:endParaRPr>
          </a:p>
          <a:p>
            <a:pPr lvl="0" algn="just"/>
            <a:endParaRPr lang="fr-FR" sz="500" u="sng" dirty="0">
              <a:solidFill>
                <a:schemeClr val="accent6">
                  <a:lumMod val="75000"/>
                </a:schemeClr>
              </a:solidFill>
            </a:endParaRPr>
          </a:p>
          <a:p>
            <a:pPr algn="just"/>
            <a:r>
              <a:rPr lang="fr-FR" sz="1600" dirty="0" err="1">
                <a:solidFill>
                  <a:schemeClr val="accent6">
                    <a:lumMod val="75000"/>
                  </a:schemeClr>
                </a:solidFill>
              </a:rPr>
              <a:t>Executive</a:t>
            </a:r>
            <a:r>
              <a:rPr lang="fr-FR" sz="1600" dirty="0">
                <a:solidFill>
                  <a:schemeClr val="accent6">
                    <a:lumMod val="75000"/>
                  </a:schemeClr>
                </a:solidFill>
              </a:rPr>
              <a:t> </a:t>
            </a:r>
            <a:r>
              <a:rPr lang="fr-FR" sz="1600" dirty="0" err="1">
                <a:solidFill>
                  <a:schemeClr val="accent6">
                    <a:lumMod val="75000"/>
                  </a:schemeClr>
                </a:solidFill>
              </a:rPr>
              <a:t>summary</a:t>
            </a:r>
            <a:r>
              <a:rPr lang="fr-FR" sz="1600" dirty="0">
                <a:solidFill>
                  <a:schemeClr val="accent6">
                    <a:lumMod val="75000"/>
                  </a:schemeClr>
                </a:solidFill>
              </a:rPr>
              <a:t>, stratégie générale, plan opérationnel, </a:t>
            </a:r>
            <a:r>
              <a:rPr lang="fr-FR" sz="1600" b="1" dirty="0">
                <a:solidFill>
                  <a:srgbClr val="FF0000"/>
                </a:solidFill>
              </a:rPr>
              <a:t>business model </a:t>
            </a:r>
            <a:r>
              <a:rPr lang="fr-FR" sz="1600" dirty="0">
                <a:solidFill>
                  <a:schemeClr val="accent6">
                    <a:lumMod val="75000"/>
                  </a:schemeClr>
                </a:solidFill>
              </a:rPr>
              <a:t>(hors chiffrage) </a:t>
            </a:r>
            <a:r>
              <a:rPr lang="fr-FR" sz="1600" b="1" dirty="0">
                <a:solidFill>
                  <a:schemeClr val="accent6">
                    <a:lumMod val="75000"/>
                  </a:schemeClr>
                </a:solidFill>
              </a:rPr>
              <a:t>Le Business Plan </a:t>
            </a:r>
            <a:endParaRPr lang="fr-FR" sz="1600" dirty="0">
              <a:solidFill>
                <a:schemeClr val="accent6">
                  <a:lumMod val="75000"/>
                </a:schemeClr>
              </a:solidFill>
            </a:endParaRPr>
          </a:p>
          <a:p>
            <a:pPr algn="just"/>
            <a:endParaRPr lang="fr-FR" sz="500" u="sng" dirty="0">
              <a:solidFill>
                <a:schemeClr val="accent6">
                  <a:lumMod val="75000"/>
                </a:schemeClr>
              </a:solidFill>
            </a:endParaRPr>
          </a:p>
          <a:p>
            <a:pPr algn="just"/>
            <a:r>
              <a:rPr lang="fr-FR" sz="1600" b="1" dirty="0">
                <a:solidFill>
                  <a:schemeClr val="accent6">
                    <a:lumMod val="75000"/>
                  </a:schemeClr>
                </a:solidFill>
              </a:rPr>
              <a:t>Tendances de Consommation </a:t>
            </a:r>
            <a:endParaRPr lang="fr-FR" sz="1600" u="sng" dirty="0">
              <a:solidFill>
                <a:schemeClr val="accent6">
                  <a:lumMod val="75000"/>
                </a:schemeClr>
              </a:solidFill>
            </a:endParaRPr>
          </a:p>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a:t>
            </a:fld>
            <a:endParaRPr lang="fr-FR"/>
          </a:p>
        </p:txBody>
      </p:sp>
      <p:pic>
        <p:nvPicPr>
          <p:cNvPr id="5" name="Picture 2" descr="C:\Users\BLUEOFFICE\Desktop\signature-fbri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6020201"/>
            <a:ext cx="1588665" cy="294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663000"/>
      </p:ext>
    </p:extLst>
  </p:cSld>
  <p:clrMapOvr>
    <a:masterClrMapping/>
  </p:clrMapOvr>
  <p:transition spd="med">
    <p:randomBar/>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734733" y="185587"/>
            <a:ext cx="6781800" cy="649636"/>
          </a:xfrm>
        </p:spPr>
        <p:txBody>
          <a:bodyPr/>
          <a:lstStyle/>
          <a:p>
            <a:pPr algn="r" eaLnBrk="1" hangingPunct="1"/>
            <a:r>
              <a:rPr lang="en-US" sz="3600" b="1" dirty="0">
                <a:solidFill>
                  <a:schemeClr val="accent2">
                    <a:lumMod val="50000"/>
                  </a:schemeClr>
                </a:solidFill>
              </a:rPr>
              <a:t>La </a:t>
            </a:r>
            <a:r>
              <a:rPr lang="en-US" sz="3600" b="1" dirty="0" err="1">
                <a:solidFill>
                  <a:schemeClr val="accent2">
                    <a:lumMod val="50000"/>
                  </a:schemeClr>
                </a:solidFill>
              </a:rPr>
              <a:t>Démarche</a:t>
            </a:r>
            <a:r>
              <a:rPr lang="en-US" sz="3600" b="1" dirty="0">
                <a:solidFill>
                  <a:schemeClr val="accent2">
                    <a:lumMod val="50000"/>
                  </a:schemeClr>
                </a:solidFill>
              </a:rPr>
              <a:t> Marketing</a:t>
            </a:r>
          </a:p>
        </p:txBody>
      </p:sp>
      <p:sp>
        <p:nvSpPr>
          <p:cNvPr id="2" name="Espace réservé du contenu 1"/>
          <p:cNvSpPr>
            <a:spLocks noGrp="1"/>
          </p:cNvSpPr>
          <p:nvPr>
            <p:ph idx="1"/>
          </p:nvPr>
        </p:nvSpPr>
        <p:spPr>
          <a:xfrm>
            <a:off x="2682447" y="2809294"/>
            <a:ext cx="468075" cy="648071"/>
          </a:xfrm>
        </p:spPr>
        <p:txBody>
          <a:bodyPr>
            <a:noAutofit/>
          </a:bodyPr>
          <a:lstStyle/>
          <a:p>
            <a:pPr marL="0" indent="0">
              <a:buNone/>
            </a:pPr>
            <a:r>
              <a:rPr lang="fr-FR" sz="4000" b="1" dirty="0">
                <a:solidFill>
                  <a:srgbClr val="000099"/>
                </a:solidFill>
              </a:rPr>
              <a:t>+</a:t>
            </a:r>
          </a:p>
        </p:txBody>
      </p:sp>
      <p:sp>
        <p:nvSpPr>
          <p:cNvPr id="53251" name="Text Box 3"/>
          <p:cNvSpPr txBox="1">
            <a:spLocks noChangeArrowheads="1"/>
          </p:cNvSpPr>
          <p:nvPr/>
        </p:nvSpPr>
        <p:spPr bwMode="auto">
          <a:xfrm>
            <a:off x="2260848" y="1143000"/>
            <a:ext cx="1311275" cy="646331"/>
          </a:xfrm>
          <a:prstGeom prst="rect">
            <a:avLst/>
          </a:prstGeom>
          <a:solidFill>
            <a:schemeClr val="accent1">
              <a:lumMod val="90000"/>
            </a:schemeClr>
          </a:solidFill>
          <a:ln w="9525">
            <a:solidFill>
              <a:srgbClr val="000066"/>
            </a:solidFill>
            <a:miter lim="800000"/>
            <a:headEnd/>
            <a:tailEnd/>
          </a:ln>
        </p:spPr>
        <p:txBody>
          <a:bodyPr>
            <a:spAutoFit/>
          </a:bodyPr>
          <a:lstStyle/>
          <a:p>
            <a:pPr algn="ctr"/>
            <a:r>
              <a:rPr lang="en-US" sz="1800" b="1" dirty="0" err="1">
                <a:solidFill>
                  <a:srgbClr val="000066"/>
                </a:solidFill>
              </a:rPr>
              <a:t>Analyse</a:t>
            </a:r>
            <a:r>
              <a:rPr lang="en-US" sz="1800" b="1" dirty="0">
                <a:solidFill>
                  <a:srgbClr val="000066"/>
                </a:solidFill>
              </a:rPr>
              <a:t> </a:t>
            </a:r>
            <a:r>
              <a:rPr lang="en-US" sz="1800" b="1" dirty="0" err="1">
                <a:solidFill>
                  <a:srgbClr val="000066"/>
                </a:solidFill>
              </a:rPr>
              <a:t>externe</a:t>
            </a:r>
            <a:endParaRPr lang="en-US" sz="1800" b="1" dirty="0">
              <a:solidFill>
                <a:srgbClr val="000066"/>
              </a:solidFill>
            </a:endParaRPr>
          </a:p>
        </p:txBody>
      </p:sp>
      <p:sp>
        <p:nvSpPr>
          <p:cNvPr id="53253" name="Text Box 5"/>
          <p:cNvSpPr txBox="1">
            <a:spLocks noChangeArrowheads="1"/>
          </p:cNvSpPr>
          <p:nvPr/>
        </p:nvSpPr>
        <p:spPr bwMode="auto">
          <a:xfrm>
            <a:off x="5918448" y="1143000"/>
            <a:ext cx="1311275" cy="650875"/>
          </a:xfrm>
          <a:prstGeom prst="rect">
            <a:avLst/>
          </a:prstGeom>
          <a:solidFill>
            <a:schemeClr val="accent1">
              <a:lumMod val="90000"/>
            </a:schemeClr>
          </a:solidFill>
          <a:ln w="9525">
            <a:solidFill>
              <a:srgbClr val="000066"/>
            </a:solidFill>
            <a:miter lim="800000"/>
            <a:headEnd/>
            <a:tailEnd/>
          </a:ln>
        </p:spPr>
        <p:txBody>
          <a:bodyPr>
            <a:spAutoFit/>
          </a:bodyPr>
          <a:lstStyle/>
          <a:p>
            <a:pPr algn="ctr"/>
            <a:r>
              <a:rPr lang="en-US" sz="1800" b="1" dirty="0" err="1">
                <a:solidFill>
                  <a:srgbClr val="000066"/>
                </a:solidFill>
              </a:rPr>
              <a:t>Analyse</a:t>
            </a:r>
            <a:r>
              <a:rPr lang="en-US" sz="1800" b="1" dirty="0">
                <a:solidFill>
                  <a:srgbClr val="000066"/>
                </a:solidFill>
              </a:rPr>
              <a:t> interne</a:t>
            </a:r>
          </a:p>
        </p:txBody>
      </p:sp>
      <p:sp>
        <p:nvSpPr>
          <p:cNvPr id="53254" name="Text Box 6"/>
          <p:cNvSpPr txBox="1">
            <a:spLocks noChangeArrowheads="1"/>
          </p:cNvSpPr>
          <p:nvPr/>
        </p:nvSpPr>
        <p:spPr bwMode="auto">
          <a:xfrm>
            <a:off x="4284203" y="2242195"/>
            <a:ext cx="1021433" cy="307777"/>
          </a:xfrm>
          <a:prstGeom prst="rect">
            <a:avLst/>
          </a:prstGeom>
          <a:solidFill>
            <a:srgbClr val="3333CC"/>
          </a:solidFill>
          <a:ln w="9525">
            <a:solidFill>
              <a:schemeClr val="tx1"/>
            </a:solidFill>
            <a:miter lim="800000"/>
            <a:headEnd/>
            <a:tailEnd/>
          </a:ln>
        </p:spPr>
        <p:txBody>
          <a:bodyPr wrap="none">
            <a:spAutoFit/>
          </a:bodyPr>
          <a:lstStyle/>
          <a:p>
            <a:pPr algn="ctr"/>
            <a:r>
              <a:rPr lang="en-US" dirty="0">
                <a:solidFill>
                  <a:schemeClr val="bg1"/>
                </a:solidFill>
              </a:rPr>
              <a:t>Diagnostic</a:t>
            </a:r>
          </a:p>
        </p:txBody>
      </p:sp>
      <p:sp>
        <p:nvSpPr>
          <p:cNvPr id="53255" name="AutoShape 7"/>
          <p:cNvSpPr>
            <a:spLocks/>
          </p:cNvSpPr>
          <p:nvPr/>
        </p:nvSpPr>
        <p:spPr bwMode="auto">
          <a:xfrm rot="5400000">
            <a:off x="4603365" y="116098"/>
            <a:ext cx="360040" cy="3673475"/>
          </a:xfrm>
          <a:prstGeom prst="rightBrace">
            <a:avLst>
              <a:gd name="adj1" fmla="val 57143"/>
              <a:gd name="adj2" fmla="val 50610"/>
            </a:avLst>
          </a:prstGeom>
          <a:noFill/>
          <a:ln w="28575">
            <a:solidFill>
              <a:srgbClr val="000066"/>
            </a:solidFill>
            <a:round/>
            <a:headEnd/>
            <a:tailEnd/>
          </a:ln>
        </p:spPr>
        <p:txBody>
          <a:bodyPr wrap="none" anchor="ctr"/>
          <a:lstStyle/>
          <a:p>
            <a:endParaRPr lang="fr-FR">
              <a:solidFill>
                <a:srgbClr val="3333CC"/>
              </a:solidFill>
            </a:endParaRPr>
          </a:p>
        </p:txBody>
      </p:sp>
      <p:sp>
        <p:nvSpPr>
          <p:cNvPr id="53256" name="Line 8"/>
          <p:cNvSpPr>
            <a:spLocks noChangeShapeType="1"/>
          </p:cNvSpPr>
          <p:nvPr/>
        </p:nvSpPr>
        <p:spPr bwMode="auto">
          <a:xfrm>
            <a:off x="4896914" y="2708920"/>
            <a:ext cx="0" cy="304800"/>
          </a:xfrm>
          <a:prstGeom prst="line">
            <a:avLst/>
          </a:prstGeom>
          <a:noFill/>
          <a:ln w="38100">
            <a:solidFill>
              <a:schemeClr val="tx1"/>
            </a:solidFill>
            <a:round/>
            <a:headEnd/>
            <a:tailEnd type="triangle" w="med" len="med"/>
          </a:ln>
        </p:spPr>
        <p:txBody>
          <a:bodyPr wrap="none" anchor="ctr"/>
          <a:lstStyle/>
          <a:p>
            <a:endParaRPr lang="fr-FR"/>
          </a:p>
        </p:txBody>
      </p:sp>
      <p:sp>
        <p:nvSpPr>
          <p:cNvPr id="53258" name="Text Box 10"/>
          <p:cNvSpPr txBox="1">
            <a:spLocks noChangeArrowheads="1"/>
          </p:cNvSpPr>
          <p:nvPr/>
        </p:nvSpPr>
        <p:spPr bwMode="auto">
          <a:xfrm>
            <a:off x="1627252" y="4066183"/>
            <a:ext cx="825868" cy="369332"/>
          </a:xfrm>
          <a:prstGeom prst="rect">
            <a:avLst/>
          </a:prstGeom>
          <a:solidFill>
            <a:srgbClr val="3333CC"/>
          </a:solidFill>
          <a:ln w="9525">
            <a:solidFill>
              <a:schemeClr val="tx1"/>
            </a:solidFill>
            <a:miter lim="800000"/>
            <a:headEnd/>
            <a:tailEnd/>
          </a:ln>
        </p:spPr>
        <p:txBody>
          <a:bodyPr wrap="none">
            <a:spAutoFit/>
          </a:bodyPr>
          <a:lstStyle/>
          <a:p>
            <a:pPr algn="ctr"/>
            <a:r>
              <a:rPr lang="en-US" sz="1800" dirty="0" err="1">
                <a:solidFill>
                  <a:schemeClr val="bg1"/>
                </a:solidFill>
              </a:rPr>
              <a:t>Cibles</a:t>
            </a:r>
            <a:endParaRPr lang="en-US" sz="1800" dirty="0">
              <a:solidFill>
                <a:schemeClr val="bg1"/>
              </a:solidFill>
            </a:endParaRPr>
          </a:p>
        </p:txBody>
      </p:sp>
      <p:sp>
        <p:nvSpPr>
          <p:cNvPr id="53259" name="Text Box 11"/>
          <p:cNvSpPr txBox="1">
            <a:spLocks noChangeArrowheads="1"/>
          </p:cNvSpPr>
          <p:nvPr/>
        </p:nvSpPr>
        <p:spPr bwMode="auto">
          <a:xfrm>
            <a:off x="7116605" y="4059228"/>
            <a:ext cx="1055795" cy="369332"/>
          </a:xfrm>
          <a:prstGeom prst="rect">
            <a:avLst/>
          </a:prstGeom>
          <a:solidFill>
            <a:srgbClr val="3333CC"/>
          </a:solidFill>
          <a:ln w="9525">
            <a:solidFill>
              <a:schemeClr val="tx1"/>
            </a:solidFill>
            <a:miter lim="800000"/>
            <a:headEnd/>
            <a:tailEnd/>
          </a:ln>
        </p:spPr>
        <p:txBody>
          <a:bodyPr wrap="square">
            <a:spAutoFit/>
          </a:bodyPr>
          <a:lstStyle/>
          <a:p>
            <a:pPr algn="ctr"/>
            <a:r>
              <a:rPr lang="en-US" sz="1800" dirty="0">
                <a:solidFill>
                  <a:schemeClr val="bg1"/>
                </a:solidFill>
              </a:rPr>
              <a:t>Marque</a:t>
            </a:r>
          </a:p>
        </p:txBody>
      </p:sp>
      <p:sp>
        <p:nvSpPr>
          <p:cNvPr id="53260" name="Text Box 12"/>
          <p:cNvSpPr txBox="1">
            <a:spLocks noChangeArrowheads="1"/>
          </p:cNvSpPr>
          <p:nvPr/>
        </p:nvSpPr>
        <p:spPr bwMode="auto">
          <a:xfrm>
            <a:off x="5004048" y="4066183"/>
            <a:ext cx="1944216" cy="369332"/>
          </a:xfrm>
          <a:prstGeom prst="rect">
            <a:avLst/>
          </a:prstGeom>
          <a:solidFill>
            <a:srgbClr val="3333CC"/>
          </a:solidFill>
          <a:ln w="9525">
            <a:solidFill>
              <a:schemeClr val="tx1"/>
            </a:solidFill>
            <a:miter lim="800000"/>
            <a:headEnd/>
            <a:tailEnd/>
          </a:ln>
        </p:spPr>
        <p:txBody>
          <a:bodyPr wrap="square">
            <a:spAutoFit/>
          </a:bodyPr>
          <a:lstStyle/>
          <a:p>
            <a:pPr algn="ctr"/>
            <a:r>
              <a:rPr lang="en-US" sz="1800" dirty="0" err="1">
                <a:solidFill>
                  <a:schemeClr val="bg1"/>
                </a:solidFill>
              </a:rPr>
              <a:t>Positionnement</a:t>
            </a:r>
            <a:endParaRPr lang="en-US" sz="1800" dirty="0">
              <a:solidFill>
                <a:schemeClr val="bg1"/>
              </a:solidFill>
            </a:endParaRPr>
          </a:p>
        </p:txBody>
      </p:sp>
      <p:sp>
        <p:nvSpPr>
          <p:cNvPr id="53262" name="Line 14"/>
          <p:cNvSpPr>
            <a:spLocks noChangeShapeType="1"/>
          </p:cNvSpPr>
          <p:nvPr/>
        </p:nvSpPr>
        <p:spPr bwMode="auto">
          <a:xfrm>
            <a:off x="4788024" y="4221088"/>
            <a:ext cx="0" cy="457200"/>
          </a:xfrm>
          <a:prstGeom prst="line">
            <a:avLst/>
          </a:prstGeom>
          <a:noFill/>
          <a:ln w="38100">
            <a:solidFill>
              <a:srgbClr val="000066"/>
            </a:solidFill>
            <a:round/>
            <a:headEnd/>
            <a:tailEnd type="triangle" w="med" len="med"/>
          </a:ln>
        </p:spPr>
        <p:txBody>
          <a:bodyPr wrap="none" anchor="ctr"/>
          <a:lstStyle/>
          <a:p>
            <a:endParaRPr lang="fr-FR"/>
          </a:p>
        </p:txBody>
      </p:sp>
      <p:grpSp>
        <p:nvGrpSpPr>
          <p:cNvPr id="3" name="Groupe 2"/>
          <p:cNvGrpSpPr/>
          <p:nvPr/>
        </p:nvGrpSpPr>
        <p:grpSpPr>
          <a:xfrm>
            <a:off x="248571" y="3339335"/>
            <a:ext cx="7323932" cy="683270"/>
            <a:chOff x="270916" y="3812530"/>
            <a:chExt cx="7323932" cy="683270"/>
          </a:xfrm>
        </p:grpSpPr>
        <p:sp>
          <p:nvSpPr>
            <p:cNvPr id="53263" name="Line 15"/>
            <p:cNvSpPr>
              <a:spLocks noChangeShapeType="1"/>
            </p:cNvSpPr>
            <p:nvPr/>
          </p:nvSpPr>
          <p:spPr bwMode="auto">
            <a:xfrm>
              <a:off x="4623048" y="3886200"/>
              <a:ext cx="0" cy="228600"/>
            </a:xfrm>
            <a:prstGeom prst="line">
              <a:avLst/>
            </a:prstGeom>
            <a:noFill/>
            <a:ln w="9525">
              <a:solidFill>
                <a:schemeClr val="tx1"/>
              </a:solidFill>
              <a:round/>
              <a:headEnd/>
              <a:tailEnd/>
            </a:ln>
          </p:spPr>
          <p:txBody>
            <a:bodyPr wrap="none" anchor="ctr"/>
            <a:lstStyle/>
            <a:p>
              <a:endParaRPr lang="fr-FR"/>
            </a:p>
          </p:txBody>
        </p:sp>
        <p:sp>
          <p:nvSpPr>
            <p:cNvPr id="53264" name="Line 16"/>
            <p:cNvSpPr>
              <a:spLocks noChangeShapeType="1"/>
            </p:cNvSpPr>
            <p:nvPr/>
          </p:nvSpPr>
          <p:spPr bwMode="auto">
            <a:xfrm>
              <a:off x="2032248" y="4114800"/>
              <a:ext cx="5562600" cy="0"/>
            </a:xfrm>
            <a:prstGeom prst="line">
              <a:avLst/>
            </a:prstGeom>
            <a:noFill/>
            <a:ln w="9525">
              <a:solidFill>
                <a:srgbClr val="000066"/>
              </a:solidFill>
              <a:round/>
              <a:headEnd/>
              <a:tailEnd/>
            </a:ln>
          </p:spPr>
          <p:txBody>
            <a:bodyPr wrap="none" anchor="ctr"/>
            <a:lstStyle/>
            <a:p>
              <a:endParaRPr lang="fr-FR" dirty="0"/>
            </a:p>
          </p:txBody>
        </p:sp>
        <p:sp>
          <p:nvSpPr>
            <p:cNvPr id="53265" name="Line 17"/>
            <p:cNvSpPr>
              <a:spLocks noChangeShapeType="1"/>
            </p:cNvSpPr>
            <p:nvPr/>
          </p:nvSpPr>
          <p:spPr bwMode="auto">
            <a:xfrm>
              <a:off x="2032248" y="4109349"/>
              <a:ext cx="0" cy="304800"/>
            </a:xfrm>
            <a:prstGeom prst="line">
              <a:avLst/>
            </a:prstGeom>
            <a:noFill/>
            <a:ln w="9525">
              <a:solidFill>
                <a:srgbClr val="000066"/>
              </a:solidFill>
              <a:round/>
              <a:headEnd/>
              <a:tailEnd type="triangle" w="med" len="med"/>
            </a:ln>
          </p:spPr>
          <p:txBody>
            <a:bodyPr wrap="none" anchor="ctr"/>
            <a:lstStyle/>
            <a:p>
              <a:endParaRPr lang="fr-FR" dirty="0"/>
            </a:p>
          </p:txBody>
        </p:sp>
        <p:sp>
          <p:nvSpPr>
            <p:cNvPr id="53266" name="Line 18"/>
            <p:cNvSpPr>
              <a:spLocks noChangeShapeType="1"/>
            </p:cNvSpPr>
            <p:nvPr/>
          </p:nvSpPr>
          <p:spPr bwMode="auto">
            <a:xfrm>
              <a:off x="3784848" y="4114800"/>
              <a:ext cx="0" cy="304800"/>
            </a:xfrm>
            <a:prstGeom prst="line">
              <a:avLst/>
            </a:prstGeom>
            <a:noFill/>
            <a:ln w="9525">
              <a:solidFill>
                <a:srgbClr val="000066"/>
              </a:solidFill>
              <a:round/>
              <a:headEnd/>
              <a:tailEnd type="triangle" w="med" len="med"/>
            </a:ln>
          </p:spPr>
          <p:txBody>
            <a:bodyPr wrap="none" anchor="ctr"/>
            <a:lstStyle/>
            <a:p>
              <a:endParaRPr lang="fr-FR"/>
            </a:p>
          </p:txBody>
        </p:sp>
        <p:sp>
          <p:nvSpPr>
            <p:cNvPr id="53267" name="Line 19"/>
            <p:cNvSpPr>
              <a:spLocks noChangeShapeType="1"/>
            </p:cNvSpPr>
            <p:nvPr/>
          </p:nvSpPr>
          <p:spPr bwMode="auto">
            <a:xfrm>
              <a:off x="5766048" y="4114800"/>
              <a:ext cx="0" cy="381000"/>
            </a:xfrm>
            <a:prstGeom prst="line">
              <a:avLst/>
            </a:prstGeom>
            <a:noFill/>
            <a:ln w="9525">
              <a:solidFill>
                <a:srgbClr val="000066"/>
              </a:solidFill>
              <a:round/>
              <a:headEnd/>
              <a:tailEnd type="triangle" w="med" len="med"/>
            </a:ln>
          </p:spPr>
          <p:txBody>
            <a:bodyPr wrap="none" anchor="ctr"/>
            <a:lstStyle/>
            <a:p>
              <a:endParaRPr lang="fr-FR"/>
            </a:p>
          </p:txBody>
        </p:sp>
        <p:sp>
          <p:nvSpPr>
            <p:cNvPr id="53268" name="Line 20"/>
            <p:cNvSpPr>
              <a:spLocks noChangeShapeType="1"/>
            </p:cNvSpPr>
            <p:nvPr/>
          </p:nvSpPr>
          <p:spPr bwMode="auto">
            <a:xfrm>
              <a:off x="7582327" y="4102543"/>
              <a:ext cx="12520" cy="379114"/>
            </a:xfrm>
            <a:prstGeom prst="line">
              <a:avLst/>
            </a:prstGeom>
            <a:noFill/>
            <a:ln w="9525">
              <a:solidFill>
                <a:srgbClr val="000066"/>
              </a:solidFill>
              <a:round/>
              <a:headEnd/>
              <a:tailEnd type="triangle" w="med" len="med"/>
            </a:ln>
          </p:spPr>
          <p:txBody>
            <a:bodyPr wrap="none" anchor="ctr"/>
            <a:lstStyle/>
            <a:p>
              <a:endParaRPr lang="fr-FR" dirty="0"/>
            </a:p>
          </p:txBody>
        </p:sp>
        <p:sp>
          <p:nvSpPr>
            <p:cNvPr id="53269" name="Text Box 21"/>
            <p:cNvSpPr txBox="1">
              <a:spLocks noChangeArrowheads="1"/>
            </p:cNvSpPr>
            <p:nvPr/>
          </p:nvSpPr>
          <p:spPr bwMode="auto">
            <a:xfrm>
              <a:off x="270916" y="3812530"/>
              <a:ext cx="4448654" cy="338554"/>
            </a:xfrm>
            <a:prstGeom prst="rect">
              <a:avLst/>
            </a:prstGeom>
            <a:noFill/>
            <a:ln w="9525">
              <a:noFill/>
              <a:miter lim="800000"/>
              <a:headEnd/>
              <a:tailEnd/>
            </a:ln>
          </p:spPr>
          <p:txBody>
            <a:bodyPr wrap="none">
              <a:spAutoFit/>
            </a:bodyPr>
            <a:lstStyle/>
            <a:p>
              <a:r>
                <a:rPr lang="en-US" sz="1600" dirty="0" err="1">
                  <a:solidFill>
                    <a:schemeClr val="accent2">
                      <a:lumMod val="50000"/>
                    </a:schemeClr>
                  </a:solidFill>
                </a:rPr>
                <a:t>Choix</a:t>
              </a:r>
              <a:r>
                <a:rPr lang="en-US" sz="1600" dirty="0">
                  <a:solidFill>
                    <a:schemeClr val="accent2">
                      <a:lumMod val="50000"/>
                    </a:schemeClr>
                  </a:solidFill>
                </a:rPr>
                <a:t> des options </a:t>
              </a:r>
              <a:r>
                <a:rPr lang="en-US" sz="1600" dirty="0" err="1">
                  <a:solidFill>
                    <a:schemeClr val="accent2">
                      <a:lumMod val="50000"/>
                    </a:schemeClr>
                  </a:solidFill>
                </a:rPr>
                <a:t>stratégiques</a:t>
              </a:r>
              <a:r>
                <a:rPr lang="en-US" sz="1600" dirty="0">
                  <a:solidFill>
                    <a:schemeClr val="accent2">
                      <a:lumMod val="50000"/>
                    </a:schemeClr>
                  </a:solidFill>
                </a:rPr>
                <a:t> </a:t>
              </a:r>
              <a:r>
                <a:rPr lang="en-US" sz="1600" dirty="0" err="1">
                  <a:solidFill>
                    <a:schemeClr val="accent2">
                      <a:lumMod val="50000"/>
                    </a:schemeClr>
                  </a:solidFill>
                </a:rPr>
                <a:t>fondamentales</a:t>
              </a:r>
              <a:r>
                <a:rPr lang="en-US" sz="1600" dirty="0">
                  <a:solidFill>
                    <a:schemeClr val="accent2">
                      <a:lumMod val="50000"/>
                    </a:schemeClr>
                  </a:solidFill>
                </a:rPr>
                <a:t> </a:t>
              </a:r>
            </a:p>
          </p:txBody>
        </p:sp>
      </p:grpSp>
      <p:sp>
        <p:nvSpPr>
          <p:cNvPr id="53270" name="Text Box 22"/>
          <p:cNvSpPr txBox="1">
            <a:spLocks noChangeArrowheads="1"/>
          </p:cNvSpPr>
          <p:nvPr/>
        </p:nvSpPr>
        <p:spPr bwMode="auto">
          <a:xfrm>
            <a:off x="248571" y="1297890"/>
            <a:ext cx="1891865" cy="338554"/>
          </a:xfrm>
          <a:prstGeom prst="rect">
            <a:avLst/>
          </a:prstGeom>
          <a:noFill/>
          <a:ln w="9525">
            <a:noFill/>
            <a:miter lim="800000"/>
            <a:headEnd/>
            <a:tailEnd/>
          </a:ln>
        </p:spPr>
        <p:txBody>
          <a:bodyPr wrap="none">
            <a:spAutoFit/>
          </a:bodyPr>
          <a:lstStyle/>
          <a:p>
            <a:r>
              <a:rPr lang="en-US" sz="1600" dirty="0" err="1">
                <a:solidFill>
                  <a:schemeClr val="accent2">
                    <a:lumMod val="50000"/>
                  </a:schemeClr>
                </a:solidFill>
              </a:rPr>
              <a:t>Analyse</a:t>
            </a:r>
            <a:r>
              <a:rPr lang="en-US" sz="1600" dirty="0">
                <a:solidFill>
                  <a:schemeClr val="accent2">
                    <a:lumMod val="50000"/>
                  </a:schemeClr>
                </a:solidFill>
              </a:rPr>
              <a:t> diagnostic</a:t>
            </a:r>
          </a:p>
        </p:txBody>
      </p:sp>
      <p:sp>
        <p:nvSpPr>
          <p:cNvPr id="53271" name="Text Box 23"/>
          <p:cNvSpPr txBox="1">
            <a:spLocks noChangeArrowheads="1"/>
          </p:cNvSpPr>
          <p:nvPr/>
        </p:nvSpPr>
        <p:spPr bwMode="auto">
          <a:xfrm>
            <a:off x="4752452" y="4431493"/>
            <a:ext cx="2438400" cy="336550"/>
          </a:xfrm>
          <a:prstGeom prst="rect">
            <a:avLst/>
          </a:prstGeom>
          <a:noFill/>
          <a:ln w="9525">
            <a:noFill/>
            <a:miter lim="800000"/>
            <a:headEnd/>
            <a:tailEnd/>
          </a:ln>
        </p:spPr>
        <p:txBody>
          <a:bodyPr>
            <a:spAutoFit/>
          </a:bodyPr>
          <a:lstStyle/>
          <a:p>
            <a:pPr algn="ctr"/>
            <a:r>
              <a:rPr lang="en-US" sz="1600" dirty="0" err="1">
                <a:solidFill>
                  <a:srgbClr val="000066"/>
                </a:solidFill>
              </a:rPr>
              <a:t>Choix</a:t>
            </a:r>
            <a:r>
              <a:rPr lang="en-US" sz="1600" dirty="0">
                <a:solidFill>
                  <a:srgbClr val="000066"/>
                </a:solidFill>
              </a:rPr>
              <a:t> des </a:t>
            </a:r>
            <a:r>
              <a:rPr lang="en-US" sz="1600" dirty="0" err="1">
                <a:solidFill>
                  <a:srgbClr val="000066"/>
                </a:solidFill>
              </a:rPr>
              <a:t>priorités</a:t>
            </a:r>
            <a:endParaRPr lang="en-US" sz="1600" dirty="0">
              <a:solidFill>
                <a:srgbClr val="000066"/>
              </a:solidFill>
            </a:endParaRPr>
          </a:p>
        </p:txBody>
      </p:sp>
      <p:sp>
        <p:nvSpPr>
          <p:cNvPr id="53272" name="Text Box 24"/>
          <p:cNvSpPr txBox="1">
            <a:spLocks noChangeArrowheads="1"/>
          </p:cNvSpPr>
          <p:nvPr/>
        </p:nvSpPr>
        <p:spPr bwMode="auto">
          <a:xfrm>
            <a:off x="3434151" y="4797152"/>
            <a:ext cx="2728632" cy="307777"/>
          </a:xfrm>
          <a:prstGeom prst="rect">
            <a:avLst/>
          </a:prstGeom>
          <a:solidFill>
            <a:schemeClr val="accent5">
              <a:lumMod val="90000"/>
            </a:schemeClr>
          </a:solidFill>
          <a:ln w="9525">
            <a:solidFill>
              <a:schemeClr val="tx1"/>
            </a:solidFill>
            <a:miter lim="800000"/>
            <a:headEnd/>
            <a:tailEnd/>
          </a:ln>
        </p:spPr>
        <p:txBody>
          <a:bodyPr wrap="none">
            <a:spAutoFit/>
          </a:bodyPr>
          <a:lstStyle/>
          <a:p>
            <a:pPr algn="ctr"/>
            <a:r>
              <a:rPr lang="en-US" b="1" dirty="0">
                <a:solidFill>
                  <a:srgbClr val="000066"/>
                </a:solidFill>
              </a:rPr>
              <a:t>Formulation du Marketing Mix</a:t>
            </a:r>
          </a:p>
        </p:txBody>
      </p:sp>
      <p:sp>
        <p:nvSpPr>
          <p:cNvPr id="53273" name="Text Box 25"/>
          <p:cNvSpPr txBox="1">
            <a:spLocks noChangeArrowheads="1"/>
          </p:cNvSpPr>
          <p:nvPr/>
        </p:nvSpPr>
        <p:spPr bwMode="auto">
          <a:xfrm>
            <a:off x="1924828" y="5589240"/>
            <a:ext cx="811441" cy="307777"/>
          </a:xfrm>
          <a:prstGeom prst="rect">
            <a:avLst/>
          </a:prstGeom>
          <a:solidFill>
            <a:schemeClr val="accent1">
              <a:lumMod val="90000"/>
            </a:schemeClr>
          </a:solidFill>
          <a:ln w="9525">
            <a:solidFill>
              <a:srgbClr val="000066"/>
            </a:solidFill>
            <a:miter lim="800000"/>
            <a:headEnd/>
            <a:tailEnd/>
          </a:ln>
        </p:spPr>
        <p:txBody>
          <a:bodyPr wrap="none">
            <a:spAutoFit/>
          </a:bodyPr>
          <a:lstStyle/>
          <a:p>
            <a:pPr algn="ctr"/>
            <a:r>
              <a:rPr lang="en-US" b="1" dirty="0" err="1">
                <a:solidFill>
                  <a:schemeClr val="accent2">
                    <a:lumMod val="50000"/>
                  </a:schemeClr>
                </a:solidFill>
              </a:rPr>
              <a:t>Produit</a:t>
            </a:r>
            <a:endParaRPr lang="en-US" b="1" dirty="0">
              <a:solidFill>
                <a:schemeClr val="accent2">
                  <a:lumMod val="50000"/>
                </a:schemeClr>
              </a:solidFill>
            </a:endParaRPr>
          </a:p>
        </p:txBody>
      </p:sp>
      <p:sp>
        <p:nvSpPr>
          <p:cNvPr id="53274" name="Text Box 26"/>
          <p:cNvSpPr txBox="1">
            <a:spLocks noChangeArrowheads="1"/>
          </p:cNvSpPr>
          <p:nvPr/>
        </p:nvSpPr>
        <p:spPr bwMode="auto">
          <a:xfrm>
            <a:off x="7046561" y="5589240"/>
            <a:ext cx="1537600" cy="307777"/>
          </a:xfrm>
          <a:prstGeom prst="rect">
            <a:avLst/>
          </a:prstGeom>
          <a:solidFill>
            <a:schemeClr val="accent1">
              <a:lumMod val="90000"/>
            </a:schemeClr>
          </a:solidFill>
          <a:ln w="9525">
            <a:solidFill>
              <a:srgbClr val="000066"/>
            </a:solidFill>
            <a:miter lim="800000"/>
            <a:headEnd/>
            <a:tailEnd/>
          </a:ln>
        </p:spPr>
        <p:txBody>
          <a:bodyPr wrap="none">
            <a:spAutoFit/>
          </a:bodyPr>
          <a:lstStyle/>
          <a:p>
            <a:pPr algn="ctr"/>
            <a:r>
              <a:rPr lang="en-US" b="1" dirty="0">
                <a:solidFill>
                  <a:schemeClr val="accent2">
                    <a:lumMod val="50000"/>
                  </a:schemeClr>
                </a:solidFill>
              </a:rPr>
              <a:t>Communication</a:t>
            </a:r>
          </a:p>
        </p:txBody>
      </p:sp>
      <p:sp>
        <p:nvSpPr>
          <p:cNvPr id="53275" name="Text Box 27"/>
          <p:cNvSpPr txBox="1">
            <a:spLocks noChangeArrowheads="1"/>
          </p:cNvSpPr>
          <p:nvPr/>
        </p:nvSpPr>
        <p:spPr bwMode="auto">
          <a:xfrm>
            <a:off x="4843213" y="5589240"/>
            <a:ext cx="1188146" cy="307777"/>
          </a:xfrm>
          <a:prstGeom prst="rect">
            <a:avLst/>
          </a:prstGeom>
          <a:solidFill>
            <a:schemeClr val="accent1">
              <a:lumMod val="90000"/>
            </a:schemeClr>
          </a:solidFill>
          <a:ln w="9525">
            <a:solidFill>
              <a:srgbClr val="000066"/>
            </a:solidFill>
            <a:miter lim="800000"/>
            <a:headEnd/>
            <a:tailEnd/>
          </a:ln>
        </p:spPr>
        <p:txBody>
          <a:bodyPr wrap="none">
            <a:spAutoFit/>
          </a:bodyPr>
          <a:lstStyle/>
          <a:p>
            <a:pPr algn="ctr"/>
            <a:r>
              <a:rPr lang="en-US" b="1" dirty="0">
                <a:solidFill>
                  <a:schemeClr val="accent2">
                    <a:lumMod val="50000"/>
                  </a:schemeClr>
                </a:solidFill>
              </a:rPr>
              <a:t>Distribution</a:t>
            </a:r>
          </a:p>
        </p:txBody>
      </p:sp>
      <p:sp>
        <p:nvSpPr>
          <p:cNvPr id="53276" name="Text Box 28"/>
          <p:cNvSpPr txBox="1">
            <a:spLocks noChangeArrowheads="1"/>
          </p:cNvSpPr>
          <p:nvPr/>
        </p:nvSpPr>
        <p:spPr bwMode="auto">
          <a:xfrm>
            <a:off x="3309242" y="5589240"/>
            <a:ext cx="701675" cy="307777"/>
          </a:xfrm>
          <a:prstGeom prst="rect">
            <a:avLst/>
          </a:prstGeom>
          <a:solidFill>
            <a:schemeClr val="accent1">
              <a:lumMod val="90000"/>
            </a:schemeClr>
          </a:solidFill>
          <a:ln w="9525">
            <a:solidFill>
              <a:srgbClr val="000066"/>
            </a:solidFill>
            <a:miter lim="800000"/>
            <a:headEnd/>
            <a:tailEnd/>
          </a:ln>
        </p:spPr>
        <p:txBody>
          <a:bodyPr>
            <a:spAutoFit/>
          </a:bodyPr>
          <a:lstStyle/>
          <a:p>
            <a:pPr algn="ctr"/>
            <a:r>
              <a:rPr lang="en-US" b="1" dirty="0">
                <a:solidFill>
                  <a:schemeClr val="accent2">
                    <a:lumMod val="50000"/>
                  </a:schemeClr>
                </a:solidFill>
              </a:rPr>
              <a:t>Prix</a:t>
            </a:r>
          </a:p>
        </p:txBody>
      </p:sp>
      <p:grpSp>
        <p:nvGrpSpPr>
          <p:cNvPr id="4" name="Groupe 3"/>
          <p:cNvGrpSpPr/>
          <p:nvPr/>
        </p:nvGrpSpPr>
        <p:grpSpPr>
          <a:xfrm>
            <a:off x="2325960" y="5284440"/>
            <a:ext cx="5486400" cy="304800"/>
            <a:chOff x="2108448" y="5943600"/>
            <a:chExt cx="5486400" cy="304800"/>
          </a:xfrm>
        </p:grpSpPr>
        <p:sp>
          <p:nvSpPr>
            <p:cNvPr id="53277" name="Line 29"/>
            <p:cNvSpPr>
              <a:spLocks noChangeShapeType="1"/>
            </p:cNvSpPr>
            <p:nvPr/>
          </p:nvSpPr>
          <p:spPr bwMode="auto">
            <a:xfrm>
              <a:off x="2108448" y="6096000"/>
              <a:ext cx="5486400" cy="0"/>
            </a:xfrm>
            <a:prstGeom prst="line">
              <a:avLst/>
            </a:prstGeom>
            <a:noFill/>
            <a:ln w="9525">
              <a:solidFill>
                <a:srgbClr val="000066"/>
              </a:solidFill>
              <a:round/>
              <a:headEnd/>
              <a:tailEnd/>
            </a:ln>
          </p:spPr>
          <p:txBody>
            <a:bodyPr wrap="none" anchor="ctr"/>
            <a:lstStyle/>
            <a:p>
              <a:endParaRPr lang="fr-FR"/>
            </a:p>
          </p:txBody>
        </p:sp>
        <p:sp>
          <p:nvSpPr>
            <p:cNvPr id="53278" name="Line 30"/>
            <p:cNvSpPr>
              <a:spLocks noChangeShapeType="1"/>
            </p:cNvSpPr>
            <p:nvPr/>
          </p:nvSpPr>
          <p:spPr bwMode="auto">
            <a:xfrm>
              <a:off x="2108448" y="6096000"/>
              <a:ext cx="0" cy="152400"/>
            </a:xfrm>
            <a:prstGeom prst="line">
              <a:avLst/>
            </a:prstGeom>
            <a:noFill/>
            <a:ln w="9525">
              <a:solidFill>
                <a:srgbClr val="000066"/>
              </a:solidFill>
              <a:round/>
              <a:headEnd/>
              <a:tailEnd/>
            </a:ln>
          </p:spPr>
          <p:txBody>
            <a:bodyPr wrap="none" anchor="ctr"/>
            <a:lstStyle/>
            <a:p>
              <a:endParaRPr lang="fr-FR"/>
            </a:p>
          </p:txBody>
        </p:sp>
        <p:sp>
          <p:nvSpPr>
            <p:cNvPr id="53279" name="Line 31"/>
            <p:cNvSpPr>
              <a:spLocks noChangeShapeType="1"/>
            </p:cNvSpPr>
            <p:nvPr/>
          </p:nvSpPr>
          <p:spPr bwMode="auto">
            <a:xfrm>
              <a:off x="3480048" y="6096000"/>
              <a:ext cx="0" cy="152400"/>
            </a:xfrm>
            <a:prstGeom prst="line">
              <a:avLst/>
            </a:prstGeom>
            <a:noFill/>
            <a:ln w="9525">
              <a:solidFill>
                <a:srgbClr val="000066"/>
              </a:solidFill>
              <a:round/>
              <a:headEnd/>
              <a:tailEnd/>
            </a:ln>
          </p:spPr>
          <p:txBody>
            <a:bodyPr wrap="none" anchor="ctr"/>
            <a:lstStyle/>
            <a:p>
              <a:endParaRPr lang="fr-FR"/>
            </a:p>
          </p:txBody>
        </p:sp>
        <p:sp>
          <p:nvSpPr>
            <p:cNvPr id="53280" name="Line 32"/>
            <p:cNvSpPr>
              <a:spLocks noChangeShapeType="1"/>
            </p:cNvSpPr>
            <p:nvPr/>
          </p:nvSpPr>
          <p:spPr bwMode="auto">
            <a:xfrm>
              <a:off x="5156448" y="6096000"/>
              <a:ext cx="0" cy="152400"/>
            </a:xfrm>
            <a:prstGeom prst="line">
              <a:avLst/>
            </a:prstGeom>
            <a:noFill/>
            <a:ln w="9525">
              <a:solidFill>
                <a:srgbClr val="000066"/>
              </a:solidFill>
              <a:round/>
              <a:headEnd/>
              <a:tailEnd/>
            </a:ln>
          </p:spPr>
          <p:txBody>
            <a:bodyPr wrap="none" anchor="ctr"/>
            <a:lstStyle/>
            <a:p>
              <a:endParaRPr lang="fr-FR"/>
            </a:p>
          </p:txBody>
        </p:sp>
        <p:sp>
          <p:nvSpPr>
            <p:cNvPr id="53281" name="Line 33"/>
            <p:cNvSpPr>
              <a:spLocks noChangeShapeType="1"/>
            </p:cNvSpPr>
            <p:nvPr/>
          </p:nvSpPr>
          <p:spPr bwMode="auto">
            <a:xfrm>
              <a:off x="7594848" y="6096000"/>
              <a:ext cx="0" cy="152400"/>
            </a:xfrm>
            <a:prstGeom prst="line">
              <a:avLst/>
            </a:prstGeom>
            <a:noFill/>
            <a:ln w="9525">
              <a:solidFill>
                <a:srgbClr val="000066"/>
              </a:solidFill>
              <a:round/>
              <a:headEnd/>
              <a:tailEnd/>
            </a:ln>
          </p:spPr>
          <p:txBody>
            <a:bodyPr wrap="none" anchor="ctr"/>
            <a:lstStyle/>
            <a:p>
              <a:endParaRPr lang="fr-FR"/>
            </a:p>
          </p:txBody>
        </p:sp>
        <p:sp>
          <p:nvSpPr>
            <p:cNvPr id="53282" name="Line 34"/>
            <p:cNvSpPr>
              <a:spLocks noChangeShapeType="1"/>
            </p:cNvSpPr>
            <p:nvPr/>
          </p:nvSpPr>
          <p:spPr bwMode="auto">
            <a:xfrm>
              <a:off x="4546848" y="5943600"/>
              <a:ext cx="0" cy="152400"/>
            </a:xfrm>
            <a:prstGeom prst="line">
              <a:avLst/>
            </a:prstGeom>
            <a:noFill/>
            <a:ln w="9525">
              <a:solidFill>
                <a:srgbClr val="000066"/>
              </a:solidFill>
              <a:round/>
              <a:headEnd/>
              <a:tailEnd/>
            </a:ln>
          </p:spPr>
          <p:txBody>
            <a:bodyPr wrap="none" anchor="ctr"/>
            <a:lstStyle/>
            <a:p>
              <a:endParaRPr lang="fr-FR"/>
            </a:p>
          </p:txBody>
        </p:sp>
      </p:grpSp>
      <p:sp>
        <p:nvSpPr>
          <p:cNvPr id="37" name="Text Box 24"/>
          <p:cNvSpPr txBox="1">
            <a:spLocks noChangeArrowheads="1"/>
          </p:cNvSpPr>
          <p:nvPr/>
        </p:nvSpPr>
        <p:spPr bwMode="auto">
          <a:xfrm>
            <a:off x="4513397" y="6291231"/>
            <a:ext cx="861133" cy="307777"/>
          </a:xfrm>
          <a:prstGeom prst="rect">
            <a:avLst/>
          </a:prstGeom>
          <a:solidFill>
            <a:schemeClr val="bg1">
              <a:lumMod val="85000"/>
            </a:schemeClr>
          </a:solidFill>
          <a:ln w="9525">
            <a:solidFill>
              <a:srgbClr val="000066"/>
            </a:solidFill>
            <a:miter lim="800000"/>
            <a:headEnd/>
            <a:tailEnd/>
          </a:ln>
        </p:spPr>
        <p:txBody>
          <a:bodyPr wrap="none">
            <a:spAutoFit/>
          </a:bodyPr>
          <a:lstStyle/>
          <a:p>
            <a:pPr algn="ctr"/>
            <a:r>
              <a:rPr lang="en-US" dirty="0" err="1">
                <a:solidFill>
                  <a:srgbClr val="000066"/>
                </a:solidFill>
              </a:rPr>
              <a:t>Contrôle</a:t>
            </a:r>
            <a:endParaRPr lang="en-US" dirty="0">
              <a:solidFill>
                <a:srgbClr val="000066"/>
              </a:solidFill>
            </a:endParaRPr>
          </a:p>
        </p:txBody>
      </p:sp>
      <p:sp>
        <p:nvSpPr>
          <p:cNvPr id="39" name="Line 8"/>
          <p:cNvSpPr>
            <a:spLocks noChangeShapeType="1"/>
          </p:cNvSpPr>
          <p:nvPr/>
        </p:nvSpPr>
        <p:spPr bwMode="auto">
          <a:xfrm>
            <a:off x="4764378" y="2708920"/>
            <a:ext cx="0" cy="304800"/>
          </a:xfrm>
          <a:prstGeom prst="line">
            <a:avLst/>
          </a:prstGeom>
          <a:noFill/>
          <a:ln w="38100">
            <a:solidFill>
              <a:srgbClr val="000066"/>
            </a:solidFill>
            <a:round/>
            <a:headEnd/>
            <a:tailEnd type="triangle" w="med" len="med"/>
          </a:ln>
        </p:spPr>
        <p:txBody>
          <a:bodyPr wrap="none" anchor="ctr"/>
          <a:lstStyle/>
          <a:p>
            <a:endParaRPr lang="fr-FR" dirty="0"/>
          </a:p>
        </p:txBody>
      </p:sp>
      <p:sp>
        <p:nvSpPr>
          <p:cNvPr id="40" name="Text Box 9"/>
          <p:cNvSpPr txBox="1">
            <a:spLocks noChangeArrowheads="1"/>
          </p:cNvSpPr>
          <p:nvPr/>
        </p:nvSpPr>
        <p:spPr bwMode="auto">
          <a:xfrm>
            <a:off x="3389900" y="3068960"/>
            <a:ext cx="2814638" cy="307777"/>
          </a:xfrm>
          <a:prstGeom prst="rect">
            <a:avLst/>
          </a:prstGeom>
          <a:solidFill>
            <a:schemeClr val="accent1"/>
          </a:solidFill>
          <a:ln w="9525">
            <a:solidFill>
              <a:schemeClr val="tx1"/>
            </a:solidFill>
            <a:miter lim="800000"/>
            <a:headEnd/>
            <a:tailEnd/>
          </a:ln>
        </p:spPr>
        <p:txBody>
          <a:bodyPr>
            <a:spAutoFit/>
          </a:bodyPr>
          <a:lstStyle/>
          <a:p>
            <a:pPr algn="ctr"/>
            <a:r>
              <a:rPr lang="en-US" dirty="0">
                <a:solidFill>
                  <a:srgbClr val="000066"/>
                </a:solidFill>
              </a:rPr>
              <a:t>Fixation des </a:t>
            </a:r>
            <a:r>
              <a:rPr lang="en-US" dirty="0" err="1">
                <a:solidFill>
                  <a:srgbClr val="000066"/>
                </a:solidFill>
              </a:rPr>
              <a:t>Objectifs</a:t>
            </a:r>
            <a:endParaRPr lang="en-US" dirty="0">
              <a:solidFill>
                <a:srgbClr val="000066"/>
              </a:solidFill>
            </a:endParaRPr>
          </a:p>
        </p:txBody>
      </p:sp>
      <p:sp>
        <p:nvSpPr>
          <p:cNvPr id="41" name="Text Box 13"/>
          <p:cNvSpPr txBox="1">
            <a:spLocks noChangeArrowheads="1"/>
          </p:cNvSpPr>
          <p:nvPr/>
        </p:nvSpPr>
        <p:spPr bwMode="auto">
          <a:xfrm>
            <a:off x="3075402" y="4005064"/>
            <a:ext cx="1295400" cy="650875"/>
          </a:xfrm>
          <a:prstGeom prst="rect">
            <a:avLst/>
          </a:prstGeom>
          <a:solidFill>
            <a:srgbClr val="3333CC"/>
          </a:solidFill>
          <a:ln w="9525">
            <a:solidFill>
              <a:schemeClr val="tx1"/>
            </a:solidFill>
            <a:miter lim="800000"/>
            <a:headEnd/>
            <a:tailEnd/>
          </a:ln>
        </p:spPr>
        <p:txBody>
          <a:bodyPr>
            <a:spAutoFit/>
          </a:bodyPr>
          <a:lstStyle/>
          <a:p>
            <a:pPr algn="ctr"/>
            <a:r>
              <a:rPr lang="en-US" sz="1800" dirty="0">
                <a:solidFill>
                  <a:schemeClr val="bg1"/>
                </a:solidFill>
              </a:rPr>
              <a:t>Sources</a:t>
            </a:r>
            <a:r>
              <a:rPr lang="en-US" sz="1800" dirty="0"/>
              <a:t> </a:t>
            </a:r>
            <a:r>
              <a:rPr lang="en-US" sz="1800" dirty="0">
                <a:solidFill>
                  <a:schemeClr val="bg1"/>
                </a:solidFill>
              </a:rPr>
              <a:t>de</a:t>
            </a:r>
            <a:r>
              <a:rPr lang="en-US" sz="1800" dirty="0"/>
              <a:t> </a:t>
            </a:r>
            <a:r>
              <a:rPr lang="en-US" sz="1800" dirty="0">
                <a:solidFill>
                  <a:schemeClr val="bg1"/>
                </a:solidFill>
              </a:rPr>
              <a:t>volume</a:t>
            </a:r>
          </a:p>
        </p:txBody>
      </p:sp>
      <p:grpSp>
        <p:nvGrpSpPr>
          <p:cNvPr id="5" name="Groupe 4"/>
          <p:cNvGrpSpPr/>
          <p:nvPr/>
        </p:nvGrpSpPr>
        <p:grpSpPr>
          <a:xfrm>
            <a:off x="2113417" y="5939012"/>
            <a:ext cx="5486400" cy="355517"/>
            <a:chOff x="2051721" y="6076526"/>
            <a:chExt cx="5486400" cy="298338"/>
          </a:xfrm>
        </p:grpSpPr>
        <p:sp>
          <p:nvSpPr>
            <p:cNvPr id="52" name="Line 29"/>
            <p:cNvSpPr>
              <a:spLocks noChangeShapeType="1"/>
            </p:cNvSpPr>
            <p:nvPr/>
          </p:nvSpPr>
          <p:spPr bwMode="auto">
            <a:xfrm rot="10800000">
              <a:off x="2051721" y="6228927"/>
              <a:ext cx="5486400" cy="0"/>
            </a:xfrm>
            <a:prstGeom prst="line">
              <a:avLst/>
            </a:prstGeom>
            <a:noFill/>
            <a:ln w="9525">
              <a:solidFill>
                <a:srgbClr val="000066"/>
              </a:solidFill>
              <a:round/>
              <a:headEnd/>
              <a:tailEnd/>
            </a:ln>
          </p:spPr>
          <p:txBody>
            <a:bodyPr wrap="none" anchor="ctr"/>
            <a:lstStyle/>
            <a:p>
              <a:endParaRPr lang="fr-FR"/>
            </a:p>
          </p:txBody>
        </p:sp>
        <p:sp>
          <p:nvSpPr>
            <p:cNvPr id="53" name="Line 30"/>
            <p:cNvSpPr>
              <a:spLocks noChangeShapeType="1"/>
            </p:cNvSpPr>
            <p:nvPr/>
          </p:nvSpPr>
          <p:spPr bwMode="auto">
            <a:xfrm rot="10800000">
              <a:off x="7538121" y="6076527"/>
              <a:ext cx="0" cy="152400"/>
            </a:xfrm>
            <a:prstGeom prst="line">
              <a:avLst/>
            </a:prstGeom>
            <a:noFill/>
            <a:ln w="9525">
              <a:solidFill>
                <a:srgbClr val="000066"/>
              </a:solidFill>
              <a:round/>
              <a:headEnd/>
              <a:tailEnd/>
            </a:ln>
          </p:spPr>
          <p:txBody>
            <a:bodyPr wrap="none" anchor="ctr"/>
            <a:lstStyle/>
            <a:p>
              <a:endParaRPr lang="fr-FR"/>
            </a:p>
          </p:txBody>
        </p:sp>
        <p:sp>
          <p:nvSpPr>
            <p:cNvPr id="54" name="Line 31"/>
            <p:cNvSpPr>
              <a:spLocks noChangeShapeType="1"/>
            </p:cNvSpPr>
            <p:nvPr/>
          </p:nvSpPr>
          <p:spPr bwMode="auto">
            <a:xfrm rot="10800000">
              <a:off x="5437286" y="6093296"/>
              <a:ext cx="0" cy="152400"/>
            </a:xfrm>
            <a:prstGeom prst="line">
              <a:avLst/>
            </a:prstGeom>
            <a:noFill/>
            <a:ln w="9525">
              <a:solidFill>
                <a:srgbClr val="000066"/>
              </a:solidFill>
              <a:round/>
              <a:headEnd/>
              <a:tailEnd/>
            </a:ln>
          </p:spPr>
          <p:txBody>
            <a:bodyPr wrap="none" anchor="ctr"/>
            <a:lstStyle/>
            <a:p>
              <a:endParaRPr lang="fr-FR"/>
            </a:p>
          </p:txBody>
        </p:sp>
        <p:sp>
          <p:nvSpPr>
            <p:cNvPr id="55" name="Line 32"/>
            <p:cNvSpPr>
              <a:spLocks noChangeShapeType="1"/>
            </p:cNvSpPr>
            <p:nvPr/>
          </p:nvSpPr>
          <p:spPr bwMode="auto">
            <a:xfrm rot="10800000" flipH="1">
              <a:off x="3660079" y="6076526"/>
              <a:ext cx="0" cy="152400"/>
            </a:xfrm>
            <a:prstGeom prst="line">
              <a:avLst/>
            </a:prstGeom>
            <a:noFill/>
            <a:ln w="9525">
              <a:solidFill>
                <a:srgbClr val="000066"/>
              </a:solidFill>
              <a:round/>
              <a:headEnd/>
              <a:tailEnd/>
            </a:ln>
          </p:spPr>
          <p:txBody>
            <a:bodyPr wrap="none" anchor="ctr"/>
            <a:lstStyle/>
            <a:p>
              <a:endParaRPr lang="fr-FR"/>
            </a:p>
          </p:txBody>
        </p:sp>
        <p:sp>
          <p:nvSpPr>
            <p:cNvPr id="56" name="Line 33"/>
            <p:cNvSpPr>
              <a:spLocks noChangeShapeType="1"/>
            </p:cNvSpPr>
            <p:nvPr/>
          </p:nvSpPr>
          <p:spPr bwMode="auto">
            <a:xfrm rot="10800000">
              <a:off x="2051721" y="6076527"/>
              <a:ext cx="0" cy="152400"/>
            </a:xfrm>
            <a:prstGeom prst="line">
              <a:avLst/>
            </a:prstGeom>
            <a:noFill/>
            <a:ln w="9525">
              <a:solidFill>
                <a:srgbClr val="000066"/>
              </a:solidFill>
              <a:round/>
              <a:headEnd/>
              <a:tailEnd/>
            </a:ln>
          </p:spPr>
          <p:txBody>
            <a:bodyPr wrap="none" anchor="ctr"/>
            <a:lstStyle/>
            <a:p>
              <a:endParaRPr lang="fr-FR"/>
            </a:p>
          </p:txBody>
        </p:sp>
        <p:sp>
          <p:nvSpPr>
            <p:cNvPr id="57" name="Line 34"/>
            <p:cNvSpPr>
              <a:spLocks noChangeShapeType="1"/>
            </p:cNvSpPr>
            <p:nvPr/>
          </p:nvSpPr>
          <p:spPr bwMode="auto">
            <a:xfrm rot="10800000">
              <a:off x="4851648" y="6222464"/>
              <a:ext cx="0" cy="152400"/>
            </a:xfrm>
            <a:prstGeom prst="line">
              <a:avLst/>
            </a:prstGeom>
            <a:noFill/>
            <a:ln w="9525">
              <a:solidFill>
                <a:srgbClr val="000066"/>
              </a:solidFill>
              <a:round/>
              <a:headEnd/>
              <a:tailEnd/>
            </a:ln>
          </p:spPr>
          <p:txBody>
            <a:bodyPr wrap="none" anchor="ctr"/>
            <a:lstStyle/>
            <a:p>
              <a:endParaRPr lang="fr-FR"/>
            </a:p>
          </p:txBody>
        </p:sp>
      </p:grpSp>
    </p:spTree>
    <p:extLst>
      <p:ext uri="{BB962C8B-B14F-4D97-AF65-F5344CB8AC3E}">
        <p14:creationId xmlns:p14="http://schemas.microsoft.com/office/powerpoint/2010/main" val="3238127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53250"/>
                                        </p:tgtEl>
                                        <p:attrNameLst>
                                          <p:attrName>style.visibility</p:attrName>
                                        </p:attrNameLst>
                                      </p:cBhvr>
                                      <p:to>
                                        <p:strVal val="visible"/>
                                      </p:to>
                                    </p:set>
                                    <p:anim calcmode="lin" valueType="num">
                                      <p:cBhvr additive="base">
                                        <p:cTn id="7" dur="500" fill="hold"/>
                                        <p:tgtEl>
                                          <p:spTgt spid="53250"/>
                                        </p:tgtEl>
                                        <p:attrNameLst>
                                          <p:attrName>ppt_x</p:attrName>
                                        </p:attrNameLst>
                                      </p:cBhvr>
                                      <p:tavLst>
                                        <p:tav tm="0">
                                          <p:val>
                                            <p:strVal val="0-#ppt_w/2"/>
                                          </p:val>
                                        </p:tav>
                                        <p:tav tm="100000">
                                          <p:val>
                                            <p:strVal val="#ppt_x"/>
                                          </p:val>
                                        </p:tav>
                                      </p:tavLst>
                                    </p:anim>
                                    <p:anim calcmode="lin" valueType="num">
                                      <p:cBhvr additive="base">
                                        <p:cTn id="8" dur="500" fill="hold"/>
                                        <p:tgtEl>
                                          <p:spTgt spid="532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53270"/>
                                        </p:tgtEl>
                                        <p:attrNameLst>
                                          <p:attrName>style.visibility</p:attrName>
                                        </p:attrNameLst>
                                      </p:cBhvr>
                                      <p:to>
                                        <p:strVal val="visible"/>
                                      </p:to>
                                    </p:set>
                                    <p:anim calcmode="lin" valueType="num">
                                      <p:cBhvr additive="base">
                                        <p:cTn id="13" dur="500" fill="hold"/>
                                        <p:tgtEl>
                                          <p:spTgt spid="53270"/>
                                        </p:tgtEl>
                                        <p:attrNameLst>
                                          <p:attrName>ppt_x</p:attrName>
                                        </p:attrNameLst>
                                      </p:cBhvr>
                                      <p:tavLst>
                                        <p:tav tm="0">
                                          <p:val>
                                            <p:strVal val="0-#ppt_w/2"/>
                                          </p:val>
                                        </p:tav>
                                        <p:tav tm="100000">
                                          <p:val>
                                            <p:strVal val="#ppt_x"/>
                                          </p:val>
                                        </p:tav>
                                      </p:tavLst>
                                    </p:anim>
                                    <p:anim calcmode="lin" valueType="num">
                                      <p:cBhvr additive="base">
                                        <p:cTn id="14" dur="500" fill="hold"/>
                                        <p:tgtEl>
                                          <p:spTgt spid="5327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53251"/>
                                        </p:tgtEl>
                                        <p:attrNameLst>
                                          <p:attrName>style.visibility</p:attrName>
                                        </p:attrNameLst>
                                      </p:cBhvr>
                                      <p:to>
                                        <p:strVal val="visible"/>
                                      </p:to>
                                    </p:set>
                                    <p:anim calcmode="lin" valueType="num">
                                      <p:cBhvr additive="base">
                                        <p:cTn id="19" dur="500" fill="hold"/>
                                        <p:tgtEl>
                                          <p:spTgt spid="53251"/>
                                        </p:tgtEl>
                                        <p:attrNameLst>
                                          <p:attrName>ppt_x</p:attrName>
                                        </p:attrNameLst>
                                      </p:cBhvr>
                                      <p:tavLst>
                                        <p:tav tm="0">
                                          <p:val>
                                            <p:strVal val="0-#ppt_w/2"/>
                                          </p:val>
                                        </p:tav>
                                        <p:tav tm="100000">
                                          <p:val>
                                            <p:strVal val="#ppt_x"/>
                                          </p:val>
                                        </p:tav>
                                      </p:tavLst>
                                    </p:anim>
                                    <p:anim calcmode="lin" valueType="num">
                                      <p:cBhvr additive="base">
                                        <p:cTn id="20" dur="500" fill="hold"/>
                                        <p:tgtEl>
                                          <p:spTgt spid="5325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53253"/>
                                        </p:tgtEl>
                                        <p:attrNameLst>
                                          <p:attrName>style.visibility</p:attrName>
                                        </p:attrNameLst>
                                      </p:cBhvr>
                                      <p:to>
                                        <p:strVal val="visible"/>
                                      </p:to>
                                    </p:set>
                                    <p:anim calcmode="lin" valueType="num">
                                      <p:cBhvr additive="base">
                                        <p:cTn id="25" dur="500" fill="hold"/>
                                        <p:tgtEl>
                                          <p:spTgt spid="53253"/>
                                        </p:tgtEl>
                                        <p:attrNameLst>
                                          <p:attrName>ppt_x</p:attrName>
                                        </p:attrNameLst>
                                      </p:cBhvr>
                                      <p:tavLst>
                                        <p:tav tm="0">
                                          <p:val>
                                            <p:strVal val="0-#ppt_w/2"/>
                                          </p:val>
                                        </p:tav>
                                        <p:tav tm="100000">
                                          <p:val>
                                            <p:strVal val="#ppt_x"/>
                                          </p:val>
                                        </p:tav>
                                      </p:tavLst>
                                    </p:anim>
                                    <p:anim calcmode="lin" valueType="num">
                                      <p:cBhvr additive="base">
                                        <p:cTn id="26" dur="500" fill="hold"/>
                                        <p:tgtEl>
                                          <p:spTgt spid="5325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53255"/>
                                        </p:tgtEl>
                                        <p:attrNameLst>
                                          <p:attrName>style.visibility</p:attrName>
                                        </p:attrNameLst>
                                      </p:cBhvr>
                                      <p:to>
                                        <p:strVal val="visible"/>
                                      </p:to>
                                    </p:set>
                                    <p:anim calcmode="lin" valueType="num">
                                      <p:cBhvr additive="base">
                                        <p:cTn id="31" dur="500" fill="hold"/>
                                        <p:tgtEl>
                                          <p:spTgt spid="53255"/>
                                        </p:tgtEl>
                                        <p:attrNameLst>
                                          <p:attrName>ppt_x</p:attrName>
                                        </p:attrNameLst>
                                      </p:cBhvr>
                                      <p:tavLst>
                                        <p:tav tm="0">
                                          <p:val>
                                            <p:strVal val="0-#ppt_w/2"/>
                                          </p:val>
                                        </p:tav>
                                        <p:tav tm="100000">
                                          <p:val>
                                            <p:strVal val="#ppt_x"/>
                                          </p:val>
                                        </p:tav>
                                      </p:tavLst>
                                    </p:anim>
                                    <p:anim calcmode="lin" valueType="num">
                                      <p:cBhvr additive="base">
                                        <p:cTn id="32" dur="500" fill="hold"/>
                                        <p:tgtEl>
                                          <p:spTgt spid="5325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53254"/>
                                        </p:tgtEl>
                                        <p:attrNameLst>
                                          <p:attrName>style.visibility</p:attrName>
                                        </p:attrNameLst>
                                      </p:cBhvr>
                                      <p:to>
                                        <p:strVal val="visible"/>
                                      </p:to>
                                    </p:set>
                                    <p:anim calcmode="lin" valueType="num">
                                      <p:cBhvr additive="base">
                                        <p:cTn id="37" dur="500" fill="hold"/>
                                        <p:tgtEl>
                                          <p:spTgt spid="53254"/>
                                        </p:tgtEl>
                                        <p:attrNameLst>
                                          <p:attrName>ppt_x</p:attrName>
                                        </p:attrNameLst>
                                      </p:cBhvr>
                                      <p:tavLst>
                                        <p:tav tm="0">
                                          <p:val>
                                            <p:strVal val="0-#ppt_w/2"/>
                                          </p:val>
                                        </p:tav>
                                        <p:tav tm="100000">
                                          <p:val>
                                            <p:strVal val="#ppt_x"/>
                                          </p:val>
                                        </p:tav>
                                      </p:tavLst>
                                    </p:anim>
                                    <p:anim calcmode="lin" valueType="num">
                                      <p:cBhvr additive="base">
                                        <p:cTn id="38" dur="500" fill="hold"/>
                                        <p:tgtEl>
                                          <p:spTgt spid="5325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2" fill="hold" grpId="0" nodeType="clickEffect">
                                  <p:stCondLst>
                                    <p:cond delay="0"/>
                                  </p:stCondLst>
                                  <p:childTnLst>
                                    <p:set>
                                      <p:cBhvr>
                                        <p:cTn id="42" dur="1" fill="hold">
                                          <p:stCondLst>
                                            <p:cond delay="0"/>
                                          </p:stCondLst>
                                        </p:cTn>
                                        <p:tgtEl>
                                          <p:spTgt spid="53256"/>
                                        </p:tgtEl>
                                        <p:attrNameLst>
                                          <p:attrName>style.visibility</p:attrName>
                                        </p:attrNameLst>
                                      </p:cBhvr>
                                      <p:to>
                                        <p:strVal val="visible"/>
                                      </p:to>
                                    </p:set>
                                    <p:anim calcmode="lin" valueType="num">
                                      <p:cBhvr additive="base">
                                        <p:cTn id="43" dur="500" fill="hold"/>
                                        <p:tgtEl>
                                          <p:spTgt spid="53256"/>
                                        </p:tgtEl>
                                        <p:attrNameLst>
                                          <p:attrName>ppt_x</p:attrName>
                                        </p:attrNameLst>
                                      </p:cBhvr>
                                      <p:tavLst>
                                        <p:tav tm="0">
                                          <p:val>
                                            <p:strVal val="0-#ppt_w/2"/>
                                          </p:val>
                                        </p:tav>
                                        <p:tav tm="100000">
                                          <p:val>
                                            <p:strVal val="#ppt_x"/>
                                          </p:val>
                                        </p:tav>
                                      </p:tavLst>
                                    </p:anim>
                                    <p:anim calcmode="lin" valueType="num">
                                      <p:cBhvr additive="base">
                                        <p:cTn id="44" dur="500" fill="hold"/>
                                        <p:tgtEl>
                                          <p:spTgt spid="5325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2" fill="hold" grpId="0" nodeType="clickEffect">
                                  <p:stCondLst>
                                    <p:cond delay="0"/>
                                  </p:stCondLst>
                                  <p:childTnLst>
                                    <p:set>
                                      <p:cBhvr>
                                        <p:cTn id="48" dur="1" fill="hold">
                                          <p:stCondLst>
                                            <p:cond delay="0"/>
                                          </p:stCondLst>
                                        </p:cTn>
                                        <p:tgtEl>
                                          <p:spTgt spid="53258"/>
                                        </p:tgtEl>
                                        <p:attrNameLst>
                                          <p:attrName>style.visibility</p:attrName>
                                        </p:attrNameLst>
                                      </p:cBhvr>
                                      <p:to>
                                        <p:strVal val="visible"/>
                                      </p:to>
                                    </p:set>
                                    <p:anim calcmode="lin" valueType="num">
                                      <p:cBhvr additive="base">
                                        <p:cTn id="49" dur="500" fill="hold"/>
                                        <p:tgtEl>
                                          <p:spTgt spid="53258"/>
                                        </p:tgtEl>
                                        <p:attrNameLst>
                                          <p:attrName>ppt_x</p:attrName>
                                        </p:attrNameLst>
                                      </p:cBhvr>
                                      <p:tavLst>
                                        <p:tav tm="0">
                                          <p:val>
                                            <p:strVal val="0-#ppt_w/2"/>
                                          </p:val>
                                        </p:tav>
                                        <p:tav tm="100000">
                                          <p:val>
                                            <p:strVal val="#ppt_x"/>
                                          </p:val>
                                        </p:tav>
                                      </p:tavLst>
                                    </p:anim>
                                    <p:anim calcmode="lin" valueType="num">
                                      <p:cBhvr additive="base">
                                        <p:cTn id="50" dur="500" fill="hold"/>
                                        <p:tgtEl>
                                          <p:spTgt spid="5325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12" fill="hold" grpId="0" nodeType="clickEffect">
                                  <p:stCondLst>
                                    <p:cond delay="0"/>
                                  </p:stCondLst>
                                  <p:childTnLst>
                                    <p:set>
                                      <p:cBhvr>
                                        <p:cTn id="54" dur="1" fill="hold">
                                          <p:stCondLst>
                                            <p:cond delay="0"/>
                                          </p:stCondLst>
                                        </p:cTn>
                                        <p:tgtEl>
                                          <p:spTgt spid="53260"/>
                                        </p:tgtEl>
                                        <p:attrNameLst>
                                          <p:attrName>style.visibility</p:attrName>
                                        </p:attrNameLst>
                                      </p:cBhvr>
                                      <p:to>
                                        <p:strVal val="visible"/>
                                      </p:to>
                                    </p:set>
                                    <p:anim calcmode="lin" valueType="num">
                                      <p:cBhvr additive="base">
                                        <p:cTn id="55" dur="500" fill="hold"/>
                                        <p:tgtEl>
                                          <p:spTgt spid="53260"/>
                                        </p:tgtEl>
                                        <p:attrNameLst>
                                          <p:attrName>ppt_x</p:attrName>
                                        </p:attrNameLst>
                                      </p:cBhvr>
                                      <p:tavLst>
                                        <p:tav tm="0">
                                          <p:val>
                                            <p:strVal val="0-#ppt_w/2"/>
                                          </p:val>
                                        </p:tav>
                                        <p:tav tm="100000">
                                          <p:val>
                                            <p:strVal val="#ppt_x"/>
                                          </p:val>
                                        </p:tav>
                                      </p:tavLst>
                                    </p:anim>
                                    <p:anim calcmode="lin" valueType="num">
                                      <p:cBhvr additive="base">
                                        <p:cTn id="56" dur="500" fill="hold"/>
                                        <p:tgtEl>
                                          <p:spTgt spid="5326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12" fill="hold" grpId="0" nodeType="clickEffect">
                                  <p:stCondLst>
                                    <p:cond delay="0"/>
                                  </p:stCondLst>
                                  <p:childTnLst>
                                    <p:set>
                                      <p:cBhvr>
                                        <p:cTn id="60" dur="1" fill="hold">
                                          <p:stCondLst>
                                            <p:cond delay="0"/>
                                          </p:stCondLst>
                                        </p:cTn>
                                        <p:tgtEl>
                                          <p:spTgt spid="53259"/>
                                        </p:tgtEl>
                                        <p:attrNameLst>
                                          <p:attrName>style.visibility</p:attrName>
                                        </p:attrNameLst>
                                      </p:cBhvr>
                                      <p:to>
                                        <p:strVal val="visible"/>
                                      </p:to>
                                    </p:set>
                                    <p:anim calcmode="lin" valueType="num">
                                      <p:cBhvr additive="base">
                                        <p:cTn id="61" dur="500" fill="hold"/>
                                        <p:tgtEl>
                                          <p:spTgt spid="53259"/>
                                        </p:tgtEl>
                                        <p:attrNameLst>
                                          <p:attrName>ppt_x</p:attrName>
                                        </p:attrNameLst>
                                      </p:cBhvr>
                                      <p:tavLst>
                                        <p:tav tm="0">
                                          <p:val>
                                            <p:strVal val="0-#ppt_w/2"/>
                                          </p:val>
                                        </p:tav>
                                        <p:tav tm="100000">
                                          <p:val>
                                            <p:strVal val="#ppt_x"/>
                                          </p:val>
                                        </p:tav>
                                      </p:tavLst>
                                    </p:anim>
                                    <p:anim calcmode="lin" valueType="num">
                                      <p:cBhvr additive="base">
                                        <p:cTn id="62" dur="500" fill="hold"/>
                                        <p:tgtEl>
                                          <p:spTgt spid="5325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12" fill="hold" grpId="0" nodeType="clickEffect">
                                  <p:stCondLst>
                                    <p:cond delay="0"/>
                                  </p:stCondLst>
                                  <p:childTnLst>
                                    <p:set>
                                      <p:cBhvr>
                                        <p:cTn id="66" dur="1" fill="hold">
                                          <p:stCondLst>
                                            <p:cond delay="0"/>
                                          </p:stCondLst>
                                        </p:cTn>
                                        <p:tgtEl>
                                          <p:spTgt spid="53262"/>
                                        </p:tgtEl>
                                        <p:attrNameLst>
                                          <p:attrName>style.visibility</p:attrName>
                                        </p:attrNameLst>
                                      </p:cBhvr>
                                      <p:to>
                                        <p:strVal val="visible"/>
                                      </p:to>
                                    </p:set>
                                    <p:anim calcmode="lin" valueType="num">
                                      <p:cBhvr additive="base">
                                        <p:cTn id="67" dur="500" fill="hold"/>
                                        <p:tgtEl>
                                          <p:spTgt spid="53262"/>
                                        </p:tgtEl>
                                        <p:attrNameLst>
                                          <p:attrName>ppt_x</p:attrName>
                                        </p:attrNameLst>
                                      </p:cBhvr>
                                      <p:tavLst>
                                        <p:tav tm="0">
                                          <p:val>
                                            <p:strVal val="0-#ppt_w/2"/>
                                          </p:val>
                                        </p:tav>
                                        <p:tav tm="100000">
                                          <p:val>
                                            <p:strVal val="#ppt_x"/>
                                          </p:val>
                                        </p:tav>
                                      </p:tavLst>
                                    </p:anim>
                                    <p:anim calcmode="lin" valueType="num">
                                      <p:cBhvr additive="base">
                                        <p:cTn id="68" dur="500" fill="hold"/>
                                        <p:tgtEl>
                                          <p:spTgt spid="5326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12" fill="hold" grpId="0" nodeType="clickEffect">
                                  <p:stCondLst>
                                    <p:cond delay="0"/>
                                  </p:stCondLst>
                                  <p:childTnLst>
                                    <p:set>
                                      <p:cBhvr>
                                        <p:cTn id="72" dur="1" fill="hold">
                                          <p:stCondLst>
                                            <p:cond delay="0"/>
                                          </p:stCondLst>
                                        </p:cTn>
                                        <p:tgtEl>
                                          <p:spTgt spid="53271"/>
                                        </p:tgtEl>
                                        <p:attrNameLst>
                                          <p:attrName>style.visibility</p:attrName>
                                        </p:attrNameLst>
                                      </p:cBhvr>
                                      <p:to>
                                        <p:strVal val="visible"/>
                                      </p:to>
                                    </p:set>
                                    <p:anim calcmode="lin" valueType="num">
                                      <p:cBhvr additive="base">
                                        <p:cTn id="73" dur="500" fill="hold"/>
                                        <p:tgtEl>
                                          <p:spTgt spid="53271"/>
                                        </p:tgtEl>
                                        <p:attrNameLst>
                                          <p:attrName>ppt_x</p:attrName>
                                        </p:attrNameLst>
                                      </p:cBhvr>
                                      <p:tavLst>
                                        <p:tav tm="0">
                                          <p:val>
                                            <p:strVal val="0-#ppt_w/2"/>
                                          </p:val>
                                        </p:tav>
                                        <p:tav tm="100000">
                                          <p:val>
                                            <p:strVal val="#ppt_x"/>
                                          </p:val>
                                        </p:tav>
                                      </p:tavLst>
                                    </p:anim>
                                    <p:anim calcmode="lin" valueType="num">
                                      <p:cBhvr additive="base">
                                        <p:cTn id="74" dur="500" fill="hold"/>
                                        <p:tgtEl>
                                          <p:spTgt spid="5327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12" fill="hold" grpId="0" nodeType="clickEffect">
                                  <p:stCondLst>
                                    <p:cond delay="0"/>
                                  </p:stCondLst>
                                  <p:childTnLst>
                                    <p:set>
                                      <p:cBhvr>
                                        <p:cTn id="78" dur="1" fill="hold">
                                          <p:stCondLst>
                                            <p:cond delay="0"/>
                                          </p:stCondLst>
                                        </p:cTn>
                                        <p:tgtEl>
                                          <p:spTgt spid="53272"/>
                                        </p:tgtEl>
                                        <p:attrNameLst>
                                          <p:attrName>style.visibility</p:attrName>
                                        </p:attrNameLst>
                                      </p:cBhvr>
                                      <p:to>
                                        <p:strVal val="visible"/>
                                      </p:to>
                                    </p:set>
                                    <p:anim calcmode="lin" valueType="num">
                                      <p:cBhvr additive="base">
                                        <p:cTn id="79" dur="500" fill="hold"/>
                                        <p:tgtEl>
                                          <p:spTgt spid="53272"/>
                                        </p:tgtEl>
                                        <p:attrNameLst>
                                          <p:attrName>ppt_x</p:attrName>
                                        </p:attrNameLst>
                                      </p:cBhvr>
                                      <p:tavLst>
                                        <p:tav tm="0">
                                          <p:val>
                                            <p:strVal val="0-#ppt_w/2"/>
                                          </p:val>
                                        </p:tav>
                                        <p:tav tm="100000">
                                          <p:val>
                                            <p:strVal val="#ppt_x"/>
                                          </p:val>
                                        </p:tav>
                                      </p:tavLst>
                                    </p:anim>
                                    <p:anim calcmode="lin" valueType="num">
                                      <p:cBhvr additive="base">
                                        <p:cTn id="80" dur="500" fill="hold"/>
                                        <p:tgtEl>
                                          <p:spTgt spid="53272"/>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12" fill="hold" grpId="0" nodeType="clickEffect">
                                  <p:stCondLst>
                                    <p:cond delay="0"/>
                                  </p:stCondLst>
                                  <p:childTnLst>
                                    <p:set>
                                      <p:cBhvr>
                                        <p:cTn id="84" dur="1" fill="hold">
                                          <p:stCondLst>
                                            <p:cond delay="0"/>
                                          </p:stCondLst>
                                        </p:cTn>
                                        <p:tgtEl>
                                          <p:spTgt spid="53273"/>
                                        </p:tgtEl>
                                        <p:attrNameLst>
                                          <p:attrName>style.visibility</p:attrName>
                                        </p:attrNameLst>
                                      </p:cBhvr>
                                      <p:to>
                                        <p:strVal val="visible"/>
                                      </p:to>
                                    </p:set>
                                    <p:anim calcmode="lin" valueType="num">
                                      <p:cBhvr additive="base">
                                        <p:cTn id="85" dur="500" fill="hold"/>
                                        <p:tgtEl>
                                          <p:spTgt spid="53273"/>
                                        </p:tgtEl>
                                        <p:attrNameLst>
                                          <p:attrName>ppt_x</p:attrName>
                                        </p:attrNameLst>
                                      </p:cBhvr>
                                      <p:tavLst>
                                        <p:tav tm="0">
                                          <p:val>
                                            <p:strVal val="0-#ppt_w/2"/>
                                          </p:val>
                                        </p:tav>
                                        <p:tav tm="100000">
                                          <p:val>
                                            <p:strVal val="#ppt_x"/>
                                          </p:val>
                                        </p:tav>
                                      </p:tavLst>
                                    </p:anim>
                                    <p:anim calcmode="lin" valueType="num">
                                      <p:cBhvr additive="base">
                                        <p:cTn id="86" dur="500" fill="hold"/>
                                        <p:tgtEl>
                                          <p:spTgt spid="53273"/>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12" fill="hold" grpId="0" nodeType="clickEffect">
                                  <p:stCondLst>
                                    <p:cond delay="0"/>
                                  </p:stCondLst>
                                  <p:childTnLst>
                                    <p:set>
                                      <p:cBhvr>
                                        <p:cTn id="90" dur="1" fill="hold">
                                          <p:stCondLst>
                                            <p:cond delay="0"/>
                                          </p:stCondLst>
                                        </p:cTn>
                                        <p:tgtEl>
                                          <p:spTgt spid="53274"/>
                                        </p:tgtEl>
                                        <p:attrNameLst>
                                          <p:attrName>style.visibility</p:attrName>
                                        </p:attrNameLst>
                                      </p:cBhvr>
                                      <p:to>
                                        <p:strVal val="visible"/>
                                      </p:to>
                                    </p:set>
                                    <p:anim calcmode="lin" valueType="num">
                                      <p:cBhvr additive="base">
                                        <p:cTn id="91" dur="500" fill="hold"/>
                                        <p:tgtEl>
                                          <p:spTgt spid="53274"/>
                                        </p:tgtEl>
                                        <p:attrNameLst>
                                          <p:attrName>ppt_x</p:attrName>
                                        </p:attrNameLst>
                                      </p:cBhvr>
                                      <p:tavLst>
                                        <p:tav tm="0">
                                          <p:val>
                                            <p:strVal val="0-#ppt_w/2"/>
                                          </p:val>
                                        </p:tav>
                                        <p:tav tm="100000">
                                          <p:val>
                                            <p:strVal val="#ppt_x"/>
                                          </p:val>
                                        </p:tav>
                                      </p:tavLst>
                                    </p:anim>
                                    <p:anim calcmode="lin" valueType="num">
                                      <p:cBhvr additive="base">
                                        <p:cTn id="92" dur="500" fill="hold"/>
                                        <p:tgtEl>
                                          <p:spTgt spid="53274"/>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12" fill="hold" grpId="0" nodeType="clickEffect">
                                  <p:stCondLst>
                                    <p:cond delay="0"/>
                                  </p:stCondLst>
                                  <p:childTnLst>
                                    <p:set>
                                      <p:cBhvr>
                                        <p:cTn id="96" dur="1" fill="hold">
                                          <p:stCondLst>
                                            <p:cond delay="0"/>
                                          </p:stCondLst>
                                        </p:cTn>
                                        <p:tgtEl>
                                          <p:spTgt spid="53275"/>
                                        </p:tgtEl>
                                        <p:attrNameLst>
                                          <p:attrName>style.visibility</p:attrName>
                                        </p:attrNameLst>
                                      </p:cBhvr>
                                      <p:to>
                                        <p:strVal val="visible"/>
                                      </p:to>
                                    </p:set>
                                    <p:anim calcmode="lin" valueType="num">
                                      <p:cBhvr additive="base">
                                        <p:cTn id="97" dur="500" fill="hold"/>
                                        <p:tgtEl>
                                          <p:spTgt spid="53275"/>
                                        </p:tgtEl>
                                        <p:attrNameLst>
                                          <p:attrName>ppt_x</p:attrName>
                                        </p:attrNameLst>
                                      </p:cBhvr>
                                      <p:tavLst>
                                        <p:tav tm="0">
                                          <p:val>
                                            <p:strVal val="0-#ppt_w/2"/>
                                          </p:val>
                                        </p:tav>
                                        <p:tav tm="100000">
                                          <p:val>
                                            <p:strVal val="#ppt_x"/>
                                          </p:val>
                                        </p:tav>
                                      </p:tavLst>
                                    </p:anim>
                                    <p:anim calcmode="lin" valueType="num">
                                      <p:cBhvr additive="base">
                                        <p:cTn id="98" dur="500" fill="hold"/>
                                        <p:tgtEl>
                                          <p:spTgt spid="53275"/>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12" fill="hold" grpId="0" nodeType="clickEffect">
                                  <p:stCondLst>
                                    <p:cond delay="0"/>
                                  </p:stCondLst>
                                  <p:childTnLst>
                                    <p:set>
                                      <p:cBhvr>
                                        <p:cTn id="102" dur="1" fill="hold">
                                          <p:stCondLst>
                                            <p:cond delay="0"/>
                                          </p:stCondLst>
                                        </p:cTn>
                                        <p:tgtEl>
                                          <p:spTgt spid="53276"/>
                                        </p:tgtEl>
                                        <p:attrNameLst>
                                          <p:attrName>style.visibility</p:attrName>
                                        </p:attrNameLst>
                                      </p:cBhvr>
                                      <p:to>
                                        <p:strVal val="visible"/>
                                      </p:to>
                                    </p:set>
                                    <p:anim calcmode="lin" valueType="num">
                                      <p:cBhvr additive="base">
                                        <p:cTn id="103" dur="500" fill="hold"/>
                                        <p:tgtEl>
                                          <p:spTgt spid="53276"/>
                                        </p:tgtEl>
                                        <p:attrNameLst>
                                          <p:attrName>ppt_x</p:attrName>
                                        </p:attrNameLst>
                                      </p:cBhvr>
                                      <p:tavLst>
                                        <p:tav tm="0">
                                          <p:val>
                                            <p:strVal val="0-#ppt_w/2"/>
                                          </p:val>
                                        </p:tav>
                                        <p:tav tm="100000">
                                          <p:val>
                                            <p:strVal val="#ppt_x"/>
                                          </p:val>
                                        </p:tav>
                                      </p:tavLst>
                                    </p:anim>
                                    <p:anim calcmode="lin" valueType="num">
                                      <p:cBhvr additive="base">
                                        <p:cTn id="104" dur="500" fill="hold"/>
                                        <p:tgtEl>
                                          <p:spTgt spid="53276"/>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12" fill="hold" grpId="0" nodeType="clickEffect">
                                  <p:stCondLst>
                                    <p:cond delay="0"/>
                                  </p:stCondLst>
                                  <p:childTnLst>
                                    <p:set>
                                      <p:cBhvr>
                                        <p:cTn id="108" dur="1" fill="hold">
                                          <p:stCondLst>
                                            <p:cond delay="0"/>
                                          </p:stCondLst>
                                        </p:cTn>
                                        <p:tgtEl>
                                          <p:spTgt spid="37"/>
                                        </p:tgtEl>
                                        <p:attrNameLst>
                                          <p:attrName>style.visibility</p:attrName>
                                        </p:attrNameLst>
                                      </p:cBhvr>
                                      <p:to>
                                        <p:strVal val="visible"/>
                                      </p:to>
                                    </p:set>
                                    <p:anim calcmode="lin" valueType="num">
                                      <p:cBhvr additive="base">
                                        <p:cTn id="109" dur="500" fill="hold"/>
                                        <p:tgtEl>
                                          <p:spTgt spid="37"/>
                                        </p:tgtEl>
                                        <p:attrNameLst>
                                          <p:attrName>ppt_x</p:attrName>
                                        </p:attrNameLst>
                                      </p:cBhvr>
                                      <p:tavLst>
                                        <p:tav tm="0">
                                          <p:val>
                                            <p:strVal val="0-#ppt_w/2"/>
                                          </p:val>
                                        </p:tav>
                                        <p:tav tm="100000">
                                          <p:val>
                                            <p:strVal val="#ppt_x"/>
                                          </p:val>
                                        </p:tav>
                                      </p:tavLst>
                                    </p:anim>
                                    <p:anim calcmode="lin" valueType="num">
                                      <p:cBhvr additive="base">
                                        <p:cTn id="110"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12" fill="hold" grpId="0" nodeType="clickEffect">
                                  <p:stCondLst>
                                    <p:cond delay="0"/>
                                  </p:stCondLst>
                                  <p:childTnLst>
                                    <p:set>
                                      <p:cBhvr>
                                        <p:cTn id="114" dur="1" fill="hold">
                                          <p:stCondLst>
                                            <p:cond delay="0"/>
                                          </p:stCondLst>
                                        </p:cTn>
                                        <p:tgtEl>
                                          <p:spTgt spid="39"/>
                                        </p:tgtEl>
                                        <p:attrNameLst>
                                          <p:attrName>style.visibility</p:attrName>
                                        </p:attrNameLst>
                                      </p:cBhvr>
                                      <p:to>
                                        <p:strVal val="visible"/>
                                      </p:to>
                                    </p:set>
                                    <p:anim calcmode="lin" valueType="num">
                                      <p:cBhvr additive="base">
                                        <p:cTn id="115" dur="500" fill="hold"/>
                                        <p:tgtEl>
                                          <p:spTgt spid="39"/>
                                        </p:tgtEl>
                                        <p:attrNameLst>
                                          <p:attrName>ppt_x</p:attrName>
                                        </p:attrNameLst>
                                      </p:cBhvr>
                                      <p:tavLst>
                                        <p:tav tm="0">
                                          <p:val>
                                            <p:strVal val="0-#ppt_w/2"/>
                                          </p:val>
                                        </p:tav>
                                        <p:tav tm="100000">
                                          <p:val>
                                            <p:strVal val="#ppt_x"/>
                                          </p:val>
                                        </p:tav>
                                      </p:tavLst>
                                    </p:anim>
                                    <p:anim calcmode="lin" valueType="num">
                                      <p:cBhvr additive="base">
                                        <p:cTn id="116"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12" fill="hold" grpId="0" nodeType="clickEffect">
                                  <p:stCondLst>
                                    <p:cond delay="0"/>
                                  </p:stCondLst>
                                  <p:childTnLst>
                                    <p:set>
                                      <p:cBhvr>
                                        <p:cTn id="120" dur="1" fill="hold">
                                          <p:stCondLst>
                                            <p:cond delay="0"/>
                                          </p:stCondLst>
                                        </p:cTn>
                                        <p:tgtEl>
                                          <p:spTgt spid="40"/>
                                        </p:tgtEl>
                                        <p:attrNameLst>
                                          <p:attrName>style.visibility</p:attrName>
                                        </p:attrNameLst>
                                      </p:cBhvr>
                                      <p:to>
                                        <p:strVal val="visible"/>
                                      </p:to>
                                    </p:set>
                                    <p:anim calcmode="lin" valueType="num">
                                      <p:cBhvr additive="base">
                                        <p:cTn id="121" dur="500" fill="hold"/>
                                        <p:tgtEl>
                                          <p:spTgt spid="40"/>
                                        </p:tgtEl>
                                        <p:attrNameLst>
                                          <p:attrName>ppt_x</p:attrName>
                                        </p:attrNameLst>
                                      </p:cBhvr>
                                      <p:tavLst>
                                        <p:tav tm="0">
                                          <p:val>
                                            <p:strVal val="0-#ppt_w/2"/>
                                          </p:val>
                                        </p:tav>
                                        <p:tav tm="100000">
                                          <p:val>
                                            <p:strVal val="#ppt_x"/>
                                          </p:val>
                                        </p:tav>
                                      </p:tavLst>
                                    </p:anim>
                                    <p:anim calcmode="lin" valueType="num">
                                      <p:cBhvr additive="base">
                                        <p:cTn id="122"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12" fill="hold" grpId="0" nodeType="clickEffect">
                                  <p:stCondLst>
                                    <p:cond delay="0"/>
                                  </p:stCondLst>
                                  <p:childTnLst>
                                    <p:set>
                                      <p:cBhvr>
                                        <p:cTn id="126" dur="1" fill="hold">
                                          <p:stCondLst>
                                            <p:cond delay="0"/>
                                          </p:stCondLst>
                                        </p:cTn>
                                        <p:tgtEl>
                                          <p:spTgt spid="41"/>
                                        </p:tgtEl>
                                        <p:attrNameLst>
                                          <p:attrName>style.visibility</p:attrName>
                                        </p:attrNameLst>
                                      </p:cBhvr>
                                      <p:to>
                                        <p:strVal val="visible"/>
                                      </p:to>
                                    </p:set>
                                    <p:anim calcmode="lin" valueType="num">
                                      <p:cBhvr additive="base">
                                        <p:cTn id="127" dur="500" fill="hold"/>
                                        <p:tgtEl>
                                          <p:spTgt spid="41"/>
                                        </p:tgtEl>
                                        <p:attrNameLst>
                                          <p:attrName>ppt_x</p:attrName>
                                        </p:attrNameLst>
                                      </p:cBhvr>
                                      <p:tavLst>
                                        <p:tav tm="0">
                                          <p:val>
                                            <p:strVal val="0-#ppt_w/2"/>
                                          </p:val>
                                        </p:tav>
                                        <p:tav tm="100000">
                                          <p:val>
                                            <p:strVal val="#ppt_x"/>
                                          </p:val>
                                        </p:tav>
                                      </p:tavLst>
                                    </p:anim>
                                    <p:anim calcmode="lin" valueType="num">
                                      <p:cBhvr additive="base">
                                        <p:cTn id="12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autoUpdateAnimBg="0"/>
      <p:bldP spid="53251" grpId="0" animBg="1" autoUpdateAnimBg="0"/>
      <p:bldP spid="53253" grpId="0" animBg="1" autoUpdateAnimBg="0"/>
      <p:bldP spid="53254" grpId="0" animBg="1" autoUpdateAnimBg="0"/>
      <p:bldP spid="53255" grpId="0" animBg="1"/>
      <p:bldP spid="53256" grpId="0" animBg="1"/>
      <p:bldP spid="53258" grpId="0" animBg="1" autoUpdateAnimBg="0"/>
      <p:bldP spid="53259" grpId="0" animBg="1" autoUpdateAnimBg="0"/>
      <p:bldP spid="53260" grpId="0" animBg="1" autoUpdateAnimBg="0"/>
      <p:bldP spid="53262" grpId="0" animBg="1"/>
      <p:bldP spid="53270" grpId="0" autoUpdateAnimBg="0"/>
      <p:bldP spid="53271" grpId="0" autoUpdateAnimBg="0"/>
      <p:bldP spid="53272" grpId="0" animBg="1" autoUpdateAnimBg="0"/>
      <p:bldP spid="53273" grpId="0" animBg="1" autoUpdateAnimBg="0"/>
      <p:bldP spid="53274" grpId="0" animBg="1" autoUpdateAnimBg="0"/>
      <p:bldP spid="53275" grpId="0" animBg="1" autoUpdateAnimBg="0"/>
      <p:bldP spid="53276" grpId="0" animBg="1" autoUpdateAnimBg="0"/>
      <p:bldP spid="37" grpId="0" animBg="1" autoUpdateAnimBg="0"/>
      <p:bldP spid="39" grpId="0" animBg="1"/>
      <p:bldP spid="40" grpId="0" animBg="1" autoUpdateAnimBg="0"/>
      <p:bldP spid="41" grpId="0" animBg="1"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734733" y="185587"/>
            <a:ext cx="6781800" cy="649636"/>
          </a:xfrm>
        </p:spPr>
        <p:txBody>
          <a:bodyPr/>
          <a:lstStyle/>
          <a:p>
            <a:pPr algn="r" eaLnBrk="1" hangingPunct="1"/>
            <a:r>
              <a:rPr lang="en-US" sz="3600" b="1" dirty="0">
                <a:solidFill>
                  <a:schemeClr val="accent2">
                    <a:lumMod val="50000"/>
                  </a:schemeClr>
                </a:solidFill>
              </a:rPr>
              <a:t>Le Plan </a:t>
            </a:r>
            <a:r>
              <a:rPr lang="en-US" sz="3600" b="1" dirty="0" err="1">
                <a:solidFill>
                  <a:schemeClr val="accent2">
                    <a:lumMod val="50000"/>
                  </a:schemeClr>
                </a:solidFill>
              </a:rPr>
              <a:t>d’Intervention</a:t>
            </a:r>
            <a:endParaRPr lang="en-US" sz="3600" b="1" dirty="0">
              <a:solidFill>
                <a:schemeClr val="accent2">
                  <a:lumMod val="50000"/>
                </a:schemeClr>
              </a:solidFill>
            </a:endParaRPr>
          </a:p>
        </p:txBody>
      </p:sp>
      <p:sp>
        <p:nvSpPr>
          <p:cNvPr id="2" name="Espace réservé du contenu 1"/>
          <p:cNvSpPr>
            <a:spLocks noGrp="1"/>
          </p:cNvSpPr>
          <p:nvPr>
            <p:ph idx="1"/>
          </p:nvPr>
        </p:nvSpPr>
        <p:spPr>
          <a:xfrm>
            <a:off x="266658" y="287220"/>
            <a:ext cx="468075" cy="648071"/>
          </a:xfrm>
        </p:spPr>
        <p:txBody>
          <a:bodyPr>
            <a:noAutofit/>
          </a:bodyPr>
          <a:lstStyle/>
          <a:p>
            <a:pPr marL="0" indent="0">
              <a:buNone/>
            </a:pPr>
            <a:r>
              <a:rPr lang="fr-FR" sz="6600" b="1" dirty="0">
                <a:solidFill>
                  <a:srgbClr val="000099"/>
                </a:solidFill>
              </a:rPr>
              <a:t>+</a:t>
            </a:r>
          </a:p>
        </p:txBody>
      </p:sp>
      <p:sp>
        <p:nvSpPr>
          <p:cNvPr id="53251" name="Text Box 3"/>
          <p:cNvSpPr txBox="1">
            <a:spLocks noChangeArrowheads="1"/>
          </p:cNvSpPr>
          <p:nvPr/>
        </p:nvSpPr>
        <p:spPr bwMode="auto">
          <a:xfrm>
            <a:off x="1569879" y="1128003"/>
            <a:ext cx="1900674" cy="553998"/>
          </a:xfrm>
          <a:prstGeom prst="rect">
            <a:avLst/>
          </a:prstGeom>
          <a:solidFill>
            <a:schemeClr val="bg1"/>
          </a:solidFill>
          <a:ln w="9525">
            <a:solidFill>
              <a:schemeClr val="tx1"/>
            </a:solidFill>
            <a:miter lim="800000"/>
            <a:headEnd/>
            <a:tailEnd/>
          </a:ln>
        </p:spPr>
        <p:txBody>
          <a:bodyPr wrap="square">
            <a:spAutoFit/>
          </a:bodyPr>
          <a:lstStyle/>
          <a:p>
            <a:pPr algn="ctr"/>
            <a:r>
              <a:rPr lang="en-US" sz="1800" i="1" dirty="0">
                <a:solidFill>
                  <a:srgbClr val="000099"/>
                </a:solidFill>
              </a:rPr>
              <a:t> </a:t>
            </a:r>
            <a:r>
              <a:rPr lang="en-US" sz="1800" b="1" dirty="0" err="1">
                <a:solidFill>
                  <a:srgbClr val="000099"/>
                </a:solidFill>
              </a:rPr>
              <a:t>Fondamentaux</a:t>
            </a:r>
            <a:r>
              <a:rPr lang="en-US" sz="1800" b="1" dirty="0">
                <a:solidFill>
                  <a:srgbClr val="000099"/>
                </a:solidFill>
              </a:rPr>
              <a:t> </a:t>
            </a:r>
            <a:r>
              <a:rPr lang="en-US" sz="1200" dirty="0">
                <a:solidFill>
                  <a:srgbClr val="000099"/>
                </a:solidFill>
              </a:rPr>
              <a:t>(18h)</a:t>
            </a:r>
          </a:p>
        </p:txBody>
      </p:sp>
      <p:sp>
        <p:nvSpPr>
          <p:cNvPr id="53253" name="Text Box 5"/>
          <p:cNvSpPr txBox="1">
            <a:spLocks noChangeArrowheads="1"/>
          </p:cNvSpPr>
          <p:nvPr/>
        </p:nvSpPr>
        <p:spPr bwMode="auto">
          <a:xfrm>
            <a:off x="6445425" y="1143000"/>
            <a:ext cx="1311275" cy="553998"/>
          </a:xfrm>
          <a:prstGeom prst="rect">
            <a:avLst/>
          </a:prstGeom>
          <a:solidFill>
            <a:schemeClr val="bg1"/>
          </a:solidFill>
          <a:ln w="9525">
            <a:solidFill>
              <a:schemeClr val="tx1"/>
            </a:solidFill>
            <a:miter lim="800000"/>
            <a:headEnd/>
            <a:tailEnd/>
          </a:ln>
        </p:spPr>
        <p:txBody>
          <a:bodyPr>
            <a:spAutoFit/>
          </a:bodyPr>
          <a:lstStyle/>
          <a:p>
            <a:pPr algn="ctr"/>
            <a:r>
              <a:rPr lang="en-US" sz="1800" b="1" dirty="0" err="1">
                <a:solidFill>
                  <a:srgbClr val="000099"/>
                </a:solidFill>
              </a:rPr>
              <a:t>Exercices</a:t>
            </a:r>
            <a:r>
              <a:rPr lang="en-US" sz="1800" b="1" dirty="0">
                <a:solidFill>
                  <a:srgbClr val="000099"/>
                </a:solidFill>
              </a:rPr>
              <a:t> </a:t>
            </a:r>
            <a:r>
              <a:rPr lang="en-US" sz="1200" dirty="0">
                <a:solidFill>
                  <a:srgbClr val="000099"/>
                </a:solidFill>
              </a:rPr>
              <a:t>(6h)</a:t>
            </a:r>
          </a:p>
        </p:txBody>
      </p:sp>
      <p:sp>
        <p:nvSpPr>
          <p:cNvPr id="53254" name="Text Box 6"/>
          <p:cNvSpPr txBox="1">
            <a:spLocks noChangeArrowheads="1"/>
          </p:cNvSpPr>
          <p:nvPr/>
        </p:nvSpPr>
        <p:spPr bwMode="auto">
          <a:xfrm>
            <a:off x="4244894" y="2257915"/>
            <a:ext cx="1467068" cy="369332"/>
          </a:xfrm>
          <a:prstGeom prst="rect">
            <a:avLst/>
          </a:prstGeom>
          <a:solidFill>
            <a:schemeClr val="bg1"/>
          </a:solidFill>
          <a:ln w="9525">
            <a:solidFill>
              <a:schemeClr val="tx1"/>
            </a:solidFill>
            <a:miter lim="800000"/>
            <a:headEnd/>
            <a:tailEnd/>
          </a:ln>
        </p:spPr>
        <p:txBody>
          <a:bodyPr wrap="none">
            <a:spAutoFit/>
          </a:bodyPr>
          <a:lstStyle/>
          <a:p>
            <a:pPr algn="ctr"/>
            <a:r>
              <a:rPr lang="en-US" sz="1800" b="1" dirty="0" err="1">
                <a:solidFill>
                  <a:srgbClr val="000099"/>
                </a:solidFill>
              </a:rPr>
              <a:t>Spécificités</a:t>
            </a:r>
            <a:endParaRPr lang="en-US" sz="1800" b="1" dirty="0">
              <a:solidFill>
                <a:srgbClr val="000099"/>
              </a:solidFill>
            </a:endParaRPr>
          </a:p>
        </p:txBody>
      </p:sp>
      <p:sp>
        <p:nvSpPr>
          <p:cNvPr id="53255" name="AutoShape 7"/>
          <p:cNvSpPr>
            <a:spLocks/>
          </p:cNvSpPr>
          <p:nvPr/>
        </p:nvSpPr>
        <p:spPr bwMode="auto">
          <a:xfrm rot="5400000">
            <a:off x="4798409" y="26714"/>
            <a:ext cx="360040" cy="3673475"/>
          </a:xfrm>
          <a:prstGeom prst="rightBrace">
            <a:avLst>
              <a:gd name="adj1" fmla="val 57143"/>
              <a:gd name="adj2" fmla="val 50610"/>
            </a:avLst>
          </a:prstGeom>
          <a:noFill/>
          <a:ln w="28575">
            <a:solidFill>
              <a:schemeClr val="tx1"/>
            </a:solidFill>
            <a:round/>
            <a:headEnd/>
            <a:tailEnd/>
          </a:ln>
        </p:spPr>
        <p:txBody>
          <a:bodyPr wrap="none" anchor="ctr"/>
          <a:lstStyle/>
          <a:p>
            <a:endParaRPr lang="fr-FR">
              <a:solidFill>
                <a:srgbClr val="3333CC"/>
              </a:solidFill>
            </a:endParaRPr>
          </a:p>
        </p:txBody>
      </p:sp>
      <p:sp>
        <p:nvSpPr>
          <p:cNvPr id="53258" name="Text Box 10"/>
          <p:cNvSpPr txBox="1">
            <a:spLocks noChangeArrowheads="1"/>
          </p:cNvSpPr>
          <p:nvPr/>
        </p:nvSpPr>
        <p:spPr bwMode="auto">
          <a:xfrm>
            <a:off x="436257" y="2751744"/>
            <a:ext cx="2495380" cy="2277547"/>
          </a:xfrm>
          <a:prstGeom prst="rect">
            <a:avLst/>
          </a:prstGeom>
          <a:solidFill>
            <a:srgbClr val="3333CC"/>
          </a:solidFill>
          <a:ln w="9525">
            <a:solidFill>
              <a:schemeClr val="tx1"/>
            </a:solidFill>
            <a:miter lim="800000"/>
            <a:headEnd/>
            <a:tailEnd/>
          </a:ln>
        </p:spPr>
        <p:txBody>
          <a:bodyPr wrap="square">
            <a:spAutoFit/>
          </a:bodyPr>
          <a:lstStyle/>
          <a:p>
            <a:pPr algn="ctr"/>
            <a:r>
              <a:rPr lang="en-US" sz="1800" dirty="0">
                <a:solidFill>
                  <a:schemeClr val="bg1"/>
                </a:solidFill>
              </a:rPr>
              <a:t>Audit </a:t>
            </a:r>
            <a:r>
              <a:rPr lang="en-US" sz="1800" dirty="0" err="1">
                <a:solidFill>
                  <a:schemeClr val="bg1"/>
                </a:solidFill>
              </a:rPr>
              <a:t>int</a:t>
            </a:r>
            <a:r>
              <a:rPr lang="en-US" sz="1800" dirty="0">
                <a:solidFill>
                  <a:schemeClr val="bg1"/>
                </a:solidFill>
              </a:rPr>
              <a:t> &amp; </a:t>
            </a:r>
            <a:r>
              <a:rPr lang="en-US" sz="1800" dirty="0" err="1">
                <a:solidFill>
                  <a:schemeClr val="bg1"/>
                </a:solidFill>
              </a:rPr>
              <a:t>ext</a:t>
            </a:r>
            <a:r>
              <a:rPr lang="en-US" sz="1800" dirty="0">
                <a:solidFill>
                  <a:schemeClr val="bg1"/>
                </a:solidFill>
              </a:rPr>
              <a:t> </a:t>
            </a:r>
            <a:r>
              <a:rPr lang="en-US" sz="1200" dirty="0">
                <a:solidFill>
                  <a:schemeClr val="bg1"/>
                </a:solidFill>
              </a:rPr>
              <a:t>(</a:t>
            </a:r>
            <a:r>
              <a:rPr lang="en-US" sz="1200" dirty="0" err="1">
                <a:solidFill>
                  <a:schemeClr val="bg1"/>
                </a:solidFill>
              </a:rPr>
              <a:t>pestel</a:t>
            </a:r>
            <a:r>
              <a:rPr lang="en-US" sz="1200" dirty="0">
                <a:solidFill>
                  <a:schemeClr val="bg1"/>
                </a:solidFill>
              </a:rPr>
              <a:t>)</a:t>
            </a:r>
          </a:p>
          <a:p>
            <a:pPr algn="ctr"/>
            <a:r>
              <a:rPr lang="en-US" sz="1800" dirty="0">
                <a:solidFill>
                  <a:schemeClr val="bg1"/>
                </a:solidFill>
              </a:rPr>
              <a:t>Diagnostic </a:t>
            </a:r>
            <a:r>
              <a:rPr lang="en-US" sz="1200" dirty="0">
                <a:solidFill>
                  <a:schemeClr val="bg1"/>
                </a:solidFill>
              </a:rPr>
              <a:t>(</a:t>
            </a:r>
            <a:r>
              <a:rPr lang="en-US" sz="1200" dirty="0" err="1">
                <a:solidFill>
                  <a:schemeClr val="bg1"/>
                </a:solidFill>
              </a:rPr>
              <a:t>swot</a:t>
            </a:r>
            <a:r>
              <a:rPr lang="en-US" sz="1200" dirty="0">
                <a:solidFill>
                  <a:schemeClr val="bg1"/>
                </a:solidFill>
              </a:rPr>
              <a:t>)</a:t>
            </a:r>
          </a:p>
          <a:p>
            <a:pPr algn="ctr"/>
            <a:r>
              <a:rPr lang="en-US" sz="1600" dirty="0" err="1">
                <a:solidFill>
                  <a:schemeClr val="bg1"/>
                </a:solidFill>
              </a:rPr>
              <a:t>Stratégie</a:t>
            </a:r>
            <a:r>
              <a:rPr lang="en-US" sz="1600" dirty="0">
                <a:solidFill>
                  <a:schemeClr val="bg1"/>
                </a:solidFill>
              </a:rPr>
              <a:t> marketing</a:t>
            </a:r>
          </a:p>
          <a:p>
            <a:pPr algn="ctr"/>
            <a:r>
              <a:rPr lang="en-US" sz="1800" dirty="0" err="1">
                <a:solidFill>
                  <a:schemeClr val="bg1"/>
                </a:solidFill>
              </a:rPr>
              <a:t>Prévisionnel</a:t>
            </a:r>
            <a:r>
              <a:rPr lang="en-US" sz="1800" dirty="0">
                <a:solidFill>
                  <a:schemeClr val="bg1"/>
                </a:solidFill>
              </a:rPr>
              <a:t> </a:t>
            </a:r>
          </a:p>
          <a:p>
            <a:pPr algn="ctr"/>
            <a:r>
              <a:rPr lang="en-US" sz="1800" dirty="0" err="1">
                <a:solidFill>
                  <a:schemeClr val="bg1"/>
                </a:solidFill>
              </a:rPr>
              <a:t>Objectifs</a:t>
            </a:r>
            <a:r>
              <a:rPr lang="en-US" sz="1800" dirty="0">
                <a:solidFill>
                  <a:schemeClr val="bg1"/>
                </a:solidFill>
              </a:rPr>
              <a:t> </a:t>
            </a:r>
            <a:r>
              <a:rPr lang="en-US" sz="1200" dirty="0">
                <a:solidFill>
                  <a:schemeClr val="bg1"/>
                </a:solidFill>
              </a:rPr>
              <a:t>(smart)</a:t>
            </a:r>
          </a:p>
          <a:p>
            <a:pPr algn="ctr"/>
            <a:r>
              <a:rPr lang="en-US" sz="1800" dirty="0">
                <a:solidFill>
                  <a:schemeClr val="bg1"/>
                </a:solidFill>
              </a:rPr>
              <a:t>Mix marketing</a:t>
            </a:r>
          </a:p>
          <a:p>
            <a:pPr algn="ctr"/>
            <a:r>
              <a:rPr lang="en-US" sz="1800" dirty="0">
                <a:solidFill>
                  <a:schemeClr val="bg1"/>
                </a:solidFill>
              </a:rPr>
              <a:t>Plan </a:t>
            </a:r>
            <a:r>
              <a:rPr lang="en-US" sz="1800" dirty="0" err="1">
                <a:solidFill>
                  <a:schemeClr val="bg1"/>
                </a:solidFill>
              </a:rPr>
              <a:t>d’actions</a:t>
            </a:r>
            <a:endParaRPr lang="en-US" sz="1800" dirty="0">
              <a:solidFill>
                <a:schemeClr val="bg1"/>
              </a:solidFill>
            </a:endParaRPr>
          </a:p>
          <a:p>
            <a:pPr algn="ctr"/>
            <a:r>
              <a:rPr lang="en-US" sz="1800" dirty="0" err="1">
                <a:solidFill>
                  <a:schemeClr val="bg1"/>
                </a:solidFill>
              </a:rPr>
              <a:t>Suivi</a:t>
            </a:r>
            <a:r>
              <a:rPr lang="en-US" sz="1800" dirty="0">
                <a:solidFill>
                  <a:schemeClr val="bg1"/>
                </a:solidFill>
              </a:rPr>
              <a:t> </a:t>
            </a:r>
          </a:p>
        </p:txBody>
      </p:sp>
      <p:sp>
        <p:nvSpPr>
          <p:cNvPr id="53260" name="Text Box 12"/>
          <p:cNvSpPr txBox="1">
            <a:spLocks noChangeArrowheads="1"/>
          </p:cNvSpPr>
          <p:nvPr/>
        </p:nvSpPr>
        <p:spPr bwMode="auto">
          <a:xfrm>
            <a:off x="5913106" y="2094536"/>
            <a:ext cx="2952327" cy="4647426"/>
          </a:xfrm>
          <a:prstGeom prst="rect">
            <a:avLst/>
          </a:prstGeom>
          <a:solidFill>
            <a:srgbClr val="3333CC"/>
          </a:solidFill>
          <a:ln w="9525">
            <a:solidFill>
              <a:schemeClr val="tx1"/>
            </a:solidFill>
            <a:miter lim="800000"/>
            <a:headEnd/>
            <a:tailEnd/>
          </a:ln>
        </p:spPr>
        <p:txBody>
          <a:bodyPr wrap="square">
            <a:spAutoFit/>
          </a:bodyPr>
          <a:lstStyle/>
          <a:p>
            <a:pPr algn="ctr"/>
            <a:r>
              <a:rPr lang="en-US" sz="1800" dirty="0" err="1">
                <a:solidFill>
                  <a:schemeClr val="bg1"/>
                </a:solidFill>
              </a:rPr>
              <a:t>Concevoir</a:t>
            </a:r>
            <a:r>
              <a:rPr lang="en-US" sz="1800" dirty="0">
                <a:solidFill>
                  <a:schemeClr val="bg1"/>
                </a:solidFill>
              </a:rPr>
              <a:t> 1 </a:t>
            </a:r>
            <a:r>
              <a:rPr lang="en-US" sz="1800" dirty="0" err="1">
                <a:solidFill>
                  <a:schemeClr val="bg1"/>
                </a:solidFill>
              </a:rPr>
              <a:t>pestel</a:t>
            </a:r>
            <a:endParaRPr lang="en-US" sz="1800" dirty="0">
              <a:solidFill>
                <a:schemeClr val="bg1"/>
              </a:solidFill>
            </a:endParaRPr>
          </a:p>
          <a:p>
            <a:pPr algn="ctr"/>
            <a:r>
              <a:rPr lang="en-US" sz="1800" dirty="0" err="1">
                <a:solidFill>
                  <a:schemeClr val="bg1"/>
                </a:solidFill>
              </a:rPr>
              <a:t>Bâtir</a:t>
            </a:r>
            <a:r>
              <a:rPr lang="en-US" sz="1800" dirty="0">
                <a:solidFill>
                  <a:schemeClr val="bg1"/>
                </a:solidFill>
              </a:rPr>
              <a:t> 1 </a:t>
            </a:r>
            <a:r>
              <a:rPr lang="en-US" sz="1800" dirty="0" err="1">
                <a:solidFill>
                  <a:schemeClr val="bg1"/>
                </a:solidFill>
              </a:rPr>
              <a:t>swot</a:t>
            </a:r>
            <a:endParaRPr lang="en-US" sz="1800" dirty="0">
              <a:solidFill>
                <a:schemeClr val="bg1"/>
              </a:solidFill>
            </a:endParaRPr>
          </a:p>
          <a:p>
            <a:pPr algn="ctr"/>
            <a:r>
              <a:rPr lang="en-US" sz="1800" dirty="0" err="1">
                <a:solidFill>
                  <a:schemeClr val="bg1"/>
                </a:solidFill>
              </a:rPr>
              <a:t>Approche</a:t>
            </a:r>
            <a:r>
              <a:rPr lang="en-US" sz="1800" dirty="0">
                <a:solidFill>
                  <a:schemeClr val="bg1"/>
                </a:solidFill>
              </a:rPr>
              <a:t> par </a:t>
            </a:r>
            <a:r>
              <a:rPr lang="en-US" sz="1800" dirty="0" err="1">
                <a:solidFill>
                  <a:schemeClr val="bg1"/>
                </a:solidFill>
              </a:rPr>
              <a:t>synthèse</a:t>
            </a:r>
            <a:r>
              <a:rPr lang="en-US" sz="1800" dirty="0">
                <a:solidFill>
                  <a:schemeClr val="bg1"/>
                </a:solidFill>
              </a:rPr>
              <a:t> </a:t>
            </a:r>
            <a:r>
              <a:rPr lang="en-US" dirty="0">
                <a:solidFill>
                  <a:schemeClr val="bg1"/>
                </a:solidFill>
              </a:rPr>
              <a:t>(</a:t>
            </a:r>
            <a:r>
              <a:rPr lang="en-US" dirty="0" err="1">
                <a:solidFill>
                  <a:schemeClr val="bg1"/>
                </a:solidFill>
              </a:rPr>
              <a:t>Environnement</a:t>
            </a:r>
            <a:r>
              <a:rPr lang="en-US" dirty="0">
                <a:solidFill>
                  <a:schemeClr val="bg1"/>
                </a:solidFill>
              </a:rPr>
              <a:t> de la </a:t>
            </a:r>
            <a:r>
              <a:rPr lang="en-US" dirty="0" err="1">
                <a:solidFill>
                  <a:schemeClr val="bg1"/>
                </a:solidFill>
              </a:rPr>
              <a:t>spécificité</a:t>
            </a:r>
            <a:r>
              <a:rPr lang="en-US" dirty="0">
                <a:solidFill>
                  <a:schemeClr val="bg1"/>
                </a:solidFill>
              </a:rPr>
              <a:t>)</a:t>
            </a:r>
          </a:p>
          <a:p>
            <a:pPr algn="ctr"/>
            <a:endParaRPr lang="en-US" sz="1800" dirty="0">
              <a:solidFill>
                <a:schemeClr val="bg1"/>
              </a:solidFill>
            </a:endParaRPr>
          </a:p>
          <a:p>
            <a:pPr algn="ctr"/>
            <a:r>
              <a:rPr lang="en-US" sz="1800" dirty="0">
                <a:solidFill>
                  <a:schemeClr val="bg1"/>
                </a:solidFill>
              </a:rPr>
              <a:t>Cas </a:t>
            </a:r>
            <a:r>
              <a:rPr lang="en-US" sz="1800" dirty="0" err="1">
                <a:solidFill>
                  <a:schemeClr val="bg1"/>
                </a:solidFill>
              </a:rPr>
              <a:t>pratique</a:t>
            </a:r>
            <a:r>
              <a:rPr lang="en-US" sz="1800" dirty="0">
                <a:solidFill>
                  <a:schemeClr val="bg1"/>
                </a:solidFill>
              </a:rPr>
              <a:t> </a:t>
            </a:r>
          </a:p>
          <a:p>
            <a:pPr algn="ctr"/>
            <a:r>
              <a:rPr lang="en-US" sz="1200" dirty="0">
                <a:solidFill>
                  <a:schemeClr val="bg1"/>
                </a:solidFill>
              </a:rPr>
              <a:t>(</a:t>
            </a:r>
            <a:r>
              <a:rPr lang="en-US" sz="1200" dirty="0" err="1">
                <a:solidFill>
                  <a:schemeClr val="bg1"/>
                </a:solidFill>
              </a:rPr>
              <a:t>concretisation</a:t>
            </a:r>
            <a:r>
              <a:rPr lang="en-US" sz="1200" dirty="0">
                <a:solidFill>
                  <a:schemeClr val="bg1"/>
                </a:solidFill>
              </a:rPr>
              <a:t>) avec </a:t>
            </a:r>
            <a:r>
              <a:rPr lang="en-US" sz="1200" dirty="0" err="1">
                <a:solidFill>
                  <a:schemeClr val="bg1"/>
                </a:solidFill>
              </a:rPr>
              <a:t>en</a:t>
            </a:r>
            <a:r>
              <a:rPr lang="en-US" sz="1200" dirty="0">
                <a:solidFill>
                  <a:schemeClr val="bg1"/>
                </a:solidFill>
              </a:rPr>
              <a:t> </a:t>
            </a:r>
            <a:r>
              <a:rPr lang="en-US" sz="1200" dirty="0" err="1">
                <a:solidFill>
                  <a:schemeClr val="bg1"/>
                </a:solidFill>
              </a:rPr>
              <a:t>particuliers</a:t>
            </a:r>
            <a:r>
              <a:rPr lang="en-US" sz="1200" dirty="0">
                <a:solidFill>
                  <a:schemeClr val="bg1"/>
                </a:solidFill>
              </a:rPr>
              <a:t> : </a:t>
            </a:r>
            <a:r>
              <a:rPr lang="en-US" sz="1800" dirty="0" err="1">
                <a:solidFill>
                  <a:schemeClr val="bg1"/>
                </a:solidFill>
              </a:rPr>
              <a:t>Définir</a:t>
            </a:r>
            <a:r>
              <a:rPr lang="en-US" sz="1800" dirty="0">
                <a:solidFill>
                  <a:schemeClr val="bg1"/>
                </a:solidFill>
              </a:rPr>
              <a:t> </a:t>
            </a:r>
          </a:p>
          <a:p>
            <a:pPr marL="285750" indent="-285750">
              <a:buFontTx/>
              <a:buChar char="-"/>
            </a:pPr>
            <a:r>
              <a:rPr lang="en-US" sz="1800" dirty="0">
                <a:solidFill>
                  <a:schemeClr val="bg1"/>
                </a:solidFill>
              </a:rPr>
              <a:t>Segmentation-</a:t>
            </a:r>
            <a:r>
              <a:rPr lang="en-US" sz="1800" dirty="0" err="1">
                <a:solidFill>
                  <a:schemeClr val="bg1"/>
                </a:solidFill>
              </a:rPr>
              <a:t>Cible</a:t>
            </a:r>
            <a:r>
              <a:rPr lang="en-US" sz="1800" dirty="0">
                <a:solidFill>
                  <a:schemeClr val="bg1"/>
                </a:solidFill>
              </a:rPr>
              <a:t>(s)</a:t>
            </a:r>
          </a:p>
          <a:p>
            <a:pPr marL="285750" indent="-285750">
              <a:buFontTx/>
              <a:buChar char="-"/>
            </a:pPr>
            <a:r>
              <a:rPr lang="en-US" sz="1800" dirty="0" err="1">
                <a:solidFill>
                  <a:schemeClr val="bg1"/>
                </a:solidFill>
              </a:rPr>
              <a:t>Positionnement</a:t>
            </a:r>
            <a:r>
              <a:rPr lang="en-US" sz="1800" dirty="0">
                <a:solidFill>
                  <a:schemeClr val="bg1"/>
                </a:solidFill>
              </a:rPr>
              <a:t> </a:t>
            </a:r>
          </a:p>
          <a:p>
            <a:pPr marL="285750" indent="-285750">
              <a:buFontTx/>
              <a:buChar char="-"/>
            </a:pPr>
            <a:r>
              <a:rPr lang="en-US" sz="1800" dirty="0">
                <a:solidFill>
                  <a:schemeClr val="bg1"/>
                </a:solidFill>
              </a:rPr>
              <a:t>Logo </a:t>
            </a:r>
          </a:p>
          <a:p>
            <a:pPr marL="285750" indent="-285750">
              <a:buFontTx/>
              <a:buChar char="-"/>
            </a:pPr>
            <a:r>
              <a:rPr lang="en-US" sz="1800" dirty="0">
                <a:solidFill>
                  <a:schemeClr val="bg1"/>
                </a:solidFill>
              </a:rPr>
              <a:t>Plaquette</a:t>
            </a:r>
          </a:p>
          <a:p>
            <a:pPr marL="285750" indent="-285750">
              <a:buFontTx/>
              <a:buChar char="-"/>
            </a:pPr>
            <a:r>
              <a:rPr lang="en-US" sz="1800" dirty="0">
                <a:solidFill>
                  <a:schemeClr val="bg1"/>
                </a:solidFill>
              </a:rPr>
              <a:t>Page </a:t>
            </a:r>
            <a:r>
              <a:rPr lang="en-US" sz="1800" dirty="0" err="1">
                <a:solidFill>
                  <a:schemeClr val="bg1"/>
                </a:solidFill>
              </a:rPr>
              <a:t>d’accueil</a:t>
            </a:r>
            <a:r>
              <a:rPr lang="en-US" sz="1800" dirty="0">
                <a:solidFill>
                  <a:schemeClr val="bg1"/>
                </a:solidFill>
              </a:rPr>
              <a:t> site</a:t>
            </a:r>
          </a:p>
          <a:p>
            <a:pPr marL="285750" indent="-285750">
              <a:buFontTx/>
              <a:buChar char="-"/>
            </a:pPr>
            <a:r>
              <a:rPr lang="en-US" sz="1800" dirty="0">
                <a:solidFill>
                  <a:schemeClr val="bg1"/>
                </a:solidFill>
              </a:rPr>
              <a:t>Storytelling</a:t>
            </a:r>
          </a:p>
          <a:p>
            <a:pPr marL="285750" indent="-285750">
              <a:buFontTx/>
              <a:buChar char="-"/>
            </a:pPr>
            <a:r>
              <a:rPr lang="en-US" sz="1800" dirty="0">
                <a:solidFill>
                  <a:schemeClr val="bg1"/>
                </a:solidFill>
              </a:rPr>
              <a:t>Communication</a:t>
            </a:r>
          </a:p>
          <a:p>
            <a:pPr marL="285750" indent="-285750">
              <a:buFontTx/>
              <a:buChar char="-"/>
            </a:pPr>
            <a:r>
              <a:rPr lang="en-US" sz="1800" dirty="0">
                <a:solidFill>
                  <a:schemeClr val="bg1"/>
                </a:solidFill>
              </a:rPr>
              <a:t>(prix, distribution, </a:t>
            </a:r>
            <a:r>
              <a:rPr lang="en-US" sz="1800" dirty="0" err="1">
                <a:solidFill>
                  <a:schemeClr val="bg1"/>
                </a:solidFill>
              </a:rPr>
              <a:t>produit</a:t>
            </a:r>
            <a:r>
              <a:rPr lang="en-US" sz="1800" dirty="0">
                <a:solidFill>
                  <a:schemeClr val="bg1"/>
                </a:solidFill>
              </a:rPr>
              <a:t>)</a:t>
            </a:r>
          </a:p>
        </p:txBody>
      </p:sp>
      <p:sp>
        <p:nvSpPr>
          <p:cNvPr id="39" name="Line 8"/>
          <p:cNvSpPr>
            <a:spLocks noChangeShapeType="1"/>
          </p:cNvSpPr>
          <p:nvPr/>
        </p:nvSpPr>
        <p:spPr bwMode="auto">
          <a:xfrm>
            <a:off x="97059" y="5789381"/>
            <a:ext cx="339197" cy="0"/>
          </a:xfrm>
          <a:prstGeom prst="line">
            <a:avLst/>
          </a:prstGeom>
          <a:noFill/>
          <a:ln w="38100">
            <a:solidFill>
              <a:srgbClr val="000099"/>
            </a:solidFill>
            <a:round/>
            <a:headEnd/>
            <a:tailEnd type="triangle" w="med" len="med"/>
          </a:ln>
        </p:spPr>
        <p:txBody>
          <a:bodyPr wrap="none" anchor="ctr"/>
          <a:lstStyle/>
          <a:p>
            <a:endParaRPr lang="fr-FR" dirty="0">
              <a:highlight>
                <a:srgbClr val="0000FF"/>
              </a:highlight>
            </a:endParaRPr>
          </a:p>
        </p:txBody>
      </p:sp>
      <p:sp>
        <p:nvSpPr>
          <p:cNvPr id="41" name="Text Box 13"/>
          <p:cNvSpPr txBox="1">
            <a:spLocks noChangeArrowheads="1"/>
          </p:cNvSpPr>
          <p:nvPr/>
        </p:nvSpPr>
        <p:spPr bwMode="auto">
          <a:xfrm>
            <a:off x="680447" y="5420049"/>
            <a:ext cx="2955648" cy="738664"/>
          </a:xfrm>
          <a:prstGeom prst="rect">
            <a:avLst/>
          </a:prstGeom>
          <a:solidFill>
            <a:srgbClr val="3333CC"/>
          </a:solidFill>
          <a:ln w="9525">
            <a:solidFill>
              <a:schemeClr val="tx1"/>
            </a:solidFill>
            <a:miter lim="800000"/>
            <a:headEnd/>
            <a:tailEnd/>
          </a:ln>
        </p:spPr>
        <p:txBody>
          <a:bodyPr wrap="square">
            <a:spAutoFit/>
          </a:bodyPr>
          <a:lstStyle/>
          <a:p>
            <a:pPr algn="just"/>
            <a:r>
              <a:rPr lang="en-US" i="1" dirty="0" err="1">
                <a:solidFill>
                  <a:schemeClr val="bg1"/>
                </a:solidFill>
              </a:rPr>
              <a:t>Créer</a:t>
            </a:r>
            <a:r>
              <a:rPr lang="en-US" i="1" dirty="0">
                <a:solidFill>
                  <a:schemeClr val="bg1"/>
                </a:solidFill>
              </a:rPr>
              <a:t> 1 </a:t>
            </a:r>
            <a:r>
              <a:rPr lang="en-US" i="1" dirty="0" err="1">
                <a:solidFill>
                  <a:schemeClr val="bg1"/>
                </a:solidFill>
              </a:rPr>
              <a:t>produit</a:t>
            </a:r>
            <a:r>
              <a:rPr lang="en-US" i="1" dirty="0">
                <a:solidFill>
                  <a:schemeClr val="bg1"/>
                </a:solidFill>
              </a:rPr>
              <a:t> et </a:t>
            </a:r>
            <a:r>
              <a:rPr lang="en-US" i="1" dirty="0" err="1">
                <a:solidFill>
                  <a:schemeClr val="bg1"/>
                </a:solidFill>
              </a:rPr>
              <a:t>déclinez</a:t>
            </a:r>
            <a:r>
              <a:rPr lang="en-US" i="1" dirty="0">
                <a:solidFill>
                  <a:schemeClr val="bg1"/>
                </a:solidFill>
              </a:rPr>
              <a:t> son </a:t>
            </a:r>
            <a:r>
              <a:rPr lang="en-US" i="1" dirty="0" err="1">
                <a:solidFill>
                  <a:schemeClr val="bg1"/>
                </a:solidFill>
              </a:rPr>
              <a:t>approche</a:t>
            </a:r>
            <a:r>
              <a:rPr lang="en-US" i="1" dirty="0">
                <a:solidFill>
                  <a:schemeClr val="bg1"/>
                </a:solidFill>
              </a:rPr>
              <a:t> marketing </a:t>
            </a:r>
            <a:r>
              <a:rPr lang="en-US" i="1" dirty="0" err="1">
                <a:solidFill>
                  <a:schemeClr val="bg1"/>
                </a:solidFill>
              </a:rPr>
              <a:t>en</a:t>
            </a:r>
            <a:r>
              <a:rPr lang="en-US" i="1" dirty="0">
                <a:solidFill>
                  <a:schemeClr val="bg1"/>
                </a:solidFill>
              </a:rPr>
              <a:t> </a:t>
            </a:r>
            <a:r>
              <a:rPr lang="en-US" i="1" dirty="0" err="1">
                <a:solidFill>
                  <a:schemeClr val="bg1"/>
                </a:solidFill>
              </a:rPr>
              <a:t>axant</a:t>
            </a:r>
            <a:r>
              <a:rPr lang="en-US" i="1" dirty="0">
                <a:solidFill>
                  <a:schemeClr val="bg1"/>
                </a:solidFill>
              </a:rPr>
              <a:t> la presentation sur :</a:t>
            </a:r>
          </a:p>
        </p:txBody>
      </p:sp>
      <p:sp>
        <p:nvSpPr>
          <p:cNvPr id="48" name="Line 8"/>
          <p:cNvSpPr>
            <a:spLocks noChangeShapeType="1"/>
          </p:cNvSpPr>
          <p:nvPr/>
        </p:nvSpPr>
        <p:spPr bwMode="auto">
          <a:xfrm>
            <a:off x="4422371" y="2751744"/>
            <a:ext cx="0" cy="304800"/>
          </a:xfrm>
          <a:prstGeom prst="line">
            <a:avLst/>
          </a:prstGeom>
          <a:noFill/>
          <a:ln w="38100">
            <a:solidFill>
              <a:srgbClr val="000099"/>
            </a:solidFill>
            <a:round/>
            <a:headEnd/>
            <a:tailEnd type="triangle" w="med" len="med"/>
          </a:ln>
        </p:spPr>
        <p:txBody>
          <a:bodyPr wrap="none" anchor="ctr"/>
          <a:lstStyle/>
          <a:p>
            <a:endParaRPr lang="fr-FR" dirty="0">
              <a:highlight>
                <a:srgbClr val="0000FF"/>
              </a:highlight>
            </a:endParaRPr>
          </a:p>
        </p:txBody>
      </p:sp>
      <p:sp>
        <p:nvSpPr>
          <p:cNvPr id="50" name="Text Box 13"/>
          <p:cNvSpPr txBox="1">
            <a:spLocks noChangeArrowheads="1"/>
          </p:cNvSpPr>
          <p:nvPr/>
        </p:nvSpPr>
        <p:spPr bwMode="auto">
          <a:xfrm>
            <a:off x="3356308" y="3268477"/>
            <a:ext cx="2072157" cy="1477328"/>
          </a:xfrm>
          <a:prstGeom prst="rect">
            <a:avLst/>
          </a:prstGeom>
          <a:solidFill>
            <a:srgbClr val="3333CC"/>
          </a:solidFill>
          <a:ln w="9525">
            <a:solidFill>
              <a:schemeClr val="tx1"/>
            </a:solidFill>
            <a:miter lim="800000"/>
            <a:headEnd/>
            <a:tailEnd/>
          </a:ln>
        </p:spPr>
        <p:txBody>
          <a:bodyPr wrap="square">
            <a:spAutoFit/>
          </a:bodyPr>
          <a:lstStyle/>
          <a:p>
            <a:pPr algn="ctr"/>
            <a:r>
              <a:rPr lang="en-US" sz="1800" dirty="0">
                <a:solidFill>
                  <a:schemeClr val="bg1"/>
                </a:solidFill>
              </a:rPr>
              <a:t>Marketing</a:t>
            </a:r>
          </a:p>
          <a:p>
            <a:r>
              <a:rPr lang="en-US" sz="1800" dirty="0">
                <a:solidFill>
                  <a:schemeClr val="bg1"/>
                </a:solidFill>
              </a:rPr>
              <a:t>- </a:t>
            </a:r>
            <a:r>
              <a:rPr lang="en-US" sz="1800" dirty="0" err="1">
                <a:solidFill>
                  <a:schemeClr val="bg1"/>
                </a:solidFill>
              </a:rPr>
              <a:t>Tourisme</a:t>
            </a:r>
            <a:endParaRPr lang="en-US" sz="1800" dirty="0">
              <a:solidFill>
                <a:schemeClr val="bg1"/>
              </a:solidFill>
            </a:endParaRPr>
          </a:p>
          <a:p>
            <a:r>
              <a:rPr lang="en-US" sz="1800" dirty="0">
                <a:solidFill>
                  <a:schemeClr val="bg1"/>
                </a:solidFill>
              </a:rPr>
              <a:t>- </a:t>
            </a:r>
            <a:r>
              <a:rPr lang="en-US" sz="1800" dirty="0" err="1">
                <a:solidFill>
                  <a:schemeClr val="bg1"/>
                </a:solidFill>
              </a:rPr>
              <a:t>Patrimoine</a:t>
            </a:r>
            <a:endParaRPr lang="en-US" sz="1800" dirty="0">
              <a:solidFill>
                <a:schemeClr val="bg1"/>
              </a:solidFill>
            </a:endParaRPr>
          </a:p>
          <a:p>
            <a:r>
              <a:rPr lang="en-US" sz="1800" dirty="0">
                <a:solidFill>
                  <a:schemeClr val="bg1"/>
                </a:solidFill>
              </a:rPr>
              <a:t>- Art et Culture</a:t>
            </a:r>
          </a:p>
          <a:p>
            <a:r>
              <a:rPr lang="en-US" sz="1800" dirty="0">
                <a:solidFill>
                  <a:schemeClr val="bg1"/>
                </a:solidFill>
              </a:rPr>
              <a:t>- de Service</a:t>
            </a:r>
          </a:p>
        </p:txBody>
      </p:sp>
      <p:sp>
        <p:nvSpPr>
          <p:cNvPr id="51" name="Line 8"/>
          <p:cNvSpPr>
            <a:spLocks noChangeShapeType="1"/>
          </p:cNvSpPr>
          <p:nvPr/>
        </p:nvSpPr>
        <p:spPr bwMode="auto">
          <a:xfrm>
            <a:off x="1907704" y="2168251"/>
            <a:ext cx="0" cy="304800"/>
          </a:xfrm>
          <a:prstGeom prst="line">
            <a:avLst/>
          </a:prstGeom>
          <a:noFill/>
          <a:ln w="38100">
            <a:solidFill>
              <a:srgbClr val="000099"/>
            </a:solidFill>
            <a:round/>
            <a:headEnd/>
            <a:tailEnd type="triangle" w="med" len="med"/>
          </a:ln>
        </p:spPr>
        <p:txBody>
          <a:bodyPr wrap="none" anchor="ctr"/>
          <a:lstStyle/>
          <a:p>
            <a:endParaRPr lang="fr-FR" dirty="0">
              <a:highlight>
                <a:srgbClr val="0000FF"/>
              </a:highlight>
            </a:endParaRPr>
          </a:p>
        </p:txBody>
      </p:sp>
      <p:sp>
        <p:nvSpPr>
          <p:cNvPr id="58" name="Line 8"/>
          <p:cNvSpPr>
            <a:spLocks noChangeShapeType="1"/>
          </p:cNvSpPr>
          <p:nvPr/>
        </p:nvSpPr>
        <p:spPr bwMode="auto">
          <a:xfrm>
            <a:off x="7092280" y="1738672"/>
            <a:ext cx="0" cy="304800"/>
          </a:xfrm>
          <a:prstGeom prst="line">
            <a:avLst/>
          </a:prstGeom>
          <a:noFill/>
          <a:ln w="38100">
            <a:solidFill>
              <a:srgbClr val="000099"/>
            </a:solidFill>
            <a:round/>
            <a:headEnd/>
            <a:tailEnd type="triangle" w="med" len="med"/>
          </a:ln>
        </p:spPr>
        <p:txBody>
          <a:bodyPr wrap="none" anchor="ctr"/>
          <a:lstStyle/>
          <a:p>
            <a:endParaRPr lang="fr-FR" dirty="0">
              <a:highlight>
                <a:srgbClr val="0000FF"/>
              </a:highlight>
            </a:endParaRPr>
          </a:p>
        </p:txBody>
      </p:sp>
      <p:sp>
        <p:nvSpPr>
          <p:cNvPr id="59" name="Text Box 13"/>
          <p:cNvSpPr txBox="1">
            <a:spLocks noChangeArrowheads="1"/>
          </p:cNvSpPr>
          <p:nvPr/>
        </p:nvSpPr>
        <p:spPr bwMode="auto">
          <a:xfrm>
            <a:off x="4097928" y="5420049"/>
            <a:ext cx="1152086" cy="507831"/>
          </a:xfrm>
          <a:prstGeom prst="rect">
            <a:avLst/>
          </a:prstGeom>
          <a:solidFill>
            <a:schemeClr val="bg1"/>
          </a:solidFill>
          <a:ln w="9525">
            <a:solidFill>
              <a:schemeClr val="tx1"/>
            </a:solidFill>
            <a:miter lim="800000"/>
            <a:headEnd/>
            <a:tailEnd/>
          </a:ln>
        </p:spPr>
        <p:txBody>
          <a:bodyPr wrap="square">
            <a:spAutoFit/>
          </a:bodyPr>
          <a:lstStyle/>
          <a:p>
            <a:pPr algn="ctr"/>
            <a:r>
              <a:rPr lang="en-US" sz="1800" dirty="0">
                <a:solidFill>
                  <a:srgbClr val="000099"/>
                </a:solidFill>
              </a:rPr>
              <a:t>Examen</a:t>
            </a:r>
          </a:p>
          <a:p>
            <a:pPr algn="ctr"/>
            <a:r>
              <a:rPr lang="en-US" sz="900" dirty="0">
                <a:solidFill>
                  <a:srgbClr val="000099"/>
                </a:solidFill>
              </a:rPr>
              <a:t>05/01/2017 9h-12h</a:t>
            </a:r>
          </a:p>
        </p:txBody>
      </p:sp>
      <p:pic>
        <p:nvPicPr>
          <p:cNvPr id="6" name="Imag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15088" y="5685505"/>
            <a:ext cx="692498" cy="484749"/>
          </a:xfrm>
          <a:prstGeom prst="rect">
            <a:avLst/>
          </a:prstGeom>
        </p:spPr>
      </p:pic>
    </p:spTree>
    <p:extLst>
      <p:ext uri="{BB962C8B-B14F-4D97-AF65-F5344CB8AC3E}">
        <p14:creationId xmlns:p14="http://schemas.microsoft.com/office/powerpoint/2010/main" val="4148069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53250"/>
                                        </p:tgtEl>
                                        <p:attrNameLst>
                                          <p:attrName>style.visibility</p:attrName>
                                        </p:attrNameLst>
                                      </p:cBhvr>
                                      <p:to>
                                        <p:strVal val="visible"/>
                                      </p:to>
                                    </p:set>
                                    <p:anim calcmode="lin" valueType="num">
                                      <p:cBhvr additive="base">
                                        <p:cTn id="7" dur="500" fill="hold"/>
                                        <p:tgtEl>
                                          <p:spTgt spid="53250"/>
                                        </p:tgtEl>
                                        <p:attrNameLst>
                                          <p:attrName>ppt_x</p:attrName>
                                        </p:attrNameLst>
                                      </p:cBhvr>
                                      <p:tavLst>
                                        <p:tav tm="0">
                                          <p:val>
                                            <p:strVal val="0-#ppt_w/2"/>
                                          </p:val>
                                        </p:tav>
                                        <p:tav tm="100000">
                                          <p:val>
                                            <p:strVal val="#ppt_x"/>
                                          </p:val>
                                        </p:tav>
                                      </p:tavLst>
                                    </p:anim>
                                    <p:anim calcmode="lin" valueType="num">
                                      <p:cBhvr additive="base">
                                        <p:cTn id="8" dur="500" fill="hold"/>
                                        <p:tgtEl>
                                          <p:spTgt spid="532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53251"/>
                                        </p:tgtEl>
                                        <p:attrNameLst>
                                          <p:attrName>style.visibility</p:attrName>
                                        </p:attrNameLst>
                                      </p:cBhvr>
                                      <p:to>
                                        <p:strVal val="visible"/>
                                      </p:to>
                                    </p:set>
                                    <p:anim calcmode="lin" valueType="num">
                                      <p:cBhvr additive="base">
                                        <p:cTn id="13" dur="500" fill="hold"/>
                                        <p:tgtEl>
                                          <p:spTgt spid="53251"/>
                                        </p:tgtEl>
                                        <p:attrNameLst>
                                          <p:attrName>ppt_x</p:attrName>
                                        </p:attrNameLst>
                                      </p:cBhvr>
                                      <p:tavLst>
                                        <p:tav tm="0">
                                          <p:val>
                                            <p:strVal val="0-#ppt_w/2"/>
                                          </p:val>
                                        </p:tav>
                                        <p:tav tm="100000">
                                          <p:val>
                                            <p:strVal val="#ppt_x"/>
                                          </p:val>
                                        </p:tav>
                                      </p:tavLst>
                                    </p:anim>
                                    <p:anim calcmode="lin" valueType="num">
                                      <p:cBhvr additive="base">
                                        <p:cTn id="14" dur="500" fill="hold"/>
                                        <p:tgtEl>
                                          <p:spTgt spid="5325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53253"/>
                                        </p:tgtEl>
                                        <p:attrNameLst>
                                          <p:attrName>style.visibility</p:attrName>
                                        </p:attrNameLst>
                                      </p:cBhvr>
                                      <p:to>
                                        <p:strVal val="visible"/>
                                      </p:to>
                                    </p:set>
                                    <p:anim calcmode="lin" valueType="num">
                                      <p:cBhvr additive="base">
                                        <p:cTn id="19" dur="500" fill="hold"/>
                                        <p:tgtEl>
                                          <p:spTgt spid="53253"/>
                                        </p:tgtEl>
                                        <p:attrNameLst>
                                          <p:attrName>ppt_x</p:attrName>
                                        </p:attrNameLst>
                                      </p:cBhvr>
                                      <p:tavLst>
                                        <p:tav tm="0">
                                          <p:val>
                                            <p:strVal val="0-#ppt_w/2"/>
                                          </p:val>
                                        </p:tav>
                                        <p:tav tm="100000">
                                          <p:val>
                                            <p:strVal val="#ppt_x"/>
                                          </p:val>
                                        </p:tav>
                                      </p:tavLst>
                                    </p:anim>
                                    <p:anim calcmode="lin" valueType="num">
                                      <p:cBhvr additive="base">
                                        <p:cTn id="20" dur="500" fill="hold"/>
                                        <p:tgtEl>
                                          <p:spTgt spid="5325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53255"/>
                                        </p:tgtEl>
                                        <p:attrNameLst>
                                          <p:attrName>style.visibility</p:attrName>
                                        </p:attrNameLst>
                                      </p:cBhvr>
                                      <p:to>
                                        <p:strVal val="visible"/>
                                      </p:to>
                                    </p:set>
                                    <p:anim calcmode="lin" valueType="num">
                                      <p:cBhvr additive="base">
                                        <p:cTn id="25" dur="500" fill="hold"/>
                                        <p:tgtEl>
                                          <p:spTgt spid="53255"/>
                                        </p:tgtEl>
                                        <p:attrNameLst>
                                          <p:attrName>ppt_x</p:attrName>
                                        </p:attrNameLst>
                                      </p:cBhvr>
                                      <p:tavLst>
                                        <p:tav tm="0">
                                          <p:val>
                                            <p:strVal val="0-#ppt_w/2"/>
                                          </p:val>
                                        </p:tav>
                                        <p:tav tm="100000">
                                          <p:val>
                                            <p:strVal val="#ppt_x"/>
                                          </p:val>
                                        </p:tav>
                                      </p:tavLst>
                                    </p:anim>
                                    <p:anim calcmode="lin" valueType="num">
                                      <p:cBhvr additive="base">
                                        <p:cTn id="26" dur="500" fill="hold"/>
                                        <p:tgtEl>
                                          <p:spTgt spid="5325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53254"/>
                                        </p:tgtEl>
                                        <p:attrNameLst>
                                          <p:attrName>style.visibility</p:attrName>
                                        </p:attrNameLst>
                                      </p:cBhvr>
                                      <p:to>
                                        <p:strVal val="visible"/>
                                      </p:to>
                                    </p:set>
                                    <p:anim calcmode="lin" valueType="num">
                                      <p:cBhvr additive="base">
                                        <p:cTn id="31" dur="500" fill="hold"/>
                                        <p:tgtEl>
                                          <p:spTgt spid="53254"/>
                                        </p:tgtEl>
                                        <p:attrNameLst>
                                          <p:attrName>ppt_x</p:attrName>
                                        </p:attrNameLst>
                                      </p:cBhvr>
                                      <p:tavLst>
                                        <p:tav tm="0">
                                          <p:val>
                                            <p:strVal val="0-#ppt_w/2"/>
                                          </p:val>
                                        </p:tav>
                                        <p:tav tm="100000">
                                          <p:val>
                                            <p:strVal val="#ppt_x"/>
                                          </p:val>
                                        </p:tav>
                                      </p:tavLst>
                                    </p:anim>
                                    <p:anim calcmode="lin" valueType="num">
                                      <p:cBhvr additive="base">
                                        <p:cTn id="32" dur="500" fill="hold"/>
                                        <p:tgtEl>
                                          <p:spTgt spid="5325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53258"/>
                                        </p:tgtEl>
                                        <p:attrNameLst>
                                          <p:attrName>style.visibility</p:attrName>
                                        </p:attrNameLst>
                                      </p:cBhvr>
                                      <p:to>
                                        <p:strVal val="visible"/>
                                      </p:to>
                                    </p:set>
                                    <p:anim calcmode="lin" valueType="num">
                                      <p:cBhvr additive="base">
                                        <p:cTn id="37" dur="500" fill="hold"/>
                                        <p:tgtEl>
                                          <p:spTgt spid="53258"/>
                                        </p:tgtEl>
                                        <p:attrNameLst>
                                          <p:attrName>ppt_x</p:attrName>
                                        </p:attrNameLst>
                                      </p:cBhvr>
                                      <p:tavLst>
                                        <p:tav tm="0">
                                          <p:val>
                                            <p:strVal val="0-#ppt_w/2"/>
                                          </p:val>
                                        </p:tav>
                                        <p:tav tm="100000">
                                          <p:val>
                                            <p:strVal val="#ppt_x"/>
                                          </p:val>
                                        </p:tav>
                                      </p:tavLst>
                                    </p:anim>
                                    <p:anim calcmode="lin" valueType="num">
                                      <p:cBhvr additive="base">
                                        <p:cTn id="38" dur="500" fill="hold"/>
                                        <p:tgtEl>
                                          <p:spTgt spid="5325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2" fill="hold" grpId="0" nodeType="clickEffect">
                                  <p:stCondLst>
                                    <p:cond delay="0"/>
                                  </p:stCondLst>
                                  <p:childTnLst>
                                    <p:set>
                                      <p:cBhvr>
                                        <p:cTn id="42" dur="1" fill="hold">
                                          <p:stCondLst>
                                            <p:cond delay="0"/>
                                          </p:stCondLst>
                                        </p:cTn>
                                        <p:tgtEl>
                                          <p:spTgt spid="53260"/>
                                        </p:tgtEl>
                                        <p:attrNameLst>
                                          <p:attrName>style.visibility</p:attrName>
                                        </p:attrNameLst>
                                      </p:cBhvr>
                                      <p:to>
                                        <p:strVal val="visible"/>
                                      </p:to>
                                    </p:set>
                                    <p:anim calcmode="lin" valueType="num">
                                      <p:cBhvr additive="base">
                                        <p:cTn id="43" dur="500" fill="hold"/>
                                        <p:tgtEl>
                                          <p:spTgt spid="53260"/>
                                        </p:tgtEl>
                                        <p:attrNameLst>
                                          <p:attrName>ppt_x</p:attrName>
                                        </p:attrNameLst>
                                      </p:cBhvr>
                                      <p:tavLst>
                                        <p:tav tm="0">
                                          <p:val>
                                            <p:strVal val="0-#ppt_w/2"/>
                                          </p:val>
                                        </p:tav>
                                        <p:tav tm="100000">
                                          <p:val>
                                            <p:strVal val="#ppt_x"/>
                                          </p:val>
                                        </p:tav>
                                      </p:tavLst>
                                    </p:anim>
                                    <p:anim calcmode="lin" valueType="num">
                                      <p:cBhvr additive="base">
                                        <p:cTn id="44" dur="500" fill="hold"/>
                                        <p:tgtEl>
                                          <p:spTgt spid="5326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2" fill="hold" grpId="0" nodeType="clickEffect">
                                  <p:stCondLst>
                                    <p:cond delay="0"/>
                                  </p:stCondLst>
                                  <p:childTnLst>
                                    <p:set>
                                      <p:cBhvr>
                                        <p:cTn id="48" dur="1" fill="hold">
                                          <p:stCondLst>
                                            <p:cond delay="0"/>
                                          </p:stCondLst>
                                        </p:cTn>
                                        <p:tgtEl>
                                          <p:spTgt spid="39"/>
                                        </p:tgtEl>
                                        <p:attrNameLst>
                                          <p:attrName>style.visibility</p:attrName>
                                        </p:attrNameLst>
                                      </p:cBhvr>
                                      <p:to>
                                        <p:strVal val="visible"/>
                                      </p:to>
                                    </p:set>
                                    <p:anim calcmode="lin" valueType="num">
                                      <p:cBhvr additive="base">
                                        <p:cTn id="49" dur="500" fill="hold"/>
                                        <p:tgtEl>
                                          <p:spTgt spid="39"/>
                                        </p:tgtEl>
                                        <p:attrNameLst>
                                          <p:attrName>ppt_x</p:attrName>
                                        </p:attrNameLst>
                                      </p:cBhvr>
                                      <p:tavLst>
                                        <p:tav tm="0">
                                          <p:val>
                                            <p:strVal val="0-#ppt_w/2"/>
                                          </p:val>
                                        </p:tav>
                                        <p:tav tm="100000">
                                          <p:val>
                                            <p:strVal val="#ppt_x"/>
                                          </p:val>
                                        </p:tav>
                                      </p:tavLst>
                                    </p:anim>
                                    <p:anim calcmode="lin" valueType="num">
                                      <p:cBhvr additive="base">
                                        <p:cTn id="50"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12" fill="hold" grpId="0" nodeType="clickEffect">
                                  <p:stCondLst>
                                    <p:cond delay="0"/>
                                  </p:stCondLst>
                                  <p:childTnLst>
                                    <p:set>
                                      <p:cBhvr>
                                        <p:cTn id="54" dur="1" fill="hold">
                                          <p:stCondLst>
                                            <p:cond delay="0"/>
                                          </p:stCondLst>
                                        </p:cTn>
                                        <p:tgtEl>
                                          <p:spTgt spid="41"/>
                                        </p:tgtEl>
                                        <p:attrNameLst>
                                          <p:attrName>style.visibility</p:attrName>
                                        </p:attrNameLst>
                                      </p:cBhvr>
                                      <p:to>
                                        <p:strVal val="visible"/>
                                      </p:to>
                                    </p:set>
                                    <p:anim calcmode="lin" valueType="num">
                                      <p:cBhvr additive="base">
                                        <p:cTn id="55" dur="500" fill="hold"/>
                                        <p:tgtEl>
                                          <p:spTgt spid="41"/>
                                        </p:tgtEl>
                                        <p:attrNameLst>
                                          <p:attrName>ppt_x</p:attrName>
                                        </p:attrNameLst>
                                      </p:cBhvr>
                                      <p:tavLst>
                                        <p:tav tm="0">
                                          <p:val>
                                            <p:strVal val="0-#ppt_w/2"/>
                                          </p:val>
                                        </p:tav>
                                        <p:tav tm="100000">
                                          <p:val>
                                            <p:strVal val="#ppt_x"/>
                                          </p:val>
                                        </p:tav>
                                      </p:tavLst>
                                    </p:anim>
                                    <p:anim calcmode="lin" valueType="num">
                                      <p:cBhvr additive="base">
                                        <p:cTn id="56"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12" fill="hold" grpId="0" nodeType="clickEffect">
                                  <p:stCondLst>
                                    <p:cond delay="0"/>
                                  </p:stCondLst>
                                  <p:childTnLst>
                                    <p:set>
                                      <p:cBhvr>
                                        <p:cTn id="60" dur="1" fill="hold">
                                          <p:stCondLst>
                                            <p:cond delay="0"/>
                                          </p:stCondLst>
                                        </p:cTn>
                                        <p:tgtEl>
                                          <p:spTgt spid="48"/>
                                        </p:tgtEl>
                                        <p:attrNameLst>
                                          <p:attrName>style.visibility</p:attrName>
                                        </p:attrNameLst>
                                      </p:cBhvr>
                                      <p:to>
                                        <p:strVal val="visible"/>
                                      </p:to>
                                    </p:set>
                                    <p:anim calcmode="lin" valueType="num">
                                      <p:cBhvr additive="base">
                                        <p:cTn id="61" dur="500" fill="hold"/>
                                        <p:tgtEl>
                                          <p:spTgt spid="48"/>
                                        </p:tgtEl>
                                        <p:attrNameLst>
                                          <p:attrName>ppt_x</p:attrName>
                                        </p:attrNameLst>
                                      </p:cBhvr>
                                      <p:tavLst>
                                        <p:tav tm="0">
                                          <p:val>
                                            <p:strVal val="0-#ppt_w/2"/>
                                          </p:val>
                                        </p:tav>
                                        <p:tav tm="100000">
                                          <p:val>
                                            <p:strVal val="#ppt_x"/>
                                          </p:val>
                                        </p:tav>
                                      </p:tavLst>
                                    </p:anim>
                                    <p:anim calcmode="lin" valueType="num">
                                      <p:cBhvr additive="base">
                                        <p:cTn id="62"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12" fill="hold" grpId="0" nodeType="clickEffect">
                                  <p:stCondLst>
                                    <p:cond delay="0"/>
                                  </p:stCondLst>
                                  <p:childTnLst>
                                    <p:set>
                                      <p:cBhvr>
                                        <p:cTn id="66" dur="1" fill="hold">
                                          <p:stCondLst>
                                            <p:cond delay="0"/>
                                          </p:stCondLst>
                                        </p:cTn>
                                        <p:tgtEl>
                                          <p:spTgt spid="50"/>
                                        </p:tgtEl>
                                        <p:attrNameLst>
                                          <p:attrName>style.visibility</p:attrName>
                                        </p:attrNameLst>
                                      </p:cBhvr>
                                      <p:to>
                                        <p:strVal val="visible"/>
                                      </p:to>
                                    </p:set>
                                    <p:anim calcmode="lin" valueType="num">
                                      <p:cBhvr additive="base">
                                        <p:cTn id="67" dur="500" fill="hold"/>
                                        <p:tgtEl>
                                          <p:spTgt spid="50"/>
                                        </p:tgtEl>
                                        <p:attrNameLst>
                                          <p:attrName>ppt_x</p:attrName>
                                        </p:attrNameLst>
                                      </p:cBhvr>
                                      <p:tavLst>
                                        <p:tav tm="0">
                                          <p:val>
                                            <p:strVal val="0-#ppt_w/2"/>
                                          </p:val>
                                        </p:tav>
                                        <p:tav tm="100000">
                                          <p:val>
                                            <p:strVal val="#ppt_x"/>
                                          </p:val>
                                        </p:tav>
                                      </p:tavLst>
                                    </p:anim>
                                    <p:anim calcmode="lin" valueType="num">
                                      <p:cBhvr additive="base">
                                        <p:cTn id="68"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12" fill="hold" grpId="0" nodeType="clickEffect">
                                  <p:stCondLst>
                                    <p:cond delay="0"/>
                                  </p:stCondLst>
                                  <p:childTnLst>
                                    <p:set>
                                      <p:cBhvr>
                                        <p:cTn id="72" dur="1" fill="hold">
                                          <p:stCondLst>
                                            <p:cond delay="0"/>
                                          </p:stCondLst>
                                        </p:cTn>
                                        <p:tgtEl>
                                          <p:spTgt spid="51"/>
                                        </p:tgtEl>
                                        <p:attrNameLst>
                                          <p:attrName>style.visibility</p:attrName>
                                        </p:attrNameLst>
                                      </p:cBhvr>
                                      <p:to>
                                        <p:strVal val="visible"/>
                                      </p:to>
                                    </p:set>
                                    <p:anim calcmode="lin" valueType="num">
                                      <p:cBhvr additive="base">
                                        <p:cTn id="73" dur="500" fill="hold"/>
                                        <p:tgtEl>
                                          <p:spTgt spid="51"/>
                                        </p:tgtEl>
                                        <p:attrNameLst>
                                          <p:attrName>ppt_x</p:attrName>
                                        </p:attrNameLst>
                                      </p:cBhvr>
                                      <p:tavLst>
                                        <p:tav tm="0">
                                          <p:val>
                                            <p:strVal val="0-#ppt_w/2"/>
                                          </p:val>
                                        </p:tav>
                                        <p:tav tm="100000">
                                          <p:val>
                                            <p:strVal val="#ppt_x"/>
                                          </p:val>
                                        </p:tav>
                                      </p:tavLst>
                                    </p:anim>
                                    <p:anim calcmode="lin" valueType="num">
                                      <p:cBhvr additive="base">
                                        <p:cTn id="74"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12" fill="hold" grpId="0" nodeType="clickEffect">
                                  <p:stCondLst>
                                    <p:cond delay="0"/>
                                  </p:stCondLst>
                                  <p:childTnLst>
                                    <p:set>
                                      <p:cBhvr>
                                        <p:cTn id="78" dur="1" fill="hold">
                                          <p:stCondLst>
                                            <p:cond delay="0"/>
                                          </p:stCondLst>
                                        </p:cTn>
                                        <p:tgtEl>
                                          <p:spTgt spid="58"/>
                                        </p:tgtEl>
                                        <p:attrNameLst>
                                          <p:attrName>style.visibility</p:attrName>
                                        </p:attrNameLst>
                                      </p:cBhvr>
                                      <p:to>
                                        <p:strVal val="visible"/>
                                      </p:to>
                                    </p:set>
                                    <p:anim calcmode="lin" valueType="num">
                                      <p:cBhvr additive="base">
                                        <p:cTn id="79" dur="500" fill="hold"/>
                                        <p:tgtEl>
                                          <p:spTgt spid="58"/>
                                        </p:tgtEl>
                                        <p:attrNameLst>
                                          <p:attrName>ppt_x</p:attrName>
                                        </p:attrNameLst>
                                      </p:cBhvr>
                                      <p:tavLst>
                                        <p:tav tm="0">
                                          <p:val>
                                            <p:strVal val="0-#ppt_w/2"/>
                                          </p:val>
                                        </p:tav>
                                        <p:tav tm="100000">
                                          <p:val>
                                            <p:strVal val="#ppt_x"/>
                                          </p:val>
                                        </p:tav>
                                      </p:tavLst>
                                    </p:anim>
                                    <p:anim calcmode="lin" valueType="num">
                                      <p:cBhvr additive="base">
                                        <p:cTn id="80"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12" fill="hold" grpId="0" nodeType="clickEffect">
                                  <p:stCondLst>
                                    <p:cond delay="0"/>
                                  </p:stCondLst>
                                  <p:childTnLst>
                                    <p:set>
                                      <p:cBhvr>
                                        <p:cTn id="84" dur="1" fill="hold">
                                          <p:stCondLst>
                                            <p:cond delay="0"/>
                                          </p:stCondLst>
                                        </p:cTn>
                                        <p:tgtEl>
                                          <p:spTgt spid="59"/>
                                        </p:tgtEl>
                                        <p:attrNameLst>
                                          <p:attrName>style.visibility</p:attrName>
                                        </p:attrNameLst>
                                      </p:cBhvr>
                                      <p:to>
                                        <p:strVal val="visible"/>
                                      </p:to>
                                    </p:set>
                                    <p:anim calcmode="lin" valueType="num">
                                      <p:cBhvr additive="base">
                                        <p:cTn id="85" dur="500" fill="hold"/>
                                        <p:tgtEl>
                                          <p:spTgt spid="59"/>
                                        </p:tgtEl>
                                        <p:attrNameLst>
                                          <p:attrName>ppt_x</p:attrName>
                                        </p:attrNameLst>
                                      </p:cBhvr>
                                      <p:tavLst>
                                        <p:tav tm="0">
                                          <p:val>
                                            <p:strVal val="0-#ppt_w/2"/>
                                          </p:val>
                                        </p:tav>
                                        <p:tav tm="100000">
                                          <p:val>
                                            <p:strVal val="#ppt_x"/>
                                          </p:val>
                                        </p:tav>
                                      </p:tavLst>
                                    </p:anim>
                                    <p:anim calcmode="lin" valueType="num">
                                      <p:cBhvr additive="base">
                                        <p:cTn id="86" dur="500" fill="hold"/>
                                        <p:tgtEl>
                                          <p:spTgt spid="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autoUpdateAnimBg="0"/>
      <p:bldP spid="53251" grpId="0" animBg="1" autoUpdateAnimBg="0"/>
      <p:bldP spid="53253" grpId="0" animBg="1" autoUpdateAnimBg="0"/>
      <p:bldP spid="53254" grpId="0" animBg="1" autoUpdateAnimBg="0"/>
      <p:bldP spid="53255" grpId="0" animBg="1"/>
      <p:bldP spid="53258" grpId="0" animBg="1" autoUpdateAnimBg="0"/>
      <p:bldP spid="53260" grpId="0" animBg="1" autoUpdateAnimBg="0"/>
      <p:bldP spid="39" grpId="0" animBg="1"/>
      <p:bldP spid="41" grpId="0" animBg="1" autoUpdateAnimBg="0"/>
      <p:bldP spid="48" grpId="0" animBg="1"/>
      <p:bldP spid="50" grpId="0" animBg="1" autoUpdateAnimBg="0"/>
      <p:bldP spid="51" grpId="0" animBg="1"/>
      <p:bldP spid="58" grpId="0" animBg="1"/>
      <p:bldP spid="59" grpId="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a:t>
            </a:fld>
            <a:endParaRPr lang="fr-FR" dirty="0"/>
          </a:p>
        </p:txBody>
      </p:sp>
      <p:pic>
        <p:nvPicPr>
          <p:cNvPr id="3"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4910256" y="2798339"/>
            <a:ext cx="1068896" cy="1068896"/>
          </a:xfrm>
          <a:prstGeom prst="rect">
            <a:avLst/>
          </a:prstGeom>
          <a:solidFill>
            <a:srgbClr val="3333CC"/>
          </a:solidFill>
          <a:ln>
            <a:solidFill>
              <a:srgbClr val="3333CC"/>
            </a:solidFill>
          </a:ln>
        </p:spPr>
      </p:pic>
      <p:pic>
        <p:nvPicPr>
          <p:cNvPr id="4"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853" y="1502370"/>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 name="Picture 2" descr="C:\Users\BLUEOFFICE\Desktop\978210053441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53906" y="3084948"/>
            <a:ext cx="1068896" cy="1344137"/>
          </a:xfrm>
          <a:prstGeom prst="rect">
            <a:avLst/>
          </a:prstGeom>
          <a:noFill/>
          <a:extLst>
            <a:ext uri="{909E8E84-426E-40DD-AFC4-6F175D3DCCD1}">
              <a14:hiddenFill xmlns:a14="http://schemas.microsoft.com/office/drawing/2010/main">
                <a:solidFill>
                  <a:srgbClr val="FFFFFF"/>
                </a:solidFill>
              </a14:hiddenFill>
            </a:ext>
          </a:extLst>
        </p:spPr>
      </p:pic>
      <p:sp>
        <p:nvSpPr>
          <p:cNvPr id="7" name="Titre 1"/>
          <p:cNvSpPr txBox="1">
            <a:spLocks/>
          </p:cNvSpPr>
          <p:nvPr/>
        </p:nvSpPr>
        <p:spPr>
          <a:xfrm>
            <a:off x="2216013" y="1922211"/>
            <a:ext cx="1372235" cy="400717"/>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600" b="1" kern="0" dirty="0">
                <a:solidFill>
                  <a:schemeClr val="accent6">
                    <a:lumMod val="75000"/>
                  </a:schemeClr>
                </a:solidFill>
              </a:rPr>
              <a:t>Clin d’</a:t>
            </a:r>
            <a:r>
              <a:rPr lang="fr-FR" sz="1600" b="1" kern="0" dirty="0" err="1">
                <a:solidFill>
                  <a:schemeClr val="accent6">
                    <a:lumMod val="75000"/>
                  </a:schemeClr>
                </a:solidFill>
              </a:rPr>
              <a:t>oeil</a:t>
            </a:r>
            <a:endParaRPr lang="fr-FR" sz="1600" b="1" kern="0" dirty="0">
              <a:solidFill>
                <a:schemeClr val="accent6">
                  <a:lumMod val="75000"/>
                </a:schemeClr>
              </a:solidFill>
            </a:endParaRPr>
          </a:p>
        </p:txBody>
      </p:sp>
      <p:sp>
        <p:nvSpPr>
          <p:cNvPr id="8" name="Titre 1"/>
          <p:cNvSpPr txBox="1">
            <a:spLocks/>
          </p:cNvSpPr>
          <p:nvPr/>
        </p:nvSpPr>
        <p:spPr>
          <a:xfrm>
            <a:off x="6399726" y="3238443"/>
            <a:ext cx="1512169" cy="400717"/>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600" b="1" kern="0" dirty="0">
                <a:solidFill>
                  <a:schemeClr val="accent6">
                    <a:lumMod val="75000"/>
                  </a:schemeClr>
                </a:solidFill>
              </a:rPr>
              <a:t>Exercice - TP</a:t>
            </a:r>
          </a:p>
        </p:txBody>
      </p:sp>
      <p:sp>
        <p:nvSpPr>
          <p:cNvPr id="9" name="Titre 1"/>
          <p:cNvSpPr txBox="1">
            <a:spLocks/>
          </p:cNvSpPr>
          <p:nvPr/>
        </p:nvSpPr>
        <p:spPr>
          <a:xfrm>
            <a:off x="3059831" y="4037798"/>
            <a:ext cx="2137394" cy="400717"/>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1600" b="1" kern="0" dirty="0">
                <a:solidFill>
                  <a:schemeClr val="accent6">
                    <a:lumMod val="75000"/>
                  </a:schemeClr>
                </a:solidFill>
              </a:rPr>
              <a:t>Mercator Synthèse</a:t>
            </a:r>
          </a:p>
        </p:txBody>
      </p:sp>
      <p:pic>
        <p:nvPicPr>
          <p:cNvPr id="566274" name="Picture 2" descr="C:\Users\BLUEOFFICE\Desktop\revisions-poly.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24126" y="1730463"/>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11" name="Titre 1"/>
          <p:cNvSpPr txBox="1">
            <a:spLocks/>
          </p:cNvSpPr>
          <p:nvPr/>
        </p:nvSpPr>
        <p:spPr>
          <a:xfrm>
            <a:off x="7133350" y="1873403"/>
            <a:ext cx="1275378" cy="400717"/>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600" b="1" kern="0" dirty="0" err="1">
                <a:solidFill>
                  <a:schemeClr val="accent6">
                    <a:lumMod val="75000"/>
                  </a:schemeClr>
                </a:solidFill>
              </a:rPr>
              <a:t>Polycope</a:t>
            </a:r>
            <a:endParaRPr lang="fr-FR" sz="1600" b="1" kern="0" dirty="0">
              <a:solidFill>
                <a:schemeClr val="accent6">
                  <a:lumMod val="75000"/>
                </a:schemeClr>
              </a:solidFill>
            </a:endParaRPr>
          </a:p>
        </p:txBody>
      </p:sp>
      <p:sp>
        <p:nvSpPr>
          <p:cNvPr id="12" name="Line 15"/>
          <p:cNvSpPr>
            <a:spLocks noChangeShapeType="1"/>
          </p:cNvSpPr>
          <p:nvPr/>
        </p:nvSpPr>
        <p:spPr bwMode="auto">
          <a:xfrm flipH="1" flipV="1">
            <a:off x="6919020" y="2073762"/>
            <a:ext cx="236791" cy="0"/>
          </a:xfrm>
          <a:prstGeom prst="line">
            <a:avLst/>
          </a:prstGeom>
          <a:noFill/>
          <a:ln w="50800">
            <a:solidFill>
              <a:schemeClr val="accent6">
                <a:lumMod val="75000"/>
              </a:schemeClr>
            </a:solidFill>
            <a:round/>
            <a:headEnd/>
            <a:tailEnd/>
          </a:ln>
          <a:effectLst/>
        </p:spPr>
        <p:txBody>
          <a:bodyPr/>
          <a:lstStyle/>
          <a:p>
            <a:endParaRPr lang="fr-FR"/>
          </a:p>
        </p:txBody>
      </p:sp>
      <p:sp>
        <p:nvSpPr>
          <p:cNvPr id="14" name="Line 15"/>
          <p:cNvSpPr>
            <a:spLocks noChangeShapeType="1"/>
          </p:cNvSpPr>
          <p:nvPr/>
        </p:nvSpPr>
        <p:spPr bwMode="auto">
          <a:xfrm flipH="1">
            <a:off x="1965529" y="2091668"/>
            <a:ext cx="250484" cy="0"/>
          </a:xfrm>
          <a:prstGeom prst="line">
            <a:avLst/>
          </a:prstGeom>
          <a:noFill/>
          <a:ln w="50800">
            <a:solidFill>
              <a:schemeClr val="accent6">
                <a:lumMod val="75000"/>
              </a:schemeClr>
            </a:solidFill>
            <a:round/>
            <a:headEnd/>
            <a:tailEnd/>
          </a:ln>
          <a:effectLst/>
        </p:spPr>
        <p:txBody>
          <a:bodyPr/>
          <a:lstStyle/>
          <a:p>
            <a:endParaRPr lang="fr-FR"/>
          </a:p>
        </p:txBody>
      </p:sp>
      <p:sp>
        <p:nvSpPr>
          <p:cNvPr id="16" name="Line 15"/>
          <p:cNvSpPr>
            <a:spLocks noChangeShapeType="1"/>
          </p:cNvSpPr>
          <p:nvPr/>
        </p:nvSpPr>
        <p:spPr bwMode="auto">
          <a:xfrm flipH="1">
            <a:off x="6137425" y="3438801"/>
            <a:ext cx="250484" cy="0"/>
          </a:xfrm>
          <a:prstGeom prst="line">
            <a:avLst/>
          </a:prstGeom>
          <a:noFill/>
          <a:ln w="50800">
            <a:solidFill>
              <a:schemeClr val="accent6">
                <a:lumMod val="75000"/>
              </a:schemeClr>
            </a:solidFill>
            <a:round/>
            <a:headEnd/>
            <a:tailEnd/>
          </a:ln>
          <a:effectLst/>
        </p:spPr>
        <p:txBody>
          <a:bodyPr/>
          <a:lstStyle/>
          <a:p>
            <a:endParaRPr lang="fr-FR"/>
          </a:p>
        </p:txBody>
      </p:sp>
      <p:pic>
        <p:nvPicPr>
          <p:cNvPr id="566275" name="Picture 3" descr="C:\Users\BLUEOFFICE\Desktop\333.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36000" y="4666130"/>
            <a:ext cx="1594303" cy="128182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17" name="Espace réservé du contenu 2"/>
          <p:cNvSpPr txBox="1">
            <a:spLocks/>
          </p:cNvSpPr>
          <p:nvPr/>
        </p:nvSpPr>
        <p:spPr>
          <a:xfrm>
            <a:off x="2611917" y="404664"/>
            <a:ext cx="4696387" cy="7200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100" kern="0" dirty="0">
                <a:solidFill>
                  <a:srgbClr val="000066"/>
                </a:solidFill>
                <a:latin typeface="Arial" panose="020B0604020202020204" pitchFamily="34" charset="0"/>
                <a:cs typeface="Arial" panose="020B0604020202020204" pitchFamily="34" charset="0"/>
              </a:rPr>
              <a:t>Dossier : Bureau14-12-2015/Cabinet BLEU/Thématiques-Cours/Cours Stratégies &amp; Marketing/Doc S&amp;M/Polycopiés Documents</a:t>
            </a:r>
          </a:p>
        </p:txBody>
      </p:sp>
      <p:pic>
        <p:nvPicPr>
          <p:cNvPr id="18" name="Picture 2" descr="C:\Users\BLUEOFFICE\Desktop\index.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2026" y="4952256"/>
            <a:ext cx="1429915" cy="1110287"/>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19" name="Line 15"/>
          <p:cNvSpPr>
            <a:spLocks noChangeShapeType="1"/>
          </p:cNvSpPr>
          <p:nvPr/>
        </p:nvSpPr>
        <p:spPr bwMode="auto">
          <a:xfrm flipH="1">
            <a:off x="2899808" y="4237578"/>
            <a:ext cx="250484" cy="0"/>
          </a:xfrm>
          <a:prstGeom prst="line">
            <a:avLst/>
          </a:prstGeom>
          <a:noFill/>
          <a:ln w="50800">
            <a:solidFill>
              <a:schemeClr val="accent6">
                <a:lumMod val="75000"/>
              </a:schemeClr>
            </a:solidFill>
            <a:round/>
            <a:headEnd/>
            <a:tailEnd/>
          </a:ln>
          <a:effectLst/>
        </p:spPr>
        <p:txBody>
          <a:bodyPr/>
          <a:lstStyle/>
          <a:p>
            <a:endParaRPr lang="fr-FR"/>
          </a:p>
        </p:txBody>
      </p:sp>
      <p:sp>
        <p:nvSpPr>
          <p:cNvPr id="20" name="Line 15"/>
          <p:cNvSpPr>
            <a:spLocks noChangeShapeType="1"/>
          </p:cNvSpPr>
          <p:nvPr/>
        </p:nvSpPr>
        <p:spPr bwMode="auto">
          <a:xfrm flipH="1">
            <a:off x="2216013" y="5507399"/>
            <a:ext cx="250484" cy="0"/>
          </a:xfrm>
          <a:prstGeom prst="line">
            <a:avLst/>
          </a:prstGeom>
          <a:noFill/>
          <a:ln w="50800">
            <a:solidFill>
              <a:schemeClr val="accent6">
                <a:lumMod val="75000"/>
              </a:schemeClr>
            </a:solidFill>
            <a:round/>
            <a:headEnd/>
            <a:tailEnd/>
          </a:ln>
          <a:effectLst/>
        </p:spPr>
        <p:txBody>
          <a:bodyPr/>
          <a:lstStyle/>
          <a:p>
            <a:endParaRPr lang="fr-FR"/>
          </a:p>
        </p:txBody>
      </p:sp>
      <p:sp>
        <p:nvSpPr>
          <p:cNvPr id="21" name="Titre 1"/>
          <p:cNvSpPr txBox="1">
            <a:spLocks/>
          </p:cNvSpPr>
          <p:nvPr/>
        </p:nvSpPr>
        <p:spPr>
          <a:xfrm>
            <a:off x="2369588" y="5307040"/>
            <a:ext cx="1293576" cy="400717"/>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1600" b="1" kern="0" dirty="0">
                <a:solidFill>
                  <a:schemeClr val="accent6">
                    <a:lumMod val="75000"/>
                  </a:schemeClr>
                </a:solidFill>
              </a:rPr>
              <a:t>Tourisme</a:t>
            </a:r>
          </a:p>
        </p:txBody>
      </p:sp>
    </p:spTree>
    <p:extLst>
      <p:ext uri="{BB962C8B-B14F-4D97-AF65-F5344CB8AC3E}">
        <p14:creationId xmlns:p14="http://schemas.microsoft.com/office/powerpoint/2010/main" val="3728277644"/>
      </p:ext>
    </p:extLst>
  </p:cSld>
  <p:clrMapOvr>
    <a:masterClrMapping/>
  </p:clrMapOvr>
  <p:transition spd="med">
    <p:randomBa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7</a:t>
            </a:fld>
            <a:endParaRPr lang="fr-FR" dirty="0"/>
          </a:p>
        </p:txBody>
      </p:sp>
      <p:sp>
        <p:nvSpPr>
          <p:cNvPr id="3" name="Titre 1"/>
          <p:cNvSpPr txBox="1">
            <a:spLocks/>
          </p:cNvSpPr>
          <p:nvPr/>
        </p:nvSpPr>
        <p:spPr>
          <a:xfrm>
            <a:off x="1475656" y="764704"/>
            <a:ext cx="5024819" cy="82048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Bibliographie</a:t>
            </a:r>
          </a:p>
        </p:txBody>
      </p:sp>
      <p:sp>
        <p:nvSpPr>
          <p:cNvPr id="4" name="Rectangle 3"/>
          <p:cNvSpPr txBox="1">
            <a:spLocks noChangeArrowheads="1"/>
          </p:cNvSpPr>
          <p:nvPr/>
        </p:nvSpPr>
        <p:spPr>
          <a:xfrm>
            <a:off x="539552" y="1735726"/>
            <a:ext cx="7772400" cy="479613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nSpc>
                <a:spcPct val="80000"/>
              </a:lnSpc>
              <a:buNone/>
            </a:pPr>
            <a:endParaRPr lang="fr-FR" altLang="fr-FR" sz="2800" b="1" kern="0" dirty="0">
              <a:solidFill>
                <a:schemeClr val="accent6">
                  <a:lumMod val="75000"/>
                </a:schemeClr>
              </a:solidFill>
            </a:endParaRP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Stratégie Océan Bleu </a:t>
            </a:r>
            <a:r>
              <a:rPr lang="fr-FR" altLang="fr-FR" sz="1800" kern="0" dirty="0" err="1">
                <a:solidFill>
                  <a:schemeClr val="accent6">
                    <a:lumMod val="75000"/>
                  </a:schemeClr>
                </a:solidFill>
                <a:latin typeface="Arial" panose="020B0604020202020204" pitchFamily="34" charset="0"/>
                <a:cs typeface="Arial" panose="020B0604020202020204" pitchFamily="34" charset="0"/>
              </a:rPr>
              <a:t>W.Chan</a:t>
            </a:r>
            <a:r>
              <a:rPr lang="fr-FR" altLang="fr-FR" sz="1800" kern="0" dirty="0">
                <a:solidFill>
                  <a:schemeClr val="accent6">
                    <a:lumMod val="75000"/>
                  </a:schemeClr>
                </a:solidFill>
                <a:latin typeface="Arial" panose="020B0604020202020204" pitchFamily="34" charset="0"/>
                <a:cs typeface="Arial" panose="020B0604020202020204" pitchFamily="34" charset="0"/>
              </a:rPr>
              <a:t> Kim-Renée </a:t>
            </a:r>
            <a:r>
              <a:rPr lang="fr-FR" altLang="fr-FR" sz="1800" kern="0" dirty="0" err="1">
                <a:solidFill>
                  <a:schemeClr val="accent6">
                    <a:lumMod val="75000"/>
                  </a:schemeClr>
                </a:solidFill>
                <a:latin typeface="Arial" panose="020B0604020202020204" pitchFamily="34" charset="0"/>
                <a:cs typeface="Arial" panose="020B0604020202020204" pitchFamily="34" charset="0"/>
              </a:rPr>
              <a:t>Mauborgne</a:t>
            </a:r>
            <a:r>
              <a:rPr lang="fr-FR" altLang="fr-FR" sz="1800" kern="0" dirty="0">
                <a:solidFill>
                  <a:schemeClr val="accent6">
                    <a:lumMod val="75000"/>
                  </a:schemeClr>
                </a:solidFill>
                <a:latin typeface="Arial" panose="020B0604020202020204" pitchFamily="34" charset="0"/>
                <a:cs typeface="Arial" panose="020B0604020202020204" pitchFamily="34" charset="0"/>
              </a:rPr>
              <a:t>, PEARSON</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La Stratégie du Dauphin </a:t>
            </a:r>
            <a:r>
              <a:rPr lang="fr-FR" altLang="fr-FR" sz="1800" kern="0" dirty="0">
                <a:solidFill>
                  <a:schemeClr val="accent6">
                    <a:lumMod val="75000"/>
                  </a:schemeClr>
                </a:solidFill>
                <a:latin typeface="Arial" panose="020B0604020202020204" pitchFamily="34" charset="0"/>
                <a:cs typeface="Arial" panose="020B0604020202020204" pitchFamily="34" charset="0"/>
              </a:rPr>
              <a:t>Dudley Lynch-Paul </a:t>
            </a:r>
            <a:r>
              <a:rPr lang="fr-FR" altLang="fr-FR" sz="1800" kern="0" dirty="0" err="1">
                <a:solidFill>
                  <a:schemeClr val="accent6">
                    <a:lumMod val="75000"/>
                  </a:schemeClr>
                </a:solidFill>
                <a:latin typeface="Arial" panose="020B0604020202020204" pitchFamily="34" charset="0"/>
                <a:cs typeface="Arial" panose="020B0604020202020204" pitchFamily="34" charset="0"/>
              </a:rPr>
              <a:t>L.Kordis</a:t>
            </a:r>
            <a:r>
              <a:rPr lang="fr-FR" altLang="fr-FR" sz="1800" kern="0" dirty="0">
                <a:solidFill>
                  <a:schemeClr val="accent6">
                    <a:lumMod val="75000"/>
                  </a:schemeClr>
                </a:solidFill>
                <a:latin typeface="Arial" panose="020B0604020202020204" pitchFamily="34" charset="0"/>
                <a:cs typeface="Arial" panose="020B0604020202020204" pitchFamily="34" charset="0"/>
              </a:rPr>
              <a:t> LES ÉDITIONS DE L’HOMME</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La boite à Outils du Responsable Marketing </a:t>
            </a:r>
            <a:r>
              <a:rPr lang="fr-FR" altLang="fr-FR" sz="1800" kern="0" dirty="0" err="1">
                <a:solidFill>
                  <a:schemeClr val="accent6">
                    <a:lumMod val="75000"/>
                  </a:schemeClr>
                </a:solidFill>
                <a:latin typeface="Arial" panose="020B0604020202020204" pitchFamily="34" charset="0"/>
                <a:cs typeface="Arial" panose="020B0604020202020204" pitchFamily="34" charset="0"/>
              </a:rPr>
              <a:t>N,Van</a:t>
            </a:r>
            <a:r>
              <a:rPr lang="fr-FR" altLang="fr-FR" sz="1800" kern="0" dirty="0">
                <a:solidFill>
                  <a:schemeClr val="accent6">
                    <a:lumMod val="75000"/>
                  </a:schemeClr>
                </a:solidFill>
                <a:latin typeface="Arial" panose="020B0604020202020204" pitchFamily="34" charset="0"/>
                <a:cs typeface="Arial" panose="020B0604020202020204" pitchFamily="34" charset="0"/>
              </a:rPr>
              <a:t> </a:t>
            </a:r>
            <a:r>
              <a:rPr lang="fr-FR" altLang="fr-FR" sz="1800" kern="0" dirty="0" err="1">
                <a:solidFill>
                  <a:schemeClr val="accent6">
                    <a:lumMod val="75000"/>
                  </a:schemeClr>
                </a:solidFill>
                <a:latin typeface="Arial" panose="020B0604020202020204" pitchFamily="34" charset="0"/>
                <a:cs typeface="Arial" panose="020B0604020202020204" pitchFamily="34" charset="0"/>
              </a:rPr>
              <a:t>Laethem-Yvelise</a:t>
            </a:r>
            <a:r>
              <a:rPr lang="fr-FR" altLang="fr-FR" sz="1800" kern="0" dirty="0">
                <a:solidFill>
                  <a:schemeClr val="accent6">
                    <a:lumMod val="75000"/>
                  </a:schemeClr>
                </a:solidFill>
                <a:latin typeface="Arial" panose="020B0604020202020204" pitchFamily="34" charset="0"/>
                <a:cs typeface="Arial" panose="020B0604020202020204" pitchFamily="34" charset="0"/>
              </a:rPr>
              <a:t> Lebon-Béatrice Durand Mégret, DUNOD</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50 fiches pour comprendre le Marketing </a:t>
            </a:r>
            <a:r>
              <a:rPr lang="fr-FR" altLang="fr-FR" sz="1800" kern="0" dirty="0">
                <a:solidFill>
                  <a:schemeClr val="accent6">
                    <a:lumMod val="75000"/>
                  </a:schemeClr>
                </a:solidFill>
                <a:latin typeface="Arial" panose="020B0604020202020204" pitchFamily="34" charset="0"/>
                <a:cs typeface="Arial" panose="020B0604020202020204" pitchFamily="34" charset="0"/>
              </a:rPr>
              <a:t>Bernard </a:t>
            </a:r>
            <a:r>
              <a:rPr lang="fr-FR" altLang="fr-FR" sz="1800" kern="0" dirty="0" err="1">
                <a:solidFill>
                  <a:schemeClr val="accent6">
                    <a:lumMod val="75000"/>
                  </a:schemeClr>
                </a:solidFill>
                <a:latin typeface="Arial" panose="020B0604020202020204" pitchFamily="34" charset="0"/>
                <a:cs typeface="Arial" panose="020B0604020202020204" pitchFamily="34" charset="0"/>
              </a:rPr>
              <a:t>Perconte</a:t>
            </a:r>
            <a:r>
              <a:rPr lang="fr-FR" altLang="fr-FR" sz="1800" kern="0" dirty="0">
                <a:solidFill>
                  <a:schemeClr val="accent6">
                    <a:lumMod val="75000"/>
                  </a:schemeClr>
                </a:solidFill>
                <a:latin typeface="Arial" panose="020B0604020202020204" pitchFamily="34" charset="0"/>
                <a:cs typeface="Arial" panose="020B0604020202020204" pitchFamily="34" charset="0"/>
              </a:rPr>
              <a:t>, Bréal</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Business Model </a:t>
            </a:r>
            <a:r>
              <a:rPr lang="fr-FR" altLang="fr-FR" sz="1800" kern="0" dirty="0">
                <a:solidFill>
                  <a:schemeClr val="accent6">
                    <a:lumMod val="75000"/>
                  </a:schemeClr>
                </a:solidFill>
                <a:latin typeface="Arial" panose="020B0604020202020204" pitchFamily="34" charset="0"/>
                <a:cs typeface="Arial" panose="020B0604020202020204" pitchFamily="34" charset="0"/>
              </a:rPr>
              <a:t>Alexander </a:t>
            </a:r>
            <a:r>
              <a:rPr lang="fr-FR" altLang="fr-FR" sz="1800" kern="0" dirty="0" err="1">
                <a:solidFill>
                  <a:schemeClr val="accent6">
                    <a:lumMod val="75000"/>
                  </a:schemeClr>
                </a:solidFill>
                <a:latin typeface="Arial" panose="020B0604020202020204" pitchFamily="34" charset="0"/>
                <a:cs typeface="Arial" panose="020B0604020202020204" pitchFamily="34" charset="0"/>
              </a:rPr>
              <a:t>Osterwalder</a:t>
            </a:r>
            <a:r>
              <a:rPr lang="fr-FR" altLang="fr-FR" sz="1800" kern="0" dirty="0">
                <a:solidFill>
                  <a:schemeClr val="accent6">
                    <a:lumMod val="75000"/>
                  </a:schemeClr>
                </a:solidFill>
                <a:latin typeface="Arial" panose="020B0604020202020204" pitchFamily="34" charset="0"/>
                <a:cs typeface="Arial" panose="020B0604020202020204" pitchFamily="34" charset="0"/>
              </a:rPr>
              <a:t> &amp; Yves </a:t>
            </a:r>
            <a:r>
              <a:rPr lang="fr-FR" altLang="fr-FR" sz="1800" kern="0" dirty="0" err="1">
                <a:solidFill>
                  <a:schemeClr val="accent6">
                    <a:lumMod val="75000"/>
                  </a:schemeClr>
                </a:solidFill>
                <a:latin typeface="Arial" panose="020B0604020202020204" pitchFamily="34" charset="0"/>
                <a:cs typeface="Arial" panose="020B0604020202020204" pitchFamily="34" charset="0"/>
              </a:rPr>
              <a:t>Pigneur</a:t>
            </a:r>
            <a:r>
              <a:rPr lang="fr-FR" altLang="fr-FR" sz="1800" kern="0" dirty="0">
                <a:solidFill>
                  <a:schemeClr val="accent6">
                    <a:lumMod val="75000"/>
                  </a:schemeClr>
                </a:solidFill>
                <a:latin typeface="Arial" panose="020B0604020202020204" pitchFamily="34" charset="0"/>
                <a:cs typeface="Arial" panose="020B0604020202020204" pitchFamily="34" charset="0"/>
              </a:rPr>
              <a:t>, PEARSON</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L’Essentiel du Marketing </a:t>
            </a:r>
            <a:r>
              <a:rPr lang="fr-FR" altLang="fr-FR" sz="1800" kern="0" dirty="0" err="1">
                <a:solidFill>
                  <a:schemeClr val="accent6">
                    <a:lumMod val="75000"/>
                  </a:schemeClr>
                </a:solidFill>
                <a:latin typeface="Arial" panose="020B0604020202020204" pitchFamily="34" charset="0"/>
                <a:cs typeface="Arial" panose="020B0604020202020204" pitchFamily="34" charset="0"/>
              </a:rPr>
              <a:t>Eric</a:t>
            </a:r>
            <a:r>
              <a:rPr lang="fr-FR" altLang="fr-FR" sz="1800" kern="0" dirty="0">
                <a:solidFill>
                  <a:schemeClr val="accent6">
                    <a:lumMod val="75000"/>
                  </a:schemeClr>
                </a:solidFill>
                <a:latin typeface="Arial" panose="020B0604020202020204" pitchFamily="34" charset="0"/>
                <a:cs typeface="Arial" panose="020B0604020202020204" pitchFamily="34" charset="0"/>
              </a:rPr>
              <a:t> Vernier, Éditions d’Organisation</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Le Marketing selon </a:t>
            </a:r>
            <a:r>
              <a:rPr lang="fr-FR" altLang="fr-FR" sz="1800" b="1" kern="0" dirty="0" err="1">
                <a:solidFill>
                  <a:schemeClr val="accent6">
                    <a:lumMod val="75000"/>
                  </a:schemeClr>
                </a:solidFill>
                <a:latin typeface="Arial" panose="020B0604020202020204" pitchFamily="34" charset="0"/>
                <a:cs typeface="Arial" panose="020B0604020202020204" pitchFamily="34" charset="0"/>
              </a:rPr>
              <a:t>Kotler</a:t>
            </a:r>
            <a:r>
              <a:rPr lang="fr-FR" altLang="fr-FR" sz="1800" b="1" kern="0" dirty="0">
                <a:solidFill>
                  <a:schemeClr val="accent6">
                    <a:lumMod val="75000"/>
                  </a:schemeClr>
                </a:solidFill>
                <a:latin typeface="Arial" panose="020B0604020202020204" pitchFamily="34" charset="0"/>
                <a:cs typeface="Arial" panose="020B0604020202020204" pitchFamily="34" charset="0"/>
              </a:rPr>
              <a:t> </a:t>
            </a:r>
            <a:r>
              <a:rPr lang="fr-FR" altLang="fr-FR" sz="1800" kern="0" dirty="0">
                <a:solidFill>
                  <a:schemeClr val="accent6">
                    <a:lumMod val="75000"/>
                  </a:schemeClr>
                </a:solidFill>
                <a:latin typeface="Arial" panose="020B0604020202020204" pitchFamily="34" charset="0"/>
                <a:cs typeface="Arial" panose="020B0604020202020204" pitchFamily="34" charset="0"/>
              </a:rPr>
              <a:t>Philip </a:t>
            </a:r>
            <a:r>
              <a:rPr lang="fr-FR" altLang="fr-FR" sz="1800" kern="0" dirty="0" err="1">
                <a:solidFill>
                  <a:schemeClr val="accent6">
                    <a:lumMod val="75000"/>
                  </a:schemeClr>
                </a:solidFill>
                <a:latin typeface="Arial" panose="020B0604020202020204" pitchFamily="34" charset="0"/>
                <a:cs typeface="Arial" panose="020B0604020202020204" pitchFamily="34" charset="0"/>
              </a:rPr>
              <a:t>Kotler</a:t>
            </a:r>
            <a:r>
              <a:rPr lang="fr-FR" altLang="fr-FR" sz="1800" kern="0" dirty="0">
                <a:solidFill>
                  <a:schemeClr val="accent6">
                    <a:lumMod val="75000"/>
                  </a:schemeClr>
                </a:solidFill>
                <a:latin typeface="Arial" panose="020B0604020202020204" pitchFamily="34" charset="0"/>
                <a:cs typeface="Arial" panose="020B0604020202020204" pitchFamily="34" charset="0"/>
              </a:rPr>
              <a:t>, PEARSON</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Le </a:t>
            </a:r>
            <a:r>
              <a:rPr lang="fr-FR" altLang="fr-FR" sz="1800" b="1" kern="0" dirty="0" err="1">
                <a:solidFill>
                  <a:schemeClr val="accent6">
                    <a:lumMod val="75000"/>
                  </a:schemeClr>
                </a:solidFill>
                <a:latin typeface="Arial" panose="020B0604020202020204" pitchFamily="34" charset="0"/>
                <a:cs typeface="Arial" panose="020B0604020202020204" pitchFamily="34" charset="0"/>
              </a:rPr>
              <a:t>Marketeur</a:t>
            </a:r>
            <a:r>
              <a:rPr lang="fr-FR" altLang="fr-FR" sz="1800" b="1" kern="0" dirty="0">
                <a:solidFill>
                  <a:schemeClr val="accent6">
                    <a:lumMod val="75000"/>
                  </a:schemeClr>
                </a:solidFill>
                <a:latin typeface="Arial" panose="020B0604020202020204" pitchFamily="34" charset="0"/>
                <a:cs typeface="Arial" panose="020B0604020202020204" pitchFamily="34" charset="0"/>
              </a:rPr>
              <a:t> </a:t>
            </a:r>
            <a:r>
              <a:rPr lang="fr-FR" altLang="fr-FR" sz="1800" kern="0" dirty="0">
                <a:solidFill>
                  <a:schemeClr val="accent6">
                    <a:lumMod val="75000"/>
                  </a:schemeClr>
                </a:solidFill>
                <a:latin typeface="Arial" panose="020B0604020202020204" pitchFamily="34" charset="0"/>
                <a:cs typeface="Arial" panose="020B0604020202020204" pitchFamily="34" charset="0"/>
              </a:rPr>
              <a:t>Christian Michon, PEARSON</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Agir en Leader </a:t>
            </a:r>
            <a:r>
              <a:rPr lang="fr-FR" altLang="fr-FR" sz="1800" kern="0" dirty="0">
                <a:solidFill>
                  <a:schemeClr val="accent6">
                    <a:lumMod val="75000"/>
                  </a:schemeClr>
                </a:solidFill>
                <a:latin typeface="Arial" panose="020B0604020202020204" pitchFamily="34" charset="0"/>
                <a:cs typeface="Arial" panose="020B0604020202020204" pitchFamily="34" charset="0"/>
              </a:rPr>
              <a:t>Pierre Longin DUNOD</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Web Marketing </a:t>
            </a:r>
            <a:r>
              <a:rPr lang="fr-FR" altLang="fr-FR" sz="1800" kern="0" dirty="0">
                <a:solidFill>
                  <a:schemeClr val="accent6">
                    <a:lumMod val="75000"/>
                  </a:schemeClr>
                </a:solidFill>
                <a:latin typeface="Arial" panose="020B0604020202020204" pitchFamily="34" charset="0"/>
                <a:cs typeface="Arial" panose="020B0604020202020204" pitchFamily="34" charset="0"/>
              </a:rPr>
              <a:t>Michael Miller FIRST</a:t>
            </a: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Marketing Management </a:t>
            </a:r>
            <a:r>
              <a:rPr lang="fr-FR" altLang="fr-FR" sz="1800" kern="0" dirty="0" err="1">
                <a:solidFill>
                  <a:schemeClr val="accent6">
                    <a:lumMod val="75000"/>
                  </a:schemeClr>
                </a:solidFill>
                <a:latin typeface="Arial" panose="020B0604020202020204" pitchFamily="34" charset="0"/>
                <a:cs typeface="Arial" panose="020B0604020202020204" pitchFamily="34" charset="0"/>
              </a:rPr>
              <a:t>Kotler</a:t>
            </a:r>
            <a:r>
              <a:rPr lang="fr-FR" altLang="fr-FR" sz="1800" kern="0" dirty="0">
                <a:solidFill>
                  <a:schemeClr val="accent6">
                    <a:lumMod val="75000"/>
                  </a:schemeClr>
                </a:solidFill>
                <a:latin typeface="Arial" panose="020B0604020202020204" pitchFamily="34" charset="0"/>
                <a:cs typeface="Arial" panose="020B0604020202020204" pitchFamily="34" charset="0"/>
              </a:rPr>
              <a:t> &amp; Dubois PUBLI UNION</a:t>
            </a:r>
          </a:p>
          <a:p>
            <a:pPr algn="just">
              <a:lnSpc>
                <a:spcPct val="8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a:t>
            </a: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321418"/>
            <a:ext cx="1315474" cy="1263774"/>
          </a:xfrm>
          <a:prstGeom prst="rect">
            <a:avLst/>
          </a:prstGeom>
          <a:ln>
            <a:solidFill>
              <a:schemeClr val="accent2">
                <a:lumMod val="75000"/>
              </a:schemeClr>
            </a:solidFill>
          </a:ln>
        </p:spPr>
      </p:pic>
      <p:pic>
        <p:nvPicPr>
          <p:cNvPr id="6" name="Image 5"/>
          <p:cNvPicPr/>
          <p:nvPr/>
        </p:nvPicPr>
        <p:blipFill>
          <a:blip r:embed="rId3"/>
          <a:stretch>
            <a:fillRect/>
          </a:stretch>
        </p:blipFill>
        <p:spPr>
          <a:xfrm>
            <a:off x="7020272" y="4581128"/>
            <a:ext cx="1512208" cy="899488"/>
          </a:xfrm>
          <a:prstGeom prst="rect">
            <a:avLst/>
          </a:prstGeom>
          <a:ln>
            <a:solidFill>
              <a:srgbClr val="000066"/>
            </a:solidFill>
          </a:ln>
        </p:spPr>
      </p:pic>
    </p:spTree>
    <p:extLst>
      <p:ext uri="{BB962C8B-B14F-4D97-AF65-F5344CB8AC3E}">
        <p14:creationId xmlns:p14="http://schemas.microsoft.com/office/powerpoint/2010/main" val="3509251485"/>
      </p:ext>
    </p:extLst>
  </p:cSld>
  <p:clrMapOvr>
    <a:masterClrMapping/>
  </p:clrMapOvr>
  <p:transition spd="med">
    <p:randomBa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8</a:t>
            </a:fld>
            <a:endParaRPr lang="fr-F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5204" y="188640"/>
            <a:ext cx="933450" cy="123825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1" name="Picture 3"/>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179176" y="5169053"/>
            <a:ext cx="5499069" cy="335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8"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1572" y="6021288"/>
            <a:ext cx="804863" cy="542925"/>
          </a:xfrm>
          <a:prstGeom prst="rect">
            <a:avLst/>
          </a:prstGeom>
          <a:noFill/>
          <a:ln w="9525">
            <a:solidFill>
              <a:srgbClr val="3333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9" name="Picture 11" descr="C:\Users\BLEUEPRO\Desktop\télé2.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45292" y="2382860"/>
            <a:ext cx="1511939" cy="64490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2300" name="Picture 12" descr="C:\Users\BLEUEPRO\Desktop\9tel.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477631" y="4687652"/>
            <a:ext cx="876390" cy="87639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2301" name="Picture 13" descr="C:\Users\BLEUEPRO\Desktop\indexcegetl.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01606" y="3388126"/>
            <a:ext cx="930275" cy="9302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2302" name="Picture 14" descr="C:\Users\BLEUEPRO\Desktop\gl.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354892" y="3484738"/>
            <a:ext cx="1455711" cy="48899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2303" name="Picture 15" descr="C:\Users\BLEUEPRO\Desktop\fer.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2999" y="4327289"/>
            <a:ext cx="1455711" cy="66720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2304" name="Picture 16" descr="C:\Users\BLEUEPRO\Desktop\inno.jpg"/>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60016" y="2438768"/>
            <a:ext cx="1066800" cy="6858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2306" name="Picture 18"/>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584340" y="5179907"/>
            <a:ext cx="5499100" cy="38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307" name="Picture 19"/>
          <p:cNvPicPr>
            <a:picLocks noChangeAspect="1" noChangeArrowheads="1"/>
          </p:cNvPicPr>
          <p:nvPr/>
        </p:nvPicPr>
        <p:blipFill>
          <a:blip r:embed="rId13">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0" y="5504362"/>
            <a:ext cx="3438525"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descr="C:\Users\BLEUEPRO\Desktop\images.png"/>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4584339" y="1226368"/>
            <a:ext cx="200522" cy="20052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242314" y="1774345"/>
            <a:ext cx="3622890" cy="307777"/>
          </a:xfrm>
          <a:prstGeom prst="rect">
            <a:avLst/>
          </a:prstGeom>
          <a:solidFill>
            <a:srgbClr val="3333CC"/>
          </a:solidFill>
        </p:spPr>
        <p:style>
          <a:lnRef idx="3">
            <a:schemeClr val="lt1"/>
          </a:lnRef>
          <a:fillRef idx="1">
            <a:schemeClr val="dk1"/>
          </a:fillRef>
          <a:effectRef idx="1">
            <a:schemeClr val="dk1"/>
          </a:effectRef>
          <a:fontRef idx="minor">
            <a:schemeClr val="lt1"/>
          </a:fontRef>
        </p:style>
        <p:txBody>
          <a:bodyPr wrap="square">
            <a:spAutoFit/>
          </a:bodyPr>
          <a:lstStyle/>
          <a:p>
            <a:pPr algn="ctr"/>
            <a:r>
              <a:rPr lang="fr-FR" dirty="0"/>
              <a:t>  </a:t>
            </a:r>
            <a:r>
              <a:rPr lang="fr-FR" b="1" dirty="0"/>
              <a:t>10 Ans :  Industrie Pharmaceutique</a:t>
            </a:r>
          </a:p>
        </p:txBody>
      </p:sp>
      <p:sp>
        <p:nvSpPr>
          <p:cNvPr id="6" name="Rectangle 5"/>
          <p:cNvSpPr/>
          <p:nvPr/>
        </p:nvSpPr>
        <p:spPr>
          <a:xfrm>
            <a:off x="4784861" y="1790916"/>
            <a:ext cx="3919142" cy="307777"/>
          </a:xfrm>
          <a:prstGeom prst="rect">
            <a:avLst/>
          </a:prstGeom>
          <a:solidFill>
            <a:srgbClr val="3333CC"/>
          </a:solidFill>
        </p:spPr>
        <p:style>
          <a:lnRef idx="3">
            <a:schemeClr val="lt1"/>
          </a:lnRef>
          <a:fillRef idx="1">
            <a:schemeClr val="dk1"/>
          </a:fillRef>
          <a:effectRef idx="1">
            <a:schemeClr val="dk1"/>
          </a:effectRef>
          <a:fontRef idx="minor">
            <a:schemeClr val="lt1"/>
          </a:fontRef>
        </p:style>
        <p:txBody>
          <a:bodyPr wrap="square">
            <a:spAutoFit/>
          </a:bodyPr>
          <a:lstStyle/>
          <a:p>
            <a:pPr algn="ctr"/>
            <a:r>
              <a:rPr lang="fr-FR" b="1" dirty="0"/>
              <a:t>  10 Ans : Opérateurs Téléphoniques Privés</a:t>
            </a:r>
          </a:p>
        </p:txBody>
      </p:sp>
      <p:sp>
        <p:nvSpPr>
          <p:cNvPr id="8" name="Rectangle 7"/>
          <p:cNvSpPr/>
          <p:nvPr/>
        </p:nvSpPr>
        <p:spPr>
          <a:xfrm rot="19931294">
            <a:off x="3827634" y="3108494"/>
            <a:ext cx="1713931" cy="338554"/>
          </a:xfrm>
          <a:prstGeom prst="rect">
            <a:avLst/>
          </a:prstGeom>
          <a:ln>
            <a:noFill/>
          </a:ln>
        </p:spPr>
        <p:txBody>
          <a:bodyPr wrap="none">
            <a:spAutoFit/>
          </a:bodyPr>
          <a:lstStyle/>
          <a:p>
            <a:r>
              <a:rPr lang="fr-FR" sz="1600" b="1" dirty="0">
                <a:solidFill>
                  <a:schemeClr val="accent6">
                    <a:lumMod val="75000"/>
                  </a:schemeClr>
                </a:solidFill>
              </a:rPr>
              <a:t>Prix </a:t>
            </a:r>
            <a:r>
              <a:rPr lang="fr-FR" b="1" dirty="0">
                <a:solidFill>
                  <a:schemeClr val="accent6">
                    <a:lumMod val="75000"/>
                  </a:schemeClr>
                </a:solidFill>
              </a:rPr>
              <a:t>d’Excellence</a:t>
            </a:r>
          </a:p>
        </p:txBody>
      </p:sp>
      <p:sp>
        <p:nvSpPr>
          <p:cNvPr id="9" name="Rectangle 8"/>
          <p:cNvSpPr/>
          <p:nvPr/>
        </p:nvSpPr>
        <p:spPr>
          <a:xfrm>
            <a:off x="3646050" y="4318966"/>
            <a:ext cx="1876577" cy="523220"/>
          </a:xfrm>
          <a:prstGeom prst="rect">
            <a:avLst/>
          </a:prstGeom>
          <a:solidFill>
            <a:srgbClr val="3333CC"/>
          </a:solidFill>
        </p:spPr>
        <p:style>
          <a:lnRef idx="3">
            <a:schemeClr val="lt1"/>
          </a:lnRef>
          <a:fillRef idx="1">
            <a:schemeClr val="dk1"/>
          </a:fillRef>
          <a:effectRef idx="1">
            <a:schemeClr val="dk1"/>
          </a:effectRef>
          <a:fontRef idx="minor">
            <a:schemeClr val="lt1"/>
          </a:fontRef>
        </p:style>
        <p:txBody>
          <a:bodyPr wrap="square">
            <a:spAutoFit/>
          </a:bodyPr>
          <a:lstStyle/>
          <a:p>
            <a:pPr algn="ctr"/>
            <a:r>
              <a:rPr lang="fr-FR" dirty="0"/>
              <a:t> </a:t>
            </a:r>
            <a:r>
              <a:rPr lang="fr-FR" b="1" dirty="0"/>
              <a:t>10 Ans : Fondateur Entrepreneur</a:t>
            </a:r>
          </a:p>
        </p:txBody>
      </p:sp>
      <p:pic>
        <p:nvPicPr>
          <p:cNvPr id="3075" name="Picture 3" descr="C:\Users\BLEUEPRO\Documents\CABINET BLEU\nouveau_logo_cabinet bleu.jpg"/>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214851" y="5171153"/>
            <a:ext cx="821013" cy="104424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3078" name="Picture 6" descr="C:\Users\BLEUEPRO\Documents\SH-C\SEAHORSE COLLECTION\Logo\logo blanc Seahorse Collection.png"/>
          <p:cNvPicPr>
            <a:picLocks noChangeAspect="1" noChangeArrowheads="1"/>
          </p:cNvPicPr>
          <p:nvPr/>
        </p:nvPicPr>
        <p:blipFill>
          <a:blip r:embed="rId16"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326896" y="5693278"/>
            <a:ext cx="1701571" cy="471158"/>
          </a:xfrm>
          <a:prstGeom prst="rect">
            <a:avLst/>
          </a:prstGeom>
          <a:solidFill>
            <a:srgbClr val="3333CC"/>
          </a:solidFill>
          <a:ln>
            <a:solidFill>
              <a:srgbClr val="3333CC"/>
            </a:solidFill>
          </a:ln>
          <a:extLst/>
        </p:spPr>
      </p:pic>
      <p:sp>
        <p:nvSpPr>
          <p:cNvPr id="12" name="Titre 11"/>
          <p:cNvSpPr>
            <a:spLocks noGrp="1"/>
          </p:cNvSpPr>
          <p:nvPr>
            <p:ph type="title"/>
          </p:nvPr>
        </p:nvSpPr>
        <p:spPr/>
        <p:txBody>
          <a:bodyPr/>
          <a:lstStyle/>
          <a:p>
            <a:pPr algn="l"/>
            <a:r>
              <a:rPr lang="fr-FR" sz="2800" i="1" dirty="0"/>
              <a:t>                        </a:t>
            </a:r>
            <a:r>
              <a:rPr lang="fr-FR" sz="1600" i="1" dirty="0"/>
              <a:t>       </a:t>
            </a:r>
            <a:r>
              <a:rPr lang="fr-FR" sz="1200" i="1" dirty="0">
                <a:solidFill>
                  <a:schemeClr val="accent6">
                    <a:lumMod val="75000"/>
                  </a:schemeClr>
                </a:solidFill>
              </a:rPr>
              <a:t>contact</a:t>
            </a:r>
            <a:r>
              <a:rPr lang="fr-FR" sz="1200" i="1" dirty="0"/>
              <a:t> </a:t>
            </a:r>
            <a:r>
              <a:rPr lang="fr-FR" sz="1600" i="1" dirty="0"/>
              <a:t>                  </a:t>
            </a:r>
            <a:r>
              <a:rPr lang="fr-FR" sz="1200" i="1" dirty="0">
                <a:solidFill>
                  <a:schemeClr val="accent6">
                    <a:lumMod val="75000"/>
                  </a:schemeClr>
                </a:solidFill>
              </a:rPr>
              <a:t>bleu.pro</a:t>
            </a:r>
          </a:p>
        </p:txBody>
      </p:sp>
      <p:sp>
        <p:nvSpPr>
          <p:cNvPr id="13" name="Rectangle 12"/>
          <p:cNvSpPr/>
          <p:nvPr/>
        </p:nvSpPr>
        <p:spPr>
          <a:xfrm rot="16200000">
            <a:off x="6525610" y="3421623"/>
            <a:ext cx="3322966" cy="369332"/>
          </a:xfrm>
          <a:prstGeom prst="rect">
            <a:avLst/>
          </a:prstGeom>
        </p:spPr>
        <p:txBody>
          <a:bodyPr wrap="square">
            <a:spAutoFit/>
          </a:bodyPr>
          <a:lstStyle/>
          <a:p>
            <a:r>
              <a:rPr lang="fr-FR" sz="1800" b="1" dirty="0">
                <a:solidFill>
                  <a:schemeClr val="accent6">
                    <a:lumMod val="75000"/>
                  </a:schemeClr>
                </a:solidFill>
              </a:rPr>
              <a:t>+ de 1 500 000 Contrats</a:t>
            </a:r>
          </a:p>
        </p:txBody>
      </p:sp>
      <p:sp>
        <p:nvSpPr>
          <p:cNvPr id="2" name="Rectangle 1"/>
          <p:cNvSpPr/>
          <p:nvPr/>
        </p:nvSpPr>
        <p:spPr>
          <a:xfrm rot="19133935">
            <a:off x="-96984" y="4873758"/>
            <a:ext cx="1526380" cy="246221"/>
          </a:xfrm>
          <a:prstGeom prst="rect">
            <a:avLst/>
          </a:prstGeom>
          <a:ln>
            <a:noFill/>
          </a:ln>
        </p:spPr>
        <p:txBody>
          <a:bodyPr wrap="none">
            <a:spAutoFit/>
          </a:bodyPr>
          <a:lstStyle/>
          <a:p>
            <a:r>
              <a:rPr lang="fr-FR" sz="1000" b="1" dirty="0">
                <a:solidFill>
                  <a:schemeClr val="accent6">
                    <a:lumMod val="75000"/>
                  </a:schemeClr>
                </a:solidFill>
              </a:rPr>
              <a:t>Gain Annuel 6 </a:t>
            </a:r>
            <a:r>
              <a:rPr lang="fr-FR" sz="1000" b="1" dirty="0" err="1">
                <a:solidFill>
                  <a:schemeClr val="accent6">
                    <a:lumMod val="75000"/>
                  </a:schemeClr>
                </a:solidFill>
              </a:rPr>
              <a:t>mio</a:t>
            </a:r>
            <a:r>
              <a:rPr lang="fr-FR" sz="1000" b="1" dirty="0">
                <a:solidFill>
                  <a:schemeClr val="accent6">
                    <a:lumMod val="75000"/>
                  </a:schemeClr>
                </a:solidFill>
              </a:rPr>
              <a:t> d’€</a:t>
            </a:r>
          </a:p>
        </p:txBody>
      </p:sp>
      <p:pic>
        <p:nvPicPr>
          <p:cNvPr id="2050" name="Picture 2" descr="C:\Users\BLEUEPRO\Documents\CABINET BLEU\CABINET BLEU\Charte Bleue\pastille_charte_bleu.jpg"/>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6300192" y="5837205"/>
            <a:ext cx="727008" cy="72700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7027200" y="6284221"/>
            <a:ext cx="780983" cy="276999"/>
          </a:xfrm>
          <a:prstGeom prst="rect">
            <a:avLst/>
          </a:prstGeom>
        </p:spPr>
        <p:txBody>
          <a:bodyPr wrap="none">
            <a:spAutoFit/>
          </a:bodyPr>
          <a:lstStyle/>
          <a:p>
            <a:r>
              <a:rPr lang="fr-FR" sz="1200" dirty="0">
                <a:solidFill>
                  <a:schemeClr val="accent6">
                    <a:lumMod val="75000"/>
                  </a:schemeClr>
                </a:solidFill>
              </a:rPr>
              <a:t>Créateur</a:t>
            </a:r>
          </a:p>
        </p:txBody>
      </p:sp>
      <p:cxnSp>
        <p:nvCxnSpPr>
          <p:cNvPr id="29" name="AutoShape 25"/>
          <p:cNvCxnSpPr>
            <a:cxnSpLocks noChangeShapeType="1"/>
          </p:cNvCxnSpPr>
          <p:nvPr/>
        </p:nvCxnSpPr>
        <p:spPr bwMode="auto">
          <a:xfrm>
            <a:off x="2087679" y="3124375"/>
            <a:ext cx="1588" cy="360363"/>
          </a:xfrm>
          <a:prstGeom prst="straightConnector1">
            <a:avLst/>
          </a:prstGeom>
          <a:noFill/>
          <a:ln w="60325">
            <a:solidFill>
              <a:srgbClr val="3333CC"/>
            </a:solidFill>
            <a:round/>
            <a:headEnd/>
            <a:tailEnd type="triangle" w="med" len="med"/>
          </a:ln>
          <a:effectLst/>
        </p:spPr>
      </p:cxnSp>
      <p:cxnSp>
        <p:nvCxnSpPr>
          <p:cNvPr id="30" name="AutoShape 25"/>
          <p:cNvCxnSpPr>
            <a:cxnSpLocks noChangeShapeType="1"/>
          </p:cNvCxnSpPr>
          <p:nvPr/>
        </p:nvCxnSpPr>
        <p:spPr bwMode="auto">
          <a:xfrm>
            <a:off x="2089267" y="3973737"/>
            <a:ext cx="1588" cy="360363"/>
          </a:xfrm>
          <a:prstGeom prst="straightConnector1">
            <a:avLst/>
          </a:prstGeom>
          <a:noFill/>
          <a:ln w="60325">
            <a:solidFill>
              <a:srgbClr val="3333CC"/>
            </a:solidFill>
            <a:round/>
            <a:headEnd/>
            <a:tailEnd type="triangle" w="med" len="med"/>
          </a:ln>
          <a:effectLst/>
        </p:spPr>
      </p:cxnSp>
      <p:cxnSp>
        <p:nvCxnSpPr>
          <p:cNvPr id="31" name="AutoShape 25"/>
          <p:cNvCxnSpPr>
            <a:cxnSpLocks noChangeShapeType="1"/>
          </p:cNvCxnSpPr>
          <p:nvPr/>
        </p:nvCxnSpPr>
        <p:spPr bwMode="auto">
          <a:xfrm>
            <a:off x="6911924" y="3027763"/>
            <a:ext cx="1588" cy="360363"/>
          </a:xfrm>
          <a:prstGeom prst="straightConnector1">
            <a:avLst/>
          </a:prstGeom>
          <a:noFill/>
          <a:ln w="60325">
            <a:solidFill>
              <a:srgbClr val="3333CC"/>
            </a:solidFill>
            <a:round/>
            <a:headEnd/>
            <a:tailEnd type="triangle" w="med" len="med"/>
          </a:ln>
          <a:effectLst/>
        </p:spPr>
      </p:cxnSp>
      <p:cxnSp>
        <p:nvCxnSpPr>
          <p:cNvPr id="32" name="AutoShape 25"/>
          <p:cNvCxnSpPr>
            <a:cxnSpLocks noChangeShapeType="1"/>
          </p:cNvCxnSpPr>
          <p:nvPr/>
        </p:nvCxnSpPr>
        <p:spPr bwMode="auto">
          <a:xfrm>
            <a:off x="6913512" y="4327289"/>
            <a:ext cx="1588" cy="360363"/>
          </a:xfrm>
          <a:prstGeom prst="straightConnector1">
            <a:avLst/>
          </a:prstGeom>
          <a:noFill/>
          <a:ln w="60325">
            <a:solidFill>
              <a:srgbClr val="3333CC"/>
            </a:solidFill>
            <a:round/>
            <a:headEnd/>
            <a:tailEnd type="triangle" w="med" len="med"/>
          </a:ln>
          <a:effectLst/>
        </p:spPr>
      </p:cxnSp>
      <p:sp>
        <p:nvSpPr>
          <p:cNvPr id="33" name="Rectangle 32"/>
          <p:cNvSpPr/>
          <p:nvPr/>
        </p:nvSpPr>
        <p:spPr>
          <a:xfrm rot="19118536">
            <a:off x="-96984" y="3912289"/>
            <a:ext cx="1526380" cy="246221"/>
          </a:xfrm>
          <a:prstGeom prst="rect">
            <a:avLst/>
          </a:prstGeom>
          <a:ln>
            <a:noFill/>
          </a:ln>
        </p:spPr>
        <p:txBody>
          <a:bodyPr wrap="none">
            <a:spAutoFit/>
          </a:bodyPr>
          <a:lstStyle/>
          <a:p>
            <a:r>
              <a:rPr lang="fr-FR" sz="1000" b="1" dirty="0">
                <a:solidFill>
                  <a:schemeClr val="accent6">
                    <a:lumMod val="75000"/>
                  </a:schemeClr>
                </a:solidFill>
              </a:rPr>
              <a:t>1</a:t>
            </a:r>
            <a:r>
              <a:rPr lang="fr-FR" sz="1000" b="1" baseline="30000" dirty="0">
                <a:solidFill>
                  <a:schemeClr val="accent6">
                    <a:lumMod val="75000"/>
                  </a:schemeClr>
                </a:solidFill>
              </a:rPr>
              <a:t>er</a:t>
            </a:r>
            <a:r>
              <a:rPr lang="fr-FR" sz="1000" b="1" dirty="0">
                <a:solidFill>
                  <a:schemeClr val="accent6">
                    <a:lumMod val="75000"/>
                  </a:schemeClr>
                </a:solidFill>
              </a:rPr>
              <a:t> CA  - 1</a:t>
            </a:r>
            <a:r>
              <a:rPr lang="fr-FR" sz="1000" b="1" baseline="30000" dirty="0">
                <a:solidFill>
                  <a:schemeClr val="accent6">
                    <a:lumMod val="75000"/>
                  </a:schemeClr>
                </a:solidFill>
              </a:rPr>
              <a:t>ère</a:t>
            </a:r>
            <a:r>
              <a:rPr lang="fr-FR" sz="1000" b="1" dirty="0">
                <a:solidFill>
                  <a:schemeClr val="accent6">
                    <a:lumMod val="75000"/>
                  </a:schemeClr>
                </a:solidFill>
              </a:rPr>
              <a:t> Évolution</a:t>
            </a:r>
          </a:p>
        </p:txBody>
      </p:sp>
      <p:pic>
        <p:nvPicPr>
          <p:cNvPr id="562178" name="Picture 2" descr="C:\Users\BLUEOFFICE\Desktop\index.jp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271306" y="2545133"/>
            <a:ext cx="835168" cy="5205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5503996" y="931425"/>
            <a:ext cx="3182804" cy="430887"/>
          </a:xfrm>
          <a:prstGeom prst="rect">
            <a:avLst/>
          </a:prstGeom>
        </p:spPr>
        <p:txBody>
          <a:bodyPr wrap="square">
            <a:spAutoFit/>
          </a:bodyPr>
          <a:lstStyle/>
          <a:p>
            <a:r>
              <a:rPr lang="fr-FR" sz="1100" dirty="0">
                <a:solidFill>
                  <a:srgbClr val="000066"/>
                </a:solidFill>
              </a:rPr>
              <a:t>https://www.linkedin.com/profile/preview?locale=fr_FR&amp;trk=prof-0-sb-preview-primary-button</a:t>
            </a:r>
          </a:p>
        </p:txBody>
      </p:sp>
      <p:pic>
        <p:nvPicPr>
          <p:cNvPr id="10" name="Image 9"/>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192769" y="625849"/>
            <a:ext cx="734493" cy="734493"/>
          </a:xfrm>
          <a:prstGeom prst="rect">
            <a:avLst/>
          </a:prstGeom>
        </p:spPr>
      </p:pic>
    </p:spTree>
    <p:extLst>
      <p:ext uri="{BB962C8B-B14F-4D97-AF65-F5344CB8AC3E}">
        <p14:creationId xmlns:p14="http://schemas.microsoft.com/office/powerpoint/2010/main" val="2595429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25014" y="276683"/>
            <a:ext cx="8229600" cy="1139825"/>
          </a:xfrm>
        </p:spPr>
        <p:txBody>
          <a:bodyPr/>
          <a:lstStyle/>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9</a:t>
            </a:fld>
            <a:endParaRPr lang="fr-FR"/>
          </a:p>
        </p:txBody>
      </p:sp>
      <p:pic>
        <p:nvPicPr>
          <p:cNvPr id="1331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668344" y="1789232"/>
            <a:ext cx="7056784" cy="9153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31641" y="5759769"/>
            <a:ext cx="925790" cy="5819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5611" y="5712595"/>
            <a:ext cx="811213" cy="6762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8" name="Picture 6" descr="C:\Users\BLEUEPRO\Documents\Les 4 cv\images.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04048" y="1789232"/>
            <a:ext cx="2238791" cy="64807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4862273" y="2881313"/>
            <a:ext cx="4248472" cy="3046988"/>
          </a:xfrm>
          <a:prstGeom prst="rect">
            <a:avLst/>
          </a:prstGeom>
        </p:spPr>
        <p:txBody>
          <a:bodyPr wrap="square">
            <a:spAutoFit/>
          </a:bodyPr>
          <a:lstStyle/>
          <a:p>
            <a:pPr marL="342900" indent="-342900">
              <a:buFont typeface="Wingdings" panose="05000000000000000000" pitchFamily="2" charset="2"/>
              <a:buChar char="§"/>
            </a:pPr>
            <a:r>
              <a:rPr lang="fr-FR" sz="1600" dirty="0">
                <a:solidFill>
                  <a:schemeClr val="accent6">
                    <a:lumMod val="75000"/>
                  </a:schemeClr>
                </a:solidFill>
              </a:rPr>
              <a:t>Management des Hommes et de l’Identité de l’Entreprise</a:t>
            </a:r>
          </a:p>
          <a:p>
            <a:pPr marL="342900" indent="-342900">
              <a:buFont typeface="Wingdings" panose="05000000000000000000" pitchFamily="2" charset="2"/>
              <a:buChar char="§"/>
            </a:pPr>
            <a:endParaRPr lang="fr-FR" sz="1600" dirty="0">
              <a:solidFill>
                <a:schemeClr val="accent6">
                  <a:lumMod val="75000"/>
                </a:schemeClr>
              </a:solidFill>
            </a:endParaRPr>
          </a:p>
          <a:p>
            <a:pPr marL="342900" indent="-342900">
              <a:buFont typeface="Wingdings" panose="05000000000000000000" pitchFamily="2" charset="2"/>
              <a:buChar char="§"/>
            </a:pPr>
            <a:r>
              <a:rPr lang="fr-FR" sz="1600" dirty="0">
                <a:solidFill>
                  <a:schemeClr val="accent6">
                    <a:lumMod val="75000"/>
                  </a:schemeClr>
                </a:solidFill>
              </a:rPr>
              <a:t>Stratégie &amp; Marketing</a:t>
            </a:r>
          </a:p>
          <a:p>
            <a:pPr marL="342900" indent="-342900">
              <a:buFont typeface="Wingdings" panose="05000000000000000000" pitchFamily="2" charset="2"/>
              <a:buChar char="§"/>
            </a:pPr>
            <a:endParaRPr lang="fr-FR" sz="1600" dirty="0">
              <a:solidFill>
                <a:schemeClr val="accent6">
                  <a:lumMod val="75000"/>
                </a:schemeClr>
              </a:solidFill>
            </a:endParaRPr>
          </a:p>
          <a:p>
            <a:pPr marL="342900" indent="-342900">
              <a:buFont typeface="Wingdings" panose="05000000000000000000" pitchFamily="2" charset="2"/>
              <a:buChar char="§"/>
            </a:pPr>
            <a:r>
              <a:rPr lang="fr-FR" sz="1600" dirty="0">
                <a:solidFill>
                  <a:schemeClr val="accent6">
                    <a:lumMod val="75000"/>
                  </a:schemeClr>
                </a:solidFill>
              </a:rPr>
              <a:t>Développement des Entreprises </a:t>
            </a:r>
            <a:r>
              <a:rPr lang="fr-FR" sz="1000" dirty="0">
                <a:solidFill>
                  <a:schemeClr val="accent6">
                    <a:lumMod val="75000"/>
                  </a:schemeClr>
                </a:solidFill>
              </a:rPr>
              <a:t>(D&amp;P, GD Distribution, MMT, </a:t>
            </a:r>
            <a:r>
              <a:rPr lang="fr-FR" sz="1000" dirty="0" err="1">
                <a:solidFill>
                  <a:schemeClr val="accent6">
                    <a:lumMod val="75000"/>
                  </a:schemeClr>
                </a:solidFill>
              </a:rPr>
              <a:t>Watercycle</a:t>
            </a:r>
            <a:r>
              <a:rPr lang="fr-FR" sz="1000" dirty="0">
                <a:solidFill>
                  <a:schemeClr val="accent6">
                    <a:lumMod val="75000"/>
                  </a:schemeClr>
                </a:solidFill>
              </a:rPr>
              <a:t>) </a:t>
            </a:r>
          </a:p>
          <a:p>
            <a:pPr marL="342900" indent="-342900">
              <a:buFont typeface="Wingdings" panose="05000000000000000000" pitchFamily="2" charset="2"/>
              <a:buChar char="§"/>
            </a:pPr>
            <a:endParaRPr lang="fr-FR" sz="1600" dirty="0">
              <a:solidFill>
                <a:schemeClr val="accent6">
                  <a:lumMod val="75000"/>
                </a:schemeClr>
              </a:solidFill>
            </a:endParaRPr>
          </a:p>
          <a:p>
            <a:pPr marL="342900" indent="-342900">
              <a:buFont typeface="Wingdings" panose="05000000000000000000" pitchFamily="2" charset="2"/>
              <a:buChar char="§"/>
            </a:pPr>
            <a:r>
              <a:rPr lang="fr-FR" sz="1600" dirty="0">
                <a:solidFill>
                  <a:schemeClr val="accent6">
                    <a:lumMod val="75000"/>
                  </a:schemeClr>
                </a:solidFill>
              </a:rPr>
              <a:t>Pilotage Web Marketing - </a:t>
            </a:r>
            <a:r>
              <a:rPr lang="fr-FR" sz="1600" dirty="0" err="1">
                <a:solidFill>
                  <a:schemeClr val="accent6">
                    <a:lumMod val="75000"/>
                  </a:schemeClr>
                </a:solidFill>
              </a:rPr>
              <a:t>Inbound</a:t>
            </a:r>
            <a:endParaRPr lang="fr-FR" sz="1600" dirty="0">
              <a:solidFill>
                <a:schemeClr val="accent6">
                  <a:lumMod val="75000"/>
                </a:schemeClr>
              </a:solidFill>
            </a:endParaRPr>
          </a:p>
          <a:p>
            <a:pPr marL="342900" indent="-342900">
              <a:buFont typeface="Wingdings" panose="05000000000000000000" pitchFamily="2" charset="2"/>
              <a:buChar char="§"/>
            </a:pPr>
            <a:endParaRPr lang="fr-FR" sz="1600" dirty="0">
              <a:solidFill>
                <a:schemeClr val="accent6">
                  <a:lumMod val="75000"/>
                </a:schemeClr>
              </a:solidFill>
            </a:endParaRPr>
          </a:p>
          <a:p>
            <a:pPr marL="342900" indent="-342900">
              <a:buFont typeface="Wingdings" panose="05000000000000000000" pitchFamily="2" charset="2"/>
              <a:buChar char="§"/>
            </a:pPr>
            <a:r>
              <a:rPr lang="fr-FR" sz="1600" dirty="0">
                <a:solidFill>
                  <a:schemeClr val="accent6">
                    <a:lumMod val="75000"/>
                  </a:schemeClr>
                </a:solidFill>
              </a:rPr>
              <a:t>Relations Publiques</a:t>
            </a:r>
          </a:p>
          <a:p>
            <a:pPr marL="342900" indent="-342900">
              <a:buFont typeface="Wingdings" panose="05000000000000000000" pitchFamily="2" charset="2"/>
              <a:buChar char="§"/>
            </a:pPr>
            <a:endParaRPr lang="fr-FR" sz="1600" dirty="0">
              <a:solidFill>
                <a:schemeClr val="accent6">
                  <a:lumMod val="75000"/>
                </a:schemeClr>
              </a:solidFill>
            </a:endParaRPr>
          </a:p>
        </p:txBody>
      </p:sp>
      <p:sp>
        <p:nvSpPr>
          <p:cNvPr id="9" name="Rectangle 8"/>
          <p:cNvSpPr/>
          <p:nvPr/>
        </p:nvSpPr>
        <p:spPr>
          <a:xfrm>
            <a:off x="4701732" y="966709"/>
            <a:ext cx="3168352" cy="307777"/>
          </a:xfrm>
          <a:prstGeom prst="rect">
            <a:avLst/>
          </a:prstGeom>
          <a:solidFill>
            <a:srgbClr val="3333CC"/>
          </a:solidFill>
        </p:spPr>
        <p:style>
          <a:lnRef idx="3">
            <a:schemeClr val="lt1"/>
          </a:lnRef>
          <a:fillRef idx="1">
            <a:schemeClr val="dk1"/>
          </a:fillRef>
          <a:effectRef idx="1">
            <a:schemeClr val="dk1"/>
          </a:effectRef>
          <a:fontRef idx="minor">
            <a:schemeClr val="lt1"/>
          </a:fontRef>
        </p:style>
        <p:txBody>
          <a:bodyPr wrap="square">
            <a:spAutoFit/>
          </a:bodyPr>
          <a:lstStyle/>
          <a:p>
            <a:pPr algn="ctr"/>
            <a:r>
              <a:rPr lang="fr-FR" b="1" dirty="0"/>
              <a:t> Domaines d’Expert</a:t>
            </a:r>
          </a:p>
        </p:txBody>
      </p:sp>
      <p:sp>
        <p:nvSpPr>
          <p:cNvPr id="10" name="Rectangle 9"/>
          <p:cNvSpPr/>
          <p:nvPr/>
        </p:nvSpPr>
        <p:spPr>
          <a:xfrm>
            <a:off x="472444" y="520972"/>
            <a:ext cx="3132109" cy="307777"/>
          </a:xfrm>
          <a:prstGeom prst="rect">
            <a:avLst/>
          </a:prstGeom>
          <a:solidFill>
            <a:srgbClr val="3333CC"/>
          </a:solidFill>
        </p:spPr>
        <p:style>
          <a:lnRef idx="3">
            <a:schemeClr val="lt1"/>
          </a:lnRef>
          <a:fillRef idx="1">
            <a:schemeClr val="dk1"/>
          </a:fillRef>
          <a:effectRef idx="1">
            <a:schemeClr val="dk1"/>
          </a:effectRef>
          <a:fontRef idx="minor">
            <a:schemeClr val="lt1"/>
          </a:fontRef>
        </p:style>
        <p:txBody>
          <a:bodyPr wrap="square">
            <a:spAutoFit/>
          </a:bodyPr>
          <a:lstStyle/>
          <a:p>
            <a:pPr algn="ctr"/>
            <a:r>
              <a:rPr lang="fr-FR" b="1" dirty="0"/>
              <a:t> Quelques Réalisations</a:t>
            </a:r>
          </a:p>
        </p:txBody>
      </p:sp>
      <p:sp>
        <p:nvSpPr>
          <p:cNvPr id="11" name="Rectangle 10"/>
          <p:cNvSpPr/>
          <p:nvPr/>
        </p:nvSpPr>
        <p:spPr>
          <a:xfrm>
            <a:off x="1079177" y="5021486"/>
            <a:ext cx="1728194" cy="307777"/>
          </a:xfrm>
          <a:prstGeom prst="rect">
            <a:avLst/>
          </a:prstGeom>
          <a:solidFill>
            <a:srgbClr val="3333CC"/>
          </a:solidFill>
        </p:spPr>
        <p:style>
          <a:lnRef idx="3">
            <a:schemeClr val="lt1"/>
          </a:lnRef>
          <a:fillRef idx="1">
            <a:schemeClr val="dk1"/>
          </a:fillRef>
          <a:effectRef idx="1">
            <a:schemeClr val="dk1"/>
          </a:effectRef>
          <a:fontRef idx="minor">
            <a:schemeClr val="lt1"/>
          </a:fontRef>
        </p:style>
        <p:txBody>
          <a:bodyPr wrap="square">
            <a:spAutoFit/>
          </a:bodyPr>
          <a:lstStyle/>
          <a:p>
            <a:pPr algn="ctr"/>
            <a:r>
              <a:rPr lang="fr-FR" b="1" dirty="0"/>
              <a:t>Réseaux</a:t>
            </a:r>
          </a:p>
        </p:txBody>
      </p:sp>
      <p:sp>
        <p:nvSpPr>
          <p:cNvPr id="5" name="Rectangle 4"/>
          <p:cNvSpPr/>
          <p:nvPr/>
        </p:nvSpPr>
        <p:spPr>
          <a:xfrm>
            <a:off x="2475596" y="6183295"/>
            <a:ext cx="4773355" cy="276999"/>
          </a:xfrm>
          <a:prstGeom prst="rect">
            <a:avLst/>
          </a:prstGeom>
        </p:spPr>
        <p:txBody>
          <a:bodyPr wrap="square">
            <a:spAutoFit/>
          </a:bodyPr>
          <a:lstStyle/>
          <a:p>
            <a:pPr marL="0" indent="0" algn="just" eaLnBrk="1" hangingPunct="1">
              <a:buNone/>
              <a:defRPr/>
            </a:pPr>
            <a:r>
              <a:rPr lang="fr-FR" altLang="fr-FR" sz="1200" dirty="0">
                <a:solidFill>
                  <a:schemeClr val="accent6">
                    <a:lumMod val="75000"/>
                  </a:schemeClr>
                </a:solidFill>
              </a:rPr>
              <a:t>Etc… www.bleu.pro/contact/</a:t>
            </a:r>
            <a:r>
              <a:rPr lang="fr-FR" altLang="fr-FR" sz="1200" dirty="0" err="1">
                <a:solidFill>
                  <a:schemeClr val="accent6">
                    <a:lumMod val="75000"/>
                  </a:schemeClr>
                </a:solidFill>
              </a:rPr>
              <a:t>RéseauxInternationaux</a:t>
            </a:r>
            <a:endParaRPr lang="fr-FR" altLang="fr-FR" sz="1200" dirty="0">
              <a:solidFill>
                <a:schemeClr val="accent6">
                  <a:lumMod val="75000"/>
                </a:schemeClr>
              </a:solidFill>
            </a:endParaRPr>
          </a:p>
        </p:txBody>
      </p:sp>
      <p:sp>
        <p:nvSpPr>
          <p:cNvPr id="6" name="Rectangle 5"/>
          <p:cNvSpPr/>
          <p:nvPr/>
        </p:nvSpPr>
        <p:spPr>
          <a:xfrm rot="19065248">
            <a:off x="-402507" y="3264822"/>
            <a:ext cx="5115031" cy="338554"/>
          </a:xfrm>
          <a:prstGeom prst="rect">
            <a:avLst/>
          </a:prstGeom>
        </p:spPr>
        <p:txBody>
          <a:bodyPr wrap="square">
            <a:spAutoFit/>
          </a:bodyPr>
          <a:lstStyle/>
          <a:p>
            <a:pPr marL="0" indent="0" algn="just" eaLnBrk="1" hangingPunct="1">
              <a:buNone/>
              <a:defRPr/>
            </a:pPr>
            <a:r>
              <a:rPr lang="fr-FR" altLang="fr-FR" sz="1600" dirty="0">
                <a:solidFill>
                  <a:schemeClr val="accent6">
                    <a:lumMod val="75000"/>
                  </a:schemeClr>
                </a:solidFill>
              </a:rPr>
              <a:t>www.bleu.pro/</a:t>
            </a:r>
            <a:r>
              <a:rPr lang="fr-FR" altLang="fr-FR" sz="1600" dirty="0" err="1">
                <a:solidFill>
                  <a:schemeClr val="accent6">
                    <a:lumMod val="75000"/>
                  </a:schemeClr>
                </a:solidFill>
              </a:rPr>
              <a:t>CabinetBleu</a:t>
            </a:r>
            <a:r>
              <a:rPr lang="fr-FR" altLang="fr-FR" sz="1600" dirty="0">
                <a:solidFill>
                  <a:schemeClr val="accent6">
                    <a:lumMod val="75000"/>
                  </a:schemeClr>
                </a:solidFill>
              </a:rPr>
              <a:t>/</a:t>
            </a:r>
            <a:r>
              <a:rPr lang="fr-FR" altLang="fr-FR" sz="1600" dirty="0" err="1">
                <a:solidFill>
                  <a:schemeClr val="accent6">
                    <a:lumMod val="75000"/>
                  </a:schemeClr>
                </a:solidFill>
              </a:rPr>
              <a:t>Conceptions&amp;Réalisations</a:t>
            </a:r>
            <a:endParaRPr lang="fr-FR" altLang="fr-FR" sz="1600" dirty="0">
              <a:solidFill>
                <a:schemeClr val="accent6">
                  <a:lumMod val="75000"/>
                </a:schemeClr>
              </a:solidFill>
            </a:endParaRPr>
          </a:p>
        </p:txBody>
      </p:sp>
      <p:graphicFrame>
        <p:nvGraphicFramePr>
          <p:cNvPr id="7" name="Objet 6"/>
          <p:cNvGraphicFramePr>
            <a:graphicFrameLocks noChangeAspect="1"/>
          </p:cNvGraphicFramePr>
          <p:nvPr>
            <p:extLst>
              <p:ext uri="{D42A27DB-BD31-4B8C-83A1-F6EECF244321}">
                <p14:modId xmlns:p14="http://schemas.microsoft.com/office/powerpoint/2010/main" val="2173109093"/>
              </p:ext>
            </p:extLst>
          </p:nvPr>
        </p:nvGraphicFramePr>
        <p:xfrm>
          <a:off x="3066256" y="3068960"/>
          <a:ext cx="1407253" cy="1803990"/>
        </p:xfrm>
        <a:graphic>
          <a:graphicData uri="http://schemas.openxmlformats.org/presentationml/2006/ole">
            <mc:AlternateContent xmlns:mc="http://schemas.openxmlformats.org/markup-compatibility/2006">
              <mc:Choice xmlns:v="urn:schemas-microsoft-com:vml" Requires="v">
                <p:oleObj spid="_x0000_s541544" name="Acrobat Document" r:id="rId7" imgW="6210260" imgH="7962771" progId="AcroExch.Document.11">
                  <p:embed/>
                </p:oleObj>
              </mc:Choice>
              <mc:Fallback>
                <p:oleObj name="Acrobat Document" r:id="rId7" imgW="6210260" imgH="7962771" progId="AcroExch.Document.11">
                  <p:embed/>
                  <p:pic>
                    <p:nvPicPr>
                      <p:cNvPr id="0" name=""/>
                      <p:cNvPicPr/>
                      <p:nvPr/>
                    </p:nvPicPr>
                    <p:blipFill>
                      <a:blip r:embed="rId8"/>
                      <a:stretch>
                        <a:fillRect/>
                      </a:stretch>
                    </p:blipFill>
                    <p:spPr>
                      <a:xfrm>
                        <a:off x="3066256" y="3068960"/>
                        <a:ext cx="1407253" cy="1803990"/>
                      </a:xfrm>
                      <a:prstGeom prst="rect">
                        <a:avLst/>
                      </a:prstGeom>
                      <a:ln>
                        <a:solidFill>
                          <a:srgbClr val="3333CC"/>
                        </a:solidFill>
                      </a:ln>
                    </p:spPr>
                  </p:pic>
                </p:oleObj>
              </mc:Fallback>
            </mc:AlternateContent>
          </a:graphicData>
        </a:graphic>
      </p:graphicFrame>
      <p:graphicFrame>
        <p:nvGraphicFramePr>
          <p:cNvPr id="8" name="Objet 7"/>
          <p:cNvGraphicFramePr>
            <a:graphicFrameLocks noChangeAspect="1"/>
          </p:cNvGraphicFramePr>
          <p:nvPr>
            <p:extLst>
              <p:ext uri="{D42A27DB-BD31-4B8C-83A1-F6EECF244321}">
                <p14:modId xmlns:p14="http://schemas.microsoft.com/office/powerpoint/2010/main" val="3751423957"/>
              </p:ext>
            </p:extLst>
          </p:nvPr>
        </p:nvGraphicFramePr>
        <p:xfrm>
          <a:off x="454580" y="1274486"/>
          <a:ext cx="1498076" cy="1920418"/>
        </p:xfrm>
        <a:graphic>
          <a:graphicData uri="http://schemas.openxmlformats.org/presentationml/2006/ole">
            <mc:AlternateContent xmlns:mc="http://schemas.openxmlformats.org/markup-compatibility/2006">
              <mc:Choice xmlns:v="urn:schemas-microsoft-com:vml" Requires="v">
                <p:oleObj spid="_x0000_s541545" name="Acrobat Document" r:id="rId9" imgW="6210260" imgH="7962771" progId="AcroExch.Document.11">
                  <p:embed/>
                </p:oleObj>
              </mc:Choice>
              <mc:Fallback>
                <p:oleObj name="Acrobat Document" r:id="rId9" imgW="6210260" imgH="7962771" progId="AcroExch.Document.11">
                  <p:embed/>
                  <p:pic>
                    <p:nvPicPr>
                      <p:cNvPr id="0" name=""/>
                      <p:cNvPicPr/>
                      <p:nvPr/>
                    </p:nvPicPr>
                    <p:blipFill>
                      <a:blip r:embed="rId10"/>
                      <a:stretch>
                        <a:fillRect/>
                      </a:stretch>
                    </p:blipFill>
                    <p:spPr>
                      <a:xfrm>
                        <a:off x="454580" y="1274486"/>
                        <a:ext cx="1498076" cy="1920418"/>
                      </a:xfrm>
                      <a:prstGeom prst="rect">
                        <a:avLst/>
                      </a:prstGeom>
                      <a:ln>
                        <a:solidFill>
                          <a:srgbClr val="3333CC"/>
                        </a:solidFill>
                      </a:ln>
                    </p:spPr>
                  </p:pic>
                </p:oleObj>
              </mc:Fallback>
            </mc:AlternateContent>
          </a:graphicData>
        </a:graphic>
      </p:graphicFrame>
      <p:pic>
        <p:nvPicPr>
          <p:cNvPr id="2074" name="Picture 26" descr="C:\Users\BLEUEPRO\Documents\SH-C\SEAHORSE COLLECTION\Site\Sites SH &amp; bleu.pro\BLEU\Photos Master Site\Remise M+TEXTE.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214983" y="5213912"/>
            <a:ext cx="1741553" cy="130616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41020" name="Picture 348" descr="C:\Users\BLUEOFFICE\Desktop\333.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475596" y="5610469"/>
            <a:ext cx="876958" cy="5130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41021" name="Picture 349" descr="C:\Users\BLUEOFFICE\Desktop\index.jpg"/>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591018" y="5175375"/>
            <a:ext cx="597185" cy="88928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19" name="Rectangle 18"/>
          <p:cNvSpPr/>
          <p:nvPr/>
        </p:nvSpPr>
        <p:spPr>
          <a:xfrm rot="19043243">
            <a:off x="2268403" y="1929283"/>
            <a:ext cx="824265" cy="276999"/>
          </a:xfrm>
          <a:prstGeom prst="rect">
            <a:avLst/>
          </a:prstGeom>
        </p:spPr>
        <p:txBody>
          <a:bodyPr wrap="none">
            <a:spAutoFit/>
          </a:bodyPr>
          <a:lstStyle/>
          <a:p>
            <a:r>
              <a:rPr lang="fr-FR" sz="1200" dirty="0">
                <a:solidFill>
                  <a:schemeClr val="accent6">
                    <a:lumMod val="75000"/>
                  </a:schemeClr>
                </a:solidFill>
              </a:rPr>
              <a:t>Inventeur</a:t>
            </a:r>
          </a:p>
        </p:txBody>
      </p:sp>
      <p:sp>
        <p:nvSpPr>
          <p:cNvPr id="20" name="Rectangle 19"/>
          <p:cNvSpPr/>
          <p:nvPr/>
        </p:nvSpPr>
        <p:spPr>
          <a:xfrm>
            <a:off x="4417850" y="5737909"/>
            <a:ext cx="636713" cy="276999"/>
          </a:xfrm>
          <a:prstGeom prst="rect">
            <a:avLst/>
          </a:prstGeom>
        </p:spPr>
        <p:txBody>
          <a:bodyPr wrap="none">
            <a:spAutoFit/>
          </a:bodyPr>
          <a:lstStyle/>
          <a:p>
            <a:r>
              <a:rPr lang="fr-FR" sz="1200" dirty="0">
                <a:solidFill>
                  <a:schemeClr val="accent6">
                    <a:lumMod val="75000"/>
                  </a:schemeClr>
                </a:solidFill>
              </a:rPr>
              <a:t>Auteur</a:t>
            </a:r>
          </a:p>
        </p:txBody>
      </p:sp>
    </p:spTree>
    <p:extLst>
      <p:ext uri="{BB962C8B-B14F-4D97-AF65-F5344CB8AC3E}">
        <p14:creationId xmlns:p14="http://schemas.microsoft.com/office/powerpoint/2010/main" val="2730183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a:t>
            </a:fld>
            <a:endParaRPr lang="fr-FR" dirty="0"/>
          </a:p>
        </p:txBody>
      </p:sp>
      <p:sp>
        <p:nvSpPr>
          <p:cNvPr id="3" name="Rectangle 3"/>
          <p:cNvSpPr txBox="1">
            <a:spLocks noChangeArrowheads="1"/>
          </p:cNvSpPr>
          <p:nvPr/>
        </p:nvSpPr>
        <p:spPr>
          <a:xfrm>
            <a:off x="433549" y="1700808"/>
            <a:ext cx="8229600" cy="3456855"/>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just">
              <a:lnSpc>
                <a:spcPct val="9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Même si le concept marketing est né au 20éme siècle, les enquêtes sociales ne datent pas d’hier.</a:t>
            </a:r>
          </a:p>
          <a:p>
            <a:pPr algn="just">
              <a:lnSpc>
                <a:spcPct val="90000"/>
              </a:lnSpc>
              <a:buClr>
                <a:srgbClr val="3333CC"/>
              </a:buClr>
              <a:buFont typeface="Wingdings" panose="05000000000000000000" pitchFamily="2" charset="2"/>
              <a:buChar char="v"/>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algn="just">
              <a:lnSpc>
                <a:spcPct val="9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Dés l’antiquité, les chercheurs ont toujours voulu mesurer un phénomène de sociologie collective appelé : « opinion publique » ainsi pour mieux comprendre ce que pensait et voulait l’opinion publique. </a:t>
            </a:r>
          </a:p>
          <a:p>
            <a:pPr algn="just">
              <a:lnSpc>
                <a:spcPct val="90000"/>
              </a:lnSpc>
              <a:buClr>
                <a:srgbClr val="3333CC"/>
              </a:buClr>
              <a:buFont typeface="Wingdings" panose="05000000000000000000" pitchFamily="2" charset="2"/>
              <a:buChar char="v"/>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algn="just">
              <a:lnSpc>
                <a:spcPct val="9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Aristote : parlait déjà des « vertus politiques de l’opinion publique ».</a:t>
            </a:r>
          </a:p>
          <a:p>
            <a:pPr algn="just">
              <a:lnSpc>
                <a:spcPct val="90000"/>
              </a:lnSpc>
              <a:buClr>
                <a:srgbClr val="3333CC"/>
              </a:buClr>
              <a:buFont typeface="Wingdings" panose="05000000000000000000" pitchFamily="2" charset="2"/>
              <a:buChar char="v"/>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algn="just">
              <a:lnSpc>
                <a:spcPct val="9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Machiavel : pensait que « c’est du peuple qu’il faut mériter l’affection car il est le plus fort et le plus puissant ».</a:t>
            </a:r>
          </a:p>
        </p:txBody>
      </p:sp>
      <p:sp>
        <p:nvSpPr>
          <p:cNvPr id="4" name="Titre 1"/>
          <p:cNvSpPr txBox="1">
            <a:spLocks/>
          </p:cNvSpPr>
          <p:nvPr/>
        </p:nvSpPr>
        <p:spPr>
          <a:xfrm>
            <a:off x="1187623" y="620688"/>
            <a:ext cx="5024819" cy="82048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Historique</a:t>
            </a:r>
          </a:p>
        </p:txBody>
      </p:sp>
      <p:pic>
        <p:nvPicPr>
          <p:cNvPr id="533506" name="Picture 2" descr="C:\Users\BLUEOFFICE\Desktop\kjb b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4797152"/>
            <a:ext cx="2228850" cy="167640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104318"/>
      </p:ext>
    </p:extLst>
  </p:cSld>
  <p:clrMapOvr>
    <a:masterClrMapping/>
  </p:clrMapOvr>
  <p:transition spd="med">
    <p:randomBa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a:t>
            </a:fld>
            <a:endParaRPr lang="fr-FR" dirty="0"/>
          </a:p>
        </p:txBody>
      </p:sp>
      <p:sp>
        <p:nvSpPr>
          <p:cNvPr id="4" name="Titre 1"/>
          <p:cNvSpPr txBox="1">
            <a:spLocks/>
          </p:cNvSpPr>
          <p:nvPr/>
        </p:nvSpPr>
        <p:spPr>
          <a:xfrm>
            <a:off x="1475656" y="1030932"/>
            <a:ext cx="5024819" cy="82048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Quelques dates</a:t>
            </a:r>
          </a:p>
        </p:txBody>
      </p:sp>
      <p:sp>
        <p:nvSpPr>
          <p:cNvPr id="5" name="Rectangle 3"/>
          <p:cNvSpPr txBox="1">
            <a:spLocks noChangeArrowheads="1"/>
          </p:cNvSpPr>
          <p:nvPr/>
        </p:nvSpPr>
        <p:spPr>
          <a:xfrm>
            <a:off x="611560" y="2447169"/>
            <a:ext cx="7772400" cy="273630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nSpc>
                <a:spcPct val="80000"/>
              </a:lnSpc>
            </a:pPr>
            <a:endParaRPr lang="fr-FR" altLang="fr-FR" sz="2800" b="1" kern="0" dirty="0">
              <a:solidFill>
                <a:schemeClr val="accent6">
                  <a:lumMod val="75000"/>
                </a:schemeClr>
              </a:solidFill>
            </a:endParaRP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En 1824</a:t>
            </a:r>
            <a:r>
              <a:rPr lang="fr-FR" altLang="fr-FR" sz="1800" kern="0" dirty="0">
                <a:solidFill>
                  <a:schemeClr val="accent6">
                    <a:lumMod val="75000"/>
                  </a:schemeClr>
                </a:solidFill>
                <a:latin typeface="Arial" panose="020B0604020202020204" pitchFamily="34" charset="0"/>
                <a:cs typeface="Arial" panose="020B0604020202020204" pitchFamily="34" charset="0"/>
              </a:rPr>
              <a:t> deux journaux  Nord Américains organisent (le </a:t>
            </a:r>
            <a:r>
              <a:rPr lang="fr-FR" altLang="fr-FR" sz="1800" kern="0" dirty="0" err="1">
                <a:solidFill>
                  <a:schemeClr val="accent6">
                    <a:lumMod val="75000"/>
                  </a:schemeClr>
                </a:solidFill>
                <a:latin typeface="Arial" panose="020B0604020202020204" pitchFamily="34" charset="0"/>
                <a:cs typeface="Arial" panose="020B0604020202020204" pitchFamily="34" charset="0"/>
              </a:rPr>
              <a:t>Hartis</a:t>
            </a:r>
            <a:r>
              <a:rPr lang="fr-FR" altLang="fr-FR" sz="1800" kern="0" dirty="0">
                <a:solidFill>
                  <a:schemeClr val="accent6">
                    <a:lumMod val="75000"/>
                  </a:schemeClr>
                </a:solidFill>
                <a:latin typeface="Arial" panose="020B0604020202020204" pitchFamily="34" charset="0"/>
                <a:cs typeface="Arial" panose="020B0604020202020204" pitchFamily="34" charset="0"/>
              </a:rPr>
              <a:t> </a:t>
            </a:r>
            <a:r>
              <a:rPr lang="fr-FR" altLang="fr-FR" sz="1800" kern="0" dirty="0" err="1">
                <a:solidFill>
                  <a:schemeClr val="accent6">
                    <a:lumMod val="75000"/>
                  </a:schemeClr>
                </a:solidFill>
                <a:latin typeface="Arial" panose="020B0604020202020204" pitchFamily="34" charset="0"/>
                <a:cs typeface="Arial" panose="020B0604020202020204" pitchFamily="34" charset="0"/>
              </a:rPr>
              <a:t>Burces</a:t>
            </a:r>
            <a:r>
              <a:rPr lang="fr-FR" altLang="fr-FR" sz="1800" kern="0" dirty="0">
                <a:solidFill>
                  <a:schemeClr val="accent6">
                    <a:lumMod val="75000"/>
                  </a:schemeClr>
                </a:solidFill>
                <a:latin typeface="Arial" panose="020B0604020202020204" pitchFamily="34" charset="0"/>
                <a:cs typeface="Arial" panose="020B0604020202020204" pitchFamily="34" charset="0"/>
              </a:rPr>
              <a:t> </a:t>
            </a:r>
            <a:r>
              <a:rPr lang="fr-FR" altLang="fr-FR" sz="1800" kern="0" dirty="0" err="1">
                <a:solidFill>
                  <a:schemeClr val="accent6">
                    <a:lumMod val="75000"/>
                  </a:schemeClr>
                </a:solidFill>
                <a:latin typeface="Arial" panose="020B0604020202020204" pitchFamily="34" charset="0"/>
                <a:cs typeface="Arial" panose="020B0604020202020204" pitchFamily="34" charset="0"/>
              </a:rPr>
              <a:t>Peansylvanian</a:t>
            </a:r>
            <a:r>
              <a:rPr lang="fr-FR" altLang="fr-FR" sz="1800" kern="0" dirty="0">
                <a:solidFill>
                  <a:schemeClr val="accent6">
                    <a:lumMod val="75000"/>
                  </a:schemeClr>
                </a:solidFill>
                <a:latin typeface="Arial" panose="020B0604020202020204" pitchFamily="34" charset="0"/>
                <a:cs typeface="Arial" panose="020B0604020202020204" pitchFamily="34" charset="0"/>
              </a:rPr>
              <a:t> et </a:t>
            </a:r>
            <a:r>
              <a:rPr lang="fr-FR" altLang="fr-FR" sz="1800" kern="0" dirty="0" err="1">
                <a:solidFill>
                  <a:schemeClr val="accent6">
                    <a:lumMod val="75000"/>
                  </a:schemeClr>
                </a:solidFill>
                <a:latin typeface="Arial" panose="020B0604020202020204" pitchFamily="34" charset="0"/>
                <a:cs typeface="Arial" panose="020B0604020202020204" pitchFamily="34" charset="0"/>
              </a:rPr>
              <a:t>Raleich</a:t>
            </a:r>
            <a:r>
              <a:rPr lang="fr-FR" altLang="fr-FR" sz="1800" kern="0" dirty="0">
                <a:solidFill>
                  <a:schemeClr val="accent6">
                    <a:lumMod val="75000"/>
                  </a:schemeClr>
                </a:solidFill>
                <a:latin typeface="Arial" panose="020B0604020202020204" pitchFamily="34" charset="0"/>
                <a:cs typeface="Arial" panose="020B0604020202020204" pitchFamily="34" charset="0"/>
              </a:rPr>
              <a:t> Star) organisent à l’occasion de l’élection présidentielle « les votes de pailles » (bulletins de votes fictifs) pour pouvoir faire des pronostics mais faute de délimitation précise du phénomène étudié et d’une méthodologie rigoureuse, toutes les tentatives pour mieux connaître l’opinion publique ce sont généralement soldées par un échec.</a:t>
            </a:r>
          </a:p>
        </p:txBody>
      </p:sp>
    </p:spTree>
    <p:extLst>
      <p:ext uri="{BB962C8B-B14F-4D97-AF65-F5344CB8AC3E}">
        <p14:creationId xmlns:p14="http://schemas.microsoft.com/office/powerpoint/2010/main" val="2953861700"/>
      </p:ext>
    </p:extLst>
  </p:cSld>
  <p:clrMapOvr>
    <a:masterClrMapping/>
  </p:clrMapOvr>
  <p:transition spd="med">
    <p:randomBa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12</a:t>
            </a:fld>
            <a:endParaRPr lang="fr-FR" dirty="0"/>
          </a:p>
        </p:txBody>
      </p:sp>
      <p:sp>
        <p:nvSpPr>
          <p:cNvPr id="3" name="Rectangle 2"/>
          <p:cNvSpPr txBox="1">
            <a:spLocks noChangeArrowheads="1"/>
          </p:cNvSpPr>
          <p:nvPr/>
        </p:nvSpPr>
        <p:spPr>
          <a:xfrm>
            <a:off x="292661" y="2420888"/>
            <a:ext cx="8496300" cy="367161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just">
              <a:lnSpc>
                <a:spcPct val="9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Le 19éme </a:t>
            </a:r>
            <a:r>
              <a:rPr lang="fr-FR" altLang="fr-FR" sz="1800" kern="0" dirty="0">
                <a:solidFill>
                  <a:schemeClr val="accent6">
                    <a:lumMod val="75000"/>
                  </a:schemeClr>
                </a:solidFill>
                <a:latin typeface="Arial" panose="020B0604020202020204" pitchFamily="34" charset="0"/>
                <a:cs typeface="Arial" panose="020B0604020202020204" pitchFamily="34" charset="0"/>
              </a:rPr>
              <a:t>siècle verra aussi un développement de la </a:t>
            </a:r>
            <a:r>
              <a:rPr lang="fr-FR" altLang="fr-FR" sz="1800" b="1" kern="0" dirty="0">
                <a:solidFill>
                  <a:srgbClr val="FF0000"/>
                </a:solidFill>
                <a:latin typeface="Arial" panose="020B0604020202020204" pitchFamily="34" charset="0"/>
                <a:cs typeface="Arial" panose="020B0604020202020204" pitchFamily="34" charset="0"/>
              </a:rPr>
              <a:t>statistique</a:t>
            </a:r>
            <a:r>
              <a:rPr lang="fr-FR" altLang="fr-FR" sz="1800" kern="0" dirty="0">
                <a:solidFill>
                  <a:schemeClr val="accent6">
                    <a:lumMod val="75000"/>
                  </a:schemeClr>
                </a:solidFill>
                <a:latin typeface="Arial" panose="020B0604020202020204" pitchFamily="34" charset="0"/>
                <a:cs typeface="Arial" panose="020B0604020202020204" pitchFamily="34" charset="0"/>
              </a:rPr>
              <a:t> et des mathématiques.</a:t>
            </a:r>
          </a:p>
          <a:p>
            <a:pPr algn="just">
              <a:lnSpc>
                <a:spcPct val="90000"/>
              </a:lnSpc>
              <a:buClr>
                <a:srgbClr val="3333CC"/>
              </a:buClr>
              <a:buFont typeface="Wingdings" panose="05000000000000000000" pitchFamily="2" charset="2"/>
              <a:buChar char="v"/>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algn="just">
              <a:lnSpc>
                <a:spcPct val="9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Il faut attendre </a:t>
            </a:r>
            <a:r>
              <a:rPr lang="fr-FR" altLang="fr-FR" sz="1800" b="1" kern="0" dirty="0">
                <a:solidFill>
                  <a:schemeClr val="accent6">
                    <a:lumMod val="75000"/>
                  </a:schemeClr>
                </a:solidFill>
                <a:latin typeface="Arial" panose="020B0604020202020204" pitchFamily="34" charset="0"/>
                <a:cs typeface="Arial" panose="020B0604020202020204" pitchFamily="34" charset="0"/>
              </a:rPr>
              <a:t>1920-1925</a:t>
            </a:r>
            <a:r>
              <a:rPr lang="fr-FR" altLang="fr-FR" sz="1800" kern="0" dirty="0">
                <a:solidFill>
                  <a:schemeClr val="accent6">
                    <a:lumMod val="75000"/>
                  </a:schemeClr>
                </a:solidFill>
                <a:latin typeface="Arial" panose="020B0604020202020204" pitchFamily="34" charset="0"/>
                <a:cs typeface="Arial" panose="020B0604020202020204" pitchFamily="34" charset="0"/>
              </a:rPr>
              <a:t> pour que les chercheurs s’intéressent  aux problèmes techniques posés par l’enquête car jusqu’à cette époque, le souci d’obtenir des informations fiables et dignes de confiance était absent des préoccupations des enquêteurs.</a:t>
            </a:r>
          </a:p>
          <a:p>
            <a:pPr algn="just">
              <a:lnSpc>
                <a:spcPct val="90000"/>
              </a:lnSpc>
              <a:buClr>
                <a:srgbClr val="3333CC"/>
              </a:buClr>
              <a:buFont typeface="Wingdings" panose="05000000000000000000" pitchFamily="2" charset="2"/>
              <a:buChar char="v"/>
            </a:pPr>
            <a:endParaRPr lang="fr-FR" altLang="fr-FR" sz="1800" b="1" kern="0" dirty="0">
              <a:solidFill>
                <a:schemeClr val="accent6">
                  <a:lumMod val="75000"/>
                </a:schemeClr>
              </a:solidFill>
              <a:latin typeface="Arial" panose="020B0604020202020204" pitchFamily="34" charset="0"/>
              <a:cs typeface="Arial" panose="020B0604020202020204" pitchFamily="34" charset="0"/>
            </a:endParaRPr>
          </a:p>
          <a:p>
            <a:pPr algn="just">
              <a:lnSpc>
                <a:spcPct val="9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Dés 1929</a:t>
            </a:r>
            <a:r>
              <a:rPr lang="fr-FR" altLang="fr-FR" sz="1800" kern="0" dirty="0">
                <a:solidFill>
                  <a:schemeClr val="accent6">
                    <a:lumMod val="75000"/>
                  </a:schemeClr>
                </a:solidFill>
                <a:latin typeface="Arial" panose="020B0604020202020204" pitchFamily="34" charset="0"/>
                <a:cs typeface="Arial" panose="020B0604020202020204" pitchFamily="34" charset="0"/>
              </a:rPr>
              <a:t> les </a:t>
            </a:r>
            <a:r>
              <a:rPr lang="fr-FR" altLang="fr-FR" sz="1800" b="1" kern="0" dirty="0">
                <a:solidFill>
                  <a:srgbClr val="FF0000"/>
                </a:solidFill>
                <a:latin typeface="Arial" panose="020B0604020202020204" pitchFamily="34" charset="0"/>
                <a:cs typeface="Arial" panose="020B0604020202020204" pitchFamily="34" charset="0"/>
              </a:rPr>
              <a:t>phénomènes études de marchés </a:t>
            </a:r>
            <a:r>
              <a:rPr lang="fr-FR" altLang="fr-FR" sz="1800" kern="0" dirty="0">
                <a:solidFill>
                  <a:schemeClr val="accent6">
                    <a:lumMod val="75000"/>
                  </a:schemeClr>
                </a:solidFill>
                <a:latin typeface="Arial" panose="020B0604020202020204" pitchFamily="34" charset="0"/>
                <a:cs typeface="Arial" panose="020B0604020202020204" pitchFamily="34" charset="0"/>
              </a:rPr>
              <a:t>voient le jour aux Etats Unis. Toute fois elles ne s’y développent vraiment qu’après la </a:t>
            </a:r>
            <a:r>
              <a:rPr lang="fr-FR" altLang="fr-FR" sz="1800" b="1" kern="0" dirty="0">
                <a:solidFill>
                  <a:schemeClr val="accent6">
                    <a:lumMod val="75000"/>
                  </a:schemeClr>
                </a:solidFill>
                <a:latin typeface="Arial" panose="020B0604020202020204" pitchFamily="34" charset="0"/>
                <a:cs typeface="Arial" panose="020B0604020202020204" pitchFamily="34" charset="0"/>
              </a:rPr>
              <a:t>2éme guerre mondiale</a:t>
            </a:r>
            <a:r>
              <a:rPr lang="fr-FR" altLang="fr-FR" sz="2800" kern="0" dirty="0">
                <a:solidFill>
                  <a:schemeClr val="accent6">
                    <a:lumMod val="75000"/>
                  </a:schemeClr>
                </a:solidFill>
              </a:rPr>
              <a:t>.</a:t>
            </a:r>
          </a:p>
        </p:txBody>
      </p:sp>
      <p:sp>
        <p:nvSpPr>
          <p:cNvPr id="4" name="Titre 1"/>
          <p:cNvSpPr txBox="1">
            <a:spLocks/>
          </p:cNvSpPr>
          <p:nvPr/>
        </p:nvSpPr>
        <p:spPr>
          <a:xfrm>
            <a:off x="1475656" y="1030932"/>
            <a:ext cx="5024819" cy="82048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Quelques dates</a:t>
            </a:r>
          </a:p>
        </p:txBody>
      </p:sp>
    </p:spTree>
    <p:extLst>
      <p:ext uri="{BB962C8B-B14F-4D97-AF65-F5344CB8AC3E}">
        <p14:creationId xmlns:p14="http://schemas.microsoft.com/office/powerpoint/2010/main" val="1810414572"/>
      </p:ext>
    </p:extLst>
  </p:cSld>
  <p:clrMapOvr>
    <a:masterClrMapping/>
  </p:clrMapOvr>
  <p:transition spd="med">
    <p:randomBa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13</a:t>
            </a:fld>
            <a:endParaRPr lang="fr-FR" dirty="0"/>
          </a:p>
        </p:txBody>
      </p:sp>
      <p:sp>
        <p:nvSpPr>
          <p:cNvPr id="3" name="Rectangle 2"/>
          <p:cNvSpPr txBox="1">
            <a:spLocks noChangeArrowheads="1"/>
          </p:cNvSpPr>
          <p:nvPr/>
        </p:nvSpPr>
        <p:spPr>
          <a:xfrm>
            <a:off x="208630" y="2204864"/>
            <a:ext cx="8569325" cy="3600177"/>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Dés 1940</a:t>
            </a:r>
            <a:r>
              <a:rPr lang="fr-FR" altLang="fr-FR" sz="1800" kern="0" dirty="0">
                <a:solidFill>
                  <a:schemeClr val="accent6">
                    <a:lumMod val="75000"/>
                  </a:schemeClr>
                </a:solidFill>
                <a:latin typeface="Arial" panose="020B0604020202020204" pitchFamily="34" charset="0"/>
                <a:cs typeface="Arial" panose="020B0604020202020204" pitchFamily="34" charset="0"/>
              </a:rPr>
              <a:t>, le développement de la science économique, la psychologie sociale et la sociologie a réellement ouvert la porte aux études de marchés avec l’apparition des </a:t>
            </a:r>
            <a:r>
              <a:rPr lang="fr-FR" altLang="fr-FR" sz="1800" b="1" kern="0" dirty="0">
                <a:solidFill>
                  <a:srgbClr val="FF0000"/>
                </a:solidFill>
                <a:latin typeface="Arial" panose="020B0604020202020204" pitchFamily="34" charset="0"/>
                <a:cs typeface="Arial" panose="020B0604020202020204" pitchFamily="34" charset="0"/>
              </a:rPr>
              <a:t>techniques de sondage</a:t>
            </a:r>
            <a:r>
              <a:rPr lang="fr-FR" altLang="fr-FR" sz="1800" kern="0" dirty="0">
                <a:solidFill>
                  <a:schemeClr val="accent6">
                    <a:lumMod val="75000"/>
                  </a:schemeClr>
                </a:solidFill>
                <a:latin typeface="Arial" panose="020B0604020202020204" pitchFamily="34" charset="0"/>
                <a:cs typeface="Arial" panose="020B0604020202020204" pitchFamily="34" charset="0"/>
              </a:rPr>
              <a:t>.</a:t>
            </a:r>
          </a:p>
          <a:p>
            <a:pPr algn="just">
              <a:lnSpc>
                <a:spcPct val="80000"/>
              </a:lnSpc>
              <a:buClr>
                <a:srgbClr val="3333CC"/>
              </a:buClr>
              <a:buFont typeface="Wingdings" panose="05000000000000000000" pitchFamily="2" charset="2"/>
              <a:buChar char="v"/>
            </a:pPr>
            <a:endParaRPr lang="fr-FR" altLang="fr-FR" sz="1800" b="1" kern="0" dirty="0">
              <a:solidFill>
                <a:schemeClr val="accent6">
                  <a:lumMod val="75000"/>
                </a:schemeClr>
              </a:solidFill>
              <a:latin typeface="Arial" panose="020B0604020202020204" pitchFamily="34" charset="0"/>
              <a:cs typeface="Arial" panose="020B0604020202020204" pitchFamily="34" charset="0"/>
            </a:endParaRPr>
          </a:p>
          <a:p>
            <a:pPr algn="just">
              <a:lnSpc>
                <a:spcPct val="80000"/>
              </a:lnSpc>
              <a:buClr>
                <a:srgbClr val="3333CC"/>
              </a:buClr>
              <a:buFont typeface="Wingdings" panose="05000000000000000000" pitchFamily="2" charset="2"/>
              <a:buChar char="v"/>
            </a:pPr>
            <a:r>
              <a:rPr lang="fr-FR" altLang="fr-FR" sz="1800" b="1" kern="0" dirty="0">
                <a:solidFill>
                  <a:schemeClr val="accent6">
                    <a:lumMod val="75000"/>
                  </a:schemeClr>
                </a:solidFill>
                <a:latin typeface="Arial" panose="020B0604020202020204" pitchFamily="34" charset="0"/>
                <a:cs typeface="Arial" panose="020B0604020202020204" pitchFamily="34" charset="0"/>
              </a:rPr>
              <a:t>En Europe :</a:t>
            </a:r>
            <a:r>
              <a:rPr lang="fr-FR" altLang="fr-FR" sz="1800" kern="0" dirty="0">
                <a:solidFill>
                  <a:schemeClr val="accent6">
                    <a:lumMod val="75000"/>
                  </a:schemeClr>
                </a:solidFill>
                <a:latin typeface="Arial" panose="020B0604020202020204" pitchFamily="34" charset="0"/>
                <a:cs typeface="Arial" panose="020B0604020202020204" pitchFamily="34" charset="0"/>
              </a:rPr>
              <a:t> développement après la 2éme GM.</a:t>
            </a:r>
          </a:p>
          <a:p>
            <a:pPr algn="just">
              <a:lnSpc>
                <a:spcPct val="80000"/>
              </a:lnSpc>
              <a:buClr>
                <a:srgbClr val="3333CC"/>
              </a:buClr>
              <a:buFont typeface="Wingdings" panose="05000000000000000000" pitchFamily="2" charset="2"/>
              <a:buChar char="v"/>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algn="just">
              <a:lnSpc>
                <a:spcPct val="8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Les années </a:t>
            </a:r>
            <a:r>
              <a:rPr lang="fr-FR" altLang="fr-FR" sz="1800" b="1" kern="0" dirty="0">
                <a:solidFill>
                  <a:schemeClr val="accent6">
                    <a:lumMod val="75000"/>
                  </a:schemeClr>
                </a:solidFill>
                <a:latin typeface="Arial" panose="020B0604020202020204" pitchFamily="34" charset="0"/>
                <a:cs typeface="Arial" panose="020B0604020202020204" pitchFamily="34" charset="0"/>
              </a:rPr>
              <a:t>80 </a:t>
            </a:r>
            <a:r>
              <a:rPr lang="fr-FR" altLang="fr-FR" sz="1800" kern="0" dirty="0">
                <a:solidFill>
                  <a:schemeClr val="accent6">
                    <a:lumMod val="75000"/>
                  </a:schemeClr>
                </a:solidFill>
                <a:latin typeface="Arial" panose="020B0604020202020204" pitchFamily="34" charset="0"/>
                <a:cs typeface="Arial" panose="020B0604020202020204" pitchFamily="34" charset="0"/>
              </a:rPr>
              <a:t>connaissent une croissance soutenue des études de marchés avec le développement de l’interview qualitatif individuel, extension des panels, l’utilisation de l’</a:t>
            </a:r>
            <a:r>
              <a:rPr lang="fr-FR" altLang="fr-FR" sz="1800" b="1" kern="0" dirty="0">
                <a:solidFill>
                  <a:srgbClr val="FF0000"/>
                </a:solidFill>
                <a:latin typeface="Arial" panose="020B0604020202020204" pitchFamily="34" charset="0"/>
                <a:cs typeface="Arial" panose="020B0604020202020204" pitchFamily="34" charset="0"/>
              </a:rPr>
              <a:t>informatique</a:t>
            </a:r>
            <a:r>
              <a:rPr lang="fr-FR" altLang="fr-FR" sz="1800" kern="0" dirty="0">
                <a:solidFill>
                  <a:schemeClr val="accent6">
                    <a:lumMod val="75000"/>
                  </a:schemeClr>
                </a:solidFill>
                <a:latin typeface="Arial" panose="020B0604020202020204" pitchFamily="34" charset="0"/>
                <a:cs typeface="Arial" panose="020B0604020202020204" pitchFamily="34" charset="0"/>
              </a:rPr>
              <a:t> dans les traitements des données et apparition des </a:t>
            </a:r>
            <a:r>
              <a:rPr lang="fr-FR" altLang="fr-FR" sz="1800" b="1" kern="0" dirty="0">
                <a:solidFill>
                  <a:srgbClr val="FF0000"/>
                </a:solidFill>
                <a:latin typeface="Arial" panose="020B0604020202020204" pitchFamily="34" charset="0"/>
                <a:cs typeface="Arial" panose="020B0604020202020204" pitchFamily="34" charset="0"/>
              </a:rPr>
              <a:t>études de concurrences</a:t>
            </a:r>
            <a:r>
              <a:rPr lang="fr-FR" altLang="fr-FR" sz="1800" kern="0" dirty="0">
                <a:solidFill>
                  <a:schemeClr val="accent6">
                    <a:lumMod val="75000"/>
                  </a:schemeClr>
                </a:solidFill>
                <a:latin typeface="Arial" panose="020B0604020202020204" pitchFamily="34" charset="0"/>
                <a:cs typeface="Arial" panose="020B0604020202020204" pitchFamily="34" charset="0"/>
              </a:rPr>
              <a:t>.</a:t>
            </a:r>
          </a:p>
          <a:p>
            <a:pPr algn="just">
              <a:lnSpc>
                <a:spcPct val="80000"/>
              </a:lnSpc>
              <a:buClr>
                <a:srgbClr val="3333CC"/>
              </a:buClr>
              <a:buFont typeface="Wingdings" panose="05000000000000000000" pitchFamily="2" charset="2"/>
              <a:buChar char="v"/>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algn="just">
              <a:lnSpc>
                <a:spcPct val="80000"/>
              </a:lnSpc>
              <a:buClr>
                <a:srgbClr val="3333CC"/>
              </a:buClr>
              <a:buFont typeface="Wingdings" panose="05000000000000000000" pitchFamily="2" charset="2"/>
              <a:buChar char="v"/>
            </a:pPr>
            <a:r>
              <a:rPr lang="fr-FR" altLang="fr-FR" sz="1800" kern="0" dirty="0">
                <a:solidFill>
                  <a:schemeClr val="accent6">
                    <a:lumMod val="75000"/>
                  </a:schemeClr>
                </a:solidFill>
                <a:latin typeface="Arial" panose="020B0604020202020204" pitchFamily="34" charset="0"/>
                <a:cs typeface="Arial" panose="020B0604020202020204" pitchFamily="34" charset="0"/>
              </a:rPr>
              <a:t>Les années </a:t>
            </a:r>
            <a:r>
              <a:rPr lang="fr-FR" altLang="fr-FR" sz="1800" b="1" kern="0" dirty="0">
                <a:solidFill>
                  <a:schemeClr val="accent6">
                    <a:lumMod val="75000"/>
                  </a:schemeClr>
                </a:solidFill>
                <a:latin typeface="Arial" panose="020B0604020202020204" pitchFamily="34" charset="0"/>
                <a:cs typeface="Arial" panose="020B0604020202020204" pitchFamily="34" charset="0"/>
              </a:rPr>
              <a:t>90 </a:t>
            </a:r>
            <a:r>
              <a:rPr lang="fr-FR" altLang="fr-FR" sz="1800" kern="0" dirty="0">
                <a:solidFill>
                  <a:schemeClr val="accent6">
                    <a:lumMod val="75000"/>
                  </a:schemeClr>
                </a:solidFill>
                <a:latin typeface="Arial" panose="020B0604020202020204" pitchFamily="34" charset="0"/>
                <a:cs typeface="Arial" panose="020B0604020202020204" pitchFamily="34" charset="0"/>
              </a:rPr>
              <a:t>connaissent le développement des études stratégiques</a:t>
            </a:r>
            <a:r>
              <a:rPr lang="fr-FR" altLang="fr-FR" sz="1800" kern="0" dirty="0">
                <a:solidFill>
                  <a:srgbClr val="3333CC"/>
                </a:solidFill>
                <a:latin typeface="Arial" panose="020B0604020202020204" pitchFamily="34" charset="0"/>
                <a:cs typeface="Arial" panose="020B0604020202020204" pitchFamily="34" charset="0"/>
              </a:rPr>
              <a:t>.</a:t>
            </a:r>
          </a:p>
        </p:txBody>
      </p:sp>
      <p:sp>
        <p:nvSpPr>
          <p:cNvPr id="4" name="Titre 1"/>
          <p:cNvSpPr txBox="1">
            <a:spLocks/>
          </p:cNvSpPr>
          <p:nvPr/>
        </p:nvSpPr>
        <p:spPr>
          <a:xfrm>
            <a:off x="1475656" y="1030932"/>
            <a:ext cx="5024819" cy="82048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Quelques dates</a:t>
            </a:r>
          </a:p>
        </p:txBody>
      </p:sp>
    </p:spTree>
    <p:extLst>
      <p:ext uri="{BB962C8B-B14F-4D97-AF65-F5344CB8AC3E}">
        <p14:creationId xmlns:p14="http://schemas.microsoft.com/office/powerpoint/2010/main" val="43740337"/>
      </p:ext>
    </p:extLst>
  </p:cSld>
  <p:clrMapOvr>
    <a:masterClrMapping/>
  </p:clrMapOvr>
  <p:transition spd="med">
    <p:randomBa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14</a:t>
            </a:fld>
            <a:endParaRPr lang="fr-FR" dirty="0"/>
          </a:p>
        </p:txBody>
      </p:sp>
      <p:pic>
        <p:nvPicPr>
          <p:cNvPr id="3" name="Picture 3" descr="C:\Users\BLUEOFFICE\Desktop\355555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405260"/>
            <a:ext cx="1581266" cy="188063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4" name="Picture 2" descr="C:\Users\BLUEOFFICE\Desktop\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2708920"/>
            <a:ext cx="2088232" cy="127331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2287469" y="4285190"/>
            <a:ext cx="1040670" cy="307777"/>
          </a:xfrm>
          <a:prstGeom prst="rect">
            <a:avLst/>
          </a:prstGeom>
        </p:spPr>
        <p:txBody>
          <a:bodyPr wrap="none">
            <a:spAutoFit/>
          </a:bodyPr>
          <a:lstStyle/>
          <a:p>
            <a:r>
              <a:rPr lang="fr-FR" i="1" dirty="0">
                <a:solidFill>
                  <a:schemeClr val="accent6">
                    <a:lumMod val="75000"/>
                  </a:schemeClr>
                </a:solidFill>
              </a:rPr>
              <a:t>Machiavel </a:t>
            </a:r>
          </a:p>
        </p:txBody>
      </p:sp>
      <p:sp>
        <p:nvSpPr>
          <p:cNvPr id="6" name="Rectangle 5"/>
          <p:cNvSpPr/>
          <p:nvPr/>
        </p:nvSpPr>
        <p:spPr>
          <a:xfrm>
            <a:off x="5974642" y="4613934"/>
            <a:ext cx="792205" cy="307777"/>
          </a:xfrm>
          <a:prstGeom prst="rect">
            <a:avLst/>
          </a:prstGeom>
        </p:spPr>
        <p:txBody>
          <a:bodyPr wrap="none">
            <a:spAutoFit/>
          </a:bodyPr>
          <a:lstStyle/>
          <a:p>
            <a:r>
              <a:rPr lang="fr-FR" i="1" dirty="0">
                <a:solidFill>
                  <a:schemeClr val="accent6">
                    <a:lumMod val="75000"/>
                  </a:schemeClr>
                </a:solidFill>
              </a:rPr>
              <a:t>Aristote</a:t>
            </a:r>
          </a:p>
        </p:txBody>
      </p:sp>
    </p:spTree>
    <p:extLst>
      <p:ext uri="{BB962C8B-B14F-4D97-AF65-F5344CB8AC3E}">
        <p14:creationId xmlns:p14="http://schemas.microsoft.com/office/powerpoint/2010/main" val="943139785"/>
      </p:ext>
    </p:extLst>
  </p:cSld>
  <p:clrMapOvr>
    <a:masterClrMapping/>
  </p:clrMapOvr>
  <p:transition spd="med">
    <p:randomBa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a:t>
            </a:fld>
            <a:endParaRPr lang="fr-FR" dirty="0"/>
          </a:p>
        </p:txBody>
      </p:sp>
      <p:sp>
        <p:nvSpPr>
          <p:cNvPr id="3" name="Rectangle 2"/>
          <p:cNvSpPr txBox="1">
            <a:spLocks noChangeArrowheads="1"/>
          </p:cNvSpPr>
          <p:nvPr/>
        </p:nvSpPr>
        <p:spPr>
          <a:xfrm>
            <a:off x="4499992" y="5007991"/>
            <a:ext cx="3453133" cy="706437"/>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Aujourd’hui …</a:t>
            </a:r>
          </a:p>
        </p:txBody>
      </p:sp>
      <p:pic>
        <p:nvPicPr>
          <p:cNvPr id="535554" name="Picture 2" descr="C:\Users\BLUEOFFICE\Desktop\EAU.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83287" y="4519459"/>
            <a:ext cx="480243" cy="48024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286285"/>
      </p:ext>
    </p:extLst>
  </p:cSld>
  <p:clrMapOvr>
    <a:masterClrMapping/>
  </p:clrMapOvr>
  <p:transition spd="med">
    <p:randomBa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16</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531458" name="Picture 2" descr="C:\Users\BLEUEPRO\Desktop\url 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495" y="764703"/>
            <a:ext cx="8356700" cy="55728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7927056"/>
      </p:ext>
    </p:extLst>
  </p:cSld>
  <p:clrMapOvr>
    <a:masterClrMapping/>
  </p:clrMapOvr>
  <p:transition spd="med">
    <p:randomBa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17</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532482" name="Picture 2" descr="C:\Users\BLEUEPRO\Desktop\ur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4988" y="449967"/>
            <a:ext cx="1994692" cy="149601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2483" name="Picture 3" descr="C:\Users\BLEUEPRO\Desktop\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3751" y="1314479"/>
            <a:ext cx="5328592" cy="422904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58" name="Picture 2" descr="C:\Users\BLEUEPRO\Desktop\url.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73" y="2392213"/>
            <a:ext cx="1552522" cy="207357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59" name="Picture 3" descr="C:\Users\BLEUEPRO\Desktop\index.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6959" y="4876771"/>
            <a:ext cx="2190750" cy="13335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2933751" y="5909155"/>
            <a:ext cx="5506636" cy="461665"/>
          </a:xfrm>
          <a:prstGeom prst="rect">
            <a:avLst/>
          </a:prstGeom>
        </p:spPr>
        <p:txBody>
          <a:bodyPr wrap="none">
            <a:spAutoFit/>
          </a:bodyPr>
          <a:lstStyle/>
          <a:p>
            <a:pPr algn="ctr"/>
            <a:r>
              <a:rPr lang="fr-FR" sz="1200" kern="0" dirty="0">
                <a:solidFill>
                  <a:schemeClr val="accent6">
                    <a:lumMod val="75000"/>
                  </a:schemeClr>
                </a:solidFill>
              </a:rPr>
              <a:t>Réflexion sur le Logo : Pourquoi ce logo ? Pourquoi ces couleurs ? Qui ? Où ?</a:t>
            </a:r>
          </a:p>
          <a:p>
            <a:pPr algn="ctr"/>
            <a:r>
              <a:rPr lang="fr-FR" sz="1200" kern="0" dirty="0">
                <a:solidFill>
                  <a:schemeClr val="accent6">
                    <a:lumMod val="75000"/>
                  </a:schemeClr>
                </a:solidFill>
              </a:rPr>
              <a:t>Quels rapports entre le Qui/Pourquoi/Où ?</a:t>
            </a:r>
          </a:p>
        </p:txBody>
      </p:sp>
    </p:spTree>
    <p:extLst>
      <p:ext uri="{BB962C8B-B14F-4D97-AF65-F5344CB8AC3E}">
        <p14:creationId xmlns:p14="http://schemas.microsoft.com/office/powerpoint/2010/main" val="1315375459"/>
      </p:ext>
    </p:extLst>
  </p:cSld>
  <p:clrMapOvr>
    <a:masterClrMapping/>
  </p:clrMapOvr>
  <p:transition spd="med">
    <p:randomBa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a:t>
            </a:fld>
            <a:endParaRPr lang="fr-FR" dirty="0"/>
          </a:p>
        </p:txBody>
      </p:sp>
      <p:pic>
        <p:nvPicPr>
          <p:cNvPr id="3"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4" name="Text Box 6"/>
          <p:cNvSpPr txBox="1">
            <a:spLocks noChangeArrowheads="1"/>
          </p:cNvSpPr>
          <p:nvPr/>
        </p:nvSpPr>
        <p:spPr bwMode="auto">
          <a:xfrm>
            <a:off x="701951" y="687152"/>
            <a:ext cx="8353425" cy="1985159"/>
          </a:xfrm>
          <a:prstGeom prst="rect">
            <a:avLst/>
          </a:prstGeom>
          <a:noFill/>
          <a:ln w="9525">
            <a:noFill/>
            <a:miter lim="800000"/>
            <a:headEnd/>
            <a:tailEnd/>
          </a:ln>
          <a:effectLst/>
        </p:spPr>
        <p:txBody>
          <a:bodyPr>
            <a:spAutoFit/>
          </a:bodyPr>
          <a:lstStyle/>
          <a:p>
            <a:pPr algn="ctr">
              <a:spcBef>
                <a:spcPct val="50000"/>
              </a:spcBef>
            </a:pPr>
            <a:r>
              <a:rPr lang="fr-FR" sz="2400" b="1" dirty="0">
                <a:solidFill>
                  <a:schemeClr val="accent6">
                    <a:lumMod val="75000"/>
                  </a:schemeClr>
                </a:solidFill>
              </a:rPr>
              <a:t>L’apprentissage du marketing culturel </a:t>
            </a:r>
          </a:p>
          <a:p>
            <a:pPr algn="ctr">
              <a:spcBef>
                <a:spcPct val="50000"/>
              </a:spcBef>
            </a:pPr>
            <a:endParaRPr lang="fr-FR" sz="2400" b="1" dirty="0">
              <a:solidFill>
                <a:schemeClr val="accent6">
                  <a:lumMod val="75000"/>
                </a:schemeClr>
              </a:solidFill>
            </a:endParaRPr>
          </a:p>
          <a:p>
            <a:pPr algn="ctr">
              <a:spcBef>
                <a:spcPct val="50000"/>
              </a:spcBef>
            </a:pPr>
            <a:r>
              <a:rPr lang="fr-FR" sz="1800" dirty="0">
                <a:solidFill>
                  <a:schemeClr val="accent6">
                    <a:lumMod val="75000"/>
                  </a:schemeClr>
                </a:solidFill>
              </a:rPr>
              <a:t>Article l’apprentissage élevé du marketing culturel dans les pays de culture anglophone</a:t>
            </a:r>
            <a:endParaRPr lang="fr-FR" sz="2000" dirty="0">
              <a:solidFill>
                <a:schemeClr val="accent6">
                  <a:lumMod val="75000"/>
                </a:schemeClr>
              </a:solidFill>
            </a:endParaRPr>
          </a:p>
          <a:p>
            <a:pPr algn="r">
              <a:spcBef>
                <a:spcPct val="50000"/>
              </a:spcBef>
            </a:pPr>
            <a:endParaRPr lang="fr-FR" sz="1200" dirty="0">
              <a:solidFill>
                <a:schemeClr val="accent6">
                  <a:lumMod val="75000"/>
                </a:schemeClr>
              </a:solidFill>
            </a:endParaRPr>
          </a:p>
        </p:txBody>
      </p:sp>
      <p:pic>
        <p:nvPicPr>
          <p:cNvPr id="5" name="Image 4"/>
          <p:cNvPicPr/>
          <p:nvPr/>
        </p:nvPicPr>
        <p:blipFill rotWithShape="1">
          <a:blip r:embed="rId3"/>
          <a:srcRect l="47289" t="28818" r="28240" b="50304"/>
          <a:stretch/>
        </p:blipFill>
        <p:spPr bwMode="auto">
          <a:xfrm>
            <a:off x="1251238" y="2492897"/>
            <a:ext cx="6345098" cy="38884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42172005"/>
      </p:ext>
    </p:extLst>
  </p:cSld>
  <p:clrMapOvr>
    <a:masterClrMapping/>
  </p:clrMapOvr>
  <p:transition spd="med">
    <p:randomBa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19</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252940" name="Picture 12" descr="iphone.jpg"/>
          <p:cNvPicPr>
            <a:picLocks noChangeAspect="1" noChangeArrowheads="1"/>
          </p:cNvPicPr>
          <p:nvPr/>
        </p:nvPicPr>
        <p:blipFill>
          <a:blip r:embed="rId2" cstate="print"/>
          <a:srcRect/>
          <a:stretch>
            <a:fillRect/>
          </a:stretch>
        </p:blipFill>
        <p:spPr bwMode="auto">
          <a:xfrm>
            <a:off x="4932040" y="908720"/>
            <a:ext cx="3600400" cy="5172001"/>
          </a:xfrm>
          <a:prstGeom prst="rect">
            <a:avLst/>
          </a:prstGeom>
          <a:noFill/>
          <a:ln>
            <a:solidFill>
              <a:srgbClr val="3333CC"/>
            </a:solidFill>
          </a:ln>
        </p:spPr>
      </p:pic>
      <p:pic>
        <p:nvPicPr>
          <p:cNvPr id="281602" name="Picture 2" descr="http://www.streetgeneration.fr/wp-content/uploads/2013/10/apple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87916" y="2122020"/>
            <a:ext cx="1652673" cy="1372699"/>
          </a:xfrm>
          <a:prstGeom prst="rect">
            <a:avLst/>
          </a:prstGeom>
          <a:noFill/>
          <a:ln>
            <a:solidFill>
              <a:srgbClr val="3333CC"/>
            </a:solidFill>
          </a:ln>
        </p:spPr>
      </p:pic>
      <p:pic>
        <p:nvPicPr>
          <p:cNvPr id="5263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042" y="4086541"/>
            <a:ext cx="1104579" cy="135948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633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44701" y="1749886"/>
            <a:ext cx="2327299" cy="348966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830360" y="5622858"/>
            <a:ext cx="567784" cy="276999"/>
          </a:xfrm>
          <a:prstGeom prst="rect">
            <a:avLst/>
          </a:prstGeom>
          <a:noFill/>
        </p:spPr>
        <p:txBody>
          <a:bodyPr wrap="none" rtlCol="0">
            <a:spAutoFit/>
          </a:bodyPr>
          <a:lstStyle/>
          <a:p>
            <a:r>
              <a:rPr lang="fr-FR" sz="1200" i="1" dirty="0">
                <a:solidFill>
                  <a:schemeClr val="accent6">
                    <a:lumMod val="75000"/>
                  </a:schemeClr>
                </a:solidFill>
              </a:rPr>
              <a:t>2ème</a:t>
            </a:r>
          </a:p>
        </p:txBody>
      </p:sp>
      <p:sp>
        <p:nvSpPr>
          <p:cNvPr id="3" name="ZoneTexte 2"/>
          <p:cNvSpPr txBox="1"/>
          <p:nvPr/>
        </p:nvSpPr>
        <p:spPr>
          <a:xfrm>
            <a:off x="3635896" y="6080720"/>
            <a:ext cx="5304825" cy="276999"/>
          </a:xfrm>
          <a:prstGeom prst="rect">
            <a:avLst/>
          </a:prstGeom>
          <a:noFill/>
        </p:spPr>
        <p:txBody>
          <a:bodyPr wrap="square" rtlCol="0">
            <a:spAutoFit/>
          </a:bodyPr>
          <a:lstStyle/>
          <a:p>
            <a:r>
              <a:rPr lang="fr-FR" sz="1200" i="1" dirty="0"/>
              <a:t>                                                                </a:t>
            </a:r>
            <a:r>
              <a:rPr lang="fr-FR" sz="1200" i="1" dirty="0" err="1">
                <a:solidFill>
                  <a:schemeClr val="accent6">
                    <a:lumMod val="75000"/>
                  </a:schemeClr>
                </a:solidFill>
              </a:rPr>
              <a:t>Early</a:t>
            </a:r>
            <a:r>
              <a:rPr lang="fr-FR" sz="1200" i="1" dirty="0">
                <a:solidFill>
                  <a:schemeClr val="accent6">
                    <a:lumMod val="75000"/>
                  </a:schemeClr>
                </a:solidFill>
              </a:rPr>
              <a:t> Adopter</a:t>
            </a:r>
          </a:p>
        </p:txBody>
      </p:sp>
      <p:sp>
        <p:nvSpPr>
          <p:cNvPr id="10" name="ZoneTexte 9"/>
          <p:cNvSpPr txBox="1"/>
          <p:nvPr/>
        </p:nvSpPr>
        <p:spPr>
          <a:xfrm>
            <a:off x="3249326" y="5345859"/>
            <a:ext cx="405880" cy="276999"/>
          </a:xfrm>
          <a:prstGeom prst="rect">
            <a:avLst/>
          </a:prstGeom>
          <a:noFill/>
        </p:spPr>
        <p:txBody>
          <a:bodyPr wrap="none" rtlCol="0">
            <a:spAutoFit/>
          </a:bodyPr>
          <a:lstStyle/>
          <a:p>
            <a:r>
              <a:rPr lang="fr-FR" sz="1200" i="1" dirty="0">
                <a:solidFill>
                  <a:schemeClr val="accent6">
                    <a:lumMod val="75000"/>
                  </a:schemeClr>
                </a:solidFill>
              </a:rPr>
              <a:t>1er</a:t>
            </a:r>
          </a:p>
        </p:txBody>
      </p:sp>
    </p:spTree>
    <p:extLst>
      <p:ext uri="{BB962C8B-B14F-4D97-AF65-F5344CB8AC3E}">
        <p14:creationId xmlns:p14="http://schemas.microsoft.com/office/powerpoint/2010/main" val="3954354721"/>
      </p:ext>
    </p:extLst>
  </p:cSld>
  <p:clrMapOvr>
    <a:masterClrMapping/>
  </p:clrMapOvr>
  <p:transition spd="med">
    <p:randomBa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20</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281610" name="Picture 10" descr="http://tastymarcom.com/fr/wp-content/uploads/2013/04/Sans-titre.png"/>
          <p:cNvPicPr>
            <a:picLocks noChangeAspect="1" noChangeArrowheads="1"/>
          </p:cNvPicPr>
          <p:nvPr/>
        </p:nvPicPr>
        <p:blipFill>
          <a:blip r:embed="rId2" cstate="print"/>
          <a:srcRect/>
          <a:stretch>
            <a:fillRect/>
          </a:stretch>
        </p:blipFill>
        <p:spPr bwMode="auto">
          <a:xfrm>
            <a:off x="894787" y="548680"/>
            <a:ext cx="3672408" cy="1868744"/>
          </a:xfrm>
          <a:prstGeom prst="rect">
            <a:avLst/>
          </a:prstGeom>
          <a:noFill/>
          <a:ln>
            <a:solidFill>
              <a:srgbClr val="3333CC"/>
            </a:solidFill>
          </a:ln>
        </p:spPr>
      </p:pic>
      <p:pic>
        <p:nvPicPr>
          <p:cNvPr id="281608" name="Picture 8" descr="Image 1.png"/>
          <p:cNvPicPr>
            <a:picLocks noChangeAspect="1" noChangeArrowheads="1"/>
          </p:cNvPicPr>
          <p:nvPr/>
        </p:nvPicPr>
        <p:blipFill>
          <a:blip r:embed="rId3" cstate="print"/>
          <a:srcRect/>
          <a:stretch>
            <a:fillRect/>
          </a:stretch>
        </p:blipFill>
        <p:spPr bwMode="auto">
          <a:xfrm>
            <a:off x="2896538" y="2618929"/>
            <a:ext cx="5075316" cy="1050066"/>
          </a:xfrm>
          <a:prstGeom prst="rect">
            <a:avLst/>
          </a:prstGeom>
          <a:noFill/>
          <a:ln>
            <a:solidFill>
              <a:srgbClr val="3333CC"/>
            </a:solidFill>
          </a:ln>
        </p:spPr>
      </p:pic>
      <p:pic>
        <p:nvPicPr>
          <p:cNvPr id="6" name="Picture 2" descr="http://md1.libe.com/photo/631206-danette-des-regions.jpg?modified_at=1395680726&amp;width=750"/>
          <p:cNvPicPr>
            <a:picLocks noChangeAspect="1" noChangeArrowheads="1"/>
          </p:cNvPicPr>
          <p:nvPr/>
        </p:nvPicPr>
        <p:blipFill>
          <a:blip r:embed="rId4" cstate="print"/>
          <a:srcRect/>
          <a:stretch>
            <a:fillRect/>
          </a:stretch>
        </p:blipFill>
        <p:spPr bwMode="auto">
          <a:xfrm>
            <a:off x="1763688" y="3861048"/>
            <a:ext cx="4572506" cy="2487444"/>
          </a:xfrm>
          <a:prstGeom prst="rect">
            <a:avLst/>
          </a:prstGeom>
          <a:noFill/>
          <a:ln>
            <a:solidFill>
              <a:srgbClr val="3333CC"/>
            </a:solidFill>
          </a:ln>
        </p:spPr>
      </p:pic>
    </p:spTree>
  </p:cSld>
  <p:clrMapOvr>
    <a:masterClrMapping/>
  </p:clrMapOvr>
  <p:transition spd="med">
    <p:randomBa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21</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529412" name="Picture 4" descr="https://encrypted-tbn1.gstatic.com/images?q=tbn:ANd9GcTvV9sK_Z8M6vIjkiJvOWY-8olP8s3jvpn6Ij5XEpQpYxOqRkmS"/>
          <p:cNvPicPr>
            <a:picLocks noChangeAspect="1" noChangeArrowheads="1"/>
          </p:cNvPicPr>
          <p:nvPr/>
        </p:nvPicPr>
        <p:blipFill>
          <a:blip r:embed="rId2" cstate="print"/>
          <a:srcRect/>
          <a:stretch>
            <a:fillRect/>
          </a:stretch>
        </p:blipFill>
        <p:spPr bwMode="auto">
          <a:xfrm>
            <a:off x="581050" y="1124744"/>
            <a:ext cx="2190750" cy="2085976"/>
          </a:xfrm>
          <a:prstGeom prst="rect">
            <a:avLst/>
          </a:prstGeom>
          <a:noFill/>
          <a:ln>
            <a:solidFill>
              <a:srgbClr val="3333CC"/>
            </a:solidFill>
          </a:ln>
        </p:spPr>
      </p:pic>
      <p:pic>
        <p:nvPicPr>
          <p:cNvPr id="529410" name="Picture 2" descr="https://encrypted-tbn2.gstatic.com/images?q=tbn:ANd9GcRR6lh0BlU9k3_2Apy8IatS9hjYHyuCbat5wSl1kNhdYMP2bLnP"/>
          <p:cNvPicPr>
            <a:picLocks noChangeAspect="1" noChangeArrowheads="1"/>
          </p:cNvPicPr>
          <p:nvPr/>
        </p:nvPicPr>
        <p:blipFill>
          <a:blip r:embed="rId3" cstate="print"/>
          <a:srcRect/>
          <a:stretch>
            <a:fillRect/>
          </a:stretch>
        </p:blipFill>
        <p:spPr bwMode="auto">
          <a:xfrm>
            <a:off x="1979711" y="3121189"/>
            <a:ext cx="4977599" cy="3312368"/>
          </a:xfrm>
          <a:prstGeom prst="rect">
            <a:avLst/>
          </a:prstGeom>
          <a:noFill/>
          <a:ln>
            <a:solidFill>
              <a:srgbClr val="3333CC"/>
            </a:solidFill>
          </a:ln>
        </p:spPr>
      </p:pic>
      <p:sp>
        <p:nvSpPr>
          <p:cNvPr id="2" name="ZoneTexte 1"/>
          <p:cNvSpPr txBox="1"/>
          <p:nvPr/>
        </p:nvSpPr>
        <p:spPr>
          <a:xfrm>
            <a:off x="755575" y="6295058"/>
            <a:ext cx="577402" cy="276999"/>
          </a:xfrm>
          <a:prstGeom prst="rect">
            <a:avLst/>
          </a:prstGeom>
          <a:noFill/>
        </p:spPr>
        <p:txBody>
          <a:bodyPr wrap="none" rtlCol="0">
            <a:spAutoFit/>
          </a:bodyPr>
          <a:lstStyle/>
          <a:p>
            <a:r>
              <a:rPr lang="fr-FR" sz="1200" i="1" dirty="0"/>
              <a:t>Prix ?</a:t>
            </a:r>
          </a:p>
        </p:txBody>
      </p:sp>
      <p:pic>
        <p:nvPicPr>
          <p:cNvPr id="7" name="Picture 2" descr="freebox_mini_face_2"/>
          <p:cNvPicPr>
            <a:picLocks noChangeAspect="1" noChangeArrowheads="1"/>
          </p:cNvPicPr>
          <p:nvPr/>
        </p:nvPicPr>
        <p:blipFill>
          <a:blip r:embed="rId4" cstate="print"/>
          <a:srcRect/>
          <a:stretch>
            <a:fillRect/>
          </a:stretch>
        </p:blipFill>
        <p:spPr bwMode="auto">
          <a:xfrm>
            <a:off x="2771800" y="496852"/>
            <a:ext cx="5482988" cy="2624337"/>
          </a:xfrm>
          <a:prstGeom prst="rect">
            <a:avLst/>
          </a:prstGeom>
          <a:noFill/>
          <a:ln>
            <a:solidFill>
              <a:srgbClr val="3333CC"/>
            </a:solidFill>
          </a:ln>
        </p:spPr>
      </p:pic>
    </p:spTree>
  </p:cSld>
  <p:clrMapOvr>
    <a:masterClrMapping/>
  </p:clrMapOvr>
  <p:transition spd="med">
    <p:randomBa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22</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8" name="Picture 2" descr="http://www.succes-marketing.com/images/strategie-marketing-nespresso.jpg"/>
          <p:cNvPicPr>
            <a:picLocks noGrp="1" noChangeAspect="1" noChangeArrowheads="1"/>
          </p:cNvPicPr>
          <p:nvPr>
            <p:ph idx="4294967295"/>
          </p:nvPr>
        </p:nvPicPr>
        <p:blipFill>
          <a:blip r:embed="rId2" cstate="print"/>
          <a:srcRect/>
          <a:stretch>
            <a:fillRect/>
          </a:stretch>
        </p:blipFill>
        <p:spPr bwMode="auto">
          <a:xfrm>
            <a:off x="2987824" y="764704"/>
            <a:ext cx="4687849" cy="2455540"/>
          </a:xfrm>
          <a:prstGeom prst="rect">
            <a:avLst/>
          </a:prstGeom>
          <a:noFill/>
          <a:ln>
            <a:solidFill>
              <a:srgbClr val="3333CC"/>
            </a:solidFill>
          </a:ln>
        </p:spPr>
      </p:pic>
      <p:pic>
        <p:nvPicPr>
          <p:cNvPr id="11" name="Picture 2" descr="http://www.zickma.fr/wp-content/uploads/2014/10/Lego.jpg"/>
          <p:cNvPicPr>
            <a:picLocks noChangeAspect="1" noChangeArrowheads="1"/>
          </p:cNvPicPr>
          <p:nvPr/>
        </p:nvPicPr>
        <p:blipFill>
          <a:blip r:embed="rId3" cstate="print"/>
          <a:srcRect/>
          <a:stretch>
            <a:fillRect/>
          </a:stretch>
        </p:blipFill>
        <p:spPr bwMode="auto">
          <a:xfrm>
            <a:off x="1187624" y="3429000"/>
            <a:ext cx="3816424" cy="2544283"/>
          </a:xfrm>
          <a:prstGeom prst="rect">
            <a:avLst/>
          </a:prstGeom>
          <a:noFill/>
          <a:ln>
            <a:solidFill>
              <a:srgbClr val="3333CC"/>
            </a:solidFill>
          </a:ln>
        </p:spPr>
      </p:pic>
    </p:spTree>
    <p:extLst>
      <p:ext uri="{BB962C8B-B14F-4D97-AF65-F5344CB8AC3E}">
        <p14:creationId xmlns:p14="http://schemas.microsoft.com/office/powerpoint/2010/main" val="1098945589"/>
      </p:ext>
    </p:extLst>
  </p:cSld>
  <p:clrMapOvr>
    <a:masterClrMapping/>
  </p:clrMapOvr>
  <p:transition spd="med">
    <p:randomBa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23</a:t>
            </a:fld>
            <a:endParaRPr lang="fr-FR" dirty="0"/>
          </a:p>
        </p:txBody>
      </p:sp>
      <p:sp>
        <p:nvSpPr>
          <p:cNvPr id="3" name="Rectangle 7"/>
          <p:cNvSpPr>
            <a:spLocks noChangeArrowheads="1"/>
          </p:cNvSpPr>
          <p:nvPr/>
        </p:nvSpPr>
        <p:spPr bwMode="auto">
          <a:xfrm>
            <a:off x="395536" y="1196752"/>
            <a:ext cx="7010400" cy="2376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47675" indent="-447675"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indent="0" algn="r" eaLnBrk="1" hangingPunct="1">
              <a:lnSpc>
                <a:spcPct val="90000"/>
              </a:lnSpc>
              <a:spcBef>
                <a:spcPct val="20000"/>
              </a:spcBef>
              <a:buClr>
                <a:srgbClr val="FF6600"/>
              </a:buClr>
            </a:pPr>
            <a:r>
              <a:rPr lang="fr-FR" altLang="fr-FR" sz="3200" b="1" dirty="0">
                <a:solidFill>
                  <a:srgbClr val="000099"/>
                </a:solidFill>
                <a:latin typeface="+mn-lt"/>
              </a:rPr>
              <a:t>…avec le boom des musées.</a:t>
            </a:r>
          </a:p>
          <a:p>
            <a:pPr marL="0" indent="0" algn="ctr" eaLnBrk="1" hangingPunct="1">
              <a:lnSpc>
                <a:spcPct val="90000"/>
              </a:lnSpc>
              <a:spcBef>
                <a:spcPct val="20000"/>
              </a:spcBef>
              <a:buClr>
                <a:srgbClr val="FF6600"/>
              </a:buClr>
            </a:pPr>
            <a:r>
              <a:rPr lang="fr-FR" altLang="fr-FR" sz="3200" b="1" dirty="0">
                <a:solidFill>
                  <a:srgbClr val="000099"/>
                </a:solidFill>
                <a:latin typeface="+mn-lt"/>
              </a:rPr>
              <a:t>+</a:t>
            </a:r>
          </a:p>
          <a:p>
            <a:pPr marL="0" indent="0" algn="just" eaLnBrk="1" hangingPunct="1">
              <a:lnSpc>
                <a:spcPct val="90000"/>
              </a:lnSpc>
              <a:spcBef>
                <a:spcPct val="20000"/>
              </a:spcBef>
              <a:buClr>
                <a:srgbClr val="FF6600"/>
              </a:buClr>
            </a:pPr>
            <a:r>
              <a:rPr lang="fr-FR" altLang="fr-FR" sz="3200" b="1" dirty="0">
                <a:solidFill>
                  <a:srgbClr val="000099"/>
                </a:solidFill>
                <a:latin typeface="+mn-lt"/>
              </a:rPr>
              <a:t>Les édifices protégés en France se multiplient…</a:t>
            </a:r>
          </a:p>
        </p:txBody>
      </p:sp>
      <p:pic>
        <p:nvPicPr>
          <p:cNvPr id="4"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3560716"/>
            <a:ext cx="5233793" cy="2592286"/>
          </a:xfrm>
          <a:prstGeom prst="rect">
            <a:avLst/>
          </a:prstGeom>
          <a:solidFill>
            <a:schemeClr val="accent2"/>
          </a:solidFill>
          <a:ln>
            <a:solidFill>
              <a:srgbClr val="000099"/>
            </a:solidFill>
          </a:ln>
          <a:extLst/>
        </p:spPr>
      </p:pic>
      <p:sp>
        <p:nvSpPr>
          <p:cNvPr id="5" name="Espace réservé du contenu 2"/>
          <p:cNvSpPr txBox="1">
            <a:spLocks/>
          </p:cNvSpPr>
          <p:nvPr/>
        </p:nvSpPr>
        <p:spPr>
          <a:xfrm>
            <a:off x="683568" y="3789040"/>
            <a:ext cx="2088231" cy="57606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600" kern="0" dirty="0">
                <a:solidFill>
                  <a:srgbClr val="3333CC"/>
                </a:solidFill>
                <a:latin typeface="+mj-lt"/>
              </a:rPr>
              <a:t> </a:t>
            </a:r>
            <a:r>
              <a:rPr lang="fr-FR" sz="8000" b="1" kern="0" dirty="0">
                <a:solidFill>
                  <a:schemeClr val="accent6">
                    <a:lumMod val="75000"/>
                  </a:schemeClr>
                </a:solidFill>
                <a:latin typeface="+mj-lt"/>
              </a:rPr>
              <a:t>+</a:t>
            </a:r>
          </a:p>
        </p:txBody>
      </p:sp>
      <p:sp>
        <p:nvSpPr>
          <p:cNvPr id="6" name="Espace réservé du contenu 2"/>
          <p:cNvSpPr txBox="1">
            <a:spLocks/>
          </p:cNvSpPr>
          <p:nvPr/>
        </p:nvSpPr>
        <p:spPr>
          <a:xfrm>
            <a:off x="1241028" y="453466"/>
            <a:ext cx="7056784" cy="57606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600" kern="0" dirty="0">
                <a:solidFill>
                  <a:srgbClr val="3333CC"/>
                </a:solidFill>
                <a:latin typeface="+mj-lt"/>
              </a:rPr>
              <a:t> </a:t>
            </a:r>
            <a:r>
              <a:rPr lang="fr-FR" sz="1600" b="1" kern="0" dirty="0">
                <a:solidFill>
                  <a:schemeClr val="accent6">
                    <a:lumMod val="75000"/>
                  </a:schemeClr>
                </a:solidFill>
                <a:latin typeface="+mj-lt"/>
              </a:rPr>
              <a:t>Le Marketing rejoint le Tourisme, le Patrimoine, l’Art et la Culture… ?</a:t>
            </a:r>
          </a:p>
        </p:txBody>
      </p:sp>
      <p:pic>
        <p:nvPicPr>
          <p:cNvPr id="7"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1398977"/>
      </p:ext>
    </p:extLst>
  </p:cSld>
  <p:clrMapOvr>
    <a:masterClrMapping/>
  </p:clrMapOvr>
  <p:transition spd="med">
    <p:randomBa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a:t>
            </a:fld>
            <a:endParaRPr lang="fr-FR" dirty="0"/>
          </a:p>
        </p:txBody>
      </p:sp>
      <p:pic>
        <p:nvPicPr>
          <p:cNvPr id="3" name="Picture 2" descr="C:\Users\BLUEOFFICE\Desktop\imag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13316">
            <a:off x="683568" y="908720"/>
            <a:ext cx="3875313" cy="2902744"/>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4" name="Picture 3" descr="C:\Users\BLUEOFFICE\Desktop\66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950853">
            <a:off x="4860032" y="3645024"/>
            <a:ext cx="3434309" cy="2140397"/>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 name="Picture 2" descr="C:\Users\BLUEOFFICE\Desktop\index.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2636912"/>
            <a:ext cx="3672408" cy="2754306"/>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9277" r="1684" b="5111"/>
          <a:stretch/>
        </p:blipFill>
        <p:spPr bwMode="auto">
          <a:xfrm>
            <a:off x="5292080" y="985279"/>
            <a:ext cx="2808179" cy="137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9469" r="1440" b="5244"/>
          <a:stretch/>
        </p:blipFill>
        <p:spPr bwMode="auto">
          <a:xfrm>
            <a:off x="611560" y="4715222"/>
            <a:ext cx="2516177"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42742546"/>
      </p:ext>
    </p:extLst>
  </p:cSld>
  <p:clrMapOvr>
    <a:masterClrMapping/>
  </p:clrMapOvr>
  <p:transition spd="med">
    <p:randomBa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25</a:t>
            </a:fld>
            <a:endParaRPr lang="fr-FR" dirty="0"/>
          </a:p>
        </p:txBody>
      </p:sp>
      <p:pic>
        <p:nvPicPr>
          <p:cNvPr id="542722" name="Picture 2" descr="C:\Users\BLUEOFFICE\Desktop\etudeGR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064" y="633244"/>
            <a:ext cx="3640870" cy="1844254"/>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42723" name="Picture 3" descr="C:\Users\BLUEOFFICE\Desktop\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1052736"/>
            <a:ext cx="3135346" cy="2348483"/>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42724" name="Picture 4" descr="C:\Users\BLUEOFFICE\Desktop\le-marketing-digital-appliqu-au-tourisme-11-63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2996952"/>
            <a:ext cx="3923406" cy="2945629"/>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42725" name="Picture 5" descr="C:\Users\BLUEOFFICE\Desktop\9782100549801-G.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1916832"/>
            <a:ext cx="3175000" cy="4470400"/>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7" name="Espace réservé du contenu 2"/>
          <p:cNvSpPr txBox="1">
            <a:spLocks/>
          </p:cNvSpPr>
          <p:nvPr/>
        </p:nvSpPr>
        <p:spPr>
          <a:xfrm rot="19609190">
            <a:off x="1378046" y="2580657"/>
            <a:ext cx="5918826" cy="1124667"/>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b="1" kern="0" dirty="0">
                <a:solidFill>
                  <a:srgbClr val="000066"/>
                </a:solidFill>
                <a:latin typeface="+mj-lt"/>
              </a:rPr>
              <a:t>… et la littérature spécialisée  se développe</a:t>
            </a:r>
          </a:p>
        </p:txBody>
      </p:sp>
    </p:spTree>
    <p:extLst>
      <p:ext uri="{BB962C8B-B14F-4D97-AF65-F5344CB8AC3E}">
        <p14:creationId xmlns:p14="http://schemas.microsoft.com/office/powerpoint/2010/main" val="2154235635"/>
      </p:ext>
    </p:extLst>
  </p:cSld>
  <p:clrMapOvr>
    <a:masterClrMapping/>
  </p:clrMapOvr>
  <p:transition spd="med">
    <p:randomBa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26</a:t>
            </a:fld>
            <a:endParaRPr lang="fr-FR" dirty="0"/>
          </a:p>
        </p:txBody>
      </p:sp>
      <p:sp>
        <p:nvSpPr>
          <p:cNvPr id="3" name="Rectangle 2"/>
          <p:cNvSpPr/>
          <p:nvPr/>
        </p:nvSpPr>
        <p:spPr>
          <a:xfrm>
            <a:off x="467544" y="1147606"/>
            <a:ext cx="8208144" cy="4708981"/>
          </a:xfrm>
          <a:prstGeom prst="rect">
            <a:avLst/>
          </a:prstGeom>
        </p:spPr>
        <p:txBody>
          <a:bodyPr wrap="square">
            <a:spAutoFit/>
          </a:bodyPr>
          <a:lstStyle/>
          <a:p>
            <a:pPr algn="ctr"/>
            <a:r>
              <a:rPr lang="fr-FR" sz="2000" b="1" i="1" dirty="0">
                <a:solidFill>
                  <a:srgbClr val="000066"/>
                </a:solidFill>
                <a:latin typeface="AGaramond-SemiboldItalic"/>
              </a:rPr>
              <a:t>Patrimoine et lèche-vitrines à Arles</a:t>
            </a:r>
          </a:p>
          <a:p>
            <a:pPr algn="just"/>
            <a:endParaRPr lang="fr-FR" sz="2000" b="1" i="1" dirty="0">
              <a:solidFill>
                <a:srgbClr val="000066"/>
              </a:solidFill>
              <a:latin typeface="AGaramond-SemiboldItalic"/>
            </a:endParaRPr>
          </a:p>
          <a:p>
            <a:pPr algn="just"/>
            <a:r>
              <a:rPr lang="fr-FR" sz="2000" dirty="0">
                <a:solidFill>
                  <a:srgbClr val="000066"/>
                </a:solidFill>
                <a:latin typeface="AGaramond-Regular"/>
              </a:rPr>
              <a:t>« Le parcours standard dans la ville de la majorité des visiteurs semble être de courte durée (moins de trois heures) et il ne dissocie pas les activités culturelles de la chalandise et des petits achats. […] Les familles ou les petits groupes d’amis passent autant de temps à faire des petits achats (boisson, alimentation, glaces…) ou à regarder les vitrines des boutiques (mode, produits locaux, et bien entendu cartes postales, souvenirs et autres cigales en céramique) qu’à découvrir le patrimoine. Ces activités ne sont ni opposées aux – ni différenciées des – activités culturelles : elles en font partie intégrante. Dans la même flânerie, on photographie une façade ancienne que quelqu’un a remarquée et on partage ses goûts dans la vitrine de tissus de mode provençale ou du couturier Christian Lacroix. »</a:t>
            </a:r>
          </a:p>
          <a:p>
            <a:pPr algn="r"/>
            <a:endParaRPr lang="fr-FR" sz="2000" dirty="0">
              <a:solidFill>
                <a:srgbClr val="000066"/>
              </a:solidFill>
              <a:latin typeface="AGaramond-Regular"/>
            </a:endParaRPr>
          </a:p>
          <a:p>
            <a:pPr algn="r"/>
            <a:r>
              <a:rPr lang="fr-FR" sz="2000" dirty="0">
                <a:solidFill>
                  <a:srgbClr val="000066"/>
                </a:solidFill>
                <a:latin typeface="AGaramond-Regular"/>
              </a:rPr>
              <a:t>Source : extrait de Jacobi et Denise (2007, 120).</a:t>
            </a:r>
            <a:endParaRPr lang="fr-FR" sz="2000" dirty="0">
              <a:solidFill>
                <a:srgbClr val="000066"/>
              </a:solidFill>
            </a:endParaRPr>
          </a:p>
        </p:txBody>
      </p:sp>
      <p:pic>
        <p:nvPicPr>
          <p:cNvPr id="4"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513483"/>
      </p:ext>
    </p:extLst>
  </p:cSld>
  <p:clrMapOvr>
    <a:masterClrMapping/>
  </p:clrMapOvr>
  <p:transition spd="med">
    <p:randomBa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27</a:t>
            </a:fld>
            <a:endParaRPr lang="fr-FR" dirty="0"/>
          </a:p>
        </p:txBody>
      </p:sp>
      <p:sp>
        <p:nvSpPr>
          <p:cNvPr id="3" name="Rectangle 2"/>
          <p:cNvSpPr/>
          <p:nvPr/>
        </p:nvSpPr>
        <p:spPr>
          <a:xfrm>
            <a:off x="2195736" y="836712"/>
            <a:ext cx="4928337" cy="523220"/>
          </a:xfrm>
          <a:prstGeom prst="rect">
            <a:avLst/>
          </a:prstGeom>
        </p:spPr>
        <p:txBody>
          <a:bodyPr wrap="none">
            <a:spAutoFit/>
          </a:bodyPr>
          <a:lstStyle/>
          <a:p>
            <a:r>
              <a:rPr lang="fr-FR" sz="2800" b="1" dirty="0">
                <a:solidFill>
                  <a:srgbClr val="000066"/>
                </a:solidFill>
                <a:latin typeface="AGaramond-Semibold"/>
              </a:rPr>
              <a:t>La croissance de l’</a:t>
            </a:r>
            <a:r>
              <a:rPr lang="fr-FR" sz="2800" b="1" dirty="0" err="1">
                <a:solidFill>
                  <a:srgbClr val="000066"/>
                </a:solidFill>
                <a:latin typeface="AGaramond-Semibold"/>
              </a:rPr>
              <a:t>oenotourisme</a:t>
            </a:r>
            <a:endParaRPr lang="fr-FR" sz="2800" dirty="0">
              <a:solidFill>
                <a:srgbClr val="000066"/>
              </a:solidFill>
            </a:endParaRPr>
          </a:p>
        </p:txBody>
      </p:sp>
      <p:pic>
        <p:nvPicPr>
          <p:cNvPr id="4" name="Image 3"/>
          <p:cNvPicPr/>
          <p:nvPr/>
        </p:nvPicPr>
        <p:blipFill rotWithShape="1">
          <a:blip r:embed="rId2"/>
          <a:srcRect l="47454" t="38522" r="28406" b="48833"/>
          <a:stretch/>
        </p:blipFill>
        <p:spPr bwMode="auto">
          <a:xfrm>
            <a:off x="1475656" y="2276873"/>
            <a:ext cx="6480720" cy="3456384"/>
          </a:xfrm>
          <a:prstGeom prst="rect">
            <a:avLst/>
          </a:prstGeom>
          <a:ln>
            <a:noFill/>
          </a:ln>
          <a:extLst>
            <a:ext uri="{53640926-AAD7-44D8-BBD7-CCE9431645EC}">
              <a14:shadowObscured xmlns:a14="http://schemas.microsoft.com/office/drawing/2010/main"/>
            </a:ext>
          </a:extLst>
        </p:spPr>
      </p:pic>
      <p:pic>
        <p:nvPicPr>
          <p:cNvPr id="5"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5511023"/>
      </p:ext>
    </p:extLst>
  </p:cSld>
  <p:clrMapOvr>
    <a:masterClrMapping/>
  </p:clrMapOvr>
  <p:transition spd="med">
    <p:randomBa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28</a:t>
            </a:fld>
            <a:endParaRPr lang="fr-FR" dirty="0"/>
          </a:p>
        </p:txBody>
      </p:sp>
      <p:sp>
        <p:nvSpPr>
          <p:cNvPr id="3" name="Rectangle 2"/>
          <p:cNvSpPr/>
          <p:nvPr/>
        </p:nvSpPr>
        <p:spPr>
          <a:xfrm>
            <a:off x="899592" y="1772816"/>
            <a:ext cx="7200800" cy="1631216"/>
          </a:xfrm>
          <a:prstGeom prst="rect">
            <a:avLst/>
          </a:prstGeom>
        </p:spPr>
        <p:txBody>
          <a:bodyPr wrap="square">
            <a:spAutoFit/>
          </a:bodyPr>
          <a:lstStyle/>
          <a:p>
            <a:pPr algn="just"/>
            <a:r>
              <a:rPr lang="fr-FR" sz="2000" dirty="0">
                <a:solidFill>
                  <a:srgbClr val="000066"/>
                </a:solidFill>
                <a:latin typeface="AGaramond-Regular"/>
              </a:rPr>
              <a:t>…En raison de cette « </a:t>
            </a:r>
            <a:r>
              <a:rPr lang="fr-FR" sz="2000" dirty="0" err="1">
                <a:solidFill>
                  <a:srgbClr val="000066"/>
                </a:solidFill>
                <a:latin typeface="AGaramond-Regular"/>
              </a:rPr>
              <a:t>culturalisation</a:t>
            </a:r>
            <a:r>
              <a:rPr lang="fr-FR" sz="2000" dirty="0">
                <a:solidFill>
                  <a:srgbClr val="000066"/>
                </a:solidFill>
                <a:latin typeface="AGaramond-Regular"/>
              </a:rPr>
              <a:t> » des pratiques touristiques (</a:t>
            </a:r>
            <a:r>
              <a:rPr lang="fr-FR" sz="2000" dirty="0" err="1">
                <a:solidFill>
                  <a:srgbClr val="000066"/>
                </a:solidFill>
                <a:latin typeface="AGaramond-Regular"/>
              </a:rPr>
              <a:t>Craik</a:t>
            </a:r>
            <a:r>
              <a:rPr lang="fr-FR" sz="2000" dirty="0">
                <a:solidFill>
                  <a:srgbClr val="000066"/>
                </a:solidFill>
                <a:latin typeface="AGaramond-Regular"/>
              </a:rPr>
              <a:t>, 2007), les touristes, longtemps mal aimés par les professionnels du patrimoine, sont devenus en général – et devraient être à défaut – la première cible des stratégies marketing du patrimoine</a:t>
            </a:r>
            <a:r>
              <a:rPr lang="fr-FR" sz="2000" dirty="0">
                <a:solidFill>
                  <a:srgbClr val="211808"/>
                </a:solidFill>
                <a:latin typeface="AGaramond-Regular"/>
              </a:rPr>
              <a:t>.</a:t>
            </a:r>
            <a:endParaRPr lang="fr-FR" sz="2000" dirty="0"/>
          </a:p>
        </p:txBody>
      </p:sp>
      <p:sp>
        <p:nvSpPr>
          <p:cNvPr id="5" name="Rectangle 4"/>
          <p:cNvSpPr/>
          <p:nvPr/>
        </p:nvSpPr>
        <p:spPr>
          <a:xfrm>
            <a:off x="899592" y="3861048"/>
            <a:ext cx="7200800" cy="1323439"/>
          </a:xfrm>
          <a:prstGeom prst="rect">
            <a:avLst/>
          </a:prstGeom>
        </p:spPr>
        <p:txBody>
          <a:bodyPr wrap="square">
            <a:spAutoFit/>
          </a:bodyPr>
          <a:lstStyle/>
          <a:p>
            <a:pPr algn="just"/>
            <a:r>
              <a:rPr lang="fr-FR" sz="2000" dirty="0">
                <a:solidFill>
                  <a:srgbClr val="000066"/>
                </a:solidFill>
                <a:latin typeface="AGaramond-Regular"/>
              </a:rPr>
              <a:t>…« No longer a </a:t>
            </a:r>
            <a:r>
              <a:rPr lang="fr-FR" sz="2000" dirty="0" err="1">
                <a:solidFill>
                  <a:srgbClr val="000066"/>
                </a:solidFill>
                <a:latin typeface="AGaramond-Regular"/>
              </a:rPr>
              <a:t>dirty</a:t>
            </a:r>
            <a:r>
              <a:rPr lang="fr-FR" sz="2000" dirty="0">
                <a:solidFill>
                  <a:srgbClr val="000066"/>
                </a:solidFill>
                <a:latin typeface="AGaramond-Regular"/>
              </a:rPr>
              <a:t> </a:t>
            </a:r>
            <a:r>
              <a:rPr lang="fr-FR" sz="2000" dirty="0" err="1">
                <a:solidFill>
                  <a:srgbClr val="000066"/>
                </a:solidFill>
                <a:latin typeface="AGaramond-Regular"/>
              </a:rPr>
              <a:t>word</a:t>
            </a:r>
            <a:r>
              <a:rPr lang="fr-FR" sz="2000" dirty="0">
                <a:solidFill>
                  <a:srgbClr val="000066"/>
                </a:solidFill>
                <a:latin typeface="AGaramond-Regular"/>
              </a:rPr>
              <a:t> », écrit Ruth </a:t>
            </a:r>
            <a:r>
              <a:rPr lang="fr-FR" sz="2000" dirty="0" err="1">
                <a:solidFill>
                  <a:srgbClr val="000066"/>
                </a:solidFill>
                <a:latin typeface="AGaramond-Regular"/>
              </a:rPr>
              <a:t>Rentschler</a:t>
            </a:r>
            <a:r>
              <a:rPr lang="fr-FR" sz="2000" dirty="0">
                <a:solidFill>
                  <a:srgbClr val="000066"/>
                </a:solidFill>
                <a:latin typeface="AGaramond-Regular"/>
              </a:rPr>
              <a:t> (dans </a:t>
            </a:r>
            <a:r>
              <a:rPr lang="fr-FR" sz="2000" dirty="0" err="1">
                <a:solidFill>
                  <a:srgbClr val="000066"/>
                </a:solidFill>
                <a:latin typeface="AGaramond-Regular"/>
              </a:rPr>
              <a:t>Rentschler</a:t>
            </a:r>
            <a:r>
              <a:rPr lang="fr-FR" sz="2000" dirty="0">
                <a:solidFill>
                  <a:srgbClr val="000066"/>
                </a:solidFill>
                <a:latin typeface="AGaramond-Regular"/>
              </a:rPr>
              <a:t> et </a:t>
            </a:r>
            <a:r>
              <a:rPr lang="fr-FR" sz="2000" dirty="0" err="1">
                <a:solidFill>
                  <a:srgbClr val="000066"/>
                </a:solidFill>
                <a:latin typeface="AGaramond-Regular"/>
              </a:rPr>
              <a:t>Hede</a:t>
            </a:r>
            <a:r>
              <a:rPr lang="fr-FR" sz="2000" dirty="0">
                <a:solidFill>
                  <a:srgbClr val="000066"/>
                </a:solidFill>
                <a:latin typeface="AGaramond-Regular"/>
              </a:rPr>
              <a:t>, 2007, 12) à propos du marketing des musées. Après avoir été longtemps rejeté, le marketing est maintenant mieux compris et plus utilisé par les professionnels du patrimoine.</a:t>
            </a:r>
            <a:endParaRPr lang="fr-FR" sz="2000" dirty="0">
              <a:solidFill>
                <a:srgbClr val="000066"/>
              </a:solidFill>
            </a:endParaRPr>
          </a:p>
        </p:txBody>
      </p:sp>
      <p:pic>
        <p:nvPicPr>
          <p:cNvPr id="6"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525534"/>
      </p:ext>
    </p:extLst>
  </p:cSld>
  <p:clrMapOvr>
    <a:masterClrMapping/>
  </p:clrMapOvr>
  <p:transition spd="med">
    <p:randomBa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29</a:t>
            </a:fld>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645024"/>
            <a:ext cx="1981200" cy="857250"/>
          </a:xfrm>
          <a:prstGeom prst="rect">
            <a:avLst/>
          </a:prstGeom>
          <a:ln>
            <a:solidFill>
              <a:srgbClr val="000066"/>
            </a:solidFill>
          </a:ln>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9202" y="553893"/>
            <a:ext cx="1829472" cy="1323595"/>
          </a:xfrm>
          <a:prstGeom prst="rect">
            <a:avLst/>
          </a:prstGeom>
          <a:ln>
            <a:solidFill>
              <a:srgbClr val="000066"/>
            </a:solidFill>
          </a:ln>
        </p:spPr>
      </p:pic>
      <p:pic>
        <p:nvPicPr>
          <p:cNvPr id="6" name="Imag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3972" y="1561725"/>
            <a:ext cx="1685000" cy="2299323"/>
          </a:xfrm>
          <a:prstGeom prst="rect">
            <a:avLst/>
          </a:prstGeom>
          <a:ln>
            <a:solidFill>
              <a:srgbClr val="000066"/>
            </a:solidFill>
          </a:ln>
        </p:spPr>
      </p:pic>
      <p:pic>
        <p:nvPicPr>
          <p:cNvPr id="7" name="Imag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48315" y="4805050"/>
            <a:ext cx="1927373" cy="966727"/>
          </a:xfrm>
          <a:prstGeom prst="rect">
            <a:avLst/>
          </a:prstGeom>
          <a:ln>
            <a:solidFill>
              <a:srgbClr val="000066"/>
            </a:solidFill>
          </a:ln>
        </p:spPr>
      </p:pic>
      <p:pic>
        <p:nvPicPr>
          <p:cNvPr id="8" name="Imag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30560" y="4830069"/>
            <a:ext cx="2329213" cy="1451657"/>
          </a:xfrm>
          <a:prstGeom prst="rect">
            <a:avLst/>
          </a:prstGeom>
          <a:ln>
            <a:solidFill>
              <a:srgbClr val="000066"/>
            </a:solidFill>
          </a:ln>
        </p:spPr>
      </p:pic>
      <p:pic>
        <p:nvPicPr>
          <p:cNvPr id="9" name="Imag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08377" y="2977978"/>
            <a:ext cx="2635623" cy="883070"/>
          </a:xfrm>
          <a:prstGeom prst="rect">
            <a:avLst/>
          </a:prstGeom>
          <a:ln>
            <a:solidFill>
              <a:srgbClr val="000066"/>
            </a:solidFill>
          </a:ln>
        </p:spPr>
      </p:pic>
      <p:pic>
        <p:nvPicPr>
          <p:cNvPr id="10" name="Imag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35227" y="3108654"/>
            <a:ext cx="1971675" cy="1485900"/>
          </a:xfrm>
          <a:prstGeom prst="rect">
            <a:avLst/>
          </a:prstGeom>
          <a:ln>
            <a:solidFill>
              <a:srgbClr val="000066"/>
            </a:solidFill>
          </a:ln>
        </p:spPr>
      </p:pic>
      <p:pic>
        <p:nvPicPr>
          <p:cNvPr id="11" name="Image 10"/>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87623" y="4886041"/>
            <a:ext cx="1440161" cy="1440161"/>
          </a:xfrm>
          <a:prstGeom prst="rect">
            <a:avLst/>
          </a:prstGeom>
          <a:ln>
            <a:solidFill>
              <a:srgbClr val="000066"/>
            </a:solidFill>
          </a:ln>
        </p:spPr>
      </p:pic>
      <p:pic>
        <p:nvPicPr>
          <p:cNvPr id="12" name="Imag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641799" y="2238413"/>
            <a:ext cx="1666875" cy="2362200"/>
          </a:xfrm>
          <a:prstGeom prst="rect">
            <a:avLst/>
          </a:prstGeom>
          <a:ln>
            <a:solidFill>
              <a:srgbClr val="000066"/>
            </a:solidFill>
          </a:ln>
        </p:spPr>
      </p:pic>
      <p:pic>
        <p:nvPicPr>
          <p:cNvPr id="13" name="Image 1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492897" y="731174"/>
            <a:ext cx="3967536" cy="1801262"/>
          </a:xfrm>
          <a:prstGeom prst="rect">
            <a:avLst/>
          </a:prstGeom>
          <a:ln>
            <a:solidFill>
              <a:srgbClr val="000066"/>
            </a:solidFill>
          </a:ln>
        </p:spPr>
      </p:pic>
      <p:sp>
        <p:nvSpPr>
          <p:cNvPr id="14" name="Espace réservé du contenu 2"/>
          <p:cNvSpPr txBox="1">
            <a:spLocks/>
          </p:cNvSpPr>
          <p:nvPr/>
        </p:nvSpPr>
        <p:spPr>
          <a:xfrm rot="20258438">
            <a:off x="168748" y="878452"/>
            <a:ext cx="6192688" cy="151216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2800" b="1" kern="0" dirty="0">
                <a:solidFill>
                  <a:srgbClr val="000066"/>
                </a:solidFill>
                <a:latin typeface="+mj-lt"/>
              </a:rPr>
              <a:t>L’humanitaire, le service, </a:t>
            </a:r>
          </a:p>
          <a:p>
            <a:pPr marL="0" indent="0" algn="ctr">
              <a:buFontTx/>
              <a:buNone/>
            </a:pPr>
            <a:r>
              <a:rPr lang="fr-FR" sz="2800" b="1" kern="0" dirty="0">
                <a:solidFill>
                  <a:srgbClr val="000066"/>
                </a:solidFill>
                <a:latin typeface="+mj-lt"/>
              </a:rPr>
              <a:t>la protection, les personnes âgées (</a:t>
            </a:r>
            <a:r>
              <a:rPr lang="fr-FR" sz="1800" kern="0" dirty="0">
                <a:solidFill>
                  <a:srgbClr val="000066"/>
                </a:solidFill>
                <a:latin typeface="+mj-lt"/>
              </a:rPr>
              <a:t>papy boom inversé action sur l’offre et la demande</a:t>
            </a:r>
            <a:r>
              <a:rPr lang="fr-FR" sz="2800" b="1" kern="0" dirty="0">
                <a:solidFill>
                  <a:srgbClr val="000066"/>
                </a:solidFill>
                <a:latin typeface="+mj-lt"/>
              </a:rPr>
              <a:t>), …</a:t>
            </a:r>
          </a:p>
        </p:txBody>
      </p:sp>
    </p:spTree>
    <p:extLst>
      <p:ext uri="{BB962C8B-B14F-4D97-AF65-F5344CB8AC3E}">
        <p14:creationId xmlns:p14="http://schemas.microsoft.com/office/powerpoint/2010/main" val="3095392067"/>
      </p:ext>
    </p:extLst>
  </p:cSld>
  <p:clrMapOvr>
    <a:masterClrMapping/>
  </p:clrMapOvr>
  <p:transition spd="med">
    <p:randomBa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a:t>
            </a:fld>
            <a:endParaRPr lang="fr-FR" dirty="0"/>
          </a:p>
        </p:txBody>
      </p:sp>
      <p:sp>
        <p:nvSpPr>
          <p:cNvPr id="3" name="Espace réservé du contenu 2"/>
          <p:cNvSpPr txBox="1">
            <a:spLocks/>
          </p:cNvSpPr>
          <p:nvPr/>
        </p:nvSpPr>
        <p:spPr>
          <a:xfrm>
            <a:off x="2555776" y="2636912"/>
            <a:ext cx="4608512" cy="57606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600" kern="0" dirty="0">
                <a:solidFill>
                  <a:srgbClr val="3333CC"/>
                </a:solidFill>
                <a:latin typeface="+mj-lt"/>
              </a:rPr>
              <a:t> </a:t>
            </a:r>
            <a:r>
              <a:rPr lang="fr-FR" sz="2800" b="1" kern="0" dirty="0">
                <a:solidFill>
                  <a:srgbClr val="000066"/>
                </a:solidFill>
                <a:latin typeface="+mj-lt"/>
              </a:rPr>
              <a:t>Alors tout se calcule…</a:t>
            </a:r>
          </a:p>
        </p:txBody>
      </p:sp>
    </p:spTree>
    <p:extLst>
      <p:ext uri="{BB962C8B-B14F-4D97-AF65-F5344CB8AC3E}">
        <p14:creationId xmlns:p14="http://schemas.microsoft.com/office/powerpoint/2010/main" val="4113698677"/>
      </p:ext>
    </p:extLst>
  </p:cSld>
  <p:clrMapOvr>
    <a:masterClrMapping/>
  </p:clrMapOvr>
  <p:transition spd="med">
    <p:randomBa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31</a:t>
            </a:fld>
            <a:endParaRPr lang="fr-FR" dirty="0"/>
          </a:p>
        </p:txBody>
      </p:sp>
      <p:sp>
        <p:nvSpPr>
          <p:cNvPr id="3" name="Espace réservé du contenu 2"/>
          <p:cNvSpPr txBox="1">
            <a:spLocks/>
          </p:cNvSpPr>
          <p:nvPr/>
        </p:nvSpPr>
        <p:spPr>
          <a:xfrm>
            <a:off x="2555776" y="2636912"/>
            <a:ext cx="4608512" cy="57606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600" kern="0" dirty="0">
                <a:solidFill>
                  <a:srgbClr val="3333CC"/>
                </a:solidFill>
                <a:latin typeface="+mj-lt"/>
              </a:rPr>
              <a:t> </a:t>
            </a:r>
            <a:r>
              <a:rPr lang="fr-FR" sz="2800" b="1" kern="0" dirty="0">
                <a:solidFill>
                  <a:srgbClr val="000066"/>
                </a:solidFill>
                <a:latin typeface="+mj-lt"/>
              </a:rPr>
              <a:t>Nécessité </a:t>
            </a:r>
            <a:r>
              <a:rPr lang="fr-FR" sz="2800" b="1" kern="0" dirty="0" err="1">
                <a:solidFill>
                  <a:srgbClr val="000066"/>
                </a:solidFill>
                <a:latin typeface="+mj-lt"/>
              </a:rPr>
              <a:t>Mkg</a:t>
            </a:r>
            <a:r>
              <a:rPr lang="fr-FR" sz="2800" b="1" kern="0" dirty="0">
                <a:solidFill>
                  <a:srgbClr val="000066"/>
                </a:solidFill>
                <a:latin typeface="+mj-lt"/>
              </a:rPr>
              <a:t> !</a:t>
            </a:r>
          </a:p>
        </p:txBody>
      </p:sp>
    </p:spTree>
    <p:extLst>
      <p:ext uri="{BB962C8B-B14F-4D97-AF65-F5344CB8AC3E}">
        <p14:creationId xmlns:p14="http://schemas.microsoft.com/office/powerpoint/2010/main" val="3009507658"/>
      </p:ext>
    </p:extLst>
  </p:cSld>
  <p:clrMapOvr>
    <a:masterClrMapping/>
  </p:clrMapOvr>
  <p:transition spd="med">
    <p:randomBa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32</a:t>
            </a:fld>
            <a:endParaRPr lang="fr-FR" dirty="0"/>
          </a:p>
        </p:txBody>
      </p:sp>
      <p:sp>
        <p:nvSpPr>
          <p:cNvPr id="3" name="Espace réservé du contenu 2"/>
          <p:cNvSpPr txBox="1">
            <a:spLocks/>
          </p:cNvSpPr>
          <p:nvPr/>
        </p:nvSpPr>
        <p:spPr>
          <a:xfrm>
            <a:off x="4716016" y="4128272"/>
            <a:ext cx="3456384" cy="1224136"/>
          </a:xfrm>
          <a:prstGeom prst="rect">
            <a:avLst/>
          </a:prstGeom>
          <a:ln>
            <a:solidFill>
              <a:srgbClr val="3333CC"/>
            </a:solidFill>
          </a:ln>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2000" kern="0" dirty="0"/>
              <a:t> </a:t>
            </a:r>
          </a:p>
          <a:p>
            <a:pPr marL="0" indent="0" algn="ctr">
              <a:buFontTx/>
              <a:buNone/>
            </a:pPr>
            <a:r>
              <a:rPr lang="fr-FR" sz="2800" kern="0" dirty="0">
                <a:solidFill>
                  <a:schemeClr val="accent6">
                    <a:lumMod val="75000"/>
                  </a:schemeClr>
                </a:solidFill>
                <a:latin typeface="+mj-lt"/>
              </a:rPr>
              <a:t>Réflexion </a:t>
            </a:r>
            <a:r>
              <a:rPr lang="fr-FR" sz="2800" kern="0" dirty="0">
                <a:solidFill>
                  <a:schemeClr val="accent6">
                    <a:lumMod val="75000"/>
                  </a:schemeClr>
                </a:solidFill>
              </a:rPr>
              <a:t>!</a:t>
            </a:r>
          </a:p>
        </p:txBody>
      </p:sp>
      <p:pic>
        <p:nvPicPr>
          <p:cNvPr id="531458" name="Picture 2" descr="C:\Users\BLEUEPRO\Desktop\index.jpg"/>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3491880" y="2420888"/>
            <a:ext cx="1828800" cy="18288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59" name="Picture 3" descr="C:\Users\BLEUEPRO\Desktop\imag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836712"/>
            <a:ext cx="2143125" cy="21431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6" name="Espace réservé du contenu 2"/>
          <p:cNvSpPr txBox="1">
            <a:spLocks/>
          </p:cNvSpPr>
          <p:nvPr/>
        </p:nvSpPr>
        <p:spPr>
          <a:xfrm>
            <a:off x="755577" y="4740340"/>
            <a:ext cx="2304256" cy="57606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600" kern="0" dirty="0">
                <a:solidFill>
                  <a:srgbClr val="3333CC"/>
                </a:solidFill>
                <a:latin typeface="+mj-lt"/>
              </a:rPr>
              <a:t> </a:t>
            </a:r>
            <a:r>
              <a:rPr lang="fr-FR" sz="1600" b="1" kern="0" dirty="0">
                <a:solidFill>
                  <a:schemeClr val="accent6">
                    <a:lumMod val="75000"/>
                  </a:schemeClr>
                </a:solidFill>
                <a:latin typeface="+mj-lt"/>
              </a:rPr>
              <a:t>ÉDM &amp; Marketing ?</a:t>
            </a:r>
          </a:p>
        </p:txBody>
      </p:sp>
      <p:pic>
        <p:nvPicPr>
          <p:cNvPr id="562178" name="Picture 2" descr="C:\Users\BLUEOFFICE\Desktop\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8895" y="2220913"/>
            <a:ext cx="2143125" cy="21431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79" name="Picture 3" descr="C:\Users\BLUEOFFICE\Desktop\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1493" y="5238143"/>
            <a:ext cx="1093861" cy="109386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687395"/>
      </p:ext>
    </p:extLst>
  </p:cSld>
  <p:clrMapOvr>
    <a:masterClrMapping/>
  </p:clrMapOvr>
  <p:transition spd="med">
    <p:randomBa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33</a:t>
            </a:fld>
            <a:endParaRPr lang="fr-FR" dirty="0"/>
          </a:p>
        </p:txBody>
      </p:sp>
      <p:sp>
        <p:nvSpPr>
          <p:cNvPr id="3" name="Rectangle 2"/>
          <p:cNvSpPr/>
          <p:nvPr/>
        </p:nvSpPr>
        <p:spPr>
          <a:xfrm>
            <a:off x="179512" y="1268760"/>
            <a:ext cx="8784976" cy="4616648"/>
          </a:xfrm>
          <a:prstGeom prst="rect">
            <a:avLst/>
          </a:prstGeom>
        </p:spPr>
        <p:txBody>
          <a:bodyPr wrap="square">
            <a:spAutoFit/>
          </a:bodyPr>
          <a:lstStyle/>
          <a:p>
            <a:pPr algn="just"/>
            <a:r>
              <a:rPr lang="fr-FR" i="1" dirty="0">
                <a:solidFill>
                  <a:schemeClr val="accent6">
                    <a:lumMod val="75000"/>
                  </a:schemeClr>
                </a:solidFill>
              </a:rPr>
              <a:t>Certains disent : « Donnez au client ce qu’il souhaite. » Ce n’est pas mon approche. Notre rôle est de devancer leurs désirs. Je crois que </a:t>
            </a:r>
            <a:r>
              <a:rPr lang="fr-FR" b="1" dirty="0">
                <a:solidFill>
                  <a:schemeClr val="accent6">
                    <a:lumMod val="75000"/>
                  </a:schemeClr>
                </a:solidFill>
              </a:rPr>
              <a:t>Henry Ford </a:t>
            </a:r>
            <a:r>
              <a:rPr lang="fr-FR" i="1" dirty="0">
                <a:solidFill>
                  <a:schemeClr val="accent6">
                    <a:lumMod val="75000"/>
                  </a:schemeClr>
                </a:solidFill>
              </a:rPr>
              <a:t>a dit un jour : Si j’avais demandé à mes clients ce qu’ils désiraient, ils m’auraient répondu : Un cheval plus rapide ! » Voilà pourquoi je ne m’appuie jamais sur les études de marché. Notre tâche est de lire ce qui n’est pas encore écrit sur la page. </a:t>
            </a:r>
          </a:p>
          <a:p>
            <a:r>
              <a:rPr lang="fr-FR" b="1" dirty="0">
                <a:solidFill>
                  <a:schemeClr val="accent6">
                    <a:lumMod val="75000"/>
                  </a:schemeClr>
                </a:solidFill>
              </a:rPr>
              <a:t>Steve Jobs</a:t>
            </a:r>
          </a:p>
          <a:p>
            <a:endParaRPr lang="fr-FR" dirty="0"/>
          </a:p>
          <a:p>
            <a:pPr algn="just"/>
            <a:r>
              <a:rPr lang="fr-FR" i="1" dirty="0">
                <a:solidFill>
                  <a:schemeClr val="accent6">
                    <a:lumMod val="75000"/>
                  </a:schemeClr>
                </a:solidFill>
              </a:rPr>
              <a:t>« les créateurs d’océans bleus, eux, ne se comparent pas à leurs compétiteurs. Ils appliquent une tout autre logique que nous appelons l’innovation-valeur, véritable pierre angulaire de la stratégie Océan Bleu. Il s’agit d’opérer un saut de valeur, tant pour l’acheteur que du point de vue de l’entreprise, qui permet de mettre la concurrence hors jeu en créant un nouvel espace stratégique non disputé. », … « il s’agit d’explorer d’autres secteurs d’activité, de nouvelles catégories d’acheteurs, des offres de produits ou de services complémentaires, de repenser le contenu fonctionnel et émotionnel du secteur. », … « …au lieu de se laisser submerger par les chiffres et le jargon… », …« Multiplier les études de marché n’est pas non plus la voie à suivre ». </a:t>
            </a:r>
          </a:p>
          <a:p>
            <a:r>
              <a:rPr lang="fr-FR" b="1" dirty="0" err="1">
                <a:solidFill>
                  <a:schemeClr val="accent6">
                    <a:lumMod val="75000"/>
                  </a:schemeClr>
                </a:solidFill>
              </a:rPr>
              <a:t>W.Chan</a:t>
            </a:r>
            <a:r>
              <a:rPr lang="fr-FR" b="1" dirty="0">
                <a:solidFill>
                  <a:schemeClr val="accent6">
                    <a:lumMod val="75000"/>
                  </a:schemeClr>
                </a:solidFill>
              </a:rPr>
              <a:t> Kim-Renée </a:t>
            </a:r>
            <a:r>
              <a:rPr lang="fr-FR" b="1" dirty="0" err="1">
                <a:solidFill>
                  <a:schemeClr val="accent6">
                    <a:lumMod val="75000"/>
                  </a:schemeClr>
                </a:solidFill>
              </a:rPr>
              <a:t>Mauborgne</a:t>
            </a:r>
            <a:r>
              <a:rPr lang="fr-FR" b="1" dirty="0">
                <a:solidFill>
                  <a:schemeClr val="accent6">
                    <a:lumMod val="75000"/>
                  </a:schemeClr>
                </a:solidFill>
              </a:rPr>
              <a:t>, Stratégie Océan Ble</a:t>
            </a:r>
            <a:r>
              <a:rPr lang="fr-FR" b="1" dirty="0">
                <a:solidFill>
                  <a:srgbClr val="3333CC"/>
                </a:solidFill>
              </a:rPr>
              <a:t>u</a:t>
            </a:r>
            <a:br>
              <a:rPr lang="fr-FR" dirty="0"/>
            </a:br>
            <a:endParaRPr lang="fr-FR" dirty="0"/>
          </a:p>
          <a:p>
            <a:pPr algn="just"/>
            <a:r>
              <a:rPr lang="fr-FR" i="1" dirty="0">
                <a:solidFill>
                  <a:schemeClr val="accent6">
                    <a:lumMod val="75000"/>
                  </a:schemeClr>
                </a:solidFill>
              </a:rPr>
              <a:t>"Dans la concurrence totale d'aujourd'hui, chaque marque doit d'abord avoir un sens très fort de sa mission. ..., cet objectif ne sera pas atteint sans audace, dans les ambitions mais aussi dans l'expression de la marque. Elles doivent déranger le marché, d'où leur engouement pour le concept moderne de disruption dû à </a:t>
            </a:r>
            <a:r>
              <a:rPr lang="fr-FR" i="1" dirty="0" err="1">
                <a:solidFill>
                  <a:schemeClr val="accent6">
                    <a:lumMod val="75000"/>
                  </a:schemeClr>
                </a:solidFill>
              </a:rPr>
              <a:t>J.-M.Dru</a:t>
            </a:r>
            <a:r>
              <a:rPr lang="fr-FR" i="1" dirty="0">
                <a:solidFill>
                  <a:schemeClr val="accent6">
                    <a:lumMod val="75000"/>
                  </a:schemeClr>
                </a:solidFill>
              </a:rPr>
              <a:t>, c'est-à-dire une remise en cause des conventions du marché". </a:t>
            </a:r>
          </a:p>
          <a:p>
            <a:r>
              <a:rPr lang="fr-FR" b="1" dirty="0">
                <a:solidFill>
                  <a:schemeClr val="accent6">
                    <a:lumMod val="75000"/>
                  </a:schemeClr>
                </a:solidFill>
              </a:rPr>
              <a:t>Jean-Noël </a:t>
            </a:r>
            <a:r>
              <a:rPr lang="fr-FR" b="1" dirty="0" err="1">
                <a:solidFill>
                  <a:schemeClr val="accent6">
                    <a:lumMod val="75000"/>
                  </a:schemeClr>
                </a:solidFill>
              </a:rPr>
              <a:t>Kapferer</a:t>
            </a:r>
            <a:r>
              <a:rPr lang="fr-FR" b="1" dirty="0">
                <a:solidFill>
                  <a:schemeClr val="accent6">
                    <a:lumMod val="75000"/>
                  </a:schemeClr>
                </a:solidFill>
              </a:rPr>
              <a:t>, Réinventer la marque</a:t>
            </a:r>
          </a:p>
        </p:txBody>
      </p:sp>
    </p:spTree>
    <p:extLst>
      <p:ext uri="{BB962C8B-B14F-4D97-AF65-F5344CB8AC3E}">
        <p14:creationId xmlns:p14="http://schemas.microsoft.com/office/powerpoint/2010/main" val="3922398459"/>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34</a:t>
            </a:fld>
            <a:endParaRPr lang="fr-FR" dirty="0"/>
          </a:p>
        </p:txBody>
      </p:sp>
      <p:sp>
        <p:nvSpPr>
          <p:cNvPr id="3" name="Rectangle 2"/>
          <p:cNvSpPr/>
          <p:nvPr/>
        </p:nvSpPr>
        <p:spPr>
          <a:xfrm>
            <a:off x="395536" y="1130372"/>
            <a:ext cx="8352928" cy="4616648"/>
          </a:xfrm>
          <a:prstGeom prst="rect">
            <a:avLst/>
          </a:prstGeom>
          <a:ln>
            <a:solidFill>
              <a:srgbClr val="3333CC"/>
            </a:solidFill>
          </a:ln>
        </p:spPr>
        <p:txBody>
          <a:bodyPr wrap="square">
            <a:spAutoFit/>
          </a:bodyPr>
          <a:lstStyle/>
          <a:p>
            <a:pPr algn="just"/>
            <a:r>
              <a:rPr lang="en-US" i="1" dirty="0">
                <a:solidFill>
                  <a:schemeClr val="accent6">
                    <a:lumMod val="75000"/>
                  </a:schemeClr>
                </a:solidFill>
              </a:rPr>
              <a:t>Some people say, "Give the customers what they want". But that’s not my approach. Our job is to figure out what they’re going to want before they do. I think Henry Ford once said, "If I’d asked customers what they wanted, they would have told me, ‘A faster horse!’" That’s why I never rely on market research. Our task is to read things that are not yet on the page. </a:t>
            </a:r>
          </a:p>
          <a:p>
            <a:r>
              <a:rPr lang="en-US" b="1" dirty="0">
                <a:solidFill>
                  <a:schemeClr val="accent6">
                    <a:lumMod val="75000"/>
                  </a:schemeClr>
                </a:solidFill>
              </a:rPr>
              <a:t>Steve Jobs</a:t>
            </a:r>
          </a:p>
          <a:p>
            <a:endParaRPr lang="en-US" dirty="0">
              <a:solidFill>
                <a:schemeClr val="accent6">
                  <a:lumMod val="75000"/>
                </a:schemeClr>
              </a:solidFill>
            </a:endParaRPr>
          </a:p>
          <a:p>
            <a:pPr algn="just"/>
            <a:r>
              <a:rPr lang="en-US" i="1" dirty="0">
                <a:solidFill>
                  <a:schemeClr val="accent6">
                    <a:lumMod val="75000"/>
                  </a:schemeClr>
                </a:solidFill>
              </a:rPr>
              <a:t>"The creators of blue oceans, surprisingly, didn’t use the competition as their benchmark. Instead they followed a different strategic logic that we call value innovation. Value innovation is the cornerstone of blue ocean strategy. We call it value innovation because instead of focusing on beating the competition, you focus on making the competition irrelevant by creating a leap in value for buyers and your company, thereby opening new and uncontested market space."; … "focus on looking across alternative industries, across buyer groups, across complementary product and service offerings, across the functional-emotional orientation of an industry."; … "…rather than be submerged in numbers and jargon…"; … "Nor is conducting extensive customer research the path to blue oceans." </a:t>
            </a:r>
          </a:p>
          <a:p>
            <a:r>
              <a:rPr lang="en-US" b="1" dirty="0" err="1">
                <a:solidFill>
                  <a:schemeClr val="accent6">
                    <a:lumMod val="75000"/>
                  </a:schemeClr>
                </a:solidFill>
              </a:rPr>
              <a:t>W.Chan</a:t>
            </a:r>
            <a:r>
              <a:rPr lang="en-US" b="1" dirty="0">
                <a:solidFill>
                  <a:schemeClr val="accent6">
                    <a:lumMod val="75000"/>
                  </a:schemeClr>
                </a:solidFill>
              </a:rPr>
              <a:t> Kim-Renée Mauborgne, Blue Ocean Strategy</a:t>
            </a:r>
            <a:br>
              <a:rPr lang="en-US" dirty="0">
                <a:solidFill>
                  <a:schemeClr val="accent6">
                    <a:lumMod val="75000"/>
                  </a:schemeClr>
                </a:solidFill>
              </a:rPr>
            </a:br>
            <a:endParaRPr lang="en-US" dirty="0">
              <a:solidFill>
                <a:schemeClr val="accent6">
                  <a:lumMod val="75000"/>
                </a:schemeClr>
              </a:solidFill>
            </a:endParaRPr>
          </a:p>
          <a:p>
            <a:pPr algn="just"/>
            <a:r>
              <a:rPr lang="en-US" i="1" dirty="0">
                <a:solidFill>
                  <a:schemeClr val="accent6">
                    <a:lumMod val="75000"/>
                  </a:schemeClr>
                </a:solidFill>
              </a:rPr>
              <a:t>"In today’s environment of total competition, every brand must first demonstrate a real sense of mission. …, this goal will not be achieved without some boldness, not only in the objectives but also in brand expression. They (challenging brands) must disturb the market, hence their enthusiasm for the modern concept of "disruption" developed by Jean-Marie </a:t>
            </a:r>
            <a:r>
              <a:rPr lang="en-US" i="1" dirty="0" err="1">
                <a:solidFill>
                  <a:schemeClr val="accent6">
                    <a:lumMod val="75000"/>
                  </a:schemeClr>
                </a:solidFill>
              </a:rPr>
              <a:t>Dru</a:t>
            </a:r>
            <a:r>
              <a:rPr lang="en-US" i="1" dirty="0">
                <a:solidFill>
                  <a:schemeClr val="accent6">
                    <a:lumMod val="75000"/>
                  </a:schemeClr>
                </a:solidFill>
              </a:rPr>
              <a:t>, i.e. calling into question market conventions“</a:t>
            </a:r>
          </a:p>
          <a:p>
            <a:r>
              <a:rPr lang="en-US" b="1" dirty="0">
                <a:solidFill>
                  <a:schemeClr val="accent6">
                    <a:lumMod val="75000"/>
                  </a:schemeClr>
                </a:solidFill>
              </a:rPr>
              <a:t>Jean-Noël </a:t>
            </a:r>
            <a:r>
              <a:rPr lang="en-US" b="1" dirty="0" err="1">
                <a:solidFill>
                  <a:schemeClr val="accent6">
                    <a:lumMod val="75000"/>
                  </a:schemeClr>
                </a:solidFill>
              </a:rPr>
              <a:t>Kapferer</a:t>
            </a:r>
            <a:r>
              <a:rPr lang="en-US" b="1" dirty="0">
                <a:solidFill>
                  <a:schemeClr val="accent6">
                    <a:lumMod val="75000"/>
                  </a:schemeClr>
                </a:solidFill>
              </a:rPr>
              <a:t>, </a:t>
            </a:r>
            <a:r>
              <a:rPr lang="en-US" b="1" dirty="0" err="1">
                <a:solidFill>
                  <a:schemeClr val="accent6">
                    <a:lumMod val="75000"/>
                  </a:schemeClr>
                </a:solidFill>
              </a:rPr>
              <a:t>Réinventer</a:t>
            </a:r>
            <a:r>
              <a:rPr lang="en-US" b="1" dirty="0">
                <a:solidFill>
                  <a:schemeClr val="accent6">
                    <a:lumMod val="75000"/>
                  </a:schemeClr>
                </a:solidFill>
              </a:rPr>
              <a:t> la marque (Re-inventing brand) </a:t>
            </a:r>
          </a:p>
        </p:txBody>
      </p:sp>
    </p:spTree>
    <p:extLst>
      <p:ext uri="{BB962C8B-B14F-4D97-AF65-F5344CB8AC3E}">
        <p14:creationId xmlns:p14="http://schemas.microsoft.com/office/powerpoint/2010/main" val="3028417909"/>
      </p:ext>
    </p:extLst>
  </p:cSld>
  <p:clrMapOvr>
    <a:masterClrMapping/>
  </p:clrMapOvr>
  <p:transition spd="med">
    <p:randomBa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a:t>
            </a:fld>
            <a:endParaRPr lang="fr-FR" dirty="0"/>
          </a:p>
        </p:txBody>
      </p:sp>
      <p:pic>
        <p:nvPicPr>
          <p:cNvPr id="3" name="Image 2"/>
          <p:cNvPicPr/>
          <p:nvPr/>
        </p:nvPicPr>
        <p:blipFill rotWithShape="1">
          <a:blip r:embed="rId2"/>
          <a:srcRect l="41336" t="45874" r="22619" b="7959"/>
          <a:stretch/>
        </p:blipFill>
        <p:spPr bwMode="auto">
          <a:xfrm>
            <a:off x="611560" y="980728"/>
            <a:ext cx="7920880" cy="5112567"/>
          </a:xfrm>
          <a:prstGeom prst="rect">
            <a:avLst/>
          </a:prstGeom>
          <a:ln w="38100">
            <a:solidFill>
              <a:srgbClr val="000099"/>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95273015"/>
      </p:ext>
    </p:extLst>
  </p:cSld>
  <p:clrMapOvr>
    <a:masterClrMapping/>
  </p:clrMapOvr>
  <p:transition spd="med">
    <p:randomBar/>
  </p:transition>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146" name="Rectangle 2"/>
          <p:cNvSpPr>
            <a:spLocks noGrp="1" noChangeArrowheads="1"/>
          </p:cNvSpPr>
          <p:nvPr>
            <p:ph idx="1"/>
          </p:nvPr>
        </p:nvSpPr>
        <p:spPr>
          <a:xfrm>
            <a:off x="827584" y="2276872"/>
            <a:ext cx="5414962" cy="1944216"/>
          </a:xfrm>
          <a:noFill/>
        </p:spPr>
        <p:txBody>
          <a:bodyPr lIns="90488" tIns="44450" rIns="90488" bIns="44450">
            <a:noAutofit/>
          </a:bodyPr>
          <a:lstStyle/>
          <a:p>
            <a:pPr marL="382588" indent="-382588" algn="ctr" eaLnBrk="1" hangingPunct="1">
              <a:lnSpc>
                <a:spcPct val="80000"/>
              </a:lnSpc>
              <a:buFont typeface="Wingdings" pitchFamily="2" charset="2"/>
              <a:buNone/>
            </a:pPr>
            <a:endParaRPr lang="fr-FR" altLang="fr-FR" sz="1800" i="1" dirty="0">
              <a:solidFill>
                <a:srgbClr val="000099"/>
              </a:solidFill>
              <a:cs typeface="Arial" charset="0"/>
            </a:endParaRPr>
          </a:p>
          <a:p>
            <a:pPr marL="382588" indent="-382588" algn="ctr" eaLnBrk="1" hangingPunct="1">
              <a:lnSpc>
                <a:spcPct val="80000"/>
              </a:lnSpc>
              <a:buFont typeface="Wingdings" pitchFamily="2" charset="2"/>
              <a:buNone/>
            </a:pPr>
            <a:r>
              <a:rPr lang="fr-FR" altLang="fr-FR" sz="2100" dirty="0">
                <a:solidFill>
                  <a:srgbClr val="000099"/>
                </a:solidFill>
                <a:cs typeface="Arial" charset="0"/>
              </a:rPr>
              <a:t>Si la valeur perçue</a:t>
            </a:r>
          </a:p>
          <a:p>
            <a:pPr marL="382588" indent="-382588" algn="ctr" eaLnBrk="1" hangingPunct="1">
              <a:lnSpc>
                <a:spcPct val="80000"/>
              </a:lnSpc>
              <a:buFont typeface="Wingdings" pitchFamily="2" charset="2"/>
              <a:buNone/>
            </a:pPr>
            <a:r>
              <a:rPr lang="fr-FR" altLang="fr-FR" sz="2100" dirty="0">
                <a:solidFill>
                  <a:srgbClr val="000099"/>
                </a:solidFill>
                <a:cs typeface="Arial" charset="0"/>
              </a:rPr>
              <a:t>d’une offre était purement </a:t>
            </a:r>
          </a:p>
          <a:p>
            <a:pPr marL="382588" indent="-382588" algn="ctr" eaLnBrk="1" hangingPunct="1">
              <a:lnSpc>
                <a:spcPct val="80000"/>
              </a:lnSpc>
              <a:buFont typeface="Wingdings" pitchFamily="2" charset="2"/>
              <a:buNone/>
            </a:pPr>
            <a:r>
              <a:rPr lang="fr-FR" altLang="fr-FR" sz="2100" dirty="0">
                <a:solidFill>
                  <a:srgbClr val="000099"/>
                </a:solidFill>
                <a:cs typeface="Arial" charset="0"/>
              </a:rPr>
              <a:t>Objective :</a:t>
            </a:r>
          </a:p>
          <a:p>
            <a:pPr marL="382588" indent="-382588" algn="ctr" eaLnBrk="1" hangingPunct="1">
              <a:lnSpc>
                <a:spcPct val="80000"/>
              </a:lnSpc>
              <a:buFont typeface="Wingdings" pitchFamily="2" charset="2"/>
              <a:buNone/>
            </a:pPr>
            <a:endParaRPr lang="fr-FR" altLang="fr-FR" sz="1800" i="1" dirty="0">
              <a:solidFill>
                <a:srgbClr val="000099"/>
              </a:solidFill>
              <a:cs typeface="Arial" charset="0"/>
            </a:endParaRPr>
          </a:p>
          <a:p>
            <a:pPr marL="382588" indent="-382588" algn="ctr" eaLnBrk="1" hangingPunct="1">
              <a:lnSpc>
                <a:spcPct val="80000"/>
              </a:lnSpc>
              <a:buFont typeface="Wingdings" pitchFamily="2" charset="2"/>
              <a:buNone/>
            </a:pPr>
            <a:r>
              <a:rPr lang="fr-FR" altLang="fr-FR" sz="1800" i="1" dirty="0">
                <a:solidFill>
                  <a:srgbClr val="000099"/>
                </a:solidFill>
                <a:cs typeface="Arial" charset="0"/>
              </a:rPr>
              <a:t>          L’eau ne serait que de l’eau… </a:t>
            </a:r>
          </a:p>
          <a:p>
            <a:pPr marL="382588" indent="-382588" algn="ctr" eaLnBrk="1" hangingPunct="1"/>
            <a:endParaRPr lang="fr-FR" altLang="fr-FR" sz="1400" dirty="0">
              <a:cs typeface="Arial" charset="0"/>
            </a:endParaRPr>
          </a:p>
        </p:txBody>
      </p:sp>
      <p:grpSp>
        <p:nvGrpSpPr>
          <p:cNvPr id="2" name="Group 3"/>
          <p:cNvGrpSpPr>
            <a:grpSpLocks/>
          </p:cNvGrpSpPr>
          <p:nvPr/>
        </p:nvGrpSpPr>
        <p:grpSpPr bwMode="auto">
          <a:xfrm>
            <a:off x="5580112" y="1628800"/>
            <a:ext cx="2457450" cy="4572000"/>
            <a:chOff x="1872" y="1248"/>
            <a:chExt cx="1548" cy="2880"/>
          </a:xfrm>
        </p:grpSpPr>
        <p:pic>
          <p:nvPicPr>
            <p:cNvPr id="33797" name="Picture 4"/>
            <p:cNvPicPr>
              <a:picLocks noChangeAspect="1" noChangeArrowheads="1"/>
            </p:cNvPicPr>
            <p:nvPr/>
          </p:nvPicPr>
          <p:blipFill>
            <a:blip r:embed="rId3">
              <a:clrChange>
                <a:clrFrom>
                  <a:srgbClr val="FFFFFE"/>
                </a:clrFrom>
                <a:clrTo>
                  <a:srgbClr val="FFFFFE">
                    <a:alpha val="0"/>
                  </a:srgbClr>
                </a:clrTo>
              </a:clrChange>
              <a:extLst>
                <a:ext uri="{28A0092B-C50C-407E-A947-70E740481C1C}">
                  <a14:useLocalDpi xmlns:a14="http://schemas.microsoft.com/office/drawing/2010/main" val="0"/>
                </a:ext>
              </a:extLst>
            </a:blip>
            <a:srcRect/>
            <a:stretch>
              <a:fillRect/>
            </a:stretch>
          </p:blipFill>
          <p:spPr bwMode="auto">
            <a:xfrm>
              <a:off x="2208" y="1248"/>
              <a:ext cx="1212" cy="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Text Box 5"/>
            <p:cNvSpPr txBox="1">
              <a:spLocks noChangeArrowheads="1"/>
            </p:cNvSpPr>
            <p:nvPr/>
          </p:nvSpPr>
          <p:spPr bwMode="auto">
            <a:xfrm>
              <a:off x="1872" y="3840"/>
              <a:ext cx="11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fr-FR" altLang="fr-FR" sz="2400" b="1">
                <a:solidFill>
                  <a:srgbClr val="0023FF"/>
                </a:solidFill>
                <a:latin typeface="New York" charset="0"/>
              </a:endParaRPr>
            </a:p>
          </p:txBody>
        </p:sp>
      </p:grpSp>
      <p:sp>
        <p:nvSpPr>
          <p:cNvPr id="33796" name="Rectangle 7"/>
          <p:cNvSpPr>
            <a:spLocks noChangeArrowheads="1"/>
          </p:cNvSpPr>
          <p:nvPr/>
        </p:nvSpPr>
        <p:spPr bwMode="auto">
          <a:xfrm>
            <a:off x="-40286" y="514772"/>
            <a:ext cx="7010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47675" indent="-447675"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indent="0" algn="r" eaLnBrk="1" hangingPunct="1">
              <a:lnSpc>
                <a:spcPct val="90000"/>
              </a:lnSpc>
              <a:spcBef>
                <a:spcPct val="20000"/>
              </a:spcBef>
              <a:buClr>
                <a:srgbClr val="FF6600"/>
              </a:buClr>
            </a:pPr>
            <a:r>
              <a:rPr lang="fr-FR" altLang="fr-FR" sz="3200" b="1" dirty="0">
                <a:solidFill>
                  <a:srgbClr val="000099"/>
                </a:solidFill>
                <a:latin typeface="+mn-lt"/>
              </a:rPr>
              <a:t>Une proposition de valeur</a:t>
            </a:r>
          </a:p>
        </p:txBody>
      </p:sp>
    </p:spTree>
    <p:extLst>
      <p:ext uri="{BB962C8B-B14F-4D97-AF65-F5344CB8AC3E}">
        <p14:creationId xmlns:p14="http://schemas.microsoft.com/office/powerpoint/2010/main" val="23952379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4146">
                                            <p:txEl>
                                              <p:pRg st="1" end="1"/>
                                            </p:txEl>
                                          </p:spTgt>
                                        </p:tgtEl>
                                        <p:attrNameLst>
                                          <p:attrName>style.visibility</p:attrName>
                                        </p:attrNameLst>
                                      </p:cBhvr>
                                      <p:to>
                                        <p:strVal val="visible"/>
                                      </p:to>
                                    </p:set>
                                    <p:anim calcmode="lin" valueType="num">
                                      <p:cBhvr additive="base">
                                        <p:cTn id="13" dur="500" fill="hold"/>
                                        <p:tgtEl>
                                          <p:spTgt spid="13414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414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4146">
                                            <p:txEl>
                                              <p:pRg st="2" end="2"/>
                                            </p:txEl>
                                          </p:spTgt>
                                        </p:tgtEl>
                                        <p:attrNameLst>
                                          <p:attrName>style.visibility</p:attrName>
                                        </p:attrNameLst>
                                      </p:cBhvr>
                                      <p:to>
                                        <p:strVal val="visible"/>
                                      </p:to>
                                    </p:set>
                                    <p:anim calcmode="lin" valueType="num">
                                      <p:cBhvr additive="base">
                                        <p:cTn id="19" dur="500" fill="hold"/>
                                        <p:tgtEl>
                                          <p:spTgt spid="13414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414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4146">
                                            <p:txEl>
                                              <p:pRg st="3" end="3"/>
                                            </p:txEl>
                                          </p:spTgt>
                                        </p:tgtEl>
                                        <p:attrNameLst>
                                          <p:attrName>style.visibility</p:attrName>
                                        </p:attrNameLst>
                                      </p:cBhvr>
                                      <p:to>
                                        <p:strVal val="visible"/>
                                      </p:to>
                                    </p:set>
                                    <p:anim calcmode="lin" valueType="num">
                                      <p:cBhvr additive="base">
                                        <p:cTn id="25" dur="500" fill="hold"/>
                                        <p:tgtEl>
                                          <p:spTgt spid="13414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414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4146">
                                            <p:txEl>
                                              <p:pRg st="5" end="5"/>
                                            </p:txEl>
                                          </p:spTgt>
                                        </p:tgtEl>
                                        <p:attrNameLst>
                                          <p:attrName>style.visibility</p:attrName>
                                        </p:attrNameLst>
                                      </p:cBhvr>
                                      <p:to>
                                        <p:strVal val="visible"/>
                                      </p:to>
                                    </p:set>
                                    <p:anim calcmode="lin" valueType="num">
                                      <p:cBhvr additive="base">
                                        <p:cTn id="31" dur="500" fill="hold"/>
                                        <p:tgtEl>
                                          <p:spTgt spid="134146">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4146">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37</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5" name="Espace réservé du contenu 2"/>
          <p:cNvSpPr>
            <a:spLocks noGrp="1"/>
          </p:cNvSpPr>
          <p:nvPr>
            <p:ph idx="4294967295"/>
          </p:nvPr>
        </p:nvSpPr>
        <p:spPr>
          <a:xfrm>
            <a:off x="323528" y="1621940"/>
            <a:ext cx="8229600" cy="4488045"/>
          </a:xfrm>
          <a:prstGeom prst="rect">
            <a:avLst/>
          </a:prstGeom>
        </p:spPr>
        <p:txBody>
          <a:bodyPr/>
          <a:lstStyle/>
          <a:p>
            <a:pPr marL="0" indent="0" algn="ctr">
              <a:buNone/>
            </a:pPr>
            <a:r>
              <a:rPr lang="fr-FR" sz="2800" b="1" dirty="0">
                <a:solidFill>
                  <a:schemeClr val="accent6">
                    <a:lumMod val="75000"/>
                  </a:schemeClr>
                </a:solidFill>
                <a:latin typeface="+mj-lt"/>
              </a:rPr>
              <a:t>Étude oui/non</a:t>
            </a:r>
          </a:p>
          <a:p>
            <a:pPr marL="0" indent="0" algn="ctr">
              <a:buNone/>
            </a:pPr>
            <a:endParaRPr lang="fr-FR" sz="1000" dirty="0">
              <a:solidFill>
                <a:schemeClr val="accent6">
                  <a:lumMod val="75000"/>
                </a:schemeClr>
              </a:solidFill>
              <a:latin typeface="+mj-lt"/>
            </a:endParaRPr>
          </a:p>
          <a:p>
            <a:pPr marL="0" indent="0" algn="ctr">
              <a:buNone/>
            </a:pPr>
            <a:endParaRPr lang="fr-FR" sz="2000" dirty="0">
              <a:solidFill>
                <a:schemeClr val="accent6">
                  <a:lumMod val="75000"/>
                </a:schemeClr>
              </a:solidFill>
              <a:latin typeface="+mj-lt"/>
            </a:endParaRPr>
          </a:p>
          <a:p>
            <a:pPr marL="0" indent="0" algn="ctr">
              <a:buNone/>
            </a:pPr>
            <a:r>
              <a:rPr lang="fr-FR" sz="1800" dirty="0">
                <a:solidFill>
                  <a:schemeClr val="accent6">
                    <a:lumMod val="75000"/>
                  </a:schemeClr>
                </a:solidFill>
                <a:latin typeface="Arial" panose="020B0604020202020204" pitchFamily="34" charset="0"/>
                <a:cs typeface="Arial" panose="020B0604020202020204" pitchFamily="34" charset="0"/>
              </a:rPr>
              <a:t>Ex : Tarte Tropézienne « </a:t>
            </a:r>
            <a:r>
              <a:rPr lang="fr-FR" sz="1800" i="1" dirty="0">
                <a:solidFill>
                  <a:schemeClr val="accent6">
                    <a:lumMod val="75000"/>
                  </a:schemeClr>
                </a:solidFill>
                <a:latin typeface="Arial" panose="020B0604020202020204" pitchFamily="34" charset="0"/>
                <a:cs typeface="Arial" panose="020B0604020202020204" pitchFamily="34" charset="0"/>
              </a:rPr>
              <a:t>pas d’étude de marché et ça marche</a:t>
            </a:r>
            <a:r>
              <a:rPr lang="fr-FR" sz="1800" dirty="0">
                <a:solidFill>
                  <a:schemeClr val="accent6">
                    <a:lumMod val="75000"/>
                  </a:schemeClr>
                </a:solidFill>
                <a:latin typeface="Arial" panose="020B0604020202020204" pitchFamily="34" charset="0"/>
                <a:cs typeface="Arial" panose="020B0604020202020204" pitchFamily="34" charset="0"/>
              </a:rPr>
              <a:t> »… </a:t>
            </a:r>
          </a:p>
          <a:p>
            <a:pPr marL="0" indent="0" algn="ctr">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1 étude aurait démontré que la « crème » à cet endroit (consommateurs/</a:t>
            </a:r>
            <a:r>
              <a:rPr lang="fr-FR" sz="1800" dirty="0" err="1">
                <a:solidFill>
                  <a:schemeClr val="accent6">
                    <a:lumMod val="75000"/>
                  </a:schemeClr>
                </a:solidFill>
                <a:latin typeface="Arial" panose="020B0604020202020204" pitchFamily="34" charset="0"/>
                <a:cs typeface="Arial" panose="020B0604020202020204" pitchFamily="34" charset="0"/>
              </a:rPr>
              <a:t>trices</a:t>
            </a:r>
            <a:r>
              <a:rPr lang="fr-FR" sz="1800" dirty="0">
                <a:solidFill>
                  <a:schemeClr val="accent6">
                    <a:lumMod val="75000"/>
                  </a:schemeClr>
                </a:solidFill>
                <a:latin typeface="Arial" panose="020B0604020202020204" pitchFamily="34" charset="0"/>
                <a:cs typeface="Arial" panose="020B0604020202020204" pitchFamily="34" charset="0"/>
              </a:rPr>
              <a:t> qui recherchent l’élégance et ne pas grossir, n’est pas le produit de prédilection locale : exact ?)</a:t>
            </a:r>
          </a:p>
          <a:p>
            <a:pPr marL="0" indent="0" algn="ctr">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buNone/>
            </a:pPr>
            <a:r>
              <a:rPr lang="fr-FR" sz="1800" dirty="0">
                <a:solidFill>
                  <a:schemeClr val="accent6">
                    <a:lumMod val="75000"/>
                  </a:schemeClr>
                </a:solidFill>
                <a:latin typeface="Arial" panose="020B0604020202020204" pitchFamily="34" charset="0"/>
                <a:cs typeface="Arial" panose="020B0604020202020204" pitchFamily="34" charset="0"/>
              </a:rPr>
              <a:t>Aujourd’hui 26 enseignes à St Tropez</a:t>
            </a:r>
          </a:p>
          <a:p>
            <a:pPr marL="0" indent="0" algn="ctr">
              <a:buNone/>
            </a:pPr>
            <a:r>
              <a:rPr lang="fr-FR" sz="1800" dirty="0">
                <a:solidFill>
                  <a:schemeClr val="accent6">
                    <a:lumMod val="75000"/>
                  </a:schemeClr>
                </a:solidFill>
                <a:latin typeface="Arial" panose="020B0604020202020204" pitchFamily="34" charset="0"/>
                <a:cs typeface="Arial" panose="020B0604020202020204" pitchFamily="34" charset="0"/>
              </a:rPr>
              <a:t> </a:t>
            </a:r>
          </a:p>
          <a:p>
            <a:pPr marL="0" indent="0" algn="ctr">
              <a:buNone/>
            </a:pPr>
            <a:r>
              <a:rPr lang="fr-FR" sz="1800" dirty="0">
                <a:solidFill>
                  <a:schemeClr val="accent6">
                    <a:lumMod val="75000"/>
                  </a:schemeClr>
                </a:solidFill>
                <a:latin typeface="Arial" panose="020B0604020202020204" pitchFamily="34" charset="0"/>
                <a:cs typeface="Arial" panose="020B0604020202020204" pitchFamily="34" charset="0"/>
              </a:rPr>
              <a:t>Réflexion</a:t>
            </a:r>
            <a:r>
              <a:rPr lang="fr-FR" sz="1800" dirty="0">
                <a:solidFill>
                  <a:srgbClr val="3333CC"/>
                </a:solidFill>
                <a:latin typeface="Arial" panose="020B0604020202020204" pitchFamily="34" charset="0"/>
                <a:cs typeface="Arial" panose="020B0604020202020204" pitchFamily="34" charset="0"/>
              </a:rPr>
              <a:t> !</a:t>
            </a:r>
          </a:p>
        </p:txBody>
      </p:sp>
      <p:pic>
        <p:nvPicPr>
          <p:cNvPr id="7" name="Picture 2" descr="C:\Users\BLEUEPRO\Documents\SH-C\SEAHORSE COLLECTION\Logo\logo Seahorse Collection.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0152" y="5517232"/>
            <a:ext cx="2801504" cy="7757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9106"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572728"/>
            <a:ext cx="1409551" cy="105580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474214"/>
      </p:ext>
    </p:extLst>
  </p:cSld>
  <p:clrMapOvr>
    <a:masterClrMapping/>
  </p:clrMapOvr>
  <p:transition spd="med">
    <p:randomBa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23113DC-7230-460D-B151-CFCE42871102}" type="slidenum">
              <a:rPr lang="fr-FR"/>
              <a:pPr/>
              <a:t>38</a:t>
            </a:fld>
            <a:endParaRPr lang="fr-FR"/>
          </a:p>
        </p:txBody>
      </p:sp>
      <p:sp>
        <p:nvSpPr>
          <p:cNvPr id="252938" name="Rectangle 10"/>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7" name="Picture 2" descr="C:\Users\BLEUEPRO\Documents\SH-C\SEAHORSE COLLECTION\Logo\logo Seahorse Collection.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4532" y="3512093"/>
            <a:ext cx="4954935" cy="137200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58" name="Picture 2" descr="C:\Users\BLEUEPRO\Desktop\ur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28" y="649025"/>
            <a:ext cx="1678121" cy="25305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59" name="Picture 3" descr="C:\Users\BLEUEPRO\Desktop\Watercycle technologie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1447" y="5157191"/>
            <a:ext cx="3909331" cy="108421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63" name="Picture 7" descr="C:\Users\BLEUEPRO\Desktop\hydrocycle-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6503" y="2319026"/>
            <a:ext cx="3201562" cy="86049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64" name="Picture 8" descr="C:\Users\BLEUEPRO\Desktop\Logo_Moyen_R.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6503" y="970800"/>
            <a:ext cx="3078899" cy="85248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65" name="Picture 9" descr="C:\Users\BLEUEPRO\Desktop\Logo_W_R_Moyen.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10166" y="3847976"/>
            <a:ext cx="1404763" cy="66572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1466" name="Picture 10" descr="C:\Users\BLEUEPRO\Desktop\hippo bleu.gif"/>
          <p:cNvPicPr>
            <a:picLocks noChangeAspect="1" noChangeArrowheads="1"/>
          </p:cNvPicPr>
          <p:nvPr/>
        </p:nvPicPr>
        <p:blipFill>
          <a:blip cstate="print">
            <a:extLst>
              <a:ext uri="{28A0092B-C50C-407E-A947-70E740481C1C}">
                <a14:useLocalDpi xmlns:a14="http://schemas.microsoft.com/office/drawing/2010/main" val="0"/>
              </a:ext>
            </a:extLst>
          </a:blip>
          <a:srcRect/>
          <a:stretch>
            <a:fillRect/>
          </a:stretch>
        </p:blipFill>
        <p:spPr bwMode="auto">
          <a:xfrm>
            <a:off x="755576" y="3456119"/>
            <a:ext cx="954948" cy="148394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3986" name="Picture 2" descr="C:\Users\BLUEOFFICE\Desktop\Logo Cab Bleu.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73064" y="3456119"/>
            <a:ext cx="1207368" cy="153565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3987" name="Picture 3" descr="C:\Users\BLUEOFFICE\Desktop\Blue Charter+Slogan.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849394" y="5188973"/>
            <a:ext cx="3863544" cy="102064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3988" name="Picture 4"/>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7589" t="21220" r="55488" b="13981"/>
          <a:stretch/>
        </p:blipFill>
        <p:spPr bwMode="auto">
          <a:xfrm>
            <a:off x="6470778" y="2178279"/>
            <a:ext cx="1157378" cy="114199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553989" name="Picture 5" descr="C:\Users\BLUEOFFICE\Desktop\h2o-ok.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6424092" y="541546"/>
            <a:ext cx="1250750" cy="128594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4350244"/>
      </p:ext>
    </p:extLst>
  </p:cSld>
  <p:clrMapOvr>
    <a:masterClrMapping/>
  </p:clrMapOvr>
  <p:transition spd="med">
    <p:randomBa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a:t>
            </a:fld>
            <a:endParaRPr lang="fr-FR" dirty="0"/>
          </a:p>
        </p:txBody>
      </p:sp>
      <p:pic>
        <p:nvPicPr>
          <p:cNvPr id="555010" name="Picture 2" descr="C:\Users\BLUEOFFICE\Documents\Bureau 14-12-2015\SeaHorse SOCIÉTÉ\Web SeaH\Site\SeaH Webdesign Englis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1052736"/>
            <a:ext cx="7632848" cy="539260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251520" y="332656"/>
            <a:ext cx="8064896" cy="584775"/>
          </a:xfrm>
          <a:prstGeom prst="rect">
            <a:avLst/>
          </a:prstGeom>
        </p:spPr>
        <p:txBody>
          <a:bodyPr wrap="square">
            <a:spAutoFit/>
          </a:bodyPr>
          <a:lstStyle/>
          <a:p>
            <a:pPr algn="ctr"/>
            <a:r>
              <a:rPr lang="fr-FR" sz="1600" dirty="0">
                <a:solidFill>
                  <a:schemeClr val="accent6">
                    <a:lumMod val="75000"/>
                  </a:schemeClr>
                </a:solidFill>
              </a:rPr>
              <a:t>« …</a:t>
            </a:r>
            <a:r>
              <a:rPr lang="fr-FR" sz="1600" i="1" dirty="0">
                <a:solidFill>
                  <a:schemeClr val="accent6">
                    <a:lumMod val="75000"/>
                  </a:schemeClr>
                </a:solidFill>
              </a:rPr>
              <a:t>et si acheter un vêtement pouvait être plus que ça. Si </a:t>
            </a:r>
            <a:r>
              <a:rPr lang="fr-FR" sz="1600" b="1" i="1" dirty="0">
                <a:solidFill>
                  <a:schemeClr val="accent6">
                    <a:lumMod val="75000"/>
                  </a:schemeClr>
                </a:solidFill>
              </a:rPr>
              <a:t>en plus </a:t>
            </a:r>
            <a:r>
              <a:rPr lang="fr-FR" sz="1600" i="1" dirty="0">
                <a:solidFill>
                  <a:schemeClr val="accent6">
                    <a:lumMod val="75000"/>
                  </a:schemeClr>
                </a:solidFill>
              </a:rPr>
              <a:t>vous pouviez porter une idée</a:t>
            </a:r>
            <a:r>
              <a:rPr lang="fr-FR" sz="1600" dirty="0">
                <a:solidFill>
                  <a:schemeClr val="accent6">
                    <a:lumMod val="75000"/>
                  </a:schemeClr>
                </a:solidFill>
              </a:rPr>
              <a:t> »</a:t>
            </a:r>
            <a:endParaRPr lang="fr-FR" sz="1600" dirty="0">
              <a:solidFill>
                <a:schemeClr val="accent6">
                  <a:lumMod val="75000"/>
                </a:schemeClr>
              </a:solidFill>
              <a:effectLst/>
            </a:endParaRPr>
          </a:p>
        </p:txBody>
      </p:sp>
      <p:sp>
        <p:nvSpPr>
          <p:cNvPr id="5" name="Rectangle 4"/>
          <p:cNvSpPr/>
          <p:nvPr/>
        </p:nvSpPr>
        <p:spPr>
          <a:xfrm>
            <a:off x="6732240" y="5731321"/>
            <a:ext cx="2195736" cy="338554"/>
          </a:xfrm>
          <a:prstGeom prst="rect">
            <a:avLst/>
          </a:prstGeom>
        </p:spPr>
        <p:txBody>
          <a:bodyPr wrap="square">
            <a:spAutoFit/>
          </a:bodyPr>
          <a:lstStyle/>
          <a:p>
            <a:pPr algn="ctr"/>
            <a:r>
              <a:rPr lang="fr-FR" sz="1600" dirty="0">
                <a:solidFill>
                  <a:schemeClr val="accent6">
                    <a:lumMod val="75000"/>
                  </a:schemeClr>
                </a:solidFill>
              </a:rPr>
              <a:t>« </a:t>
            </a:r>
            <a:r>
              <a:rPr lang="fr-FR" sz="1000" b="1" i="1" dirty="0">
                <a:solidFill>
                  <a:schemeClr val="accent6">
                    <a:lumMod val="75000"/>
                  </a:schemeClr>
                </a:solidFill>
              </a:rPr>
              <a:t>Le Vêtement qui sauve l’eau </a:t>
            </a:r>
            <a:r>
              <a:rPr lang="fr-FR" sz="1600" dirty="0">
                <a:solidFill>
                  <a:schemeClr val="accent6">
                    <a:lumMod val="75000"/>
                  </a:schemeClr>
                </a:solidFill>
              </a:rPr>
              <a:t>»</a:t>
            </a:r>
            <a:endParaRPr lang="fr-FR" sz="1600" dirty="0">
              <a:solidFill>
                <a:schemeClr val="accent6">
                  <a:lumMod val="75000"/>
                </a:schemeClr>
              </a:solidFill>
              <a:effectLst/>
            </a:endParaRPr>
          </a:p>
        </p:txBody>
      </p:sp>
    </p:spTree>
    <p:extLst>
      <p:ext uri="{BB962C8B-B14F-4D97-AF65-F5344CB8AC3E}">
        <p14:creationId xmlns:p14="http://schemas.microsoft.com/office/powerpoint/2010/main" val="660172701"/>
      </p:ext>
    </p:extLst>
  </p:cSld>
  <p:clrMapOvr>
    <a:masterClrMapping/>
  </p:clrMapOvr>
  <p:transition spd="med">
    <p:randomBa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40</a:t>
            </a:fld>
            <a:endParaRPr lang="fr-FR" dirty="0"/>
          </a:p>
        </p:txBody>
      </p:sp>
      <p:sp>
        <p:nvSpPr>
          <p:cNvPr id="3" name="Espace réservé du contenu 2"/>
          <p:cNvSpPr txBox="1">
            <a:spLocks/>
          </p:cNvSpPr>
          <p:nvPr/>
        </p:nvSpPr>
        <p:spPr>
          <a:xfrm>
            <a:off x="478261" y="1988840"/>
            <a:ext cx="8229600" cy="3312368"/>
          </a:xfrm>
          <a:prstGeom prst="rect">
            <a:avLst/>
          </a:prstGeom>
          <a:ln>
            <a:solidFill>
              <a:srgbClr val="3333CC"/>
            </a:solidFill>
          </a:ln>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endParaRPr lang="fr-FR" sz="2000" kern="0" dirty="0">
              <a:solidFill>
                <a:schemeClr val="tx2"/>
              </a:solidFill>
              <a:latin typeface="+mj-lt"/>
            </a:endParaRPr>
          </a:p>
          <a:p>
            <a:pPr marL="0" indent="0" algn="ctr">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Exercice </a:t>
            </a:r>
          </a:p>
          <a:p>
            <a:pPr marL="0" indent="0" algn="ctr">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Groupe de 4</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Présenter une société, un marché novateur ou une approche novatrice  de  </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marché style Océan Bleu (reprise dans l’ouvrage ou autre…) </a:t>
            </a:r>
          </a:p>
          <a:p>
            <a:pPr marL="0" indent="0" algn="just">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5 slides maximum</a:t>
            </a:r>
          </a:p>
          <a:p>
            <a:pPr algn="just">
              <a:buFontTx/>
              <a:buChar char="-"/>
            </a:pPr>
            <a:endParaRPr lang="fr-FR" sz="1800" kern="0" dirty="0">
              <a:solidFill>
                <a:srgbClr val="3333CC"/>
              </a:solidFill>
              <a:latin typeface="+mj-lt"/>
            </a:endParaRPr>
          </a:p>
          <a:p>
            <a:endParaRPr lang="fr-FR" kern="0" dirty="0"/>
          </a:p>
          <a:p>
            <a:endParaRPr lang="fr-FR" kern="0" dirty="0"/>
          </a:p>
          <a:p>
            <a:pPr marL="0" indent="0">
              <a:buNone/>
            </a:pPr>
            <a:endParaRPr lang="fr-FR" kern="0" dirty="0"/>
          </a:p>
        </p:txBody>
      </p:sp>
      <p:pic>
        <p:nvPicPr>
          <p:cNvPr id="4"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611561" y="620688"/>
            <a:ext cx="863712" cy="863712"/>
          </a:xfrm>
          <a:prstGeom prst="rect">
            <a:avLst/>
          </a:prstGeom>
          <a:solidFill>
            <a:srgbClr val="3333CC"/>
          </a:solidFill>
          <a:ln>
            <a:solidFill>
              <a:srgbClr val="3333CC"/>
            </a:solidFill>
          </a:ln>
        </p:spPr>
      </p:pic>
    </p:spTree>
    <p:extLst>
      <p:ext uri="{BB962C8B-B14F-4D97-AF65-F5344CB8AC3E}">
        <p14:creationId xmlns:p14="http://schemas.microsoft.com/office/powerpoint/2010/main" val="2900190893"/>
      </p:ext>
    </p:extLst>
  </p:cSld>
  <p:clrMapOvr>
    <a:masterClrMapping/>
  </p:clrMapOvr>
  <p:transition spd="med">
    <p:randomBa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41</a:t>
            </a:fld>
            <a:endParaRPr lang="fr-FR" dirty="0"/>
          </a:p>
        </p:txBody>
      </p:sp>
      <p:pic>
        <p:nvPicPr>
          <p:cNvPr id="5570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899" t="10937" r="16106" b="6250"/>
          <a:stretch/>
        </p:blipFill>
        <p:spPr bwMode="auto">
          <a:xfrm>
            <a:off x="804572" y="702735"/>
            <a:ext cx="7246824" cy="5112568"/>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6" name="Rectangle 5"/>
          <p:cNvSpPr/>
          <p:nvPr/>
        </p:nvSpPr>
        <p:spPr>
          <a:xfrm>
            <a:off x="179512" y="6197573"/>
            <a:ext cx="8496944" cy="276999"/>
          </a:xfrm>
          <a:prstGeom prst="rect">
            <a:avLst/>
          </a:prstGeom>
        </p:spPr>
        <p:txBody>
          <a:bodyPr wrap="square">
            <a:spAutoFit/>
          </a:bodyPr>
          <a:lstStyle/>
          <a:p>
            <a:pPr algn="ctr"/>
            <a:r>
              <a:rPr lang="fr-FR" sz="1200" kern="0" dirty="0"/>
              <a:t>Dossier Bureau 14-12-2015/Cabinet BLEU/Thématiques-Cours/Cours Stratégie &amp; Marketing/Océan Bleu Outils Analytique</a:t>
            </a:r>
            <a:endParaRPr lang="fr-FR" sz="1200" dirty="0"/>
          </a:p>
        </p:txBody>
      </p:sp>
      <p:pic>
        <p:nvPicPr>
          <p:cNvPr id="557059" name="Picture 3"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1056" y="1949331"/>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557060" name="Picture 4" descr="C:\Users\BLUEOFFICE\Desktop\image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25216" y="4767950"/>
            <a:ext cx="626180" cy="953032"/>
          </a:xfrm>
          <a:prstGeom prst="rect">
            <a:avLst/>
          </a:prstGeom>
          <a:noFill/>
          <a:extLst>
            <a:ext uri="{909E8E84-426E-40DD-AFC4-6F175D3DCCD1}">
              <a14:hiddenFill xmlns:a14="http://schemas.microsoft.com/office/drawing/2010/main">
                <a:solidFill>
                  <a:srgbClr val="FFFFFF"/>
                </a:solidFill>
              </a14:hiddenFill>
            </a:ext>
          </a:extLst>
        </p:spPr>
      </p:pic>
      <p:pic>
        <p:nvPicPr>
          <p:cNvPr id="557061" name="Picture 5" descr="C:\Users\BLUEOFFICE\Desktop\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572" y="4708358"/>
            <a:ext cx="859070" cy="101262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BLUEOFFICE\Desktop\revisions-poly.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5536" y="476672"/>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642385"/>
      </p:ext>
    </p:extLst>
  </p:cSld>
  <p:clrMapOvr>
    <a:masterClrMapping/>
  </p:clrMapOvr>
  <p:transition spd="med">
    <p:randomBa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42</a:t>
            </a:fld>
            <a:endParaRPr lang="fr-FR" dirty="0"/>
          </a:p>
        </p:txBody>
      </p:sp>
      <p:pic>
        <p:nvPicPr>
          <p:cNvPr id="558082" name="Picture 2" descr="C:\Users\BLUEOFFICE\Desktop\prsentation-de-la-stratgie-ocan-bleu-2-63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966" y="1196752"/>
            <a:ext cx="6076950" cy="45624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525829"/>
      </p:ext>
    </p:extLst>
  </p:cSld>
  <p:clrMapOvr>
    <a:masterClrMapping/>
  </p:clrMapOvr>
  <p:transition spd="med">
    <p:randomBa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43</a:t>
            </a:fld>
            <a:endParaRPr lang="fr-FR" dirty="0"/>
          </a:p>
        </p:txBody>
      </p:sp>
      <p:pic>
        <p:nvPicPr>
          <p:cNvPr id="572418"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885464"/>
            <a:ext cx="3312368" cy="4977602"/>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5076056" y="1340768"/>
            <a:ext cx="3443077" cy="43204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lnSpc>
                <a:spcPct val="90000"/>
              </a:lnSpc>
              <a:buClr>
                <a:srgbClr val="3333CC"/>
              </a:buClr>
              <a:buNone/>
            </a:pPr>
            <a:r>
              <a:rPr lang="fr-FR" altLang="fr-FR" sz="1800" i="1" kern="0" dirty="0">
                <a:solidFill>
                  <a:schemeClr val="accent6">
                    <a:lumMod val="75000"/>
                  </a:schemeClr>
                </a:solidFill>
                <a:latin typeface="Arial" panose="020B0604020202020204" pitchFamily="34" charset="0"/>
                <a:cs typeface="Arial" panose="020B0604020202020204" pitchFamily="34" charset="0"/>
              </a:rPr>
              <a:t>…contraire à la stratégie de la Carpe (la fuite, l’immobilité)</a:t>
            </a:r>
          </a:p>
          <a:p>
            <a:pPr marL="0" indent="0" algn="just">
              <a:lnSpc>
                <a:spcPct val="90000"/>
              </a:lnSpc>
              <a:buClr>
                <a:srgbClr val="3333CC"/>
              </a:buClr>
              <a:buNone/>
            </a:pPr>
            <a:r>
              <a:rPr lang="fr-FR" altLang="fr-FR" sz="1800" i="1" kern="0" dirty="0">
                <a:solidFill>
                  <a:schemeClr val="accent6">
                    <a:lumMod val="75000"/>
                  </a:schemeClr>
                </a:solidFill>
                <a:latin typeface="Arial" panose="020B0604020202020204" pitchFamily="34" charset="0"/>
                <a:cs typeface="Arial" panose="020B0604020202020204" pitchFamily="34" charset="0"/>
              </a:rPr>
              <a:t>…contraire à la Stratégie du Requin (le combat)</a:t>
            </a:r>
          </a:p>
          <a:p>
            <a:pPr marL="0" indent="0" algn="just">
              <a:lnSpc>
                <a:spcPct val="90000"/>
              </a:lnSpc>
              <a:buClr>
                <a:srgbClr val="3333CC"/>
              </a:buClr>
              <a:buNone/>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lnSpc>
                <a:spcPct val="90000"/>
              </a:lnSpc>
              <a:buClr>
                <a:srgbClr val="3333CC"/>
              </a:buClr>
              <a:buNone/>
            </a:pPr>
            <a:r>
              <a:rPr lang="fr-FR" altLang="fr-FR" sz="1800" kern="0" dirty="0">
                <a:solidFill>
                  <a:schemeClr val="accent6">
                    <a:lumMod val="75000"/>
                  </a:schemeClr>
                </a:solidFill>
                <a:latin typeface="Arial" panose="020B0604020202020204" pitchFamily="34" charset="0"/>
                <a:cs typeface="Arial" panose="020B0604020202020204" pitchFamily="34" charset="0"/>
              </a:rPr>
              <a:t>…le Dauphin, le plus intelligent   </a:t>
            </a:r>
          </a:p>
          <a:p>
            <a:pPr marL="0" indent="0" algn="just">
              <a:lnSpc>
                <a:spcPct val="90000"/>
              </a:lnSpc>
              <a:buClr>
                <a:srgbClr val="3333CC"/>
              </a:buClr>
              <a:buNone/>
            </a:pPr>
            <a:r>
              <a:rPr lang="fr-FR" altLang="fr-FR" sz="1800" kern="0" dirty="0">
                <a:solidFill>
                  <a:schemeClr val="accent6">
                    <a:lumMod val="75000"/>
                  </a:schemeClr>
                </a:solidFill>
                <a:latin typeface="Arial" panose="020B0604020202020204" pitchFamily="34" charset="0"/>
                <a:cs typeface="Arial" panose="020B0604020202020204" pitchFamily="34" charset="0"/>
              </a:rPr>
              <a:t>    des Mers :</a:t>
            </a:r>
          </a:p>
          <a:p>
            <a:pPr algn="just">
              <a:lnSpc>
                <a:spcPct val="90000"/>
              </a:lnSpc>
              <a:buClr>
                <a:srgbClr val="3333CC"/>
              </a:buClr>
              <a:buFontTx/>
              <a:buChar char="-"/>
            </a:pPr>
            <a:r>
              <a:rPr lang="fr-FR" altLang="fr-FR" sz="1800" kern="0" dirty="0">
                <a:solidFill>
                  <a:schemeClr val="accent6">
                    <a:lumMod val="75000"/>
                  </a:schemeClr>
                </a:solidFill>
                <a:latin typeface="Arial" panose="020B0604020202020204" pitchFamily="34" charset="0"/>
                <a:cs typeface="Arial" panose="020B0604020202020204" pitchFamily="34" charset="0"/>
              </a:rPr>
              <a:t>Endurance</a:t>
            </a:r>
          </a:p>
          <a:p>
            <a:pPr algn="just">
              <a:lnSpc>
                <a:spcPct val="90000"/>
              </a:lnSpc>
              <a:buClr>
                <a:srgbClr val="3333CC"/>
              </a:buClr>
              <a:buFontTx/>
              <a:buChar char="-"/>
            </a:pPr>
            <a:r>
              <a:rPr lang="fr-FR" altLang="fr-FR" sz="1800" kern="0" dirty="0">
                <a:solidFill>
                  <a:schemeClr val="accent6">
                    <a:lumMod val="75000"/>
                  </a:schemeClr>
                </a:solidFill>
                <a:latin typeface="Arial" panose="020B0604020202020204" pitchFamily="34" charset="0"/>
                <a:cs typeface="Arial" panose="020B0604020202020204" pitchFamily="34" charset="0"/>
              </a:rPr>
              <a:t>Charme</a:t>
            </a:r>
          </a:p>
          <a:p>
            <a:pPr algn="just">
              <a:lnSpc>
                <a:spcPct val="90000"/>
              </a:lnSpc>
              <a:buClr>
                <a:srgbClr val="3333CC"/>
              </a:buClr>
              <a:buFontTx/>
              <a:buChar char="-"/>
            </a:pPr>
            <a:r>
              <a:rPr lang="fr-FR" altLang="fr-FR" sz="1800" kern="0" dirty="0">
                <a:solidFill>
                  <a:schemeClr val="accent6">
                    <a:lumMod val="75000"/>
                  </a:schemeClr>
                </a:solidFill>
                <a:latin typeface="Arial" panose="020B0604020202020204" pitchFamily="34" charset="0"/>
                <a:cs typeface="Arial" panose="020B0604020202020204" pitchFamily="34" charset="0"/>
              </a:rPr>
              <a:t>Intuition</a:t>
            </a:r>
          </a:p>
          <a:p>
            <a:pPr algn="just">
              <a:lnSpc>
                <a:spcPct val="90000"/>
              </a:lnSpc>
              <a:buClr>
                <a:srgbClr val="3333CC"/>
              </a:buClr>
              <a:buFontTx/>
              <a:buChar char="-"/>
            </a:pPr>
            <a:r>
              <a:rPr lang="fr-FR" altLang="fr-FR" sz="1800" kern="0" dirty="0">
                <a:solidFill>
                  <a:schemeClr val="accent6">
                    <a:lumMod val="75000"/>
                  </a:schemeClr>
                </a:solidFill>
                <a:latin typeface="Arial" panose="020B0604020202020204" pitchFamily="34" charset="0"/>
                <a:cs typeface="Arial" panose="020B0604020202020204" pitchFamily="34" charset="0"/>
              </a:rPr>
              <a:t>Intelligence</a:t>
            </a:r>
          </a:p>
          <a:p>
            <a:pPr marL="0" indent="0" algn="just">
              <a:lnSpc>
                <a:spcPct val="90000"/>
              </a:lnSpc>
              <a:buClr>
                <a:srgbClr val="3333CC"/>
              </a:buClr>
              <a:buNone/>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lnSpc>
                <a:spcPct val="90000"/>
              </a:lnSpc>
              <a:buClr>
                <a:srgbClr val="3333CC"/>
              </a:buClr>
              <a:buNone/>
            </a:pPr>
            <a:r>
              <a:rPr lang="fr-FR" altLang="fr-FR" sz="1800" kern="0" dirty="0">
                <a:solidFill>
                  <a:schemeClr val="accent6">
                    <a:lumMod val="75000"/>
                  </a:schemeClr>
                </a:solidFill>
                <a:latin typeface="Arial" panose="020B0604020202020204" pitchFamily="34" charset="0"/>
                <a:cs typeface="Arial" panose="020B0604020202020204" pitchFamily="34" charset="0"/>
              </a:rPr>
              <a:t>Le Dauphin pense de façon constructive et créative…</a:t>
            </a:r>
          </a:p>
          <a:p>
            <a:pPr algn="just">
              <a:lnSpc>
                <a:spcPct val="90000"/>
              </a:lnSpc>
              <a:buClr>
                <a:srgbClr val="3333CC"/>
              </a:buClr>
              <a:buFontTx/>
              <a:buChar char="-"/>
            </a:pPr>
            <a:endParaRPr lang="fr-FR" altLang="fr-FR" sz="1800" kern="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624055"/>
      </p:ext>
    </p:extLst>
  </p:cSld>
  <p:clrMapOvr>
    <a:masterClrMapping/>
  </p:clrMapOvr>
  <p:transition spd="med">
    <p:randomBa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44</a:t>
            </a:fld>
            <a:endParaRPr lang="fr-FR" dirty="0"/>
          </a:p>
        </p:txBody>
      </p:sp>
      <p:pic>
        <p:nvPicPr>
          <p:cNvPr id="573442" name="Picture 2" descr="C:\Users\BLUEOFFICE\Desktop\n,.png"/>
          <p:cNvPicPr>
            <a:picLocks noChangeAspect="1" noChangeArrowheads="1"/>
          </p:cNvPicPr>
          <p:nvPr/>
        </p:nvPicPr>
        <p:blipFill rotWithShape="1">
          <a:blip r:embed="rId2">
            <a:extLst>
              <a:ext uri="{28A0092B-C50C-407E-A947-70E740481C1C}">
                <a14:useLocalDpi xmlns:a14="http://schemas.microsoft.com/office/drawing/2010/main" val="0"/>
              </a:ext>
            </a:extLst>
          </a:blip>
          <a:srcRect l="16765" t="9325" r="17604" b="6200"/>
          <a:stretch/>
        </p:blipFill>
        <p:spPr bwMode="auto">
          <a:xfrm>
            <a:off x="539552" y="620688"/>
            <a:ext cx="7687586" cy="5563210"/>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948322"/>
      </p:ext>
    </p:extLst>
  </p:cSld>
  <p:clrMapOvr>
    <a:masterClrMapping/>
  </p:clrMapOvr>
  <p:transition spd="med">
    <p:randomBa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marL="0" indent="0" algn="l"/>
            <a:r>
              <a:rPr lang="fr-FR" sz="2400" b="1" dirty="0">
                <a:solidFill>
                  <a:srgbClr val="000066"/>
                </a:solidFill>
              </a:rPr>
              <a:t>…</a:t>
            </a:r>
            <a:br>
              <a:rPr lang="fr-FR" sz="2400" b="1" dirty="0">
                <a:solidFill>
                  <a:srgbClr val="000066"/>
                </a:solidFill>
              </a:rPr>
            </a:br>
            <a:r>
              <a:rPr lang="fr-FR" sz="2400" b="1" dirty="0">
                <a:solidFill>
                  <a:srgbClr val="000066"/>
                </a:solidFill>
              </a:rPr>
              <a:t>mais …</a:t>
            </a:r>
            <a:br>
              <a:rPr lang="fr-FR" sz="2400" b="1" dirty="0">
                <a:solidFill>
                  <a:srgbClr val="000066"/>
                </a:solidFill>
              </a:rPr>
            </a:br>
            <a:br>
              <a:rPr lang="fr-FR" sz="2400" b="1" dirty="0">
                <a:solidFill>
                  <a:srgbClr val="000066"/>
                </a:solidFill>
              </a:rPr>
            </a:br>
            <a:r>
              <a:rPr lang="fr-FR" sz="2400" b="1" dirty="0">
                <a:solidFill>
                  <a:srgbClr val="000066"/>
                </a:solidFill>
              </a:rPr>
              <a:t>Le Marketing permet d’adapter sa communication</a:t>
            </a:r>
            <a:br>
              <a:rPr lang="fr-FR" b="1" dirty="0">
                <a:solidFill>
                  <a:srgbClr val="000066"/>
                </a:solidFill>
              </a:rPr>
            </a:br>
            <a:r>
              <a:rPr lang="fr-FR" sz="1600" dirty="0">
                <a:solidFill>
                  <a:srgbClr val="000066"/>
                </a:solidFill>
              </a:rPr>
              <a:t>(de fabriquer plus justement, …)</a:t>
            </a:r>
            <a:br>
              <a:rPr lang="fr-FR" sz="2800" dirty="0"/>
            </a:br>
            <a:endParaRPr lang="fr-FR" dirty="0"/>
          </a:p>
        </p:txBody>
      </p:sp>
      <p:sp>
        <p:nvSpPr>
          <p:cNvPr id="3" name="Espace réservé du contenu 2"/>
          <p:cNvSpPr>
            <a:spLocks noGrp="1"/>
          </p:cNvSpPr>
          <p:nvPr>
            <p:ph idx="1"/>
          </p:nvPr>
        </p:nvSpPr>
        <p:spPr>
          <a:xfrm>
            <a:off x="971600" y="2636912"/>
            <a:ext cx="7715200" cy="3494013"/>
          </a:xfrm>
        </p:spPr>
        <p:txBody>
          <a:bodyPr/>
          <a:lstStyle/>
          <a:p>
            <a:pPr marL="0" indent="0" algn="ctr">
              <a:buNone/>
            </a:pPr>
            <a:endParaRPr lang="fr-FR" sz="1800"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45</a:t>
            </a:fld>
            <a:endParaRPr lang="fr-F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798" y="2420888"/>
            <a:ext cx="6104767" cy="3960440"/>
          </a:xfrm>
          <a:prstGeom prst="rect">
            <a:avLst/>
          </a:prstGeom>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1944" y="3429000"/>
            <a:ext cx="2158872" cy="1436632"/>
          </a:xfrm>
          <a:prstGeom prst="rect">
            <a:avLst/>
          </a:prstGeom>
          <a:ln>
            <a:solidFill>
              <a:srgbClr val="000066"/>
            </a:solidFill>
          </a:ln>
        </p:spPr>
      </p:pic>
    </p:spTree>
    <p:extLst>
      <p:ext uri="{BB962C8B-B14F-4D97-AF65-F5344CB8AC3E}">
        <p14:creationId xmlns:p14="http://schemas.microsoft.com/office/powerpoint/2010/main" val="26669170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4"/>
          </p:nvPr>
        </p:nvSpPr>
        <p:spPr>
          <a:xfrm>
            <a:off x="8675688" y="6624638"/>
            <a:ext cx="468312" cy="260350"/>
          </a:xfrm>
        </p:spPr>
        <p:txBody>
          <a:bodyPr/>
          <a:lstStyle/>
          <a:p>
            <a:fld id="{AD6B5FBF-99AC-4908-8D79-CCD257109E26}" type="slidenum">
              <a:rPr lang="fr-FR"/>
              <a:pPr/>
              <a:t>46</a:t>
            </a:fld>
            <a:endParaRPr lang="fr-FR" dirty="0"/>
          </a:p>
        </p:txBody>
      </p:sp>
      <p:sp>
        <p:nvSpPr>
          <p:cNvPr id="292866" name="Rectangle 2"/>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92870" name="Rectangle 6"/>
          <p:cNvSpPr>
            <a:spLocks noChangeArrowheads="1"/>
          </p:cNvSpPr>
          <p:nvPr/>
        </p:nvSpPr>
        <p:spPr bwMode="auto">
          <a:xfrm>
            <a:off x="611559" y="2132856"/>
            <a:ext cx="7870825" cy="1117600"/>
          </a:xfrm>
          <a:prstGeom prst="rect">
            <a:avLst/>
          </a:prstGeom>
          <a:noFill/>
          <a:ln w="9525">
            <a:noFill/>
            <a:miter lim="800000"/>
            <a:headEnd/>
            <a:tailEnd/>
          </a:ln>
          <a:effectLst/>
        </p:spPr>
        <p:txBody>
          <a:bodyPr>
            <a:spAutoFit/>
          </a:bodyPr>
          <a:lstStyle/>
          <a:p>
            <a:pPr algn="just">
              <a:lnSpc>
                <a:spcPct val="120000"/>
              </a:lnSpc>
            </a:pPr>
            <a:r>
              <a:rPr lang="fr-FR" sz="2800" b="1" dirty="0">
                <a:solidFill>
                  <a:srgbClr val="3333CC"/>
                </a:solidFill>
                <a:latin typeface="Calibri" pitchFamily="34" charset="0"/>
              </a:rPr>
              <a:t>Fabriquez ce que vous pouvez vendre plutôt que d’essayer de vendre ce que vous pouvez fabriquer !</a:t>
            </a:r>
            <a:endParaRPr lang="fr-FR" sz="2800" dirty="0">
              <a:solidFill>
                <a:srgbClr val="3333CC"/>
              </a:solidFill>
              <a:latin typeface="Calibri" pitchFamily="34" charset="0"/>
            </a:endParaRPr>
          </a:p>
        </p:txBody>
      </p:sp>
      <p:sp>
        <p:nvSpPr>
          <p:cNvPr id="292871" name="Text Box 7"/>
          <p:cNvSpPr txBox="1">
            <a:spLocks noChangeArrowheads="1"/>
          </p:cNvSpPr>
          <p:nvPr/>
        </p:nvSpPr>
        <p:spPr bwMode="auto">
          <a:xfrm>
            <a:off x="611560" y="5247756"/>
            <a:ext cx="8014915" cy="1015663"/>
          </a:xfrm>
          <a:prstGeom prst="rect">
            <a:avLst/>
          </a:prstGeom>
          <a:noFill/>
          <a:ln w="9525">
            <a:noFill/>
            <a:miter lim="800000"/>
            <a:headEnd/>
            <a:tailEnd/>
          </a:ln>
          <a:effectLst/>
        </p:spPr>
        <p:txBody>
          <a:bodyPr wrap="square">
            <a:spAutoFit/>
          </a:bodyPr>
          <a:lstStyle/>
          <a:p>
            <a:pPr>
              <a:spcBef>
                <a:spcPct val="50000"/>
              </a:spcBef>
            </a:pPr>
            <a:r>
              <a:rPr lang="fr-FR" sz="1200" i="1" dirty="0">
                <a:solidFill>
                  <a:schemeClr val="accent6">
                    <a:lumMod val="75000"/>
                  </a:schemeClr>
                </a:solidFill>
              </a:rPr>
              <a:t>Ex : vente Automobiles françaises et vente Automobiles allemandes</a:t>
            </a:r>
          </a:p>
          <a:p>
            <a:pPr>
              <a:spcBef>
                <a:spcPct val="50000"/>
              </a:spcBef>
            </a:pPr>
            <a:r>
              <a:rPr lang="fr-FR" sz="1200" i="1" dirty="0">
                <a:solidFill>
                  <a:schemeClr val="accent6">
                    <a:lumMod val="75000"/>
                  </a:schemeClr>
                </a:solidFill>
              </a:rPr>
              <a:t>Apple-Design Art et Technicité (l’art au service de la technicité et non la technicité au service de l’art !!!)</a:t>
            </a:r>
          </a:p>
          <a:p>
            <a:pPr>
              <a:spcBef>
                <a:spcPct val="50000"/>
              </a:spcBef>
            </a:pPr>
            <a:r>
              <a:rPr lang="fr-FR" sz="1200" i="1" dirty="0">
                <a:solidFill>
                  <a:schemeClr val="accent6">
                    <a:lumMod val="75000"/>
                  </a:schemeClr>
                </a:solidFill>
              </a:rPr>
              <a:t>Stratégie Océan Bleu : « tous les foyers auront un ordinateur » SJ  alors que la tendance s’alignait sur le raisonnement de la Concurrence</a:t>
            </a:r>
          </a:p>
        </p:txBody>
      </p:sp>
      <p:pic>
        <p:nvPicPr>
          <p:cNvPr id="526338" name="Picture 2"/>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384986" y="3437020"/>
            <a:ext cx="30734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92870"/>
                                        </p:tgtEl>
                                        <p:attrNameLst>
                                          <p:attrName>style.visibility</p:attrName>
                                        </p:attrNameLst>
                                      </p:cBhvr>
                                      <p:to>
                                        <p:strVal val="visible"/>
                                      </p:to>
                                    </p:set>
                                    <p:animEffect transition="in" filter="checkerboard(across)">
                                      <p:cBhvr>
                                        <p:cTn id="7" dur="500"/>
                                        <p:tgtEl>
                                          <p:spTgt spid="2928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70"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624638"/>
            <a:ext cx="468312" cy="260350"/>
          </a:xfrm>
        </p:spPr>
        <p:txBody>
          <a:bodyPr/>
          <a:lstStyle/>
          <a:p>
            <a:fld id="{2645971A-A188-4333-8C6D-AA1A2EA24410}" type="slidenum">
              <a:rPr lang="fr-FR"/>
              <a:pPr/>
              <a:t>47</a:t>
            </a:fld>
            <a:endParaRPr lang="fr-FR"/>
          </a:p>
        </p:txBody>
      </p:sp>
      <p:sp>
        <p:nvSpPr>
          <p:cNvPr id="294914" name="Rectangle 2"/>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94915" name="Rectangle 3"/>
          <p:cNvSpPr>
            <a:spLocks noChangeArrowheads="1"/>
          </p:cNvSpPr>
          <p:nvPr/>
        </p:nvSpPr>
        <p:spPr bwMode="auto">
          <a:xfrm>
            <a:off x="1054027" y="2636912"/>
            <a:ext cx="6985000" cy="946150"/>
          </a:xfrm>
          <a:prstGeom prst="rect">
            <a:avLst/>
          </a:prstGeom>
          <a:noFill/>
          <a:ln w="9525">
            <a:noFill/>
            <a:miter lim="800000"/>
            <a:headEnd/>
            <a:tailEnd/>
          </a:ln>
          <a:effectLst/>
        </p:spPr>
        <p:txBody>
          <a:bodyPr>
            <a:spAutoFit/>
          </a:bodyPr>
          <a:lstStyle/>
          <a:p>
            <a:pPr>
              <a:lnSpc>
                <a:spcPct val="140000"/>
              </a:lnSpc>
            </a:pPr>
            <a:r>
              <a:rPr lang="fr-FR" sz="2000" b="1" dirty="0">
                <a:solidFill>
                  <a:srgbClr val="3333CC"/>
                </a:solidFill>
                <a:latin typeface="Lucida Console" pitchFamily="49" charset="0"/>
              </a:rPr>
              <a:t>Un consommateur est exposé à 3 000 messages publicitaires par jour en moyenne </a:t>
            </a:r>
            <a:r>
              <a:rPr lang="fr-FR" sz="2000" b="1" dirty="0">
                <a:solidFill>
                  <a:srgbClr val="000066"/>
                </a:solidFill>
                <a:latin typeface="Lucida Console" pitchFamily="49" charset="0"/>
              </a:rPr>
              <a:t>!</a:t>
            </a:r>
            <a:endParaRPr lang="fr-FR" sz="2000" dirty="0">
              <a:solidFill>
                <a:srgbClr val="000066"/>
              </a:solidFill>
              <a:latin typeface="Lucida Console" pitchFamily="49" charset="0"/>
            </a:endParaRP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94915"/>
                                        </p:tgtEl>
                                        <p:attrNameLst>
                                          <p:attrName>style.visibility</p:attrName>
                                        </p:attrNameLst>
                                      </p:cBhvr>
                                      <p:to>
                                        <p:strVal val="visible"/>
                                      </p:to>
                                    </p:set>
                                    <p:animEffect transition="in" filter="checkerboard(across)">
                                      <p:cBhvr>
                                        <p:cTn id="7" dur="500"/>
                                        <p:tgtEl>
                                          <p:spTgt spid="294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491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2FB399D6-2AC6-4E08-BE0E-BCD01BC8CB16}" type="slidenum">
              <a:rPr lang="fr-FR"/>
              <a:pPr/>
              <a:t>48</a:t>
            </a:fld>
            <a:endParaRPr lang="fr-FR"/>
          </a:p>
        </p:txBody>
      </p:sp>
      <p:sp>
        <p:nvSpPr>
          <p:cNvPr id="3074" name="Rectangle 2"/>
          <p:cNvSpPr>
            <a:spLocks noGrp="1" noChangeArrowheads="1"/>
          </p:cNvSpPr>
          <p:nvPr>
            <p:ph type="title" idx="4294967295"/>
          </p:nvPr>
        </p:nvSpPr>
        <p:spPr>
          <a:xfrm>
            <a:off x="3135091" y="692696"/>
            <a:ext cx="2308931" cy="706437"/>
          </a:xfrm>
          <a:prstGeom prst="rect">
            <a:avLst/>
          </a:prstGeom>
        </p:spPr>
        <p:txBody>
          <a:bodyPr/>
          <a:lstStyle/>
          <a:p>
            <a:r>
              <a:rPr lang="fr-FR" sz="2800" b="1" dirty="0">
                <a:solidFill>
                  <a:schemeClr val="accent6">
                    <a:lumMod val="75000"/>
                  </a:schemeClr>
                </a:solidFill>
              </a:rPr>
              <a:t>Marketing ?</a:t>
            </a:r>
          </a:p>
        </p:txBody>
      </p:sp>
      <p:sp>
        <p:nvSpPr>
          <p:cNvPr id="3075" name="Rectangle 3"/>
          <p:cNvSpPr>
            <a:spLocks noGrp="1" noChangeArrowheads="1"/>
          </p:cNvSpPr>
          <p:nvPr>
            <p:ph type="body" idx="4294967295"/>
          </p:nvPr>
        </p:nvSpPr>
        <p:spPr>
          <a:xfrm>
            <a:off x="447352" y="1930482"/>
            <a:ext cx="8229600" cy="503238"/>
          </a:xfrm>
          <a:prstGeom prst="rect">
            <a:avLst/>
          </a:prstGeom>
        </p:spPr>
        <p:txBody>
          <a:bodyPr/>
          <a:lstStyle/>
          <a:p>
            <a:r>
              <a:rPr lang="fr-FR" sz="1800" b="1" dirty="0">
                <a:solidFill>
                  <a:schemeClr val="accent6">
                    <a:lumMod val="75000"/>
                  </a:schemeClr>
                </a:solidFill>
                <a:latin typeface="+mj-lt"/>
              </a:rPr>
              <a:t>Une définition du marketing… brève</a:t>
            </a:r>
          </a:p>
        </p:txBody>
      </p:sp>
      <p:sp>
        <p:nvSpPr>
          <p:cNvPr id="3080" name="Text Box 8"/>
          <p:cNvSpPr txBox="1">
            <a:spLocks noChangeArrowheads="1"/>
          </p:cNvSpPr>
          <p:nvPr/>
        </p:nvSpPr>
        <p:spPr bwMode="auto">
          <a:xfrm>
            <a:off x="323527" y="2433720"/>
            <a:ext cx="8353425" cy="923330"/>
          </a:xfrm>
          <a:prstGeom prst="rect">
            <a:avLst/>
          </a:prstGeom>
          <a:noFill/>
          <a:ln w="9525">
            <a:noFill/>
            <a:miter lim="800000"/>
            <a:headEnd/>
            <a:tailEnd/>
          </a:ln>
          <a:effectLst/>
        </p:spPr>
        <p:txBody>
          <a:bodyPr>
            <a:spAutoFit/>
          </a:bodyPr>
          <a:lstStyle/>
          <a:p>
            <a:pPr algn="just">
              <a:spcBef>
                <a:spcPct val="50000"/>
              </a:spcBef>
            </a:pPr>
            <a:r>
              <a:rPr lang="fr-FR" sz="1800" i="1" dirty="0">
                <a:solidFill>
                  <a:schemeClr val="accent6">
                    <a:lumMod val="75000"/>
                  </a:schemeClr>
                </a:solidFill>
              </a:rPr>
              <a:t>« L’ensemble des moyens dont dispose une entreprise pour vendre ses produits de manière rentable »</a:t>
            </a:r>
          </a:p>
          <a:p>
            <a:pPr algn="r">
              <a:spcBef>
                <a:spcPct val="50000"/>
              </a:spcBef>
            </a:pPr>
            <a:r>
              <a:rPr lang="fr-FR" sz="1200" b="1" dirty="0">
                <a:solidFill>
                  <a:schemeClr val="accent6">
                    <a:lumMod val="75000"/>
                  </a:schemeClr>
                </a:solidFill>
              </a:rPr>
              <a:t>Mercator</a:t>
            </a:r>
            <a:r>
              <a:rPr lang="fr-FR" sz="1200" dirty="0">
                <a:solidFill>
                  <a:schemeClr val="accent6">
                    <a:lumMod val="75000"/>
                  </a:schemeClr>
                </a:solidFill>
              </a:rPr>
              <a:t>  2006 – </a:t>
            </a:r>
            <a:r>
              <a:rPr lang="fr-FR" sz="1200" dirty="0" err="1">
                <a:solidFill>
                  <a:schemeClr val="accent6">
                    <a:lumMod val="75000"/>
                  </a:schemeClr>
                </a:solidFill>
              </a:rPr>
              <a:t>Landrevie</a:t>
            </a:r>
            <a:r>
              <a:rPr lang="fr-FR" sz="1200" dirty="0">
                <a:solidFill>
                  <a:schemeClr val="accent6">
                    <a:lumMod val="75000"/>
                  </a:schemeClr>
                </a:solidFill>
              </a:rPr>
              <a:t>, Levy &amp; </a:t>
            </a:r>
            <a:r>
              <a:rPr lang="fr-FR" sz="1200" dirty="0" err="1">
                <a:solidFill>
                  <a:schemeClr val="accent6">
                    <a:lumMod val="75000"/>
                  </a:schemeClr>
                </a:solidFill>
              </a:rPr>
              <a:t>Lindon</a:t>
            </a:r>
            <a:endParaRPr lang="fr-FR" sz="1200" dirty="0">
              <a:solidFill>
                <a:schemeClr val="accent6">
                  <a:lumMod val="75000"/>
                </a:schemeClr>
              </a:solidFill>
            </a:endParaRPr>
          </a:p>
        </p:txBody>
      </p:sp>
      <p:sp>
        <p:nvSpPr>
          <p:cNvPr id="3081" name="Text Box 9"/>
          <p:cNvSpPr txBox="1">
            <a:spLocks noChangeArrowheads="1"/>
          </p:cNvSpPr>
          <p:nvPr/>
        </p:nvSpPr>
        <p:spPr bwMode="auto">
          <a:xfrm>
            <a:off x="323528" y="4149080"/>
            <a:ext cx="8353425" cy="1477328"/>
          </a:xfrm>
          <a:prstGeom prst="rect">
            <a:avLst/>
          </a:prstGeom>
          <a:noFill/>
          <a:ln w="9525">
            <a:noFill/>
            <a:miter lim="800000"/>
            <a:headEnd/>
            <a:tailEnd/>
          </a:ln>
          <a:effectLst/>
        </p:spPr>
        <p:txBody>
          <a:bodyPr>
            <a:spAutoFit/>
          </a:bodyPr>
          <a:lstStyle/>
          <a:p>
            <a:pPr algn="just">
              <a:spcBef>
                <a:spcPct val="50000"/>
              </a:spcBef>
            </a:pPr>
            <a:r>
              <a:rPr lang="fr-FR" sz="1800" i="1" dirty="0">
                <a:solidFill>
                  <a:schemeClr val="accent6">
                    <a:lumMod val="75000"/>
                  </a:schemeClr>
                </a:solidFill>
              </a:rPr>
              <a:t>« Le Marketing est l’effort d’adaptation des organisations à des marchés concurrentiels, pour influencer en leur faveur le comportement de leurs publics, par une offre dont la valeur perçue est durablement supérieure à celle de leurs concurrents » </a:t>
            </a:r>
            <a:r>
              <a:rPr lang="fr-FR" sz="1200" dirty="0"/>
              <a:t>(les termes à Surligner ?  Identique de la stratégie Océan Bleu ? Oui/non, pourquoi)</a:t>
            </a:r>
          </a:p>
          <a:p>
            <a:pPr algn="r">
              <a:spcBef>
                <a:spcPct val="50000"/>
              </a:spcBef>
            </a:pPr>
            <a:r>
              <a:rPr lang="fr-FR" sz="1200" b="1" dirty="0">
                <a:solidFill>
                  <a:schemeClr val="accent6">
                    <a:lumMod val="75000"/>
                  </a:schemeClr>
                </a:solidFill>
              </a:rPr>
              <a:t>Mercator</a:t>
            </a:r>
            <a:r>
              <a:rPr lang="fr-FR" sz="1200" dirty="0">
                <a:solidFill>
                  <a:schemeClr val="accent6">
                    <a:lumMod val="75000"/>
                  </a:schemeClr>
                </a:solidFill>
              </a:rPr>
              <a:t>  2006 – </a:t>
            </a:r>
            <a:r>
              <a:rPr lang="fr-FR" sz="1200" dirty="0" err="1">
                <a:solidFill>
                  <a:schemeClr val="accent6">
                    <a:lumMod val="75000"/>
                  </a:schemeClr>
                </a:solidFill>
              </a:rPr>
              <a:t>Landrevie</a:t>
            </a:r>
            <a:r>
              <a:rPr lang="fr-FR" sz="1200" dirty="0">
                <a:solidFill>
                  <a:schemeClr val="accent6">
                    <a:lumMod val="75000"/>
                  </a:schemeClr>
                </a:solidFill>
              </a:rPr>
              <a:t>, Levy &amp; </a:t>
            </a:r>
            <a:r>
              <a:rPr lang="fr-FR" sz="1200" dirty="0" err="1">
                <a:solidFill>
                  <a:schemeClr val="accent6">
                    <a:lumMod val="75000"/>
                  </a:schemeClr>
                </a:solidFill>
              </a:rPr>
              <a:t>Lindon</a:t>
            </a:r>
            <a:endParaRPr lang="fr-FR" sz="1200" dirty="0">
              <a:solidFill>
                <a:schemeClr val="accent6">
                  <a:lumMod val="75000"/>
                </a:schemeClr>
              </a:solidFill>
            </a:endParaRPr>
          </a:p>
        </p:txBody>
      </p:sp>
      <p:sp>
        <p:nvSpPr>
          <p:cNvPr id="3082" name="Rectangle 10"/>
          <p:cNvSpPr>
            <a:spLocks noChangeArrowheads="1"/>
          </p:cNvSpPr>
          <p:nvPr/>
        </p:nvSpPr>
        <p:spPr bwMode="auto">
          <a:xfrm>
            <a:off x="684213" y="3284538"/>
            <a:ext cx="8229600" cy="503237"/>
          </a:xfrm>
          <a:prstGeom prst="rect">
            <a:avLst/>
          </a:prstGeom>
          <a:noFill/>
          <a:ln w="9525">
            <a:noFill/>
            <a:miter lim="800000"/>
            <a:headEnd/>
            <a:tailEnd/>
          </a:ln>
          <a:effectLst/>
        </p:spPr>
        <p:txBody>
          <a:bodyPr/>
          <a:lstStyle/>
          <a:p>
            <a:pPr marL="342900" indent="-342900">
              <a:spcBef>
                <a:spcPct val="20000"/>
              </a:spcBef>
              <a:buFontTx/>
              <a:buChar char="•"/>
            </a:pPr>
            <a:endParaRPr lang="fr-FR" sz="2400">
              <a:solidFill>
                <a:srgbClr val="FF6600"/>
              </a:solidFill>
            </a:endParaRPr>
          </a:p>
        </p:txBody>
      </p:sp>
      <p:sp>
        <p:nvSpPr>
          <p:cNvPr id="3083" name="Rectangle 11"/>
          <p:cNvSpPr>
            <a:spLocks noChangeArrowheads="1"/>
          </p:cNvSpPr>
          <p:nvPr/>
        </p:nvSpPr>
        <p:spPr bwMode="auto">
          <a:xfrm>
            <a:off x="447353" y="3536156"/>
            <a:ext cx="2684487" cy="503237"/>
          </a:xfrm>
          <a:prstGeom prst="rect">
            <a:avLst/>
          </a:prstGeom>
          <a:noFill/>
          <a:ln w="9525">
            <a:noFill/>
            <a:miter lim="800000"/>
            <a:headEnd/>
            <a:tailEnd/>
          </a:ln>
          <a:effectLst/>
        </p:spPr>
        <p:txBody>
          <a:bodyPr/>
          <a:lstStyle/>
          <a:p>
            <a:pPr marL="342900" indent="-342900">
              <a:spcBef>
                <a:spcPct val="20000"/>
              </a:spcBef>
              <a:buFontTx/>
              <a:buChar char="•"/>
            </a:pPr>
            <a:r>
              <a:rPr lang="fr-FR" sz="1800" b="1" dirty="0">
                <a:solidFill>
                  <a:schemeClr val="accent6">
                    <a:lumMod val="75000"/>
                  </a:schemeClr>
                </a:solidFill>
              </a:rPr>
              <a:t>et… plus élaborée</a:t>
            </a:r>
          </a:p>
        </p:txBody>
      </p:sp>
      <p:sp>
        <p:nvSpPr>
          <p:cNvPr id="2" name="ZoneTexte 1"/>
          <p:cNvSpPr txBox="1"/>
          <p:nvPr/>
        </p:nvSpPr>
        <p:spPr>
          <a:xfrm flipH="1">
            <a:off x="772993" y="6208880"/>
            <a:ext cx="7759447" cy="276999"/>
          </a:xfrm>
          <a:prstGeom prst="rect">
            <a:avLst/>
          </a:prstGeom>
          <a:noFill/>
        </p:spPr>
        <p:txBody>
          <a:bodyPr wrap="square" rtlCol="0">
            <a:spAutoFit/>
          </a:bodyPr>
          <a:lstStyle/>
          <a:p>
            <a:pPr algn="ctr"/>
            <a:r>
              <a:rPr lang="fr-FR" sz="1200" dirty="0">
                <a:solidFill>
                  <a:schemeClr val="accent6">
                    <a:lumMod val="75000"/>
                  </a:schemeClr>
                </a:solidFill>
              </a:rPr>
              <a:t>Réflexion : Marketing Éthique </a:t>
            </a:r>
            <a:r>
              <a:rPr lang="fr-FR" sz="1200" i="1" dirty="0">
                <a:solidFill>
                  <a:schemeClr val="accent6">
                    <a:lumMod val="75000"/>
                  </a:schemeClr>
                </a:solidFill>
              </a:rPr>
              <a:t>« quand la valeur du Packaging ne dépasse pas la valeur du produit » ?</a:t>
            </a: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083"/>
                                        </p:tgtEl>
                                        <p:attrNameLst>
                                          <p:attrName>style.visibility</p:attrName>
                                        </p:attrNameLst>
                                      </p:cBhvr>
                                      <p:to>
                                        <p:strVal val="visible"/>
                                      </p:to>
                                    </p:set>
                                    <p:animEffect transition="in" filter="checkerboard(across)">
                                      <p:cBhvr>
                                        <p:cTn id="7" dur="500"/>
                                        <p:tgtEl>
                                          <p:spTgt spid="3083"/>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081"/>
                                        </p:tgtEl>
                                        <p:attrNameLst>
                                          <p:attrName>style.visibility</p:attrName>
                                        </p:attrNameLst>
                                      </p:cBhvr>
                                      <p:to>
                                        <p:strVal val="visible"/>
                                      </p:to>
                                    </p:set>
                                    <p:animEffect transition="in" filter="checkerboard(across)">
                                      <p:cBhvr>
                                        <p:cTn id="12" dur="500"/>
                                        <p:tgtEl>
                                          <p:spTgt spid="3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1" grpId="0"/>
      <p:bldP spid="308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637B5F1F-78C9-4A33-A194-D335C89AADD1}" type="slidenum">
              <a:rPr lang="fr-FR"/>
              <a:pPr/>
              <a:t>49</a:t>
            </a:fld>
            <a:endParaRPr lang="fr-FR"/>
          </a:p>
        </p:txBody>
      </p:sp>
      <p:sp>
        <p:nvSpPr>
          <p:cNvPr id="49154" name="Rectangle 2"/>
          <p:cNvSpPr>
            <a:spLocks noGrp="1" noChangeArrowheads="1"/>
          </p:cNvSpPr>
          <p:nvPr>
            <p:ph type="title" idx="4294967295"/>
          </p:nvPr>
        </p:nvSpPr>
        <p:spPr>
          <a:xfrm>
            <a:off x="3131840" y="692696"/>
            <a:ext cx="2597002" cy="706437"/>
          </a:xfrm>
          <a:prstGeom prst="rect">
            <a:avLst/>
          </a:prstGeom>
        </p:spPr>
        <p:txBody>
          <a:bodyPr/>
          <a:lstStyle/>
          <a:p>
            <a:pPr algn="l"/>
            <a:r>
              <a:rPr lang="fr-FR" sz="2800" b="1" dirty="0">
                <a:solidFill>
                  <a:schemeClr val="accent6">
                    <a:lumMod val="75000"/>
                  </a:schemeClr>
                </a:solidFill>
              </a:rPr>
              <a:t>Marketing ?</a:t>
            </a:r>
          </a:p>
        </p:txBody>
      </p:sp>
      <p:sp>
        <p:nvSpPr>
          <p:cNvPr id="49158" name="Text Box 6"/>
          <p:cNvSpPr txBox="1">
            <a:spLocks noChangeArrowheads="1"/>
          </p:cNvSpPr>
          <p:nvPr/>
        </p:nvSpPr>
        <p:spPr bwMode="auto">
          <a:xfrm>
            <a:off x="395287" y="1988840"/>
            <a:ext cx="8353425" cy="1477328"/>
          </a:xfrm>
          <a:prstGeom prst="rect">
            <a:avLst/>
          </a:prstGeom>
          <a:noFill/>
          <a:ln w="9525">
            <a:noFill/>
            <a:miter lim="800000"/>
            <a:headEnd/>
            <a:tailEnd/>
          </a:ln>
          <a:effectLst/>
        </p:spPr>
        <p:txBody>
          <a:bodyPr>
            <a:spAutoFit/>
          </a:bodyPr>
          <a:lstStyle/>
          <a:p>
            <a:pPr algn="just">
              <a:spcBef>
                <a:spcPct val="50000"/>
              </a:spcBef>
            </a:pPr>
            <a:r>
              <a:rPr lang="fr-FR" sz="1800" i="1" dirty="0">
                <a:solidFill>
                  <a:schemeClr val="accent6">
                    <a:lumMod val="75000"/>
                  </a:schemeClr>
                </a:solidFill>
              </a:rPr>
              <a:t>« Le Marketing est l’effort d’</a:t>
            </a:r>
            <a:r>
              <a:rPr lang="fr-FR" sz="1800" b="1" i="1" dirty="0">
                <a:solidFill>
                  <a:schemeClr val="accent6">
                    <a:lumMod val="75000"/>
                  </a:schemeClr>
                </a:solidFill>
              </a:rPr>
              <a:t>adaptation</a:t>
            </a:r>
            <a:r>
              <a:rPr lang="fr-FR" sz="1800" i="1" dirty="0">
                <a:solidFill>
                  <a:schemeClr val="accent6">
                    <a:lumMod val="75000"/>
                  </a:schemeClr>
                </a:solidFill>
              </a:rPr>
              <a:t> des organisations à des </a:t>
            </a:r>
            <a:r>
              <a:rPr lang="fr-FR" sz="1800" b="1" i="1" dirty="0">
                <a:solidFill>
                  <a:schemeClr val="accent6">
                    <a:lumMod val="75000"/>
                  </a:schemeClr>
                </a:solidFill>
              </a:rPr>
              <a:t>marchés</a:t>
            </a:r>
            <a:r>
              <a:rPr lang="fr-FR" sz="1800" i="1" dirty="0">
                <a:solidFill>
                  <a:schemeClr val="accent6">
                    <a:lumMod val="75000"/>
                  </a:schemeClr>
                </a:solidFill>
              </a:rPr>
              <a:t> concurrentiels, pour influencer en leur faveur le </a:t>
            </a:r>
            <a:r>
              <a:rPr lang="fr-FR" sz="1800" b="1" i="1" dirty="0">
                <a:solidFill>
                  <a:schemeClr val="accent6">
                    <a:lumMod val="75000"/>
                  </a:schemeClr>
                </a:solidFill>
              </a:rPr>
              <a:t>comportement</a:t>
            </a:r>
            <a:r>
              <a:rPr lang="fr-FR" sz="1800" i="1" dirty="0">
                <a:solidFill>
                  <a:schemeClr val="accent6">
                    <a:lumMod val="75000"/>
                  </a:schemeClr>
                </a:solidFill>
              </a:rPr>
              <a:t> de leurs publics, par une </a:t>
            </a:r>
            <a:r>
              <a:rPr lang="fr-FR" sz="1800" b="1" i="1" dirty="0">
                <a:solidFill>
                  <a:schemeClr val="accent6">
                    <a:lumMod val="75000"/>
                  </a:schemeClr>
                </a:solidFill>
              </a:rPr>
              <a:t>offre</a:t>
            </a:r>
            <a:r>
              <a:rPr lang="fr-FR" sz="1800" i="1" dirty="0">
                <a:solidFill>
                  <a:schemeClr val="accent6">
                    <a:lumMod val="75000"/>
                  </a:schemeClr>
                </a:solidFill>
              </a:rPr>
              <a:t> dont la </a:t>
            </a:r>
            <a:r>
              <a:rPr lang="fr-FR" sz="1800" b="1" i="1" dirty="0">
                <a:solidFill>
                  <a:schemeClr val="accent6">
                    <a:lumMod val="75000"/>
                  </a:schemeClr>
                </a:solidFill>
              </a:rPr>
              <a:t>valeur</a:t>
            </a:r>
            <a:r>
              <a:rPr lang="fr-FR" sz="1800" i="1" dirty="0">
                <a:solidFill>
                  <a:schemeClr val="accent6">
                    <a:lumMod val="75000"/>
                  </a:schemeClr>
                </a:solidFill>
              </a:rPr>
              <a:t> </a:t>
            </a:r>
            <a:r>
              <a:rPr lang="fr-FR" sz="1800" b="1" i="1" dirty="0">
                <a:solidFill>
                  <a:schemeClr val="accent6">
                    <a:lumMod val="75000"/>
                  </a:schemeClr>
                </a:solidFill>
              </a:rPr>
              <a:t>perçue</a:t>
            </a:r>
            <a:r>
              <a:rPr lang="fr-FR" sz="1800" i="1" dirty="0">
                <a:solidFill>
                  <a:schemeClr val="accent6">
                    <a:lumMod val="75000"/>
                  </a:schemeClr>
                </a:solidFill>
              </a:rPr>
              <a:t> est durablement supérieure à celle de leurs </a:t>
            </a:r>
            <a:r>
              <a:rPr lang="fr-FR" sz="1800" b="1" i="1" dirty="0">
                <a:solidFill>
                  <a:schemeClr val="accent6">
                    <a:lumMod val="75000"/>
                  </a:schemeClr>
                </a:solidFill>
              </a:rPr>
              <a:t>concurrents</a:t>
            </a:r>
            <a:r>
              <a:rPr lang="fr-FR" sz="1800" i="1" dirty="0">
                <a:solidFill>
                  <a:schemeClr val="accent6">
                    <a:lumMod val="75000"/>
                  </a:schemeClr>
                </a:solidFill>
              </a:rPr>
              <a:t> »</a:t>
            </a:r>
          </a:p>
          <a:p>
            <a:pPr algn="r">
              <a:spcBef>
                <a:spcPct val="50000"/>
              </a:spcBef>
            </a:pPr>
            <a:r>
              <a:rPr lang="fr-FR" sz="1200" b="1" dirty="0">
                <a:solidFill>
                  <a:schemeClr val="accent6">
                    <a:lumMod val="75000"/>
                  </a:schemeClr>
                </a:solidFill>
              </a:rPr>
              <a:t>Mercator</a:t>
            </a:r>
            <a:r>
              <a:rPr lang="fr-FR" sz="1200" dirty="0">
                <a:solidFill>
                  <a:schemeClr val="accent6">
                    <a:lumMod val="75000"/>
                  </a:schemeClr>
                </a:solidFill>
              </a:rPr>
              <a:t>  2006 – </a:t>
            </a:r>
            <a:r>
              <a:rPr lang="fr-FR" sz="1200" dirty="0" err="1">
                <a:solidFill>
                  <a:schemeClr val="accent6">
                    <a:lumMod val="75000"/>
                  </a:schemeClr>
                </a:solidFill>
              </a:rPr>
              <a:t>Landrevie</a:t>
            </a:r>
            <a:r>
              <a:rPr lang="fr-FR" sz="1200" dirty="0">
                <a:solidFill>
                  <a:schemeClr val="accent6">
                    <a:lumMod val="75000"/>
                  </a:schemeClr>
                </a:solidFill>
              </a:rPr>
              <a:t>, Levy &amp; </a:t>
            </a:r>
            <a:r>
              <a:rPr lang="fr-FR" sz="1200" dirty="0" err="1">
                <a:solidFill>
                  <a:schemeClr val="accent6">
                    <a:lumMod val="75000"/>
                  </a:schemeClr>
                </a:solidFill>
              </a:rPr>
              <a:t>Lindon</a:t>
            </a:r>
            <a:endParaRPr lang="fr-FR" sz="1200" dirty="0">
              <a:solidFill>
                <a:schemeClr val="accent6">
                  <a:lumMod val="75000"/>
                </a:schemeClr>
              </a:solidFill>
            </a:endParaRPr>
          </a:p>
        </p:txBody>
      </p:sp>
      <p:sp>
        <p:nvSpPr>
          <p:cNvPr id="49160" name="Text Box 8"/>
          <p:cNvSpPr txBox="1">
            <a:spLocks noChangeArrowheads="1"/>
          </p:cNvSpPr>
          <p:nvPr/>
        </p:nvSpPr>
        <p:spPr bwMode="auto">
          <a:xfrm>
            <a:off x="2051050" y="4236185"/>
            <a:ext cx="6697663" cy="641350"/>
          </a:xfrm>
          <a:prstGeom prst="rect">
            <a:avLst/>
          </a:prstGeom>
          <a:solidFill>
            <a:srgbClr val="3333CC"/>
          </a:solidFill>
          <a:ln w="9525">
            <a:noFill/>
            <a:miter lim="800000"/>
            <a:headEnd/>
            <a:tailEnd/>
          </a:ln>
          <a:effectLst/>
        </p:spPr>
        <p:txBody>
          <a:bodyPr>
            <a:spAutoFit/>
          </a:bodyPr>
          <a:lstStyle/>
          <a:p>
            <a:pPr>
              <a:spcBef>
                <a:spcPct val="50000"/>
              </a:spcBef>
            </a:pPr>
            <a:r>
              <a:rPr lang="fr-FR" sz="1800" dirty="0">
                <a:solidFill>
                  <a:schemeClr val="bg1"/>
                </a:solidFill>
              </a:rPr>
              <a:t>Créer, sélectionner et promouvoir de la valeur pour les clients </a:t>
            </a:r>
            <a:br>
              <a:rPr lang="fr-FR" sz="1800" dirty="0">
                <a:solidFill>
                  <a:schemeClr val="bg1"/>
                </a:solidFill>
              </a:rPr>
            </a:br>
            <a:r>
              <a:rPr lang="fr-FR" sz="1800" dirty="0">
                <a:solidFill>
                  <a:schemeClr val="bg1"/>
                </a:solidFill>
              </a:rPr>
              <a:t>… et pour l’entreprise</a:t>
            </a:r>
          </a:p>
        </p:txBody>
      </p:sp>
      <p:sp>
        <p:nvSpPr>
          <p:cNvPr id="49161" name="AutoShape 9"/>
          <p:cNvSpPr>
            <a:spLocks noChangeArrowheads="1"/>
          </p:cNvSpPr>
          <p:nvPr/>
        </p:nvSpPr>
        <p:spPr bwMode="auto">
          <a:xfrm rot="16200000">
            <a:off x="854287" y="4196497"/>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49162" name="AutoShape 10"/>
          <p:cNvSpPr>
            <a:spLocks noChangeArrowheads="1"/>
          </p:cNvSpPr>
          <p:nvPr/>
        </p:nvSpPr>
        <p:spPr bwMode="auto">
          <a:xfrm rot="5400000">
            <a:off x="1457433" y="4366538"/>
            <a:ext cx="649288"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49163" name="Text Box 11"/>
          <p:cNvSpPr txBox="1">
            <a:spLocks noChangeArrowheads="1"/>
          </p:cNvSpPr>
          <p:nvPr/>
        </p:nvSpPr>
        <p:spPr bwMode="auto">
          <a:xfrm>
            <a:off x="395466" y="5340548"/>
            <a:ext cx="8388350" cy="366712"/>
          </a:xfrm>
          <a:prstGeom prst="rect">
            <a:avLst/>
          </a:prstGeom>
          <a:noFill/>
          <a:ln w="9525">
            <a:noFill/>
            <a:miter lim="800000"/>
            <a:headEnd/>
            <a:tailEnd/>
          </a:ln>
          <a:effectLst/>
        </p:spPr>
        <p:txBody>
          <a:bodyPr>
            <a:spAutoFit/>
          </a:bodyPr>
          <a:lstStyle/>
          <a:p>
            <a:pPr>
              <a:spcBef>
                <a:spcPct val="50000"/>
              </a:spcBef>
            </a:pPr>
            <a:r>
              <a:rPr lang="fr-FR" sz="1800" b="1" dirty="0">
                <a:solidFill>
                  <a:schemeClr val="accent6">
                    <a:lumMod val="75000"/>
                  </a:schemeClr>
                </a:solidFill>
              </a:rPr>
              <a:t>La mission du marketing est de créer de la valeur pour ses consommateurs</a:t>
            </a: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9160"/>
                                        </p:tgtEl>
                                        <p:attrNameLst>
                                          <p:attrName>style.visibility</p:attrName>
                                        </p:attrNameLst>
                                      </p:cBhvr>
                                      <p:to>
                                        <p:strVal val="visible"/>
                                      </p:to>
                                    </p:set>
                                    <p:animEffect transition="in" filter="checkerboard(across)">
                                      <p:cBhvr>
                                        <p:cTn id="7" dur="500"/>
                                        <p:tgtEl>
                                          <p:spTgt spid="49160"/>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49161"/>
                                        </p:tgtEl>
                                        <p:attrNameLst>
                                          <p:attrName>style.visibility</p:attrName>
                                        </p:attrNameLst>
                                      </p:cBhvr>
                                      <p:to>
                                        <p:strVal val="visible"/>
                                      </p:to>
                                    </p:set>
                                    <p:animEffect transition="in" filter="checkerboard(across)">
                                      <p:cBhvr>
                                        <p:cTn id="10" dur="500"/>
                                        <p:tgtEl>
                                          <p:spTgt spid="4916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49162"/>
                                        </p:tgtEl>
                                        <p:attrNameLst>
                                          <p:attrName>style.visibility</p:attrName>
                                        </p:attrNameLst>
                                      </p:cBhvr>
                                      <p:to>
                                        <p:strVal val="visible"/>
                                      </p:to>
                                    </p:set>
                                    <p:animEffect transition="in" filter="checkerboard(across)">
                                      <p:cBhvr>
                                        <p:cTn id="13" dur="500"/>
                                        <p:tgtEl>
                                          <p:spTgt spid="49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60" grpId="0" animBg="1"/>
      <p:bldP spid="49161" grpId="0" animBg="1"/>
      <p:bldP spid="49162"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Espace réservé du numéro de diapositive 5"/>
          <p:cNvSpPr>
            <a:spLocks noGrp="1"/>
          </p:cNvSpPr>
          <p:nvPr>
            <p:ph type="sldNum" sz="quarter" idx="4"/>
          </p:nvPr>
        </p:nvSpPr>
        <p:spPr>
          <a:xfrm>
            <a:off x="8675688" y="6624638"/>
            <a:ext cx="468312" cy="260350"/>
          </a:xfrm>
        </p:spPr>
        <p:txBody>
          <a:bodyPr/>
          <a:lstStyle/>
          <a:p>
            <a:fld id="{416E4AAA-0BFC-4FF5-8563-C0654C4E96A8}" type="slidenum">
              <a:rPr lang="fr-FR"/>
              <a:pPr/>
              <a:t>50</a:t>
            </a:fld>
            <a:endParaRPr lang="fr-FR"/>
          </a:p>
        </p:txBody>
      </p:sp>
      <p:sp>
        <p:nvSpPr>
          <p:cNvPr id="54274" name="Rectangle 2"/>
          <p:cNvSpPr>
            <a:spLocks noGrp="1" noChangeArrowheads="1"/>
          </p:cNvSpPr>
          <p:nvPr>
            <p:ph type="title" idx="4294967295"/>
          </p:nvPr>
        </p:nvSpPr>
        <p:spPr>
          <a:xfrm>
            <a:off x="3109200" y="260648"/>
            <a:ext cx="2340932" cy="706437"/>
          </a:xfrm>
          <a:prstGeom prst="rect">
            <a:avLst/>
          </a:prstGeom>
        </p:spPr>
        <p:txBody>
          <a:bodyPr/>
          <a:lstStyle/>
          <a:p>
            <a:pPr algn="l"/>
            <a:r>
              <a:rPr lang="fr-FR" sz="2800" b="1" dirty="0">
                <a:solidFill>
                  <a:schemeClr val="accent6">
                    <a:lumMod val="75000"/>
                  </a:schemeClr>
                </a:solidFill>
              </a:rPr>
              <a:t>Marketing ?</a:t>
            </a:r>
          </a:p>
        </p:txBody>
      </p:sp>
      <p:sp>
        <p:nvSpPr>
          <p:cNvPr id="54278" name="Text Box 6"/>
          <p:cNvSpPr txBox="1">
            <a:spLocks noChangeArrowheads="1"/>
          </p:cNvSpPr>
          <p:nvPr/>
        </p:nvSpPr>
        <p:spPr bwMode="auto">
          <a:xfrm>
            <a:off x="538163" y="2897188"/>
            <a:ext cx="2376487" cy="641350"/>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Besoins/ </a:t>
            </a:r>
            <a:br>
              <a:rPr lang="fr-FR" sz="1800" b="1" dirty="0">
                <a:solidFill>
                  <a:schemeClr val="bg1"/>
                </a:solidFill>
              </a:rPr>
            </a:br>
            <a:r>
              <a:rPr lang="fr-FR" sz="1800" b="1" dirty="0">
                <a:solidFill>
                  <a:schemeClr val="bg1"/>
                </a:solidFill>
              </a:rPr>
              <a:t>valeur attendue</a:t>
            </a:r>
          </a:p>
        </p:txBody>
      </p:sp>
      <p:sp>
        <p:nvSpPr>
          <p:cNvPr id="54279" name="Text Box 7"/>
          <p:cNvSpPr txBox="1">
            <a:spLocks noChangeArrowheads="1"/>
          </p:cNvSpPr>
          <p:nvPr/>
        </p:nvSpPr>
        <p:spPr bwMode="auto">
          <a:xfrm>
            <a:off x="538163" y="2170113"/>
            <a:ext cx="2376487" cy="457200"/>
          </a:xfrm>
          <a:prstGeom prst="rect">
            <a:avLst/>
          </a:prstGeom>
          <a:noFill/>
          <a:ln w="9525">
            <a:noFill/>
            <a:miter lim="800000"/>
            <a:headEnd/>
            <a:tailEnd/>
          </a:ln>
          <a:effectLst/>
        </p:spPr>
        <p:txBody>
          <a:bodyPr>
            <a:spAutoFit/>
          </a:bodyPr>
          <a:lstStyle/>
          <a:p>
            <a:pPr algn="ctr">
              <a:spcBef>
                <a:spcPct val="50000"/>
              </a:spcBef>
            </a:pPr>
            <a:r>
              <a:rPr lang="fr-FR" sz="2400" b="1" dirty="0">
                <a:solidFill>
                  <a:schemeClr val="accent6">
                    <a:lumMod val="75000"/>
                  </a:schemeClr>
                </a:solidFill>
              </a:rPr>
              <a:t>Clients</a:t>
            </a:r>
          </a:p>
        </p:txBody>
      </p:sp>
      <p:sp>
        <p:nvSpPr>
          <p:cNvPr id="54280" name="Text Box 8"/>
          <p:cNvSpPr txBox="1">
            <a:spLocks noChangeArrowheads="1"/>
          </p:cNvSpPr>
          <p:nvPr/>
        </p:nvSpPr>
        <p:spPr bwMode="auto">
          <a:xfrm>
            <a:off x="6299200" y="2897188"/>
            <a:ext cx="2376488" cy="639762"/>
          </a:xfrm>
          <a:prstGeom prst="rect">
            <a:avLst/>
          </a:prstGeom>
          <a:solidFill>
            <a:srgbClr val="3333CC"/>
          </a:solidFill>
          <a:ln w="9525">
            <a:noFill/>
            <a:miter lim="800000"/>
            <a:headEnd/>
            <a:tailEnd/>
          </a:ln>
          <a:effectLst/>
        </p:spPr>
        <p:txBody>
          <a:bodyPr anchor="ctr" anchorCtr="1"/>
          <a:lstStyle/>
          <a:p>
            <a:pPr algn="ctr">
              <a:spcBef>
                <a:spcPct val="50000"/>
              </a:spcBef>
            </a:pPr>
            <a:r>
              <a:rPr lang="fr-FR" sz="1800" b="1" dirty="0">
                <a:solidFill>
                  <a:schemeClr val="bg1"/>
                </a:solidFill>
              </a:rPr>
              <a:t>Valeur visée</a:t>
            </a:r>
          </a:p>
        </p:txBody>
      </p:sp>
      <p:sp>
        <p:nvSpPr>
          <p:cNvPr id="54281" name="Text Box 9"/>
          <p:cNvSpPr txBox="1">
            <a:spLocks noChangeArrowheads="1"/>
          </p:cNvSpPr>
          <p:nvPr/>
        </p:nvSpPr>
        <p:spPr bwMode="auto">
          <a:xfrm>
            <a:off x="6299200" y="2178050"/>
            <a:ext cx="2376488" cy="457200"/>
          </a:xfrm>
          <a:prstGeom prst="rect">
            <a:avLst/>
          </a:prstGeom>
          <a:noFill/>
          <a:ln w="9525">
            <a:noFill/>
            <a:miter lim="800000"/>
            <a:headEnd/>
            <a:tailEnd/>
          </a:ln>
          <a:effectLst/>
        </p:spPr>
        <p:txBody>
          <a:bodyPr>
            <a:spAutoFit/>
          </a:bodyPr>
          <a:lstStyle/>
          <a:p>
            <a:pPr algn="ctr">
              <a:spcBef>
                <a:spcPct val="50000"/>
              </a:spcBef>
            </a:pPr>
            <a:r>
              <a:rPr lang="fr-FR" sz="2400" b="1" dirty="0">
                <a:solidFill>
                  <a:schemeClr val="accent6">
                    <a:lumMod val="75000"/>
                  </a:schemeClr>
                </a:solidFill>
              </a:rPr>
              <a:t>Entreprise</a:t>
            </a:r>
          </a:p>
        </p:txBody>
      </p:sp>
      <p:sp>
        <p:nvSpPr>
          <p:cNvPr id="54285" name="Text Box 13"/>
          <p:cNvSpPr txBox="1">
            <a:spLocks noChangeArrowheads="1"/>
          </p:cNvSpPr>
          <p:nvPr/>
        </p:nvSpPr>
        <p:spPr bwMode="auto">
          <a:xfrm>
            <a:off x="716756" y="1341438"/>
            <a:ext cx="7921625" cy="396875"/>
          </a:xfrm>
          <a:prstGeom prst="rect">
            <a:avLst/>
          </a:prstGeom>
          <a:solidFill>
            <a:srgbClr val="3333CC"/>
          </a:solidFill>
          <a:ln w="9525" algn="ctr">
            <a:noFill/>
            <a:miter lim="800000"/>
            <a:headEnd/>
            <a:tailEnd/>
          </a:ln>
          <a:effectLst/>
        </p:spPr>
        <p:txBody>
          <a:bodyPr>
            <a:spAutoFit/>
          </a:bodyPr>
          <a:lstStyle/>
          <a:p>
            <a:pPr algn="ctr">
              <a:spcBef>
                <a:spcPct val="50000"/>
              </a:spcBef>
            </a:pPr>
            <a:r>
              <a:rPr lang="fr-FR" sz="2000" b="1" dirty="0">
                <a:solidFill>
                  <a:schemeClr val="bg1"/>
                </a:solidFill>
              </a:rPr>
              <a:t>Création de valeur : difficultés possibles</a:t>
            </a:r>
          </a:p>
        </p:txBody>
      </p:sp>
      <p:sp>
        <p:nvSpPr>
          <p:cNvPr id="54287" name="Text Box 15"/>
          <p:cNvSpPr txBox="1">
            <a:spLocks noChangeArrowheads="1"/>
          </p:cNvSpPr>
          <p:nvPr/>
        </p:nvSpPr>
        <p:spPr bwMode="auto">
          <a:xfrm>
            <a:off x="538163" y="5202238"/>
            <a:ext cx="2376487" cy="647700"/>
          </a:xfrm>
          <a:prstGeom prst="rect">
            <a:avLst/>
          </a:prstGeom>
          <a:solidFill>
            <a:srgbClr val="3333CC"/>
          </a:solidFill>
          <a:ln w="9525" algn="ctr">
            <a:noFill/>
            <a:miter lim="800000"/>
            <a:headEnd/>
            <a:tailEnd/>
          </a:ln>
          <a:effectLst/>
        </p:spPr>
        <p:txBody>
          <a:bodyPr anchor="ctr" anchorCtr="1"/>
          <a:lstStyle/>
          <a:p>
            <a:pPr algn="ctr">
              <a:spcBef>
                <a:spcPct val="50000"/>
              </a:spcBef>
            </a:pPr>
            <a:r>
              <a:rPr lang="fr-FR" sz="1800" b="1" dirty="0">
                <a:solidFill>
                  <a:schemeClr val="bg1"/>
                </a:solidFill>
              </a:rPr>
              <a:t>Valeur perçue</a:t>
            </a:r>
          </a:p>
        </p:txBody>
      </p:sp>
      <p:sp>
        <p:nvSpPr>
          <p:cNvPr id="54288" name="Text Box 16"/>
          <p:cNvSpPr txBox="1">
            <a:spLocks noChangeArrowheads="1"/>
          </p:cNvSpPr>
          <p:nvPr/>
        </p:nvSpPr>
        <p:spPr bwMode="auto">
          <a:xfrm>
            <a:off x="6299200" y="5202238"/>
            <a:ext cx="2376488" cy="647700"/>
          </a:xfrm>
          <a:prstGeom prst="rect">
            <a:avLst/>
          </a:prstGeom>
          <a:solidFill>
            <a:srgbClr val="3333CC"/>
          </a:solidFill>
          <a:ln w="9525" algn="ctr">
            <a:noFill/>
            <a:miter lim="800000"/>
            <a:headEnd/>
            <a:tailEnd/>
          </a:ln>
          <a:effectLst/>
        </p:spPr>
        <p:txBody>
          <a:bodyPr anchor="ctr" anchorCtr="1"/>
          <a:lstStyle/>
          <a:p>
            <a:pPr algn="ctr">
              <a:spcBef>
                <a:spcPct val="50000"/>
              </a:spcBef>
            </a:pPr>
            <a:r>
              <a:rPr lang="fr-FR" sz="1800" b="1" dirty="0">
                <a:solidFill>
                  <a:schemeClr val="bg1"/>
                </a:solidFill>
              </a:rPr>
              <a:t>Valeur proposée</a:t>
            </a:r>
          </a:p>
        </p:txBody>
      </p:sp>
      <p:sp>
        <p:nvSpPr>
          <p:cNvPr id="54291" name="Freeform 19"/>
          <p:cNvSpPr>
            <a:spLocks/>
          </p:cNvSpPr>
          <p:nvPr/>
        </p:nvSpPr>
        <p:spPr bwMode="auto">
          <a:xfrm>
            <a:off x="3059113" y="2536825"/>
            <a:ext cx="2952750" cy="504825"/>
          </a:xfrm>
          <a:custGeom>
            <a:avLst/>
            <a:gdLst/>
            <a:ahLst/>
            <a:cxnLst>
              <a:cxn ang="0">
                <a:pos x="0" y="318"/>
              </a:cxn>
              <a:cxn ang="0">
                <a:pos x="409" y="0"/>
              </a:cxn>
              <a:cxn ang="0">
                <a:pos x="681" y="318"/>
              </a:cxn>
              <a:cxn ang="0">
                <a:pos x="1225" y="46"/>
              </a:cxn>
              <a:cxn ang="0">
                <a:pos x="1497" y="318"/>
              </a:cxn>
              <a:cxn ang="0">
                <a:pos x="1860" y="136"/>
              </a:cxn>
              <a:cxn ang="0">
                <a:pos x="2042" y="318"/>
              </a:cxn>
              <a:cxn ang="0">
                <a:pos x="2132" y="408"/>
              </a:cxn>
            </a:cxnLst>
            <a:rect l="0" t="0" r="r" b="b"/>
            <a:pathLst>
              <a:path w="2132" h="408">
                <a:moveTo>
                  <a:pt x="0" y="318"/>
                </a:moveTo>
                <a:cubicBezTo>
                  <a:pt x="148" y="159"/>
                  <a:pt x="296" y="0"/>
                  <a:pt x="409" y="0"/>
                </a:cubicBezTo>
                <a:cubicBezTo>
                  <a:pt x="522" y="0"/>
                  <a:pt x="545" y="310"/>
                  <a:pt x="681" y="318"/>
                </a:cubicBezTo>
                <a:cubicBezTo>
                  <a:pt x="817" y="326"/>
                  <a:pt x="1089" y="46"/>
                  <a:pt x="1225" y="46"/>
                </a:cubicBezTo>
                <a:cubicBezTo>
                  <a:pt x="1361" y="46"/>
                  <a:pt x="1391" y="303"/>
                  <a:pt x="1497" y="318"/>
                </a:cubicBezTo>
                <a:cubicBezTo>
                  <a:pt x="1603" y="333"/>
                  <a:pt x="1769" y="136"/>
                  <a:pt x="1860" y="136"/>
                </a:cubicBezTo>
                <a:cubicBezTo>
                  <a:pt x="1951" y="136"/>
                  <a:pt x="1997" y="273"/>
                  <a:pt x="2042" y="318"/>
                </a:cubicBezTo>
                <a:cubicBezTo>
                  <a:pt x="2087" y="363"/>
                  <a:pt x="2109" y="385"/>
                  <a:pt x="2132" y="408"/>
                </a:cubicBezTo>
              </a:path>
            </a:pathLst>
          </a:custGeom>
          <a:noFill/>
          <a:ln w="28575" cmpd="sng">
            <a:solidFill>
              <a:srgbClr val="3333CC"/>
            </a:solidFill>
            <a:round/>
            <a:headEnd/>
            <a:tailEnd type="triangle" w="lg" len="lg"/>
          </a:ln>
          <a:effectLst/>
        </p:spPr>
        <p:txBody>
          <a:bodyPr/>
          <a:lstStyle/>
          <a:p>
            <a:endParaRPr lang="fr-FR"/>
          </a:p>
        </p:txBody>
      </p:sp>
      <p:sp>
        <p:nvSpPr>
          <p:cNvPr id="54292" name="Freeform 20"/>
          <p:cNvSpPr>
            <a:spLocks/>
          </p:cNvSpPr>
          <p:nvPr/>
        </p:nvSpPr>
        <p:spPr bwMode="auto">
          <a:xfrm rot="10561049">
            <a:off x="3128963" y="3179763"/>
            <a:ext cx="3097212" cy="504825"/>
          </a:xfrm>
          <a:custGeom>
            <a:avLst/>
            <a:gdLst/>
            <a:ahLst/>
            <a:cxnLst>
              <a:cxn ang="0">
                <a:pos x="0" y="318"/>
              </a:cxn>
              <a:cxn ang="0">
                <a:pos x="409" y="0"/>
              </a:cxn>
              <a:cxn ang="0">
                <a:pos x="681" y="318"/>
              </a:cxn>
              <a:cxn ang="0">
                <a:pos x="1225" y="46"/>
              </a:cxn>
              <a:cxn ang="0">
                <a:pos x="1497" y="318"/>
              </a:cxn>
              <a:cxn ang="0">
                <a:pos x="1860" y="136"/>
              </a:cxn>
              <a:cxn ang="0">
                <a:pos x="2042" y="318"/>
              </a:cxn>
              <a:cxn ang="0">
                <a:pos x="2132" y="408"/>
              </a:cxn>
            </a:cxnLst>
            <a:rect l="0" t="0" r="r" b="b"/>
            <a:pathLst>
              <a:path w="2132" h="408">
                <a:moveTo>
                  <a:pt x="0" y="318"/>
                </a:moveTo>
                <a:cubicBezTo>
                  <a:pt x="148" y="159"/>
                  <a:pt x="296" y="0"/>
                  <a:pt x="409" y="0"/>
                </a:cubicBezTo>
                <a:cubicBezTo>
                  <a:pt x="522" y="0"/>
                  <a:pt x="545" y="310"/>
                  <a:pt x="681" y="318"/>
                </a:cubicBezTo>
                <a:cubicBezTo>
                  <a:pt x="817" y="326"/>
                  <a:pt x="1089" y="46"/>
                  <a:pt x="1225" y="46"/>
                </a:cubicBezTo>
                <a:cubicBezTo>
                  <a:pt x="1361" y="46"/>
                  <a:pt x="1391" y="303"/>
                  <a:pt x="1497" y="318"/>
                </a:cubicBezTo>
                <a:cubicBezTo>
                  <a:pt x="1603" y="333"/>
                  <a:pt x="1769" y="136"/>
                  <a:pt x="1860" y="136"/>
                </a:cubicBezTo>
                <a:cubicBezTo>
                  <a:pt x="1951" y="136"/>
                  <a:pt x="1997" y="273"/>
                  <a:pt x="2042" y="318"/>
                </a:cubicBezTo>
                <a:cubicBezTo>
                  <a:pt x="2087" y="363"/>
                  <a:pt x="2109" y="385"/>
                  <a:pt x="2132" y="408"/>
                </a:cubicBezTo>
              </a:path>
            </a:pathLst>
          </a:custGeom>
          <a:noFill/>
          <a:ln w="28575" cmpd="sng">
            <a:solidFill>
              <a:srgbClr val="3333CC"/>
            </a:solidFill>
            <a:round/>
            <a:headEnd/>
            <a:tailEnd type="triangle" w="lg" len="lg"/>
          </a:ln>
          <a:effectLst/>
        </p:spPr>
        <p:txBody>
          <a:bodyPr/>
          <a:lstStyle/>
          <a:p>
            <a:endParaRPr lang="fr-FR"/>
          </a:p>
        </p:txBody>
      </p:sp>
      <p:sp>
        <p:nvSpPr>
          <p:cNvPr id="54293" name="Freeform 21"/>
          <p:cNvSpPr>
            <a:spLocks/>
          </p:cNvSpPr>
          <p:nvPr/>
        </p:nvSpPr>
        <p:spPr bwMode="auto">
          <a:xfrm>
            <a:off x="1354138" y="3617913"/>
            <a:ext cx="671512" cy="1439862"/>
          </a:xfrm>
          <a:custGeom>
            <a:avLst/>
            <a:gdLst/>
            <a:ahLst/>
            <a:cxnLst>
              <a:cxn ang="0">
                <a:pos x="212" y="0"/>
              </a:cxn>
              <a:cxn ang="0">
                <a:pos x="393" y="408"/>
              </a:cxn>
              <a:cxn ang="0">
                <a:pos x="30" y="635"/>
              </a:cxn>
              <a:cxn ang="0">
                <a:pos x="212" y="952"/>
              </a:cxn>
            </a:cxnLst>
            <a:rect l="0" t="0" r="r" b="b"/>
            <a:pathLst>
              <a:path w="423" h="952">
                <a:moveTo>
                  <a:pt x="212" y="0"/>
                </a:moveTo>
                <a:cubicBezTo>
                  <a:pt x="317" y="151"/>
                  <a:pt x="423" y="302"/>
                  <a:pt x="393" y="408"/>
                </a:cubicBezTo>
                <a:cubicBezTo>
                  <a:pt x="363" y="514"/>
                  <a:pt x="60" y="544"/>
                  <a:pt x="30" y="635"/>
                </a:cubicBezTo>
                <a:cubicBezTo>
                  <a:pt x="0" y="726"/>
                  <a:pt x="106" y="839"/>
                  <a:pt x="212" y="952"/>
                </a:cubicBezTo>
              </a:path>
            </a:pathLst>
          </a:custGeom>
          <a:noFill/>
          <a:ln w="38100" cmpd="sng">
            <a:solidFill>
              <a:srgbClr val="3333CC"/>
            </a:solidFill>
            <a:round/>
            <a:headEnd type="triangle" w="lg" len="lg"/>
            <a:tailEnd type="triangle" w="lg" len="lg"/>
          </a:ln>
          <a:effectLst/>
        </p:spPr>
        <p:txBody>
          <a:bodyPr/>
          <a:lstStyle/>
          <a:p>
            <a:endParaRPr lang="fr-FR"/>
          </a:p>
        </p:txBody>
      </p:sp>
      <p:sp>
        <p:nvSpPr>
          <p:cNvPr id="54294" name="Freeform 22"/>
          <p:cNvSpPr>
            <a:spLocks/>
          </p:cNvSpPr>
          <p:nvPr/>
        </p:nvSpPr>
        <p:spPr bwMode="auto">
          <a:xfrm>
            <a:off x="7019925" y="3617913"/>
            <a:ext cx="671513" cy="1439862"/>
          </a:xfrm>
          <a:custGeom>
            <a:avLst/>
            <a:gdLst/>
            <a:ahLst/>
            <a:cxnLst>
              <a:cxn ang="0">
                <a:pos x="212" y="0"/>
              </a:cxn>
              <a:cxn ang="0">
                <a:pos x="393" y="408"/>
              </a:cxn>
              <a:cxn ang="0">
                <a:pos x="30" y="635"/>
              </a:cxn>
              <a:cxn ang="0">
                <a:pos x="212" y="952"/>
              </a:cxn>
            </a:cxnLst>
            <a:rect l="0" t="0" r="r" b="b"/>
            <a:pathLst>
              <a:path w="423" h="952">
                <a:moveTo>
                  <a:pt x="212" y="0"/>
                </a:moveTo>
                <a:cubicBezTo>
                  <a:pt x="317" y="151"/>
                  <a:pt x="423" y="302"/>
                  <a:pt x="393" y="408"/>
                </a:cubicBezTo>
                <a:cubicBezTo>
                  <a:pt x="363" y="514"/>
                  <a:pt x="60" y="544"/>
                  <a:pt x="30" y="635"/>
                </a:cubicBezTo>
                <a:cubicBezTo>
                  <a:pt x="0" y="726"/>
                  <a:pt x="106" y="839"/>
                  <a:pt x="212" y="952"/>
                </a:cubicBezTo>
              </a:path>
            </a:pathLst>
          </a:custGeom>
          <a:noFill/>
          <a:ln w="38100" cmpd="sng">
            <a:solidFill>
              <a:srgbClr val="3333CC"/>
            </a:solidFill>
            <a:round/>
            <a:headEnd/>
            <a:tailEnd type="triangle" w="lg" len="lg"/>
          </a:ln>
          <a:effectLst/>
        </p:spPr>
        <p:txBody>
          <a:bodyPr/>
          <a:lstStyle/>
          <a:p>
            <a:endParaRPr lang="fr-FR"/>
          </a:p>
        </p:txBody>
      </p:sp>
      <p:sp>
        <p:nvSpPr>
          <p:cNvPr id="54295" name="Freeform 23"/>
          <p:cNvSpPr>
            <a:spLocks/>
          </p:cNvSpPr>
          <p:nvPr/>
        </p:nvSpPr>
        <p:spPr bwMode="auto">
          <a:xfrm rot="10561049">
            <a:off x="3059906" y="5441864"/>
            <a:ext cx="3097212" cy="504825"/>
          </a:xfrm>
          <a:custGeom>
            <a:avLst/>
            <a:gdLst/>
            <a:ahLst/>
            <a:cxnLst>
              <a:cxn ang="0">
                <a:pos x="0" y="318"/>
              </a:cxn>
              <a:cxn ang="0">
                <a:pos x="409" y="0"/>
              </a:cxn>
              <a:cxn ang="0">
                <a:pos x="681" y="318"/>
              </a:cxn>
              <a:cxn ang="0">
                <a:pos x="1225" y="46"/>
              </a:cxn>
              <a:cxn ang="0">
                <a:pos x="1497" y="318"/>
              </a:cxn>
              <a:cxn ang="0">
                <a:pos x="1860" y="136"/>
              </a:cxn>
              <a:cxn ang="0">
                <a:pos x="2042" y="318"/>
              </a:cxn>
              <a:cxn ang="0">
                <a:pos x="2132" y="408"/>
              </a:cxn>
            </a:cxnLst>
            <a:rect l="0" t="0" r="r" b="b"/>
            <a:pathLst>
              <a:path w="2132" h="408">
                <a:moveTo>
                  <a:pt x="0" y="318"/>
                </a:moveTo>
                <a:cubicBezTo>
                  <a:pt x="148" y="159"/>
                  <a:pt x="296" y="0"/>
                  <a:pt x="409" y="0"/>
                </a:cubicBezTo>
                <a:cubicBezTo>
                  <a:pt x="522" y="0"/>
                  <a:pt x="545" y="310"/>
                  <a:pt x="681" y="318"/>
                </a:cubicBezTo>
                <a:cubicBezTo>
                  <a:pt x="817" y="326"/>
                  <a:pt x="1089" y="46"/>
                  <a:pt x="1225" y="46"/>
                </a:cubicBezTo>
                <a:cubicBezTo>
                  <a:pt x="1361" y="46"/>
                  <a:pt x="1391" y="303"/>
                  <a:pt x="1497" y="318"/>
                </a:cubicBezTo>
                <a:cubicBezTo>
                  <a:pt x="1603" y="333"/>
                  <a:pt x="1769" y="136"/>
                  <a:pt x="1860" y="136"/>
                </a:cubicBezTo>
                <a:cubicBezTo>
                  <a:pt x="1951" y="136"/>
                  <a:pt x="1997" y="273"/>
                  <a:pt x="2042" y="318"/>
                </a:cubicBezTo>
                <a:cubicBezTo>
                  <a:pt x="2087" y="363"/>
                  <a:pt x="2109" y="385"/>
                  <a:pt x="2132" y="408"/>
                </a:cubicBezTo>
              </a:path>
            </a:pathLst>
          </a:custGeom>
          <a:noFill/>
          <a:ln w="28575" cmpd="sng">
            <a:solidFill>
              <a:srgbClr val="3333CC"/>
            </a:solidFill>
            <a:round/>
            <a:headEnd/>
            <a:tailEnd type="triangle" w="lg" len="lg"/>
          </a:ln>
          <a:effectLst/>
        </p:spPr>
        <p:txBody>
          <a:bodyPr/>
          <a:lstStyle/>
          <a:p>
            <a:endParaRPr lang="fr-FR"/>
          </a:p>
        </p:txBody>
      </p:sp>
      <p:sp>
        <p:nvSpPr>
          <p:cNvPr id="54296" name="Text Box 24"/>
          <p:cNvSpPr txBox="1">
            <a:spLocks noChangeArrowheads="1"/>
          </p:cNvSpPr>
          <p:nvPr/>
        </p:nvSpPr>
        <p:spPr bwMode="auto">
          <a:xfrm>
            <a:off x="3203575" y="5949950"/>
            <a:ext cx="2663825"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Mauvaise interaction</a:t>
            </a:r>
          </a:p>
        </p:txBody>
      </p:sp>
      <p:sp>
        <p:nvSpPr>
          <p:cNvPr id="54297" name="Text Box 25"/>
          <p:cNvSpPr txBox="1">
            <a:spLocks noChangeArrowheads="1"/>
          </p:cNvSpPr>
          <p:nvPr/>
        </p:nvSpPr>
        <p:spPr bwMode="auto">
          <a:xfrm>
            <a:off x="3276600" y="3754438"/>
            <a:ext cx="2663825" cy="366712"/>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Trop de promesses</a:t>
            </a:r>
          </a:p>
        </p:txBody>
      </p:sp>
      <p:sp>
        <p:nvSpPr>
          <p:cNvPr id="54298" name="Text Box 26"/>
          <p:cNvSpPr txBox="1">
            <a:spLocks noChangeArrowheads="1"/>
          </p:cNvSpPr>
          <p:nvPr/>
        </p:nvSpPr>
        <p:spPr bwMode="auto">
          <a:xfrm>
            <a:off x="3203575" y="2098675"/>
            <a:ext cx="2663825"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Mauvaise écoute</a:t>
            </a:r>
          </a:p>
        </p:txBody>
      </p:sp>
      <p:sp>
        <p:nvSpPr>
          <p:cNvPr id="54299" name="Text Box 27"/>
          <p:cNvSpPr txBox="1">
            <a:spLocks noChangeArrowheads="1"/>
          </p:cNvSpPr>
          <p:nvPr/>
        </p:nvSpPr>
        <p:spPr bwMode="auto">
          <a:xfrm>
            <a:off x="250825" y="3970338"/>
            <a:ext cx="1728788" cy="366712"/>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Insatisfaction</a:t>
            </a:r>
          </a:p>
        </p:txBody>
      </p:sp>
      <p:sp>
        <p:nvSpPr>
          <p:cNvPr id="54300" name="Text Box 28"/>
          <p:cNvSpPr txBox="1">
            <a:spLocks noChangeArrowheads="1"/>
          </p:cNvSpPr>
          <p:nvPr/>
        </p:nvSpPr>
        <p:spPr bwMode="auto">
          <a:xfrm>
            <a:off x="7355681" y="4368006"/>
            <a:ext cx="1800225" cy="641350"/>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Mauvaise mise en </a:t>
            </a:r>
            <a:r>
              <a:rPr lang="fr-FR" sz="1800" dirty="0" err="1">
                <a:solidFill>
                  <a:schemeClr val="accent6">
                    <a:lumMod val="75000"/>
                  </a:schemeClr>
                </a:solidFill>
              </a:rPr>
              <a:t>oeuvre</a:t>
            </a:r>
            <a:endParaRPr lang="fr-FR" sz="1800" dirty="0">
              <a:solidFill>
                <a:schemeClr val="accent6">
                  <a:lumMod val="75000"/>
                </a:schemeClr>
              </a:solidFill>
            </a:endParaRPr>
          </a:p>
        </p:txBody>
      </p:sp>
      <p:sp>
        <p:nvSpPr>
          <p:cNvPr id="54302" name="AutoShape 30"/>
          <p:cNvSpPr>
            <a:spLocks noChangeArrowheads="1"/>
          </p:cNvSpPr>
          <p:nvPr/>
        </p:nvSpPr>
        <p:spPr bwMode="auto">
          <a:xfrm>
            <a:off x="2627313" y="4292600"/>
            <a:ext cx="3600450" cy="792163"/>
          </a:xfrm>
          <a:prstGeom prst="lightningBolt">
            <a:avLst/>
          </a:prstGeom>
          <a:solidFill>
            <a:schemeClr val="accent1"/>
          </a:solidFill>
          <a:ln w="9525">
            <a:solidFill>
              <a:srgbClr val="3333CC"/>
            </a:solidFill>
            <a:miter lim="800000"/>
            <a:headEnd/>
            <a:tailEnd/>
          </a:ln>
          <a:effectLst/>
        </p:spPr>
        <p:txBody>
          <a:bodyPr wrap="none" anchor="ctr"/>
          <a:lstStyle/>
          <a:p>
            <a:pPr algn="ctr"/>
            <a:r>
              <a:rPr lang="fr-FR" sz="2400" dirty="0">
                <a:solidFill>
                  <a:schemeClr val="accent6">
                    <a:lumMod val="75000"/>
                  </a:schemeClr>
                </a:solidFill>
              </a:rPr>
              <a:t>concurrents</a:t>
            </a:r>
          </a:p>
        </p:txBody>
      </p:sp>
    </p:spTree>
  </p:cSld>
  <p:clrMapOvr>
    <a:masterClrMapping/>
  </p:clrMapOvr>
  <p:transition spd="med">
    <p:randomBa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du numéro de diapositive 5"/>
          <p:cNvSpPr>
            <a:spLocks noGrp="1"/>
          </p:cNvSpPr>
          <p:nvPr>
            <p:ph type="sldNum" sz="quarter" idx="4"/>
          </p:nvPr>
        </p:nvSpPr>
        <p:spPr>
          <a:xfrm>
            <a:off x="8675688" y="6624638"/>
            <a:ext cx="468312" cy="260350"/>
          </a:xfrm>
        </p:spPr>
        <p:txBody>
          <a:bodyPr/>
          <a:lstStyle/>
          <a:p>
            <a:fld id="{BB2EC3D1-DB3D-49FD-A041-71A5649D47C9}" type="slidenum">
              <a:rPr lang="fr-FR"/>
              <a:pPr/>
              <a:t>51</a:t>
            </a:fld>
            <a:endParaRPr lang="fr-FR"/>
          </a:p>
        </p:txBody>
      </p:sp>
      <p:sp>
        <p:nvSpPr>
          <p:cNvPr id="10243" name="Rectangle 3"/>
          <p:cNvSpPr>
            <a:spLocks noGrp="1" noChangeArrowheads="1"/>
          </p:cNvSpPr>
          <p:nvPr>
            <p:ph type="body" idx="4294967295"/>
          </p:nvPr>
        </p:nvSpPr>
        <p:spPr>
          <a:xfrm>
            <a:off x="1574919" y="4221088"/>
            <a:ext cx="5112568" cy="672939"/>
          </a:xfrm>
          <a:prstGeom prst="rect">
            <a:avLst/>
          </a:prstGeom>
        </p:spPr>
        <p:txBody>
          <a:bodyPr/>
          <a:lstStyle/>
          <a:p>
            <a:pPr algn="ctr">
              <a:buFontTx/>
              <a:buNone/>
            </a:pPr>
            <a:r>
              <a:rPr lang="fr-FR" sz="2800" b="1" dirty="0">
                <a:solidFill>
                  <a:schemeClr val="accent6">
                    <a:lumMod val="75000"/>
                  </a:schemeClr>
                </a:solidFill>
              </a:rPr>
              <a:t>Marketing + Stratégie =</a:t>
            </a:r>
          </a:p>
        </p:txBody>
      </p:sp>
      <p:sp>
        <p:nvSpPr>
          <p:cNvPr id="10246" name="Text Box 6"/>
          <p:cNvSpPr txBox="1">
            <a:spLocks noChangeArrowheads="1"/>
          </p:cNvSpPr>
          <p:nvPr/>
        </p:nvSpPr>
        <p:spPr bwMode="auto">
          <a:xfrm>
            <a:off x="3092844" y="4869160"/>
            <a:ext cx="5904656" cy="523220"/>
          </a:xfrm>
          <a:prstGeom prst="rect">
            <a:avLst/>
          </a:prstGeom>
          <a:noFill/>
          <a:ln w="9525">
            <a:noFill/>
            <a:miter lim="800000"/>
            <a:headEnd/>
            <a:tailEnd/>
          </a:ln>
          <a:effectLst/>
        </p:spPr>
        <p:txBody>
          <a:bodyPr wrap="square">
            <a:spAutoFit/>
          </a:bodyPr>
          <a:lstStyle/>
          <a:p>
            <a:pPr algn="ctr">
              <a:spcBef>
                <a:spcPct val="50000"/>
              </a:spcBef>
            </a:pPr>
            <a:r>
              <a:rPr lang="fr-FR" sz="2800" b="1" dirty="0">
                <a:solidFill>
                  <a:schemeClr val="accent6">
                    <a:lumMod val="75000"/>
                  </a:schemeClr>
                </a:solidFill>
              </a:rPr>
              <a:t>Marketing Stratégique </a:t>
            </a:r>
          </a:p>
        </p:txBody>
      </p:sp>
      <p:pic>
        <p:nvPicPr>
          <p:cNvPr id="539650" name="Picture 2" descr="C:\Users\BLUEOFFICE\Desktop\55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1052736"/>
            <a:ext cx="3972346" cy="2643416"/>
          </a:xfrm>
          <a:prstGeom prst="rect">
            <a:avLst/>
          </a:prstGeom>
          <a:noFill/>
          <a:ln w="28575">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6"/>
                                        </p:tgtEl>
                                        <p:attrNameLst>
                                          <p:attrName>style.visibility</p:attrName>
                                        </p:attrNameLst>
                                      </p:cBhvr>
                                      <p:to>
                                        <p:strVal val="visible"/>
                                      </p:to>
                                    </p:set>
                                    <p:anim calcmode="lin" valueType="num">
                                      <p:cBhvr additive="base">
                                        <p:cTn id="7" dur="500" fill="hold"/>
                                        <p:tgtEl>
                                          <p:spTgt spid="10246"/>
                                        </p:tgtEl>
                                        <p:attrNameLst>
                                          <p:attrName>ppt_x</p:attrName>
                                        </p:attrNameLst>
                                      </p:cBhvr>
                                      <p:tavLst>
                                        <p:tav tm="0">
                                          <p:val>
                                            <p:strVal val="#ppt_x"/>
                                          </p:val>
                                        </p:tav>
                                        <p:tav tm="100000">
                                          <p:val>
                                            <p:strVal val="#ppt_x"/>
                                          </p:val>
                                        </p:tav>
                                      </p:tavLst>
                                    </p:anim>
                                    <p:anim calcmode="lin" valueType="num">
                                      <p:cBhvr additive="base">
                                        <p:cTn id="8" dur="500" fill="hold"/>
                                        <p:tgtEl>
                                          <p:spTgt spid="102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624638"/>
            <a:ext cx="468312" cy="260350"/>
          </a:xfrm>
        </p:spPr>
        <p:txBody>
          <a:bodyPr/>
          <a:lstStyle/>
          <a:p>
            <a:fld id="{10F6507C-9899-4002-A0D9-EA3BFB58DBD0}" type="slidenum">
              <a:rPr lang="fr-FR"/>
              <a:pPr/>
              <a:t>52</a:t>
            </a:fld>
            <a:endParaRPr lang="fr-FR"/>
          </a:p>
        </p:txBody>
      </p:sp>
      <p:sp>
        <p:nvSpPr>
          <p:cNvPr id="5122" name="Rectangle 2"/>
          <p:cNvSpPr>
            <a:spLocks noGrp="1" noChangeArrowheads="1"/>
          </p:cNvSpPr>
          <p:nvPr>
            <p:ph type="title" idx="4294967295"/>
          </p:nvPr>
        </p:nvSpPr>
        <p:spPr>
          <a:xfrm>
            <a:off x="2123728" y="476672"/>
            <a:ext cx="4320480" cy="706437"/>
          </a:xfrm>
          <a:prstGeom prst="rect">
            <a:avLst/>
          </a:prstGeom>
        </p:spPr>
        <p:txBody>
          <a:bodyPr/>
          <a:lstStyle/>
          <a:p>
            <a:pPr algn="l"/>
            <a:r>
              <a:rPr lang="fr-FR" sz="2800" b="1" dirty="0">
                <a:solidFill>
                  <a:schemeClr val="accent6">
                    <a:lumMod val="75000"/>
                  </a:schemeClr>
                </a:solidFill>
              </a:rPr>
              <a:t>Marketing stratégique</a:t>
            </a:r>
          </a:p>
        </p:txBody>
      </p:sp>
      <p:sp>
        <p:nvSpPr>
          <p:cNvPr id="5123" name="Rectangle 3"/>
          <p:cNvSpPr>
            <a:spLocks noGrp="1" noChangeArrowheads="1"/>
          </p:cNvSpPr>
          <p:nvPr>
            <p:ph type="body" idx="4294967295"/>
          </p:nvPr>
        </p:nvSpPr>
        <p:spPr>
          <a:xfrm>
            <a:off x="395536" y="1556792"/>
            <a:ext cx="8158163" cy="4032448"/>
          </a:xfrm>
          <a:prstGeom prst="rect">
            <a:avLst/>
          </a:prstGeom>
        </p:spPr>
        <p:txBody>
          <a:bodyPr/>
          <a:lstStyle/>
          <a:p>
            <a:pPr algn="just"/>
            <a:r>
              <a:rPr lang="fr-FR" sz="1800" b="1" dirty="0">
                <a:solidFill>
                  <a:schemeClr val="accent6">
                    <a:lumMod val="75000"/>
                  </a:schemeClr>
                </a:solidFill>
                <a:latin typeface="+mj-lt"/>
              </a:rPr>
              <a:t>La stratégie  </a:t>
            </a:r>
            <a:r>
              <a:rPr lang="fr-FR" sz="1800" b="1" i="1" dirty="0">
                <a:solidFill>
                  <a:schemeClr val="accent6">
                    <a:lumMod val="75000"/>
                  </a:schemeClr>
                </a:solidFill>
                <a:latin typeface="+mj-lt"/>
              </a:rPr>
              <a:t>:</a:t>
            </a:r>
            <a:r>
              <a:rPr lang="fr-FR" sz="1800" i="1" dirty="0">
                <a:solidFill>
                  <a:schemeClr val="accent6">
                    <a:lumMod val="75000"/>
                  </a:schemeClr>
                </a:solidFill>
                <a:latin typeface="+mj-lt"/>
              </a:rPr>
              <a:t> </a:t>
            </a:r>
            <a:r>
              <a:rPr lang="fr-FR" sz="1800" dirty="0">
                <a:solidFill>
                  <a:schemeClr val="accent6">
                    <a:lumMod val="75000"/>
                  </a:schemeClr>
                </a:solidFill>
                <a:latin typeface="+mj-lt"/>
              </a:rPr>
              <a:t>c’est un ensemble de moyens et d’actions utilisés conjointement en vue d’atteindre certains objectifs contre certains adversaires.</a:t>
            </a:r>
          </a:p>
          <a:p>
            <a:pPr marL="0" indent="0">
              <a:buNone/>
            </a:pPr>
            <a:endParaRPr lang="fr-FR" sz="1800" i="1" dirty="0">
              <a:solidFill>
                <a:schemeClr val="accent6">
                  <a:lumMod val="75000"/>
                </a:schemeClr>
              </a:solidFill>
              <a:latin typeface="+mj-lt"/>
            </a:endParaRPr>
          </a:p>
          <a:p>
            <a:r>
              <a:rPr lang="fr-FR" sz="1800" dirty="0">
                <a:solidFill>
                  <a:schemeClr val="accent6">
                    <a:lumMod val="75000"/>
                  </a:schemeClr>
                </a:solidFill>
                <a:latin typeface="+mj-lt"/>
              </a:rPr>
              <a:t>Poser une stratégie sur plusieurs niveaux : </a:t>
            </a:r>
          </a:p>
          <a:p>
            <a:pPr marL="0" indent="0">
              <a:buNone/>
            </a:pPr>
            <a:endParaRPr lang="fr-FR" sz="1800" i="1" dirty="0">
              <a:solidFill>
                <a:schemeClr val="accent6">
                  <a:lumMod val="75000"/>
                </a:schemeClr>
              </a:solidFill>
              <a:latin typeface="+mj-lt"/>
            </a:endParaRPr>
          </a:p>
          <a:p>
            <a:pPr marL="0" indent="0">
              <a:buNone/>
            </a:pPr>
            <a:br>
              <a:rPr lang="fr-FR" sz="1800" i="1" dirty="0">
                <a:solidFill>
                  <a:schemeClr val="accent6">
                    <a:lumMod val="75000"/>
                  </a:schemeClr>
                </a:solidFill>
                <a:latin typeface="+mj-lt"/>
              </a:rPr>
            </a:br>
            <a:r>
              <a:rPr lang="fr-FR" sz="1800" i="1" dirty="0">
                <a:solidFill>
                  <a:schemeClr val="accent6">
                    <a:lumMod val="75000"/>
                  </a:schemeClr>
                </a:solidFill>
                <a:latin typeface="+mj-lt"/>
              </a:rPr>
              <a:t>- </a:t>
            </a:r>
            <a:r>
              <a:rPr lang="fr-FR" sz="1800" b="1" dirty="0">
                <a:solidFill>
                  <a:schemeClr val="accent6">
                    <a:lumMod val="75000"/>
                  </a:schemeClr>
                </a:solidFill>
                <a:latin typeface="+mj-lt"/>
              </a:rPr>
              <a:t>Groupe</a:t>
            </a:r>
            <a:r>
              <a:rPr lang="fr-FR" sz="1800" i="1" dirty="0">
                <a:solidFill>
                  <a:schemeClr val="accent6">
                    <a:lumMod val="75000"/>
                  </a:schemeClr>
                </a:solidFill>
                <a:latin typeface="+mj-lt"/>
              </a:rPr>
              <a:t> (Danone /BSN) Contenant-Contenu</a:t>
            </a:r>
            <a:br>
              <a:rPr lang="fr-FR" sz="1800" i="1" dirty="0">
                <a:solidFill>
                  <a:schemeClr val="accent6">
                    <a:lumMod val="75000"/>
                  </a:schemeClr>
                </a:solidFill>
                <a:latin typeface="+mj-lt"/>
              </a:rPr>
            </a:br>
            <a:r>
              <a:rPr lang="fr-FR" sz="1800" i="1" dirty="0">
                <a:solidFill>
                  <a:schemeClr val="accent6">
                    <a:lumMod val="75000"/>
                  </a:schemeClr>
                </a:solidFill>
                <a:latin typeface="+mj-lt"/>
              </a:rPr>
              <a:t>			</a:t>
            </a:r>
            <a:r>
              <a:rPr lang="fr-FR" sz="1800" b="1" dirty="0">
                <a:solidFill>
                  <a:schemeClr val="accent6">
                    <a:lumMod val="75000"/>
                  </a:schemeClr>
                </a:solidFill>
                <a:latin typeface="+mj-lt"/>
              </a:rPr>
              <a:t>diversification / métiers</a:t>
            </a:r>
            <a:br>
              <a:rPr lang="fr-FR" sz="1800" i="1" dirty="0">
                <a:solidFill>
                  <a:schemeClr val="accent6">
                    <a:lumMod val="75000"/>
                  </a:schemeClr>
                </a:solidFill>
                <a:latin typeface="+mj-lt"/>
              </a:rPr>
            </a:br>
            <a:r>
              <a:rPr lang="fr-FR" sz="1800" i="1" dirty="0">
                <a:solidFill>
                  <a:schemeClr val="accent6">
                    <a:lumMod val="75000"/>
                  </a:schemeClr>
                </a:solidFill>
                <a:latin typeface="+mj-lt"/>
              </a:rPr>
              <a:t>- </a:t>
            </a:r>
            <a:r>
              <a:rPr lang="fr-FR" sz="1800" b="1" i="1" dirty="0">
                <a:solidFill>
                  <a:schemeClr val="accent6">
                    <a:lumMod val="75000"/>
                  </a:schemeClr>
                </a:solidFill>
                <a:latin typeface="+mj-lt"/>
              </a:rPr>
              <a:t>Domaine d’activité </a:t>
            </a:r>
            <a:r>
              <a:rPr lang="fr-FR" sz="1800" i="1" dirty="0">
                <a:solidFill>
                  <a:schemeClr val="accent6">
                    <a:lumMod val="75000"/>
                  </a:schemeClr>
                </a:solidFill>
                <a:latin typeface="+mj-lt"/>
              </a:rPr>
              <a:t>(eaux minérales)</a:t>
            </a:r>
            <a:br>
              <a:rPr lang="fr-FR" sz="1800" i="1" dirty="0">
                <a:solidFill>
                  <a:schemeClr val="accent6">
                    <a:lumMod val="75000"/>
                  </a:schemeClr>
                </a:solidFill>
                <a:latin typeface="+mj-lt"/>
              </a:rPr>
            </a:br>
            <a:r>
              <a:rPr lang="fr-FR" sz="1800" i="1" dirty="0">
                <a:solidFill>
                  <a:schemeClr val="accent6">
                    <a:lumMod val="75000"/>
                  </a:schemeClr>
                </a:solidFill>
                <a:latin typeface="+mj-lt"/>
              </a:rPr>
              <a:t>			</a:t>
            </a:r>
            <a:r>
              <a:rPr lang="fr-FR" sz="1800" b="1" dirty="0">
                <a:solidFill>
                  <a:schemeClr val="accent6">
                    <a:lumMod val="75000"/>
                  </a:schemeClr>
                </a:solidFill>
                <a:latin typeface="+mj-lt"/>
              </a:rPr>
              <a:t>un portefeuille de marque</a:t>
            </a:r>
            <a:br>
              <a:rPr lang="fr-FR" sz="1800" i="1" dirty="0">
                <a:solidFill>
                  <a:schemeClr val="accent6">
                    <a:lumMod val="75000"/>
                  </a:schemeClr>
                </a:solidFill>
                <a:latin typeface="+mj-lt"/>
              </a:rPr>
            </a:br>
            <a:r>
              <a:rPr lang="fr-FR" sz="1800" i="1" dirty="0">
                <a:solidFill>
                  <a:schemeClr val="accent6">
                    <a:lumMod val="75000"/>
                  </a:schemeClr>
                </a:solidFill>
                <a:latin typeface="+mj-lt"/>
              </a:rPr>
              <a:t>- </a:t>
            </a:r>
            <a:r>
              <a:rPr lang="fr-FR" sz="1800" b="1" i="1" dirty="0">
                <a:solidFill>
                  <a:schemeClr val="accent6">
                    <a:lumMod val="75000"/>
                  </a:schemeClr>
                </a:solidFill>
                <a:latin typeface="+mj-lt"/>
              </a:rPr>
              <a:t>Fonctionnel</a:t>
            </a:r>
            <a:r>
              <a:rPr lang="fr-FR" sz="1800" i="1" dirty="0">
                <a:solidFill>
                  <a:schemeClr val="accent6">
                    <a:lumMod val="75000"/>
                  </a:schemeClr>
                </a:solidFill>
                <a:latin typeface="+mj-lt"/>
              </a:rPr>
              <a:t> (marketing, RH, R&amp;D)</a:t>
            </a:r>
            <a:br>
              <a:rPr lang="fr-FR" sz="1800" i="1" dirty="0">
                <a:solidFill>
                  <a:schemeClr val="accent6">
                    <a:lumMod val="75000"/>
                  </a:schemeClr>
                </a:solidFill>
                <a:latin typeface="+mj-lt"/>
              </a:rPr>
            </a:br>
            <a:r>
              <a:rPr lang="fr-FR" sz="1800" b="1" dirty="0">
                <a:solidFill>
                  <a:schemeClr val="accent6">
                    <a:lumMod val="75000"/>
                  </a:schemeClr>
                </a:solidFill>
                <a:latin typeface="+mj-lt"/>
              </a:rPr>
              <a:t>			gamme produits, segment clients</a:t>
            </a:r>
          </a:p>
        </p:txBody>
      </p:sp>
      <p:pic>
        <p:nvPicPr>
          <p:cNvPr id="564226"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2636912"/>
            <a:ext cx="2360497" cy="141629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a:t>
            </a:fld>
            <a:endParaRPr lang="fr-FR" dirty="0"/>
          </a:p>
        </p:txBody>
      </p:sp>
      <p:pic>
        <p:nvPicPr>
          <p:cNvPr id="3"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827584" y="1844824"/>
            <a:ext cx="7848872" cy="4185761"/>
          </a:xfrm>
          <a:prstGeom prst="rect">
            <a:avLst/>
          </a:prstGeom>
        </p:spPr>
        <p:txBody>
          <a:bodyPr wrap="square">
            <a:spAutoFit/>
          </a:bodyPr>
          <a:lstStyle/>
          <a:p>
            <a:r>
              <a:rPr lang="fr-FR" sz="1800" dirty="0">
                <a:solidFill>
                  <a:schemeClr val="accent6">
                    <a:lumMod val="75000"/>
                  </a:schemeClr>
                </a:solidFill>
              </a:rPr>
              <a:t>Le terme </a:t>
            </a:r>
            <a:r>
              <a:rPr lang="fr-FR" sz="1800" b="1" dirty="0">
                <a:solidFill>
                  <a:schemeClr val="accent6">
                    <a:lumMod val="75000"/>
                  </a:schemeClr>
                </a:solidFill>
              </a:rPr>
              <a:t>« Stratégie » </a:t>
            </a:r>
            <a:r>
              <a:rPr lang="fr-FR" sz="1800" dirty="0">
                <a:solidFill>
                  <a:schemeClr val="accent6">
                    <a:lumMod val="75000"/>
                  </a:schemeClr>
                </a:solidFill>
              </a:rPr>
              <a:t>associé à Sun Zi (</a:t>
            </a:r>
            <a:r>
              <a:rPr lang="fr-FR" sz="1800" dirty="0" err="1">
                <a:solidFill>
                  <a:schemeClr val="accent6">
                    <a:lumMod val="75000"/>
                  </a:schemeClr>
                </a:solidFill>
              </a:rPr>
              <a:t>Zu</a:t>
            </a:r>
            <a:r>
              <a:rPr lang="fr-FR" sz="1800" dirty="0">
                <a:solidFill>
                  <a:schemeClr val="accent6">
                    <a:lumMod val="75000"/>
                  </a:schemeClr>
                </a:solidFill>
              </a:rPr>
              <a:t>/</a:t>
            </a:r>
            <a:r>
              <a:rPr lang="fr-FR" sz="1800" dirty="0" err="1">
                <a:solidFill>
                  <a:schemeClr val="accent6">
                    <a:lumMod val="75000"/>
                  </a:schemeClr>
                </a:solidFill>
              </a:rPr>
              <a:t>Tzu</a:t>
            </a:r>
            <a:r>
              <a:rPr lang="fr-FR" sz="1800" dirty="0">
                <a:solidFill>
                  <a:schemeClr val="accent6">
                    <a:lumMod val="75000"/>
                  </a:schemeClr>
                </a:solidFill>
              </a:rPr>
              <a:t>), auteur de </a:t>
            </a:r>
            <a:r>
              <a:rPr lang="fr-FR" sz="1800" i="1" dirty="0">
                <a:solidFill>
                  <a:schemeClr val="accent6">
                    <a:lumMod val="75000"/>
                  </a:schemeClr>
                </a:solidFill>
              </a:rPr>
              <a:t>L’Art de la guerre, </a:t>
            </a:r>
            <a:r>
              <a:rPr lang="fr-FR" sz="1800" dirty="0">
                <a:solidFill>
                  <a:schemeClr val="accent6">
                    <a:lumMod val="75000"/>
                  </a:schemeClr>
                </a:solidFill>
              </a:rPr>
              <a:t>4è S av J.C.</a:t>
            </a:r>
          </a:p>
          <a:p>
            <a:endParaRPr lang="fr-FR" sz="1800" dirty="0">
              <a:solidFill>
                <a:schemeClr val="accent6">
                  <a:lumMod val="75000"/>
                </a:schemeClr>
              </a:solidFill>
            </a:endParaRPr>
          </a:p>
          <a:p>
            <a:r>
              <a:rPr lang="fr-FR" sz="1800" dirty="0">
                <a:solidFill>
                  <a:schemeClr val="accent6">
                    <a:lumMod val="75000"/>
                  </a:schemeClr>
                </a:solidFill>
              </a:rPr>
              <a:t>Etymologiquement, </a:t>
            </a:r>
            <a:r>
              <a:rPr lang="fr-FR" sz="1800" b="1" dirty="0">
                <a:solidFill>
                  <a:schemeClr val="accent6">
                    <a:lumMod val="75000"/>
                  </a:schemeClr>
                </a:solidFill>
              </a:rPr>
              <a:t>« Stratégie »</a:t>
            </a:r>
            <a:r>
              <a:rPr lang="fr-FR" sz="1800" dirty="0">
                <a:solidFill>
                  <a:schemeClr val="accent6">
                    <a:lumMod val="75000"/>
                  </a:schemeClr>
                </a:solidFill>
              </a:rPr>
              <a:t>, du grec </a:t>
            </a:r>
            <a:r>
              <a:rPr lang="fr-FR" sz="1800" i="1" dirty="0" err="1">
                <a:solidFill>
                  <a:schemeClr val="accent6">
                    <a:lumMod val="75000"/>
                  </a:schemeClr>
                </a:solidFill>
              </a:rPr>
              <a:t>Strategos</a:t>
            </a:r>
            <a:r>
              <a:rPr lang="fr-FR" sz="1800" i="1" dirty="0">
                <a:solidFill>
                  <a:schemeClr val="accent6">
                    <a:lumMod val="75000"/>
                  </a:schemeClr>
                </a:solidFill>
              </a:rPr>
              <a:t> </a:t>
            </a:r>
            <a:r>
              <a:rPr lang="fr-FR" sz="1800" dirty="0">
                <a:solidFill>
                  <a:schemeClr val="accent6">
                    <a:lumMod val="75000"/>
                  </a:schemeClr>
                </a:solidFill>
              </a:rPr>
              <a:t>= le général</a:t>
            </a:r>
          </a:p>
          <a:p>
            <a:endParaRPr lang="fr-FR" sz="1800" dirty="0">
              <a:solidFill>
                <a:schemeClr val="accent6">
                  <a:lumMod val="75000"/>
                </a:schemeClr>
              </a:solidFill>
            </a:endParaRPr>
          </a:p>
          <a:p>
            <a:endParaRPr lang="fr-FR" sz="1800" dirty="0">
              <a:solidFill>
                <a:schemeClr val="accent6">
                  <a:lumMod val="75000"/>
                </a:schemeClr>
              </a:solidFill>
            </a:endParaRPr>
          </a:p>
          <a:p>
            <a:pPr algn="ctr"/>
            <a:r>
              <a:rPr lang="fr-FR" sz="1800" dirty="0">
                <a:solidFill>
                  <a:schemeClr val="accent6">
                    <a:lumMod val="75000"/>
                  </a:schemeClr>
                </a:solidFill>
              </a:rPr>
              <a:t>STRATEGOS</a:t>
            </a:r>
          </a:p>
          <a:p>
            <a:pPr algn="ctr"/>
            <a:r>
              <a:rPr lang="fr-FR" sz="1800" b="1" dirty="0" err="1">
                <a:solidFill>
                  <a:schemeClr val="accent6">
                    <a:lumMod val="75000"/>
                  </a:schemeClr>
                </a:solidFill>
              </a:rPr>
              <a:t>Stratos</a:t>
            </a:r>
            <a:r>
              <a:rPr lang="fr-FR" sz="1800" dirty="0">
                <a:solidFill>
                  <a:schemeClr val="accent6">
                    <a:lumMod val="75000"/>
                  </a:schemeClr>
                </a:solidFill>
              </a:rPr>
              <a:t>,</a:t>
            </a:r>
          </a:p>
          <a:p>
            <a:pPr algn="ctr"/>
            <a:r>
              <a:rPr lang="fr-FR" sz="1800" dirty="0">
                <a:solidFill>
                  <a:schemeClr val="accent6">
                    <a:lumMod val="75000"/>
                  </a:schemeClr>
                </a:solidFill>
              </a:rPr>
              <a:t>Armée, multitude, expédition</a:t>
            </a:r>
          </a:p>
          <a:p>
            <a:pPr algn="ctr"/>
            <a:r>
              <a:rPr lang="fr-FR" sz="1800" b="1" dirty="0" err="1">
                <a:solidFill>
                  <a:schemeClr val="accent6">
                    <a:lumMod val="75000"/>
                  </a:schemeClr>
                </a:solidFill>
              </a:rPr>
              <a:t>Agos</a:t>
            </a:r>
            <a:r>
              <a:rPr lang="fr-FR" sz="1800" dirty="0">
                <a:solidFill>
                  <a:schemeClr val="accent6">
                    <a:lumMod val="75000"/>
                  </a:schemeClr>
                </a:solidFill>
              </a:rPr>
              <a:t>,</a:t>
            </a:r>
          </a:p>
          <a:p>
            <a:pPr algn="ctr"/>
            <a:r>
              <a:rPr lang="fr-FR" sz="1800" dirty="0">
                <a:solidFill>
                  <a:schemeClr val="accent6">
                    <a:lumMod val="75000"/>
                  </a:schemeClr>
                </a:solidFill>
              </a:rPr>
              <a:t>Celui qui conduit</a:t>
            </a:r>
          </a:p>
          <a:p>
            <a:endParaRPr lang="fr-FR" sz="1800" dirty="0">
              <a:solidFill>
                <a:schemeClr val="accent6">
                  <a:lumMod val="75000"/>
                </a:schemeClr>
              </a:solidFill>
            </a:endParaRPr>
          </a:p>
          <a:p>
            <a:endParaRPr lang="fr-FR" sz="1800" dirty="0">
              <a:solidFill>
                <a:schemeClr val="accent6">
                  <a:lumMod val="75000"/>
                </a:schemeClr>
              </a:solidFill>
            </a:endParaRPr>
          </a:p>
          <a:p>
            <a:pPr algn="just"/>
            <a:r>
              <a:rPr lang="fr-FR" sz="1600" b="1" dirty="0">
                <a:solidFill>
                  <a:srgbClr val="000066"/>
                </a:solidFill>
              </a:rPr>
              <a:t>Des origines militaires… mais qui s’appliquent aux entreprises contemporaines</a:t>
            </a:r>
          </a:p>
        </p:txBody>
      </p:sp>
      <p:pic>
        <p:nvPicPr>
          <p:cNvPr id="562178"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7100" y="3294063"/>
            <a:ext cx="1028700" cy="1714500"/>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 name="Picture 2" descr="C:\Users\BLUEOFFICE\Desktop\11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16202" y="3395663"/>
            <a:ext cx="1057275" cy="16764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5010" name="Picture 2" descr="C:\Users\BLUEOFFICE\Desktop\index.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513" y="3381375"/>
            <a:ext cx="1038225" cy="17049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216087"/>
      </p:ext>
    </p:extLst>
  </p:cSld>
  <p:clrMapOvr>
    <a:masterClrMapping/>
  </p:clrMapOvr>
  <p:transition spd="med">
    <p:randomBa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a:t>
            </a:fld>
            <a:endParaRPr lang="fr-FR" dirty="0"/>
          </a:p>
        </p:txBody>
      </p:sp>
      <p:pic>
        <p:nvPicPr>
          <p:cNvPr id="3"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755576" y="1767007"/>
            <a:ext cx="7416824" cy="3970318"/>
          </a:xfrm>
          <a:prstGeom prst="rect">
            <a:avLst/>
          </a:prstGeom>
        </p:spPr>
        <p:txBody>
          <a:bodyPr wrap="square">
            <a:spAutoFit/>
          </a:bodyPr>
          <a:lstStyle/>
          <a:p>
            <a:r>
              <a:rPr lang="fr-FR" sz="1800" b="1" dirty="0">
                <a:solidFill>
                  <a:schemeClr val="accent6">
                    <a:lumMod val="75000"/>
                  </a:schemeClr>
                </a:solidFill>
              </a:rPr>
              <a:t>Les origines guerrières de la stratégie</a:t>
            </a:r>
          </a:p>
          <a:p>
            <a:pPr algn="r"/>
            <a:endParaRPr lang="fr-FR" sz="1800" dirty="0">
              <a:solidFill>
                <a:schemeClr val="accent6">
                  <a:lumMod val="75000"/>
                </a:schemeClr>
              </a:solidFill>
            </a:endParaRPr>
          </a:p>
          <a:p>
            <a:pPr algn="r"/>
            <a:r>
              <a:rPr lang="fr-FR" sz="1800" dirty="0">
                <a:solidFill>
                  <a:schemeClr val="accent6">
                    <a:lumMod val="75000"/>
                  </a:schemeClr>
                </a:solidFill>
              </a:rPr>
              <a:t>Métaphore utilisée par </a:t>
            </a:r>
            <a:r>
              <a:rPr lang="fr-FR" sz="1800" i="1" dirty="0" err="1">
                <a:solidFill>
                  <a:schemeClr val="accent6">
                    <a:lumMod val="75000"/>
                  </a:schemeClr>
                </a:solidFill>
              </a:rPr>
              <a:t>Strategor</a:t>
            </a:r>
            <a:r>
              <a:rPr lang="fr-FR" sz="1800" i="1" dirty="0">
                <a:solidFill>
                  <a:schemeClr val="accent6">
                    <a:lumMod val="75000"/>
                  </a:schemeClr>
                </a:solidFill>
              </a:rPr>
              <a:t> </a:t>
            </a:r>
            <a:r>
              <a:rPr lang="fr-FR" sz="1800" dirty="0">
                <a:solidFill>
                  <a:schemeClr val="accent6">
                    <a:lumMod val="75000"/>
                  </a:schemeClr>
                </a:solidFill>
              </a:rPr>
              <a:t>:</a:t>
            </a:r>
          </a:p>
          <a:p>
            <a:pPr algn="just"/>
            <a:endParaRPr lang="fr-FR" sz="1800" dirty="0">
              <a:solidFill>
                <a:schemeClr val="accent6">
                  <a:lumMod val="75000"/>
                </a:schemeClr>
              </a:solidFill>
            </a:endParaRPr>
          </a:p>
          <a:p>
            <a:pPr algn="just"/>
            <a:endParaRPr lang="fr-FR" sz="1800" dirty="0">
              <a:solidFill>
                <a:schemeClr val="accent6">
                  <a:lumMod val="75000"/>
                </a:schemeClr>
              </a:solidFill>
            </a:endParaRPr>
          </a:p>
          <a:p>
            <a:pPr algn="ctr"/>
            <a:r>
              <a:rPr lang="fr-FR" sz="1800" dirty="0">
                <a:solidFill>
                  <a:schemeClr val="accent6">
                    <a:lumMod val="75000"/>
                  </a:schemeClr>
                </a:solidFill>
              </a:rPr>
              <a:t>Le mot </a:t>
            </a:r>
            <a:r>
              <a:rPr lang="fr-FR" sz="1800" b="1" dirty="0">
                <a:solidFill>
                  <a:schemeClr val="accent6">
                    <a:lumMod val="75000"/>
                  </a:schemeClr>
                </a:solidFill>
              </a:rPr>
              <a:t>Stratégie </a:t>
            </a:r>
            <a:r>
              <a:rPr lang="fr-FR" sz="1800" dirty="0">
                <a:solidFill>
                  <a:schemeClr val="accent6">
                    <a:lumMod val="75000"/>
                  </a:schemeClr>
                </a:solidFill>
              </a:rPr>
              <a:t>évoque donc la </a:t>
            </a:r>
            <a:r>
              <a:rPr lang="fr-FR" sz="1800" b="1" dirty="0">
                <a:solidFill>
                  <a:schemeClr val="accent6">
                    <a:lumMod val="75000"/>
                  </a:schemeClr>
                </a:solidFill>
              </a:rPr>
              <a:t>guerre </a:t>
            </a:r>
            <a:r>
              <a:rPr lang="fr-FR" sz="1800" dirty="0">
                <a:solidFill>
                  <a:schemeClr val="accent6">
                    <a:lumMod val="75000"/>
                  </a:schemeClr>
                </a:solidFill>
              </a:rPr>
              <a:t>(contre les concurrents)</a:t>
            </a:r>
          </a:p>
          <a:p>
            <a:pPr algn="ctr"/>
            <a:endParaRPr lang="fr-FR" sz="1800" dirty="0">
              <a:solidFill>
                <a:schemeClr val="accent6">
                  <a:lumMod val="75000"/>
                </a:schemeClr>
              </a:solidFill>
            </a:endParaRPr>
          </a:p>
          <a:p>
            <a:pPr algn="ctr"/>
            <a:r>
              <a:rPr lang="fr-FR" sz="1800" dirty="0">
                <a:solidFill>
                  <a:schemeClr val="accent6">
                    <a:lumMod val="75000"/>
                  </a:schemeClr>
                </a:solidFill>
              </a:rPr>
              <a:t> …et le </a:t>
            </a:r>
            <a:r>
              <a:rPr lang="fr-FR" sz="1800" b="1" dirty="0">
                <a:solidFill>
                  <a:schemeClr val="accent6">
                    <a:lumMod val="75000"/>
                  </a:schemeClr>
                </a:solidFill>
              </a:rPr>
              <a:t>leadership </a:t>
            </a:r>
            <a:r>
              <a:rPr lang="fr-FR" sz="1800" dirty="0">
                <a:solidFill>
                  <a:schemeClr val="accent6">
                    <a:lumMod val="75000"/>
                  </a:schemeClr>
                </a:solidFill>
              </a:rPr>
              <a:t>(du dirigeant) qui doit conduire une </a:t>
            </a:r>
            <a:r>
              <a:rPr lang="fr-FR" sz="1800" b="1" dirty="0">
                <a:solidFill>
                  <a:schemeClr val="accent6">
                    <a:lumMod val="75000"/>
                  </a:schemeClr>
                </a:solidFill>
              </a:rPr>
              <a:t>armée bien</a:t>
            </a:r>
          </a:p>
          <a:p>
            <a:pPr algn="ctr"/>
            <a:r>
              <a:rPr lang="fr-FR" sz="1800" b="1" dirty="0">
                <a:solidFill>
                  <a:schemeClr val="accent6">
                    <a:lumMod val="75000"/>
                  </a:schemeClr>
                </a:solidFill>
              </a:rPr>
              <a:t>organisée </a:t>
            </a:r>
            <a:r>
              <a:rPr lang="fr-FR" sz="1800" dirty="0">
                <a:solidFill>
                  <a:schemeClr val="accent6">
                    <a:lumMod val="75000"/>
                  </a:schemeClr>
                </a:solidFill>
              </a:rPr>
              <a:t>(l’entreprise) à la </a:t>
            </a:r>
            <a:r>
              <a:rPr lang="fr-FR" sz="1800" b="1" dirty="0">
                <a:solidFill>
                  <a:schemeClr val="accent6">
                    <a:lumMod val="75000"/>
                  </a:schemeClr>
                </a:solidFill>
              </a:rPr>
              <a:t>victoire </a:t>
            </a:r>
            <a:r>
              <a:rPr lang="fr-FR" sz="1800" dirty="0">
                <a:solidFill>
                  <a:schemeClr val="accent6">
                    <a:lumMod val="75000"/>
                  </a:schemeClr>
                </a:solidFill>
              </a:rPr>
              <a:t>(la performance économique)</a:t>
            </a:r>
          </a:p>
          <a:p>
            <a:pPr algn="ctr"/>
            <a:r>
              <a:rPr lang="fr-FR" sz="1800" dirty="0">
                <a:solidFill>
                  <a:schemeClr val="accent6">
                    <a:lumMod val="75000"/>
                  </a:schemeClr>
                </a:solidFill>
              </a:rPr>
              <a:t>tout en préservant au maximum la vie des </a:t>
            </a:r>
            <a:r>
              <a:rPr lang="fr-FR" sz="1800" b="1" dirty="0">
                <a:solidFill>
                  <a:schemeClr val="accent6">
                    <a:lumMod val="75000"/>
                  </a:schemeClr>
                </a:solidFill>
              </a:rPr>
              <a:t>soldats </a:t>
            </a:r>
            <a:r>
              <a:rPr lang="fr-FR" sz="1800" dirty="0">
                <a:solidFill>
                  <a:schemeClr val="accent6">
                    <a:lumMod val="75000"/>
                  </a:schemeClr>
                </a:solidFill>
              </a:rPr>
              <a:t>(les salariés).</a:t>
            </a:r>
          </a:p>
          <a:p>
            <a:pPr algn="ctr"/>
            <a:endParaRPr lang="fr-FR" sz="1800" dirty="0">
              <a:solidFill>
                <a:schemeClr val="accent6">
                  <a:lumMod val="75000"/>
                </a:schemeClr>
              </a:solidFill>
            </a:endParaRPr>
          </a:p>
          <a:p>
            <a:pPr algn="ctr"/>
            <a:r>
              <a:rPr lang="fr-FR" sz="1800" dirty="0">
                <a:solidFill>
                  <a:schemeClr val="accent6">
                    <a:lumMod val="75000"/>
                  </a:schemeClr>
                </a:solidFill>
              </a:rPr>
              <a:t> …Cette guerre est menée pour le compte de la </a:t>
            </a:r>
            <a:r>
              <a:rPr lang="fr-FR" sz="1800" b="1" dirty="0">
                <a:solidFill>
                  <a:schemeClr val="accent6">
                    <a:lumMod val="75000"/>
                  </a:schemeClr>
                </a:solidFill>
              </a:rPr>
              <a:t>nation</a:t>
            </a:r>
          </a:p>
          <a:p>
            <a:pPr algn="ctr"/>
            <a:r>
              <a:rPr lang="fr-FR" sz="1800" dirty="0">
                <a:solidFill>
                  <a:schemeClr val="accent6">
                    <a:lumMod val="75000"/>
                  </a:schemeClr>
                </a:solidFill>
              </a:rPr>
              <a:t>(les actionnaires), de manière à </a:t>
            </a:r>
            <a:r>
              <a:rPr lang="fr-FR" sz="1800" b="1" dirty="0">
                <a:solidFill>
                  <a:schemeClr val="accent6">
                    <a:lumMod val="75000"/>
                  </a:schemeClr>
                </a:solidFill>
              </a:rPr>
              <a:t>l’enrichir et à la protéger</a:t>
            </a:r>
          </a:p>
          <a:p>
            <a:pPr algn="ctr"/>
            <a:r>
              <a:rPr lang="fr-FR" sz="1800" dirty="0">
                <a:solidFill>
                  <a:schemeClr val="accent6">
                    <a:lumMod val="75000"/>
                  </a:schemeClr>
                </a:solidFill>
              </a:rPr>
              <a:t>(créer de la valeur, c’est-à-dire enrichir les actionnaires</a:t>
            </a:r>
            <a:r>
              <a:rPr lang="fr-FR" sz="1800" dirty="0">
                <a:solidFill>
                  <a:srgbClr val="333399"/>
                </a:solidFill>
              </a:rPr>
              <a:t>).</a:t>
            </a:r>
          </a:p>
        </p:txBody>
      </p:sp>
    </p:spTree>
    <p:extLst>
      <p:ext uri="{BB962C8B-B14F-4D97-AF65-F5344CB8AC3E}">
        <p14:creationId xmlns:p14="http://schemas.microsoft.com/office/powerpoint/2010/main" val="1936933750"/>
      </p:ext>
    </p:extLst>
  </p:cSld>
  <p:clrMapOvr>
    <a:masterClrMapping/>
  </p:clrMapOvr>
  <p:transition spd="med">
    <p:randomBa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a:t>
            </a:fld>
            <a:endParaRPr lang="fr-FR" dirty="0"/>
          </a:p>
        </p:txBody>
      </p:sp>
      <p:sp>
        <p:nvSpPr>
          <p:cNvPr id="3" name="Rectangle 2"/>
          <p:cNvSpPr/>
          <p:nvPr/>
        </p:nvSpPr>
        <p:spPr>
          <a:xfrm>
            <a:off x="323528" y="620688"/>
            <a:ext cx="8424936" cy="5909310"/>
          </a:xfrm>
          <a:prstGeom prst="rect">
            <a:avLst/>
          </a:prstGeom>
        </p:spPr>
        <p:txBody>
          <a:bodyPr wrap="square">
            <a:spAutoFit/>
          </a:bodyPr>
          <a:lstStyle/>
          <a:p>
            <a:pPr algn="just"/>
            <a:r>
              <a:rPr lang="fr-FR" sz="1800" dirty="0">
                <a:solidFill>
                  <a:schemeClr val="accent6">
                    <a:lumMod val="75000"/>
                  </a:schemeClr>
                </a:solidFill>
              </a:rPr>
              <a:t>A quoi vous sert la stratégie d’entreprise ?</a:t>
            </a:r>
          </a:p>
          <a:p>
            <a:pPr algn="just"/>
            <a:endParaRPr lang="fr-FR" sz="1800" dirty="0">
              <a:solidFill>
                <a:schemeClr val="accent6">
                  <a:lumMod val="75000"/>
                </a:schemeClr>
              </a:solidFill>
            </a:endParaRPr>
          </a:p>
          <a:p>
            <a:pPr algn="just"/>
            <a:r>
              <a:rPr lang="fr-FR" sz="1800" dirty="0">
                <a:solidFill>
                  <a:schemeClr val="accent6">
                    <a:lumMod val="75000"/>
                  </a:schemeClr>
                </a:solidFill>
              </a:rPr>
              <a:t>« </a:t>
            </a:r>
            <a:r>
              <a:rPr lang="fr-FR" sz="1800" i="1" dirty="0">
                <a:solidFill>
                  <a:schemeClr val="accent6">
                    <a:lumMod val="75000"/>
                  </a:schemeClr>
                </a:solidFill>
              </a:rPr>
              <a:t>J’ai parfois l’impression d’être au volant d’un bolide d’une course automobile.</a:t>
            </a:r>
          </a:p>
          <a:p>
            <a:pPr algn="just"/>
            <a:r>
              <a:rPr lang="fr-FR" sz="1800" i="1" dirty="0">
                <a:solidFill>
                  <a:schemeClr val="accent6">
                    <a:lumMod val="75000"/>
                  </a:schemeClr>
                </a:solidFill>
              </a:rPr>
              <a:t>Je dois scruter en permanence l’horizon tout en gardant un </a:t>
            </a:r>
            <a:r>
              <a:rPr lang="fr-FR" sz="1800" i="1" dirty="0" err="1">
                <a:solidFill>
                  <a:schemeClr val="accent6">
                    <a:lumMod val="75000"/>
                  </a:schemeClr>
                </a:solidFill>
              </a:rPr>
              <a:t>oeil</a:t>
            </a:r>
            <a:r>
              <a:rPr lang="fr-FR" sz="1800" i="1" dirty="0">
                <a:solidFill>
                  <a:schemeClr val="accent6">
                    <a:lumMod val="75000"/>
                  </a:schemeClr>
                </a:solidFill>
              </a:rPr>
              <a:t> sur mes concurrents</a:t>
            </a:r>
          </a:p>
          <a:p>
            <a:pPr algn="just"/>
            <a:r>
              <a:rPr lang="fr-FR" sz="1800" i="1" dirty="0">
                <a:solidFill>
                  <a:schemeClr val="accent6">
                    <a:lumMod val="75000"/>
                  </a:schemeClr>
                </a:solidFill>
              </a:rPr>
              <a:t>dans le rétroviseur pour observer ceux qui me rejoignent.</a:t>
            </a:r>
          </a:p>
          <a:p>
            <a:pPr algn="just"/>
            <a:r>
              <a:rPr lang="fr-FR" sz="1800" i="1" dirty="0">
                <a:solidFill>
                  <a:schemeClr val="accent6">
                    <a:lumMod val="75000"/>
                  </a:schemeClr>
                </a:solidFill>
              </a:rPr>
              <a:t>Sur le siège du passager à ma droite, mes clients me disent où et quand je dois les</a:t>
            </a:r>
          </a:p>
          <a:p>
            <a:pPr algn="just"/>
            <a:r>
              <a:rPr lang="fr-FR" sz="1800" i="1" dirty="0">
                <a:solidFill>
                  <a:schemeClr val="accent6">
                    <a:lumMod val="75000"/>
                  </a:schemeClr>
                </a:solidFill>
              </a:rPr>
              <a:t>déposer…</a:t>
            </a:r>
          </a:p>
          <a:p>
            <a:pPr algn="just"/>
            <a:r>
              <a:rPr lang="fr-FR" sz="1800" i="1" dirty="0">
                <a:solidFill>
                  <a:schemeClr val="accent6">
                    <a:lumMod val="75000"/>
                  </a:schemeClr>
                </a:solidFill>
              </a:rPr>
              <a:t>…et sur le siège arrière, mes actionnaires et mes partenaires financiers me disent</a:t>
            </a:r>
          </a:p>
          <a:p>
            <a:pPr algn="just"/>
            <a:r>
              <a:rPr lang="fr-FR" sz="1800" i="1" dirty="0">
                <a:solidFill>
                  <a:schemeClr val="accent6">
                    <a:lumMod val="75000"/>
                  </a:schemeClr>
                </a:solidFill>
              </a:rPr>
              <a:t>quand passer les vitesses.</a:t>
            </a:r>
          </a:p>
          <a:p>
            <a:pPr algn="just"/>
            <a:r>
              <a:rPr lang="fr-FR" sz="1800" i="1" dirty="0">
                <a:solidFill>
                  <a:schemeClr val="accent6">
                    <a:lumMod val="75000"/>
                  </a:schemeClr>
                </a:solidFill>
              </a:rPr>
              <a:t>L’une des principales difficultés est qu’il n’y a plus de panneaux au bord de la route</a:t>
            </a:r>
          </a:p>
          <a:p>
            <a:pPr algn="just"/>
            <a:r>
              <a:rPr lang="fr-FR" sz="1800" i="1" dirty="0">
                <a:solidFill>
                  <a:schemeClr val="accent6">
                    <a:lumMod val="75000"/>
                  </a:schemeClr>
                </a:solidFill>
              </a:rPr>
              <a:t>pour m’aider dans ma navigation.</a:t>
            </a:r>
          </a:p>
          <a:p>
            <a:pPr algn="just"/>
            <a:r>
              <a:rPr lang="fr-FR" sz="1800" i="1" dirty="0">
                <a:solidFill>
                  <a:schemeClr val="accent6">
                    <a:lumMod val="75000"/>
                  </a:schemeClr>
                </a:solidFill>
              </a:rPr>
              <a:t>Et, en fait, de temps en temps, un événement me dit que personne n’a décidé de quel</a:t>
            </a:r>
          </a:p>
          <a:p>
            <a:pPr algn="just"/>
            <a:r>
              <a:rPr lang="fr-FR" sz="1800" i="1" dirty="0">
                <a:solidFill>
                  <a:schemeClr val="accent6">
                    <a:lumMod val="75000"/>
                  </a:schemeClr>
                </a:solidFill>
              </a:rPr>
              <a:t>côté de la route il fallait rouler </a:t>
            </a:r>
            <a:r>
              <a:rPr lang="fr-FR" sz="1800" dirty="0">
                <a:solidFill>
                  <a:schemeClr val="accent6">
                    <a:lumMod val="75000"/>
                  </a:schemeClr>
                </a:solidFill>
              </a:rPr>
              <a:t>».</a:t>
            </a:r>
          </a:p>
          <a:p>
            <a:pPr algn="just"/>
            <a:endParaRPr lang="fr-FR" sz="1800" dirty="0">
              <a:solidFill>
                <a:schemeClr val="accent6">
                  <a:lumMod val="75000"/>
                </a:schemeClr>
              </a:solidFill>
            </a:endParaRPr>
          </a:p>
          <a:p>
            <a:pPr algn="r"/>
            <a:r>
              <a:rPr lang="fr-FR" sz="1800" b="1" dirty="0">
                <a:solidFill>
                  <a:schemeClr val="accent6">
                    <a:lumMod val="75000"/>
                  </a:schemeClr>
                </a:solidFill>
              </a:rPr>
              <a:t>de Steve Case, Ancien Président de AOL Time Warner</a:t>
            </a:r>
          </a:p>
          <a:p>
            <a:pPr algn="r"/>
            <a:r>
              <a:rPr lang="en-US" sz="1800" b="1" dirty="0" err="1">
                <a:solidFill>
                  <a:schemeClr val="accent6">
                    <a:lumMod val="75000"/>
                  </a:schemeClr>
                </a:solidFill>
              </a:rPr>
              <a:t>Tiré</a:t>
            </a:r>
            <a:r>
              <a:rPr lang="en-US" sz="1800" b="1" dirty="0">
                <a:solidFill>
                  <a:schemeClr val="accent6">
                    <a:lumMod val="75000"/>
                  </a:schemeClr>
                </a:solidFill>
              </a:rPr>
              <a:t> de J.E. Gartner, </a:t>
            </a:r>
            <a:r>
              <a:rPr lang="en-US" sz="1800" b="1" i="1" dirty="0">
                <a:solidFill>
                  <a:schemeClr val="accent6">
                    <a:lumMod val="75000"/>
                  </a:schemeClr>
                </a:solidFill>
              </a:rPr>
              <a:t>The mind of the CEO, </a:t>
            </a:r>
            <a:r>
              <a:rPr lang="en-US" sz="1800" b="1" dirty="0">
                <a:solidFill>
                  <a:schemeClr val="accent6">
                    <a:lumMod val="75000"/>
                  </a:schemeClr>
                </a:solidFill>
              </a:rPr>
              <a:t>(2001)</a:t>
            </a:r>
            <a:endParaRPr lang="fr-FR" sz="1800" dirty="0">
              <a:solidFill>
                <a:schemeClr val="accent6">
                  <a:lumMod val="75000"/>
                </a:schemeClr>
              </a:solidFill>
            </a:endParaRPr>
          </a:p>
        </p:txBody>
      </p:sp>
    </p:spTree>
    <p:extLst>
      <p:ext uri="{BB962C8B-B14F-4D97-AF65-F5344CB8AC3E}">
        <p14:creationId xmlns:p14="http://schemas.microsoft.com/office/powerpoint/2010/main" val="2094948945"/>
      </p:ext>
    </p:extLst>
  </p:cSld>
  <p:clrMapOvr>
    <a:masterClrMapping/>
  </p:clrMapOvr>
  <p:transition spd="med">
    <p:randomBa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a:t>
            </a:fld>
            <a:endParaRPr lang="fr-FR" dirty="0"/>
          </a:p>
        </p:txBody>
      </p:sp>
      <p:pic>
        <p:nvPicPr>
          <p:cNvPr id="5632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6917" t="41157" r="32188" b="19299"/>
          <a:stretch/>
        </p:blipFill>
        <p:spPr bwMode="auto">
          <a:xfrm>
            <a:off x="1115616" y="1844824"/>
            <a:ext cx="6622026" cy="2892711"/>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3325204" y="1124744"/>
            <a:ext cx="2202847" cy="307777"/>
          </a:xfrm>
          <a:prstGeom prst="rect">
            <a:avLst/>
          </a:prstGeom>
        </p:spPr>
        <p:txBody>
          <a:bodyPr wrap="none">
            <a:spAutoFit/>
          </a:bodyPr>
          <a:lstStyle/>
          <a:p>
            <a:r>
              <a:rPr lang="fr-FR" b="1" dirty="0">
                <a:solidFill>
                  <a:schemeClr val="accent6">
                    <a:lumMod val="75000"/>
                  </a:schemeClr>
                </a:solidFill>
              </a:rPr>
              <a:t>Objectifs mis en œuvre</a:t>
            </a:r>
            <a:endParaRPr lang="fr-FR" dirty="0">
              <a:solidFill>
                <a:schemeClr val="accent6">
                  <a:lumMod val="75000"/>
                </a:schemeClr>
              </a:solidFill>
            </a:endParaRPr>
          </a:p>
        </p:txBody>
      </p:sp>
      <p:sp>
        <p:nvSpPr>
          <p:cNvPr id="4" name="Rectangle 3"/>
          <p:cNvSpPr/>
          <p:nvPr/>
        </p:nvSpPr>
        <p:spPr>
          <a:xfrm>
            <a:off x="2851516" y="5149838"/>
            <a:ext cx="3150221" cy="307777"/>
          </a:xfrm>
          <a:prstGeom prst="rect">
            <a:avLst/>
          </a:prstGeom>
        </p:spPr>
        <p:txBody>
          <a:bodyPr wrap="none">
            <a:spAutoFit/>
          </a:bodyPr>
          <a:lstStyle/>
          <a:p>
            <a:r>
              <a:rPr lang="fr-FR" b="1" dirty="0">
                <a:solidFill>
                  <a:schemeClr val="accent6">
                    <a:lumMod val="75000"/>
                  </a:schemeClr>
                </a:solidFill>
              </a:rPr>
              <a:t>Expérience, hasard, essais-erreurs</a:t>
            </a:r>
            <a:endParaRPr lang="fr-FR" dirty="0">
              <a:solidFill>
                <a:schemeClr val="accent6">
                  <a:lumMod val="75000"/>
                </a:schemeClr>
              </a:solidFill>
            </a:endParaRPr>
          </a:p>
        </p:txBody>
      </p:sp>
      <p:sp>
        <p:nvSpPr>
          <p:cNvPr id="5" name="Rectangle 4"/>
          <p:cNvSpPr/>
          <p:nvPr/>
        </p:nvSpPr>
        <p:spPr>
          <a:xfrm>
            <a:off x="6804248" y="5877272"/>
            <a:ext cx="1566454" cy="307777"/>
          </a:xfrm>
          <a:prstGeom prst="rect">
            <a:avLst/>
          </a:prstGeom>
        </p:spPr>
        <p:txBody>
          <a:bodyPr wrap="none">
            <a:spAutoFit/>
          </a:bodyPr>
          <a:lstStyle/>
          <a:p>
            <a:r>
              <a:rPr lang="fr-FR" b="1" dirty="0">
                <a:solidFill>
                  <a:srgbClr val="333399"/>
                </a:solidFill>
              </a:rPr>
              <a:t>Selon Mintzberg</a:t>
            </a:r>
            <a:endParaRPr lang="fr-FR" dirty="0">
              <a:solidFill>
                <a:srgbClr val="333399"/>
              </a:solidFill>
            </a:endParaRPr>
          </a:p>
        </p:txBody>
      </p:sp>
    </p:spTree>
    <p:extLst>
      <p:ext uri="{BB962C8B-B14F-4D97-AF65-F5344CB8AC3E}">
        <p14:creationId xmlns:p14="http://schemas.microsoft.com/office/powerpoint/2010/main" val="3628138791"/>
      </p:ext>
    </p:extLst>
  </p:cSld>
  <p:clrMapOvr>
    <a:masterClrMapping/>
  </p:clrMapOvr>
  <p:transition spd="med">
    <p:randomBa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4"/>
          </p:nvPr>
        </p:nvSpPr>
        <p:spPr>
          <a:xfrm>
            <a:off x="8675688" y="6624638"/>
            <a:ext cx="468312" cy="260350"/>
          </a:xfrm>
        </p:spPr>
        <p:txBody>
          <a:bodyPr/>
          <a:lstStyle/>
          <a:p>
            <a:fld id="{63CCF2ED-1E26-43D3-852B-97B7915A7661}" type="slidenum">
              <a:rPr lang="fr-FR"/>
              <a:pPr/>
              <a:t>57</a:t>
            </a:fld>
            <a:endParaRPr lang="fr-FR"/>
          </a:p>
        </p:txBody>
      </p:sp>
      <p:sp>
        <p:nvSpPr>
          <p:cNvPr id="13315" name="Rectangle 3"/>
          <p:cNvSpPr>
            <a:spLocks noGrp="1" noChangeArrowheads="1"/>
          </p:cNvSpPr>
          <p:nvPr>
            <p:ph type="body" idx="4294967295"/>
          </p:nvPr>
        </p:nvSpPr>
        <p:spPr>
          <a:xfrm>
            <a:off x="50516" y="1700808"/>
            <a:ext cx="8229600" cy="792162"/>
          </a:xfrm>
          <a:prstGeom prst="rect">
            <a:avLst/>
          </a:prstGeom>
        </p:spPr>
        <p:txBody>
          <a:bodyPr/>
          <a:lstStyle/>
          <a:p>
            <a:pPr algn="ctr">
              <a:buFontTx/>
              <a:buNone/>
            </a:pPr>
            <a:r>
              <a:rPr lang="fr-FR" sz="2800" dirty="0">
                <a:solidFill>
                  <a:schemeClr val="accent6">
                    <a:lumMod val="75000"/>
                  </a:schemeClr>
                </a:solidFill>
              </a:rPr>
              <a:t>Marketing stratégique</a:t>
            </a:r>
          </a:p>
        </p:txBody>
      </p:sp>
      <p:sp>
        <p:nvSpPr>
          <p:cNvPr id="13318" name="Text Box 6"/>
          <p:cNvSpPr txBox="1">
            <a:spLocks noChangeArrowheads="1"/>
          </p:cNvSpPr>
          <p:nvPr/>
        </p:nvSpPr>
        <p:spPr bwMode="auto">
          <a:xfrm>
            <a:off x="899592" y="4725144"/>
            <a:ext cx="6408738" cy="523220"/>
          </a:xfrm>
          <a:prstGeom prst="rect">
            <a:avLst/>
          </a:prstGeom>
          <a:noFill/>
          <a:ln w="9525">
            <a:noFill/>
            <a:miter lim="800000"/>
            <a:headEnd/>
            <a:tailEnd/>
          </a:ln>
          <a:effectLst/>
        </p:spPr>
        <p:txBody>
          <a:bodyPr>
            <a:spAutoFit/>
          </a:bodyPr>
          <a:lstStyle/>
          <a:p>
            <a:pPr algn="ctr">
              <a:spcBef>
                <a:spcPct val="50000"/>
              </a:spcBef>
            </a:pPr>
            <a:r>
              <a:rPr lang="fr-FR" sz="2800" dirty="0">
                <a:solidFill>
                  <a:schemeClr val="accent6">
                    <a:lumMod val="75000"/>
                  </a:schemeClr>
                </a:solidFill>
              </a:rPr>
              <a:t>Marketing</a:t>
            </a:r>
            <a:r>
              <a:rPr lang="fr-FR" sz="2800" i="1" dirty="0">
                <a:solidFill>
                  <a:schemeClr val="accent6">
                    <a:lumMod val="75000"/>
                  </a:schemeClr>
                </a:solidFill>
              </a:rPr>
              <a:t> </a:t>
            </a:r>
            <a:r>
              <a:rPr lang="fr-FR" sz="2800" dirty="0">
                <a:solidFill>
                  <a:schemeClr val="accent6">
                    <a:lumMod val="75000"/>
                  </a:schemeClr>
                </a:solidFill>
              </a:rPr>
              <a:t>opérationnel</a:t>
            </a:r>
          </a:p>
        </p:txBody>
      </p:sp>
      <p:sp>
        <p:nvSpPr>
          <p:cNvPr id="13319" name="AutoShape 7"/>
          <p:cNvSpPr>
            <a:spLocks noChangeArrowheads="1"/>
          </p:cNvSpPr>
          <p:nvPr/>
        </p:nvSpPr>
        <p:spPr bwMode="auto">
          <a:xfrm>
            <a:off x="3059832" y="2763526"/>
            <a:ext cx="1801813" cy="1296988"/>
          </a:xfrm>
          <a:prstGeom prst="upDownArrow">
            <a:avLst>
              <a:gd name="adj1" fmla="val 50000"/>
              <a:gd name="adj2" fmla="val 20000"/>
            </a:avLst>
          </a:prstGeom>
          <a:solidFill>
            <a:srgbClr val="3333CC"/>
          </a:solidFill>
          <a:ln w="9525">
            <a:noFill/>
            <a:miter lim="800000"/>
            <a:headEnd/>
            <a:tailEnd/>
          </a:ln>
          <a:effectLst/>
        </p:spPr>
        <p:txBody>
          <a:bodyPr wrap="none" anchor="ctr"/>
          <a:lstStyle/>
          <a:p>
            <a:endParaRPr lang="fr-FR">
              <a:solidFill>
                <a:srgbClr val="3333CC"/>
              </a:solidFill>
            </a:endParaRPr>
          </a:p>
        </p:txBody>
      </p:sp>
    </p:spTree>
  </p:cSld>
  <p:clrMapOvr>
    <a:masterClrMapping/>
  </p:clrMapOvr>
  <p:transition spd="med">
    <p:randomBa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58</a:t>
            </a:fld>
            <a:endParaRPr lang="fr-FR" dirty="0"/>
          </a:p>
        </p:txBody>
      </p:sp>
      <p:grpSp>
        <p:nvGrpSpPr>
          <p:cNvPr id="6" name="Group 61"/>
          <p:cNvGrpSpPr>
            <a:grpSpLocks/>
          </p:cNvGrpSpPr>
          <p:nvPr/>
        </p:nvGrpSpPr>
        <p:grpSpPr bwMode="auto">
          <a:xfrm>
            <a:off x="6247270" y="5476814"/>
            <a:ext cx="2067444" cy="686287"/>
            <a:chOff x="3684" y="3504"/>
            <a:chExt cx="1392" cy="768"/>
          </a:xfrm>
        </p:grpSpPr>
        <p:sp>
          <p:nvSpPr>
            <p:cNvPr id="7" name="AutoShape 62"/>
            <p:cNvSpPr>
              <a:spLocks noChangeArrowheads="1"/>
            </p:cNvSpPr>
            <p:nvPr/>
          </p:nvSpPr>
          <p:spPr bwMode="auto">
            <a:xfrm>
              <a:off x="3684" y="3504"/>
              <a:ext cx="1392" cy="768"/>
            </a:xfrm>
            <a:prstGeom prst="flowChartMagneticDisk">
              <a:avLst/>
            </a:prstGeom>
            <a:solidFill>
              <a:srgbClr val="000099"/>
            </a:solidFill>
            <a:ln w="9525">
              <a:solidFill>
                <a:schemeClr val="tx1"/>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8" name="Text Box 63"/>
            <p:cNvSpPr txBox="1">
              <a:spLocks noChangeArrowheads="1"/>
            </p:cNvSpPr>
            <p:nvPr/>
          </p:nvSpPr>
          <p:spPr bwMode="auto">
            <a:xfrm>
              <a:off x="3840" y="3792"/>
              <a:ext cx="1056" cy="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bg1"/>
                  </a:solidFill>
                </a:rPr>
                <a:t>Marché</a:t>
              </a:r>
            </a:p>
          </p:txBody>
        </p:sp>
      </p:grpSp>
      <p:sp>
        <p:nvSpPr>
          <p:cNvPr id="9" name="AutoShape 24"/>
          <p:cNvSpPr>
            <a:spLocks noChangeArrowheads="1"/>
          </p:cNvSpPr>
          <p:nvPr/>
        </p:nvSpPr>
        <p:spPr bwMode="auto">
          <a:xfrm rot="5400000">
            <a:off x="2785510" y="3495328"/>
            <a:ext cx="2134044" cy="3284060"/>
          </a:xfrm>
          <a:custGeom>
            <a:avLst/>
            <a:gdLst>
              <a:gd name="T0" fmla="*/ 272225278 w 21600"/>
              <a:gd name="T1" fmla="*/ 0 h 21600"/>
              <a:gd name="T2" fmla="*/ 214757998 w 21600"/>
              <a:gd name="T3" fmla="*/ 146415480 h 21600"/>
              <a:gd name="T4" fmla="*/ 0 w 21600"/>
              <a:gd name="T5" fmla="*/ 682196540 h 21600"/>
              <a:gd name="T6" fmla="*/ 139050803 w 21600"/>
              <a:gd name="T7" fmla="*/ 696909075 h 21600"/>
              <a:gd name="T8" fmla="*/ 278101729 w 21600"/>
              <a:gd name="T9" fmla="*/ 435245525 h 21600"/>
              <a:gd name="T10" fmla="*/ 329692434 w 21600"/>
              <a:gd name="T11" fmla="*/ 146415480 h 21600"/>
              <a:gd name="T12" fmla="*/ 17694720 60000 65536"/>
              <a:gd name="T13" fmla="*/ 11796480 60000 65536"/>
              <a:gd name="T14" fmla="*/ 11796480 60000 65536"/>
              <a:gd name="T15" fmla="*/ 5898240 60000 65536"/>
              <a:gd name="T16" fmla="*/ 0 60000 65536"/>
              <a:gd name="T17" fmla="*/ 0 60000 65536"/>
              <a:gd name="T18" fmla="*/ 0 w 21600"/>
              <a:gd name="T19" fmla="*/ 20687 h 21600"/>
              <a:gd name="T20" fmla="*/ 1822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7835" y="0"/>
                </a:moveTo>
                <a:lnTo>
                  <a:pt x="14070" y="4538"/>
                </a:lnTo>
                <a:lnTo>
                  <a:pt x="17450" y="4538"/>
                </a:lnTo>
                <a:lnTo>
                  <a:pt x="17450" y="20687"/>
                </a:lnTo>
                <a:lnTo>
                  <a:pt x="0" y="20687"/>
                </a:lnTo>
                <a:lnTo>
                  <a:pt x="0" y="21600"/>
                </a:lnTo>
                <a:lnTo>
                  <a:pt x="18220" y="21600"/>
                </a:lnTo>
                <a:lnTo>
                  <a:pt x="18220" y="4538"/>
                </a:lnTo>
                <a:lnTo>
                  <a:pt x="21600" y="4538"/>
                </a:lnTo>
                <a:lnTo>
                  <a:pt x="17835" y="0"/>
                </a:lnTo>
                <a:close/>
              </a:path>
            </a:pathLst>
          </a:custGeom>
          <a:solidFill>
            <a:srgbClr val="000099"/>
          </a:solidFill>
          <a:ln w="9525">
            <a:solidFill>
              <a:srgbClr val="3333CC"/>
            </a:solidFill>
            <a:miter lim="800000"/>
            <a:headEnd/>
            <a:tailEnd/>
          </a:ln>
        </p:spPr>
        <p:txBody>
          <a:bodyPr wrap="none" anchor="ctr"/>
          <a:lstStyle/>
          <a:p>
            <a:endParaRPr lang="fr-FR"/>
          </a:p>
        </p:txBody>
      </p:sp>
      <p:sp>
        <p:nvSpPr>
          <p:cNvPr id="10" name="Rectangle 34"/>
          <p:cNvSpPr>
            <a:spLocks noChangeArrowheads="1"/>
          </p:cNvSpPr>
          <p:nvPr/>
        </p:nvSpPr>
        <p:spPr bwMode="auto">
          <a:xfrm>
            <a:off x="6297272" y="4455128"/>
            <a:ext cx="1972210" cy="564286"/>
          </a:xfrm>
          <a:prstGeom prst="rect">
            <a:avLst/>
          </a:prstGeom>
          <a:solidFill>
            <a:schemeClr val="accent2">
              <a:lumMod val="60000"/>
              <a:lumOff val="40000"/>
            </a:schemeClr>
          </a:solidFill>
          <a:ln>
            <a:noFill/>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chemeClr val="bg1"/>
                </a:solidFill>
              </a:rPr>
              <a:t>Connaître</a:t>
            </a:r>
          </a:p>
        </p:txBody>
      </p:sp>
      <p:sp>
        <p:nvSpPr>
          <p:cNvPr id="11" name="Rectangle 50"/>
          <p:cNvSpPr>
            <a:spLocks noChangeArrowheads="1"/>
          </p:cNvSpPr>
          <p:nvPr/>
        </p:nvSpPr>
        <p:spPr bwMode="auto">
          <a:xfrm>
            <a:off x="1344773" y="3196828"/>
            <a:ext cx="1898650" cy="762000"/>
          </a:xfrm>
          <a:prstGeom prst="rect">
            <a:avLst/>
          </a:prstGeom>
          <a:solidFill>
            <a:srgbClr val="3333CC"/>
          </a:solidFill>
          <a:ln>
            <a:noFill/>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800" b="0" dirty="0">
                <a:solidFill>
                  <a:schemeClr val="bg1"/>
                </a:solidFill>
              </a:rPr>
              <a:t>Vendre</a:t>
            </a:r>
          </a:p>
        </p:txBody>
      </p:sp>
      <p:grpSp>
        <p:nvGrpSpPr>
          <p:cNvPr id="14" name="Group 58"/>
          <p:cNvGrpSpPr>
            <a:grpSpLocks/>
          </p:cNvGrpSpPr>
          <p:nvPr/>
        </p:nvGrpSpPr>
        <p:grpSpPr bwMode="auto">
          <a:xfrm>
            <a:off x="1097123" y="647700"/>
            <a:ext cx="2146300" cy="1219200"/>
            <a:chOff x="864" y="48"/>
            <a:chExt cx="1248" cy="768"/>
          </a:xfrm>
        </p:grpSpPr>
        <p:sp>
          <p:nvSpPr>
            <p:cNvPr id="15" name="Oval 59"/>
            <p:cNvSpPr>
              <a:spLocks noChangeArrowheads="1"/>
            </p:cNvSpPr>
            <p:nvPr/>
          </p:nvSpPr>
          <p:spPr bwMode="auto">
            <a:xfrm>
              <a:off x="864" y="48"/>
              <a:ext cx="1248" cy="768"/>
            </a:xfrm>
            <a:prstGeom prst="ellipse">
              <a:avLst/>
            </a:prstGeom>
            <a:solidFill>
              <a:srgbClr val="000099"/>
            </a:solidFill>
            <a:ln w="9525">
              <a:solidFill>
                <a:srgbClr val="3333CC"/>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16" name="Text Box 60"/>
            <p:cNvSpPr txBox="1">
              <a:spLocks noChangeArrowheads="1"/>
            </p:cNvSpPr>
            <p:nvPr/>
          </p:nvSpPr>
          <p:spPr bwMode="auto">
            <a:xfrm>
              <a:off x="1056" y="317"/>
              <a:ext cx="78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000" b="0" dirty="0">
                  <a:solidFill>
                    <a:schemeClr val="bg1"/>
                  </a:solidFill>
                </a:rPr>
                <a:t>Entreprise</a:t>
              </a:r>
            </a:p>
          </p:txBody>
        </p:sp>
      </p:grpSp>
      <p:grpSp>
        <p:nvGrpSpPr>
          <p:cNvPr id="19" name="Group 39"/>
          <p:cNvGrpSpPr>
            <a:grpSpLocks/>
          </p:cNvGrpSpPr>
          <p:nvPr/>
        </p:nvGrpSpPr>
        <p:grpSpPr bwMode="auto">
          <a:xfrm>
            <a:off x="6323105" y="3533761"/>
            <a:ext cx="2075081" cy="536575"/>
            <a:chOff x="3840" y="2014"/>
            <a:chExt cx="1162" cy="338"/>
          </a:xfrm>
        </p:grpSpPr>
        <p:sp>
          <p:nvSpPr>
            <p:cNvPr id="20" name="Rectangle 40"/>
            <p:cNvSpPr>
              <a:spLocks noChangeArrowheads="1"/>
            </p:cNvSpPr>
            <p:nvPr/>
          </p:nvSpPr>
          <p:spPr bwMode="auto">
            <a:xfrm>
              <a:off x="3840" y="2026"/>
              <a:ext cx="1104" cy="326"/>
            </a:xfrm>
            <a:prstGeom prst="rect">
              <a:avLst/>
            </a:prstGeom>
            <a:solidFill>
              <a:schemeClr val="accent2">
                <a:lumMod val="60000"/>
                <a:lumOff val="4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chemeClr val="bg1"/>
                  </a:solidFill>
                </a:rPr>
                <a:t>Comprendre</a:t>
              </a:r>
            </a:p>
          </p:txBody>
        </p:sp>
        <p:sp>
          <p:nvSpPr>
            <p:cNvPr id="21" name="Text Box 41"/>
            <p:cNvSpPr txBox="1">
              <a:spLocks noChangeArrowheads="1"/>
            </p:cNvSpPr>
            <p:nvPr/>
          </p:nvSpPr>
          <p:spPr bwMode="auto">
            <a:xfrm>
              <a:off x="4779" y="2014"/>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400" b="0" dirty="0">
                  <a:solidFill>
                    <a:schemeClr val="bg1"/>
                  </a:solidFill>
                </a:rPr>
                <a:t>2</a:t>
              </a:r>
            </a:p>
          </p:txBody>
        </p:sp>
      </p:grpSp>
      <p:sp>
        <p:nvSpPr>
          <p:cNvPr id="22" name="Text Box 41"/>
          <p:cNvSpPr txBox="1">
            <a:spLocks noChangeArrowheads="1"/>
          </p:cNvSpPr>
          <p:nvPr/>
        </p:nvSpPr>
        <p:spPr bwMode="auto">
          <a:xfrm>
            <a:off x="7880526" y="4362928"/>
            <a:ext cx="44114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400" b="0" dirty="0">
                <a:solidFill>
                  <a:schemeClr val="bg1"/>
                </a:solidFill>
              </a:rPr>
              <a:t> 1</a:t>
            </a:r>
          </a:p>
        </p:txBody>
      </p:sp>
      <p:sp>
        <p:nvSpPr>
          <p:cNvPr id="23" name="Text Box 44"/>
          <p:cNvSpPr txBox="1">
            <a:spLocks noChangeArrowheads="1"/>
          </p:cNvSpPr>
          <p:nvPr/>
        </p:nvSpPr>
        <p:spPr bwMode="auto">
          <a:xfrm>
            <a:off x="6322181" y="2053090"/>
            <a:ext cx="1917621" cy="584775"/>
          </a:xfrm>
          <a:prstGeom prst="rect">
            <a:avLst/>
          </a:prstGeom>
          <a:solidFill>
            <a:schemeClr val="accent2">
              <a:lumMod val="60000"/>
              <a:lumOff val="40000"/>
            </a:schemeClr>
          </a:solidFill>
          <a:ln>
            <a:noFill/>
          </a:ln>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chemeClr val="bg1"/>
                </a:solidFill>
              </a:rPr>
              <a:t>Construire ou</a:t>
            </a:r>
          </a:p>
          <a:p>
            <a:pPr algn="ctr">
              <a:spcBef>
                <a:spcPct val="0"/>
              </a:spcBef>
              <a:buClrTx/>
              <a:buSzTx/>
              <a:buFontTx/>
              <a:buNone/>
            </a:pPr>
            <a:r>
              <a:rPr lang="fr-FR" altLang="fr-FR" sz="1600" b="0" dirty="0">
                <a:solidFill>
                  <a:schemeClr val="bg1"/>
                </a:solidFill>
              </a:rPr>
              <a:t>ajuster son offre</a:t>
            </a:r>
          </a:p>
        </p:txBody>
      </p:sp>
      <p:sp>
        <p:nvSpPr>
          <p:cNvPr id="24" name="Text Box 41"/>
          <p:cNvSpPr txBox="1">
            <a:spLocks noChangeArrowheads="1"/>
          </p:cNvSpPr>
          <p:nvPr/>
        </p:nvSpPr>
        <p:spPr bwMode="auto">
          <a:xfrm>
            <a:off x="2768761" y="3133063"/>
            <a:ext cx="61106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400" b="0" dirty="0">
                <a:solidFill>
                  <a:schemeClr val="bg1"/>
                </a:solidFill>
              </a:rPr>
              <a:t>  5 </a:t>
            </a:r>
          </a:p>
        </p:txBody>
      </p:sp>
      <p:sp>
        <p:nvSpPr>
          <p:cNvPr id="25" name="Text Box 41"/>
          <p:cNvSpPr txBox="1">
            <a:spLocks noChangeArrowheads="1"/>
          </p:cNvSpPr>
          <p:nvPr/>
        </p:nvSpPr>
        <p:spPr bwMode="auto">
          <a:xfrm>
            <a:off x="7880526" y="2015716"/>
            <a:ext cx="44114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400" b="0" dirty="0">
                <a:solidFill>
                  <a:schemeClr val="bg1"/>
                </a:solidFill>
              </a:rPr>
              <a:t> 3</a:t>
            </a:r>
          </a:p>
        </p:txBody>
      </p:sp>
      <p:sp>
        <p:nvSpPr>
          <p:cNvPr id="26" name="Text Box 48"/>
          <p:cNvSpPr txBox="1">
            <a:spLocks noChangeArrowheads="1"/>
          </p:cNvSpPr>
          <p:nvPr/>
        </p:nvSpPr>
        <p:spPr bwMode="auto">
          <a:xfrm>
            <a:off x="6323105" y="997241"/>
            <a:ext cx="1946377" cy="584775"/>
          </a:xfrm>
          <a:prstGeom prst="rect">
            <a:avLst/>
          </a:prstGeom>
          <a:solidFill>
            <a:schemeClr val="accent2">
              <a:lumMod val="60000"/>
              <a:lumOff val="40000"/>
            </a:schemeClr>
          </a:solidFill>
          <a:ln>
            <a:noFill/>
          </a:ln>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chemeClr val="bg1"/>
                </a:solidFill>
              </a:rPr>
              <a:t>Intégrer les </a:t>
            </a:r>
          </a:p>
          <a:p>
            <a:pPr algn="ctr">
              <a:spcBef>
                <a:spcPct val="0"/>
              </a:spcBef>
              <a:buClrTx/>
              <a:buSzTx/>
              <a:buFontTx/>
              <a:buNone/>
            </a:pPr>
            <a:r>
              <a:rPr lang="fr-FR" altLang="fr-FR" sz="1600" b="0" dirty="0">
                <a:solidFill>
                  <a:schemeClr val="bg1"/>
                </a:solidFill>
              </a:rPr>
              <a:t>changements</a:t>
            </a:r>
          </a:p>
        </p:txBody>
      </p:sp>
      <p:sp>
        <p:nvSpPr>
          <p:cNvPr id="27" name="Text Box 41"/>
          <p:cNvSpPr txBox="1">
            <a:spLocks noChangeArrowheads="1"/>
          </p:cNvSpPr>
          <p:nvPr/>
        </p:nvSpPr>
        <p:spPr bwMode="auto">
          <a:xfrm>
            <a:off x="7880526" y="967708"/>
            <a:ext cx="44114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400" b="0" dirty="0">
                <a:solidFill>
                  <a:schemeClr val="bg1"/>
                </a:solidFill>
              </a:rPr>
              <a:t> 4</a:t>
            </a:r>
          </a:p>
        </p:txBody>
      </p:sp>
      <p:sp>
        <p:nvSpPr>
          <p:cNvPr id="29" name="AutoShape 23"/>
          <p:cNvSpPr>
            <a:spLocks noChangeArrowheads="1"/>
          </p:cNvSpPr>
          <p:nvPr/>
        </p:nvSpPr>
        <p:spPr bwMode="auto">
          <a:xfrm>
            <a:off x="2170273" y="1941840"/>
            <a:ext cx="247650" cy="1137357"/>
          </a:xfrm>
          <a:prstGeom prst="downArrow">
            <a:avLst>
              <a:gd name="adj1" fmla="val 50000"/>
              <a:gd name="adj2" fmla="val 176923"/>
            </a:avLst>
          </a:prstGeom>
          <a:solidFill>
            <a:srgbClr val="3333CC"/>
          </a:solidFill>
          <a:ln w="9525">
            <a:solidFill>
              <a:schemeClr val="tx1"/>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30" name="AutoShape 19"/>
          <p:cNvSpPr>
            <a:spLocks noChangeArrowheads="1"/>
          </p:cNvSpPr>
          <p:nvPr/>
        </p:nvSpPr>
        <p:spPr bwMode="auto">
          <a:xfrm>
            <a:off x="3419872" y="1158875"/>
            <a:ext cx="2779713" cy="228600"/>
          </a:xfrm>
          <a:prstGeom prst="leftArrow">
            <a:avLst>
              <a:gd name="adj1" fmla="val 50000"/>
              <a:gd name="adj2" fmla="val 303993"/>
            </a:avLst>
          </a:prstGeom>
          <a:solidFill>
            <a:srgbClr val="3333CC"/>
          </a:solidFill>
          <a:ln w="9525">
            <a:solidFill>
              <a:schemeClr val="tx1"/>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34" name="Ellipse 33"/>
          <p:cNvSpPr/>
          <p:nvPr/>
        </p:nvSpPr>
        <p:spPr>
          <a:xfrm>
            <a:off x="5417984" y="3196827"/>
            <a:ext cx="3618511" cy="2176387"/>
          </a:xfrm>
          <a:prstGeom prst="ellipse">
            <a:avLst/>
          </a:prstGeom>
          <a:noFill/>
          <a:ln>
            <a:solidFill>
              <a:srgbClr val="33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Text Box 14"/>
          <p:cNvSpPr txBox="1">
            <a:spLocks noChangeArrowheads="1"/>
          </p:cNvSpPr>
          <p:nvPr/>
        </p:nvSpPr>
        <p:spPr bwMode="auto">
          <a:xfrm rot="19526938">
            <a:off x="3782640" y="4301374"/>
            <a:ext cx="2552770" cy="584775"/>
          </a:xfrm>
          <a:prstGeom prst="rect">
            <a:avLst/>
          </a:prstGeom>
          <a:solidFill>
            <a:schemeClr val="bg1"/>
          </a:solidFill>
          <a:ln>
            <a:solidFill>
              <a:srgbClr val="3333CC"/>
            </a:solidFill>
          </a:ln>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chemeClr val="accent6">
                    <a:lumMod val="75000"/>
                  </a:schemeClr>
                </a:solidFill>
              </a:rPr>
              <a:t>Marketing études</a:t>
            </a:r>
          </a:p>
          <a:p>
            <a:pPr algn="ctr">
              <a:spcBef>
                <a:spcPct val="0"/>
              </a:spcBef>
              <a:buClrTx/>
              <a:buSzTx/>
              <a:buFontTx/>
              <a:buNone/>
            </a:pPr>
            <a:r>
              <a:rPr lang="fr-FR" altLang="fr-FR" sz="1600" b="0" dirty="0">
                <a:solidFill>
                  <a:schemeClr val="accent6">
                    <a:lumMod val="75000"/>
                  </a:schemeClr>
                </a:solidFill>
              </a:rPr>
              <a:t>(Savoir/Interpréter)</a:t>
            </a:r>
          </a:p>
        </p:txBody>
      </p:sp>
      <p:sp>
        <p:nvSpPr>
          <p:cNvPr id="36" name="Ellipse 35"/>
          <p:cNvSpPr/>
          <p:nvPr/>
        </p:nvSpPr>
        <p:spPr>
          <a:xfrm>
            <a:off x="5533204" y="762385"/>
            <a:ext cx="3551308" cy="2209030"/>
          </a:xfrm>
          <a:prstGeom prst="ellipse">
            <a:avLst/>
          </a:prstGeom>
          <a:noFill/>
          <a:ln>
            <a:solidFill>
              <a:srgbClr val="33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Text Box 18" descr="50%"/>
          <p:cNvSpPr txBox="1">
            <a:spLocks noChangeArrowheads="1"/>
          </p:cNvSpPr>
          <p:nvPr/>
        </p:nvSpPr>
        <p:spPr bwMode="auto">
          <a:xfrm rot="19509064">
            <a:off x="3595001" y="2280014"/>
            <a:ext cx="2686822" cy="584775"/>
          </a:xfrm>
          <a:prstGeom prst="rect">
            <a:avLst/>
          </a:prstGeom>
          <a:solidFill>
            <a:schemeClr val="bg1"/>
          </a:solidFill>
          <a:ln>
            <a:solidFill>
              <a:srgbClr val="3333CC"/>
            </a:solidFill>
          </a:ln>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chemeClr val="accent6">
                    <a:lumMod val="75000"/>
                  </a:schemeClr>
                </a:solidFill>
              </a:rPr>
              <a:t>Marketing stratégique</a:t>
            </a:r>
          </a:p>
          <a:p>
            <a:pPr algn="ctr">
              <a:spcBef>
                <a:spcPct val="0"/>
              </a:spcBef>
              <a:buClrTx/>
              <a:buSzTx/>
              <a:buFontTx/>
              <a:buNone/>
            </a:pPr>
            <a:r>
              <a:rPr lang="fr-FR" altLang="fr-FR" sz="1600" b="0" dirty="0">
                <a:solidFill>
                  <a:schemeClr val="accent6">
                    <a:lumMod val="75000"/>
                  </a:schemeClr>
                </a:solidFill>
              </a:rPr>
              <a:t>(Choisir/Orienter)</a:t>
            </a:r>
          </a:p>
        </p:txBody>
      </p:sp>
      <p:sp>
        <p:nvSpPr>
          <p:cNvPr id="38" name="Text Box 22" descr="50%"/>
          <p:cNvSpPr txBox="1">
            <a:spLocks noChangeArrowheads="1"/>
          </p:cNvSpPr>
          <p:nvPr/>
        </p:nvSpPr>
        <p:spPr bwMode="auto">
          <a:xfrm rot="19612369">
            <a:off x="-23864" y="3151348"/>
            <a:ext cx="2275681" cy="584775"/>
          </a:xfrm>
          <a:prstGeom prst="rect">
            <a:avLst/>
          </a:prstGeom>
          <a:solidFill>
            <a:schemeClr val="bg1"/>
          </a:solidFill>
          <a:ln>
            <a:solidFill>
              <a:srgbClr val="3333CC"/>
            </a:solidFill>
          </a:ln>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chemeClr val="accent6">
                    <a:lumMod val="75000"/>
                  </a:schemeClr>
                </a:solidFill>
              </a:rPr>
              <a:t>Marketing opérationnel</a:t>
            </a:r>
          </a:p>
          <a:p>
            <a:pPr algn="ctr">
              <a:spcBef>
                <a:spcPct val="0"/>
              </a:spcBef>
              <a:buClrTx/>
              <a:buSzTx/>
              <a:buFontTx/>
              <a:buNone/>
            </a:pPr>
            <a:r>
              <a:rPr lang="fr-FR" altLang="fr-FR" sz="1600" b="0" dirty="0">
                <a:solidFill>
                  <a:schemeClr val="accent6">
                    <a:lumMod val="75000"/>
                  </a:schemeClr>
                </a:solidFill>
              </a:rPr>
              <a:t>(Vendre)</a:t>
            </a:r>
          </a:p>
        </p:txBody>
      </p:sp>
    </p:spTree>
    <p:extLst>
      <p:ext uri="{BB962C8B-B14F-4D97-AF65-F5344CB8AC3E}">
        <p14:creationId xmlns:p14="http://schemas.microsoft.com/office/powerpoint/2010/main" val="1702175484"/>
      </p:ext>
    </p:extLst>
  </p:cSld>
  <p:clrMapOvr>
    <a:masterClrMapping/>
  </p:clrMapOvr>
  <p:transition spd="med">
    <p:randomBa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Espace réservé du numéro de diapositive 5"/>
          <p:cNvSpPr>
            <a:spLocks noGrp="1"/>
          </p:cNvSpPr>
          <p:nvPr>
            <p:ph type="sldNum" sz="quarter" idx="4"/>
          </p:nvPr>
        </p:nvSpPr>
        <p:spPr>
          <a:xfrm>
            <a:off x="8675688" y="6624638"/>
            <a:ext cx="468312" cy="260350"/>
          </a:xfrm>
        </p:spPr>
        <p:txBody>
          <a:bodyPr/>
          <a:lstStyle/>
          <a:p>
            <a:fld id="{A5BDF78C-13D0-48DF-9093-B0120F656DED}" type="slidenum">
              <a:rPr lang="fr-FR"/>
              <a:pPr/>
              <a:t>59</a:t>
            </a:fld>
            <a:endParaRPr lang="fr-FR"/>
          </a:p>
        </p:txBody>
      </p:sp>
      <p:sp>
        <p:nvSpPr>
          <p:cNvPr id="14338" name="Rectangle 2"/>
          <p:cNvSpPr>
            <a:spLocks noGrp="1" noChangeArrowheads="1"/>
          </p:cNvSpPr>
          <p:nvPr>
            <p:ph type="title" idx="4294967295"/>
          </p:nvPr>
        </p:nvSpPr>
        <p:spPr>
          <a:xfrm>
            <a:off x="1979712" y="260648"/>
            <a:ext cx="4104084" cy="706437"/>
          </a:xfrm>
          <a:prstGeom prst="rect">
            <a:avLst/>
          </a:prstGeom>
        </p:spPr>
        <p:txBody>
          <a:bodyPr/>
          <a:lstStyle/>
          <a:p>
            <a:pPr algn="l"/>
            <a:r>
              <a:rPr lang="fr-FR" sz="2800" b="1" dirty="0">
                <a:solidFill>
                  <a:schemeClr val="accent6">
                    <a:lumMod val="75000"/>
                  </a:schemeClr>
                </a:solidFill>
              </a:rPr>
              <a:t>Marketing stratégique</a:t>
            </a:r>
          </a:p>
        </p:txBody>
      </p:sp>
      <p:sp>
        <p:nvSpPr>
          <p:cNvPr id="14339" name="Rectangle 3"/>
          <p:cNvSpPr>
            <a:spLocks noGrp="1" noChangeArrowheads="1"/>
          </p:cNvSpPr>
          <p:nvPr>
            <p:ph type="body" idx="4294967295"/>
          </p:nvPr>
        </p:nvSpPr>
        <p:spPr>
          <a:xfrm>
            <a:off x="323528" y="908720"/>
            <a:ext cx="7967984" cy="396875"/>
          </a:xfrm>
          <a:prstGeom prst="rect">
            <a:avLst/>
          </a:prstGeom>
          <a:solidFill>
            <a:srgbClr val="3333CC"/>
          </a:solidFill>
          <a:ln/>
        </p:spPr>
        <p:txBody>
          <a:bodyPr wrap="square">
            <a:spAutoFit/>
          </a:bodyPr>
          <a:lstStyle/>
          <a:p>
            <a:pPr marL="0" indent="0" algn="ctr">
              <a:spcBef>
                <a:spcPct val="50000"/>
              </a:spcBef>
              <a:buFontTx/>
              <a:buNone/>
            </a:pPr>
            <a:r>
              <a:rPr lang="fr-FR" sz="2000" dirty="0">
                <a:solidFill>
                  <a:schemeClr val="bg1"/>
                </a:solidFill>
              </a:rPr>
              <a:t>Les 2 visages Marketing stratégique / Marketing opérationnel</a:t>
            </a:r>
          </a:p>
        </p:txBody>
      </p:sp>
      <p:sp>
        <p:nvSpPr>
          <p:cNvPr id="14341" name="Line 5"/>
          <p:cNvSpPr>
            <a:spLocks noChangeShapeType="1"/>
          </p:cNvSpPr>
          <p:nvPr/>
        </p:nvSpPr>
        <p:spPr bwMode="auto">
          <a:xfrm>
            <a:off x="2339975" y="2779713"/>
            <a:ext cx="12700" cy="360362"/>
          </a:xfrm>
          <a:prstGeom prst="line">
            <a:avLst/>
          </a:prstGeom>
          <a:noFill/>
          <a:ln w="50800">
            <a:solidFill>
              <a:srgbClr val="99CC00"/>
            </a:solidFill>
            <a:round/>
            <a:headEnd/>
            <a:tailEnd/>
          </a:ln>
          <a:effectLst/>
        </p:spPr>
        <p:txBody>
          <a:bodyPr/>
          <a:lstStyle/>
          <a:p>
            <a:endParaRPr lang="fr-FR"/>
          </a:p>
        </p:txBody>
      </p:sp>
      <p:sp>
        <p:nvSpPr>
          <p:cNvPr id="14342" name="Line 6"/>
          <p:cNvSpPr>
            <a:spLocks noChangeShapeType="1"/>
          </p:cNvSpPr>
          <p:nvPr/>
        </p:nvSpPr>
        <p:spPr bwMode="auto">
          <a:xfrm>
            <a:off x="2339975" y="3716338"/>
            <a:ext cx="12700" cy="314325"/>
          </a:xfrm>
          <a:prstGeom prst="line">
            <a:avLst/>
          </a:prstGeom>
          <a:noFill/>
          <a:ln w="50800">
            <a:solidFill>
              <a:srgbClr val="99CC00"/>
            </a:solidFill>
            <a:round/>
            <a:headEnd/>
            <a:tailEnd/>
          </a:ln>
          <a:effectLst/>
        </p:spPr>
        <p:txBody>
          <a:bodyPr/>
          <a:lstStyle/>
          <a:p>
            <a:endParaRPr lang="fr-FR"/>
          </a:p>
        </p:txBody>
      </p:sp>
      <p:sp>
        <p:nvSpPr>
          <p:cNvPr id="14343" name="Line 7"/>
          <p:cNvSpPr>
            <a:spLocks noChangeShapeType="1"/>
          </p:cNvSpPr>
          <p:nvPr/>
        </p:nvSpPr>
        <p:spPr bwMode="auto">
          <a:xfrm>
            <a:off x="2351088" y="4587875"/>
            <a:ext cx="1587" cy="360363"/>
          </a:xfrm>
          <a:prstGeom prst="line">
            <a:avLst/>
          </a:prstGeom>
          <a:noFill/>
          <a:ln w="50800">
            <a:solidFill>
              <a:srgbClr val="99CC00"/>
            </a:solidFill>
            <a:round/>
            <a:headEnd/>
            <a:tailEnd/>
          </a:ln>
          <a:effectLst/>
        </p:spPr>
        <p:txBody>
          <a:bodyPr/>
          <a:lstStyle/>
          <a:p>
            <a:endParaRPr lang="fr-FR"/>
          </a:p>
        </p:txBody>
      </p:sp>
      <p:sp>
        <p:nvSpPr>
          <p:cNvPr id="14344" name="Line 8"/>
          <p:cNvSpPr>
            <a:spLocks noChangeShapeType="1"/>
          </p:cNvSpPr>
          <p:nvPr/>
        </p:nvSpPr>
        <p:spPr bwMode="auto">
          <a:xfrm>
            <a:off x="2351088" y="5532438"/>
            <a:ext cx="1587" cy="360362"/>
          </a:xfrm>
          <a:prstGeom prst="line">
            <a:avLst/>
          </a:prstGeom>
          <a:noFill/>
          <a:ln w="50800">
            <a:solidFill>
              <a:srgbClr val="99CC00"/>
            </a:solidFill>
            <a:round/>
            <a:headEnd/>
            <a:tailEnd/>
          </a:ln>
          <a:effectLst/>
        </p:spPr>
        <p:txBody>
          <a:bodyPr/>
          <a:lstStyle/>
          <a:p>
            <a:endParaRPr lang="fr-FR"/>
          </a:p>
        </p:txBody>
      </p:sp>
      <p:sp>
        <p:nvSpPr>
          <p:cNvPr id="14345" name="Rectangle 9"/>
          <p:cNvSpPr>
            <a:spLocks noChangeArrowheads="1"/>
          </p:cNvSpPr>
          <p:nvPr/>
        </p:nvSpPr>
        <p:spPr bwMode="auto">
          <a:xfrm>
            <a:off x="334899" y="2173453"/>
            <a:ext cx="3600450" cy="4321175"/>
          </a:xfrm>
          <a:prstGeom prst="rect">
            <a:avLst/>
          </a:prstGeom>
          <a:solidFill>
            <a:srgbClr val="99CCFF">
              <a:alpha val="37000"/>
            </a:srgbClr>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latin typeface="Tahoma" charset="0"/>
              </a:rPr>
              <a:t>Besoins et fonctions</a:t>
            </a:r>
          </a:p>
          <a:p>
            <a:pPr algn="ctr"/>
            <a:r>
              <a:rPr lang="fr-FR" b="1" dirty="0">
                <a:solidFill>
                  <a:schemeClr val="accent6">
                    <a:lumMod val="75000"/>
                  </a:schemeClr>
                </a:solidFill>
                <a:latin typeface="Tahoma" charset="0"/>
              </a:rPr>
              <a:t>           </a:t>
            </a:r>
          </a:p>
          <a:p>
            <a:pPr algn="ctr"/>
            <a:r>
              <a:rPr lang="fr-FR" sz="1600" b="1" dirty="0">
                <a:solidFill>
                  <a:schemeClr val="accent6">
                    <a:lumMod val="75000"/>
                  </a:schemeClr>
                </a:solidFill>
                <a:latin typeface="Tahoma" charset="0"/>
              </a:rPr>
              <a:t>Découpage</a:t>
            </a:r>
            <a:br>
              <a:rPr lang="fr-FR" sz="1600" b="1" dirty="0">
                <a:solidFill>
                  <a:schemeClr val="accent6">
                    <a:lumMod val="75000"/>
                  </a:schemeClr>
                </a:solidFill>
                <a:latin typeface="Tahoma" charset="0"/>
              </a:rPr>
            </a:br>
            <a:r>
              <a:rPr lang="fr-FR" sz="1600" b="1" dirty="0">
                <a:solidFill>
                  <a:schemeClr val="accent6">
                    <a:lumMod val="75000"/>
                  </a:schemeClr>
                </a:solidFill>
                <a:latin typeface="Tahoma" charset="0"/>
              </a:rPr>
              <a:t>en produits-marchés</a:t>
            </a:r>
          </a:p>
          <a:p>
            <a:pPr algn="ctr"/>
            <a:endParaRPr lang="fr-FR" b="1" dirty="0">
              <a:solidFill>
                <a:schemeClr val="accent6">
                  <a:lumMod val="75000"/>
                </a:schemeClr>
              </a:solidFill>
              <a:latin typeface="Tahoma" charset="0"/>
            </a:endParaRPr>
          </a:p>
          <a:p>
            <a:pPr algn="ctr"/>
            <a:endParaRPr lang="fr-FR" b="1" dirty="0">
              <a:solidFill>
                <a:schemeClr val="accent6">
                  <a:lumMod val="75000"/>
                </a:schemeClr>
              </a:solidFill>
              <a:latin typeface="Tahoma" charset="0"/>
            </a:endParaRPr>
          </a:p>
          <a:p>
            <a:pPr algn="ctr"/>
            <a:r>
              <a:rPr lang="fr-FR" sz="1600" b="1" dirty="0">
                <a:solidFill>
                  <a:schemeClr val="accent6">
                    <a:lumMod val="75000"/>
                  </a:schemeClr>
                </a:solidFill>
                <a:latin typeface="Tahoma" charset="0"/>
              </a:rPr>
              <a:t>Attractivité :</a:t>
            </a:r>
            <a:br>
              <a:rPr lang="fr-FR" sz="1600" b="1" dirty="0">
                <a:solidFill>
                  <a:schemeClr val="accent6">
                    <a:lumMod val="75000"/>
                  </a:schemeClr>
                </a:solidFill>
                <a:latin typeface="Tahoma" charset="0"/>
              </a:rPr>
            </a:br>
            <a:r>
              <a:rPr lang="fr-FR" sz="1600" b="1" dirty="0">
                <a:solidFill>
                  <a:schemeClr val="accent6">
                    <a:lumMod val="75000"/>
                  </a:schemeClr>
                </a:solidFill>
                <a:latin typeface="Tahoma" charset="0"/>
              </a:rPr>
              <a:t>potentiel - cycle de vie</a:t>
            </a:r>
          </a:p>
          <a:p>
            <a:pPr algn="ctr"/>
            <a:endParaRPr lang="fr-FR" sz="1600" b="1" dirty="0">
              <a:solidFill>
                <a:schemeClr val="accent6">
                  <a:lumMod val="75000"/>
                </a:schemeClr>
              </a:solidFill>
              <a:latin typeface="Tahoma" charset="0"/>
            </a:endParaRPr>
          </a:p>
          <a:p>
            <a:pPr algn="ctr"/>
            <a:endParaRPr lang="fr-FR" b="1" dirty="0">
              <a:solidFill>
                <a:schemeClr val="accent6">
                  <a:lumMod val="75000"/>
                </a:schemeClr>
              </a:solidFill>
              <a:latin typeface="Tahoma" charset="0"/>
            </a:endParaRPr>
          </a:p>
          <a:p>
            <a:pPr algn="ctr"/>
            <a:r>
              <a:rPr lang="fr-FR" sz="1600" b="1" dirty="0">
                <a:solidFill>
                  <a:schemeClr val="accent6">
                    <a:lumMod val="75000"/>
                  </a:schemeClr>
                </a:solidFill>
                <a:latin typeface="Tahoma" charset="0"/>
              </a:rPr>
              <a:t>Compétitivité :</a:t>
            </a:r>
            <a:br>
              <a:rPr lang="fr-FR" sz="1600" b="1" dirty="0">
                <a:solidFill>
                  <a:schemeClr val="accent6">
                    <a:lumMod val="75000"/>
                  </a:schemeClr>
                </a:solidFill>
                <a:latin typeface="Tahoma" charset="0"/>
              </a:rPr>
            </a:br>
            <a:r>
              <a:rPr lang="fr-FR" sz="1600" b="1" dirty="0">
                <a:solidFill>
                  <a:schemeClr val="accent6">
                    <a:lumMod val="75000"/>
                  </a:schemeClr>
                </a:solidFill>
                <a:latin typeface="Tahoma" charset="0"/>
              </a:rPr>
              <a:t>avantage concurrentiel</a:t>
            </a:r>
          </a:p>
          <a:p>
            <a:pPr algn="ctr"/>
            <a:endParaRPr lang="fr-FR" sz="1600" b="1" dirty="0">
              <a:solidFill>
                <a:schemeClr val="accent6">
                  <a:lumMod val="75000"/>
                </a:schemeClr>
              </a:solidFill>
              <a:latin typeface="Tahoma" charset="0"/>
            </a:endParaRPr>
          </a:p>
          <a:p>
            <a:pPr algn="ctr"/>
            <a:endParaRPr lang="fr-FR" b="1" dirty="0">
              <a:solidFill>
                <a:schemeClr val="accent6">
                  <a:lumMod val="75000"/>
                </a:schemeClr>
              </a:solidFill>
              <a:latin typeface="Tahoma" charset="0"/>
            </a:endParaRPr>
          </a:p>
          <a:p>
            <a:pPr algn="ctr"/>
            <a:r>
              <a:rPr lang="fr-FR" sz="1600" b="1" dirty="0">
                <a:solidFill>
                  <a:schemeClr val="accent6">
                    <a:lumMod val="75000"/>
                  </a:schemeClr>
                </a:solidFill>
                <a:latin typeface="Tahoma" charset="0"/>
              </a:rPr>
              <a:t>Choix d’une stratégie</a:t>
            </a:r>
            <a:br>
              <a:rPr lang="fr-FR" sz="1600" b="1" dirty="0">
                <a:solidFill>
                  <a:schemeClr val="accent6">
                    <a:lumMod val="75000"/>
                  </a:schemeClr>
                </a:solidFill>
                <a:latin typeface="Tahoma" charset="0"/>
              </a:rPr>
            </a:br>
            <a:r>
              <a:rPr lang="fr-FR" sz="1600" b="1" dirty="0">
                <a:solidFill>
                  <a:schemeClr val="accent6">
                    <a:lumMod val="75000"/>
                  </a:schemeClr>
                </a:solidFill>
                <a:latin typeface="Tahoma" charset="0"/>
              </a:rPr>
              <a:t>de développement</a:t>
            </a:r>
          </a:p>
        </p:txBody>
      </p:sp>
      <p:sp>
        <p:nvSpPr>
          <p:cNvPr id="14346" name="Rectangle 10"/>
          <p:cNvSpPr>
            <a:spLocks noChangeArrowheads="1"/>
          </p:cNvSpPr>
          <p:nvPr/>
        </p:nvSpPr>
        <p:spPr bwMode="auto">
          <a:xfrm>
            <a:off x="323528" y="1448594"/>
            <a:ext cx="3611563" cy="612254"/>
          </a:xfrm>
          <a:prstGeom prst="rect">
            <a:avLst/>
          </a:prstGeom>
          <a:solidFill>
            <a:srgbClr val="3333CC"/>
          </a:solidFill>
          <a:ln w="9525">
            <a:noFill/>
            <a:miter lim="800000"/>
            <a:headEnd/>
            <a:tailEnd/>
          </a:ln>
        </p:spPr>
        <p:txBody>
          <a:bodyPr/>
          <a:lstStyle/>
          <a:p>
            <a:pPr algn="ctr">
              <a:tabLst>
                <a:tab pos="2960688" algn="l"/>
              </a:tabLst>
            </a:pPr>
            <a:r>
              <a:rPr lang="fr-FR" sz="1600" b="1" dirty="0">
                <a:solidFill>
                  <a:schemeClr val="bg1"/>
                </a:solidFill>
                <a:latin typeface="Arial" panose="020B0604020202020204" pitchFamily="34" charset="0"/>
                <a:cs typeface="Arial" panose="020B0604020202020204" pitchFamily="34" charset="0"/>
              </a:rPr>
              <a:t>Marketing stratégique</a:t>
            </a:r>
            <a:br>
              <a:rPr lang="fr-FR" sz="1600" b="1" dirty="0">
                <a:solidFill>
                  <a:schemeClr val="bg1"/>
                </a:solidFill>
                <a:latin typeface="Arial" panose="020B0604020202020204" pitchFamily="34" charset="0"/>
                <a:cs typeface="Arial" panose="020B0604020202020204" pitchFamily="34" charset="0"/>
              </a:rPr>
            </a:br>
            <a:r>
              <a:rPr lang="fr-FR" b="1" dirty="0">
                <a:solidFill>
                  <a:schemeClr val="bg1"/>
                </a:solidFill>
                <a:latin typeface="Arial" panose="020B0604020202020204" pitchFamily="34" charset="0"/>
                <a:cs typeface="Arial" panose="020B0604020202020204" pitchFamily="34" charset="0"/>
              </a:rPr>
              <a:t>(démarche d’analyse)</a:t>
            </a:r>
          </a:p>
        </p:txBody>
      </p:sp>
      <p:sp>
        <p:nvSpPr>
          <p:cNvPr id="14347" name="Rectangle 11"/>
          <p:cNvSpPr>
            <a:spLocks noChangeArrowheads="1"/>
          </p:cNvSpPr>
          <p:nvPr/>
        </p:nvSpPr>
        <p:spPr bwMode="auto">
          <a:xfrm>
            <a:off x="4679950" y="1448594"/>
            <a:ext cx="3611562" cy="612254"/>
          </a:xfrm>
          <a:prstGeom prst="rect">
            <a:avLst/>
          </a:prstGeom>
          <a:solidFill>
            <a:srgbClr val="3333CC"/>
          </a:solidFill>
          <a:ln w="9525">
            <a:noFill/>
            <a:miter lim="800000"/>
            <a:headEnd/>
            <a:tailEnd/>
          </a:ln>
        </p:spPr>
        <p:txBody>
          <a:bodyPr/>
          <a:lstStyle/>
          <a:p>
            <a:pPr algn="ctr">
              <a:tabLst>
                <a:tab pos="2960688" algn="l"/>
              </a:tabLst>
            </a:pPr>
            <a:r>
              <a:rPr lang="fr-FR" sz="1600" b="1" dirty="0">
                <a:solidFill>
                  <a:schemeClr val="bg1"/>
                </a:solidFill>
                <a:latin typeface="Arial" panose="020B0604020202020204" pitchFamily="34" charset="0"/>
                <a:cs typeface="Arial" panose="020B0604020202020204" pitchFamily="34" charset="0"/>
              </a:rPr>
              <a:t>Marketing opérationnel</a:t>
            </a:r>
            <a:br>
              <a:rPr lang="fr-FR" sz="1600" b="1" dirty="0">
                <a:solidFill>
                  <a:schemeClr val="bg1"/>
                </a:solidFill>
                <a:latin typeface="Arial" panose="020B0604020202020204" pitchFamily="34" charset="0"/>
                <a:cs typeface="Arial" panose="020B0604020202020204" pitchFamily="34" charset="0"/>
              </a:rPr>
            </a:br>
            <a:r>
              <a:rPr lang="fr-FR" b="1" dirty="0">
                <a:solidFill>
                  <a:schemeClr val="bg1"/>
                </a:solidFill>
                <a:latin typeface="Arial" panose="020B0604020202020204" pitchFamily="34" charset="0"/>
                <a:cs typeface="Arial" panose="020B0604020202020204" pitchFamily="34" charset="0"/>
              </a:rPr>
              <a:t>(démarche volontariste)</a:t>
            </a:r>
          </a:p>
        </p:txBody>
      </p:sp>
      <p:sp>
        <p:nvSpPr>
          <p:cNvPr id="14348" name="Line 12"/>
          <p:cNvSpPr>
            <a:spLocks noChangeShapeType="1"/>
          </p:cNvSpPr>
          <p:nvPr/>
        </p:nvSpPr>
        <p:spPr bwMode="auto">
          <a:xfrm flipH="1">
            <a:off x="7019925" y="2852738"/>
            <a:ext cx="1588" cy="601662"/>
          </a:xfrm>
          <a:prstGeom prst="line">
            <a:avLst/>
          </a:prstGeom>
          <a:noFill/>
          <a:ln w="50800">
            <a:solidFill>
              <a:srgbClr val="99CC00"/>
            </a:solidFill>
            <a:round/>
            <a:headEnd/>
            <a:tailEnd/>
          </a:ln>
          <a:effectLst/>
        </p:spPr>
        <p:txBody>
          <a:bodyPr/>
          <a:lstStyle/>
          <a:p>
            <a:endParaRPr lang="fr-FR"/>
          </a:p>
        </p:txBody>
      </p:sp>
      <p:sp>
        <p:nvSpPr>
          <p:cNvPr id="14349" name="Line 13"/>
          <p:cNvSpPr>
            <a:spLocks noChangeShapeType="1"/>
          </p:cNvSpPr>
          <p:nvPr/>
        </p:nvSpPr>
        <p:spPr bwMode="auto">
          <a:xfrm flipH="1">
            <a:off x="7019925" y="4292600"/>
            <a:ext cx="1588" cy="576263"/>
          </a:xfrm>
          <a:prstGeom prst="line">
            <a:avLst/>
          </a:prstGeom>
          <a:noFill/>
          <a:ln w="50800">
            <a:solidFill>
              <a:srgbClr val="99CC00"/>
            </a:solidFill>
            <a:round/>
            <a:headEnd/>
            <a:tailEnd/>
          </a:ln>
          <a:effectLst/>
        </p:spPr>
        <p:txBody>
          <a:bodyPr/>
          <a:lstStyle/>
          <a:p>
            <a:endParaRPr lang="fr-FR"/>
          </a:p>
        </p:txBody>
      </p:sp>
      <p:sp>
        <p:nvSpPr>
          <p:cNvPr id="14350" name="Rectangle 14"/>
          <p:cNvSpPr>
            <a:spLocks noChangeArrowheads="1"/>
          </p:cNvSpPr>
          <p:nvPr/>
        </p:nvSpPr>
        <p:spPr bwMode="auto">
          <a:xfrm>
            <a:off x="4691062" y="2173453"/>
            <a:ext cx="3600450" cy="4321175"/>
          </a:xfrm>
          <a:prstGeom prst="rect">
            <a:avLst/>
          </a:prstGeom>
          <a:solidFill>
            <a:srgbClr val="99CCFF">
              <a:alpha val="37000"/>
            </a:srgbClr>
          </a:solidFill>
          <a:ln w="9525">
            <a:solidFill>
              <a:srgbClr val="3333CC"/>
            </a:solidFill>
            <a:miter lim="800000"/>
            <a:headEnd/>
            <a:tailEnd/>
          </a:ln>
          <a:effectLst/>
        </p:spPr>
        <p:txBody>
          <a:bodyPr wrap="none" anchor="ctr"/>
          <a:lstStyle/>
          <a:p>
            <a:pPr algn="ctr"/>
            <a:endParaRPr lang="fr-FR" sz="1600" b="1" dirty="0">
              <a:solidFill>
                <a:schemeClr val="accent2"/>
              </a:solidFill>
            </a:endParaRPr>
          </a:p>
          <a:p>
            <a:pPr algn="ctr"/>
            <a:endParaRPr lang="fr-FR" sz="1600" b="1" dirty="0">
              <a:solidFill>
                <a:schemeClr val="accent2"/>
              </a:solidFill>
            </a:endParaRPr>
          </a:p>
          <a:p>
            <a:pPr algn="ctr"/>
            <a:r>
              <a:rPr lang="fr-FR" sz="1600" b="1" dirty="0">
                <a:solidFill>
                  <a:schemeClr val="accent6">
                    <a:lumMod val="75000"/>
                  </a:schemeClr>
                </a:solidFill>
                <a:latin typeface="Tahoma" charset="0"/>
              </a:rPr>
              <a:t>Conquête de marchés existants</a:t>
            </a:r>
          </a:p>
          <a:p>
            <a:pPr algn="ctr"/>
            <a:endParaRPr lang="fr-FR" sz="1600" b="1" dirty="0">
              <a:solidFill>
                <a:schemeClr val="accent6">
                  <a:lumMod val="75000"/>
                </a:schemeClr>
              </a:solidFill>
              <a:latin typeface="Tahoma" charset="0"/>
            </a:endParaRPr>
          </a:p>
          <a:p>
            <a:pPr algn="ctr"/>
            <a:endParaRPr lang="fr-FR" sz="1600" b="1" dirty="0">
              <a:solidFill>
                <a:schemeClr val="accent6">
                  <a:lumMod val="75000"/>
                </a:schemeClr>
              </a:solidFill>
              <a:latin typeface="Tahoma" charset="0"/>
            </a:endParaRPr>
          </a:p>
          <a:p>
            <a:pPr algn="ctr"/>
            <a:endParaRPr lang="fr-FR" sz="1600" b="1" dirty="0">
              <a:solidFill>
                <a:schemeClr val="accent6">
                  <a:lumMod val="75000"/>
                </a:schemeClr>
              </a:solidFill>
              <a:latin typeface="Tahoma" charset="0"/>
            </a:endParaRPr>
          </a:p>
          <a:p>
            <a:pPr algn="ctr"/>
            <a:r>
              <a:rPr lang="fr-FR" sz="1600" b="1" dirty="0">
                <a:solidFill>
                  <a:schemeClr val="accent6">
                    <a:lumMod val="75000"/>
                  </a:schemeClr>
                </a:solidFill>
                <a:latin typeface="Tahoma" charset="0"/>
              </a:rPr>
              <a:t>Moyens marketing (4P) :</a:t>
            </a:r>
            <a:br>
              <a:rPr lang="fr-FR" sz="1600" b="1" dirty="0">
                <a:solidFill>
                  <a:schemeClr val="accent6">
                    <a:lumMod val="75000"/>
                  </a:schemeClr>
                </a:solidFill>
                <a:latin typeface="Tahoma" charset="0"/>
              </a:rPr>
            </a:br>
            <a:r>
              <a:rPr lang="fr-FR" sz="1600" b="1" dirty="0">
                <a:solidFill>
                  <a:schemeClr val="accent6">
                    <a:lumMod val="75000"/>
                  </a:schemeClr>
                </a:solidFill>
                <a:latin typeface="Tahoma" charset="0"/>
              </a:rPr>
              <a:t>produit - points de vente - prix</a:t>
            </a:r>
          </a:p>
          <a:p>
            <a:pPr algn="ctr"/>
            <a:r>
              <a:rPr lang="fr-FR" sz="1600" b="1" dirty="0">
                <a:solidFill>
                  <a:schemeClr val="accent6">
                    <a:lumMod val="75000"/>
                  </a:schemeClr>
                </a:solidFill>
                <a:latin typeface="Tahoma" charset="0"/>
              </a:rPr>
              <a:t>promotion</a:t>
            </a:r>
          </a:p>
          <a:p>
            <a:pPr algn="ctr"/>
            <a:endParaRPr lang="fr-FR" b="1" dirty="0">
              <a:solidFill>
                <a:schemeClr val="accent6">
                  <a:lumMod val="75000"/>
                </a:schemeClr>
              </a:solidFill>
              <a:latin typeface="Tahoma" charset="0"/>
            </a:endParaRPr>
          </a:p>
          <a:p>
            <a:pPr algn="ctr"/>
            <a:endParaRPr lang="fr-FR" b="1" dirty="0">
              <a:solidFill>
                <a:schemeClr val="accent6">
                  <a:lumMod val="75000"/>
                </a:schemeClr>
              </a:solidFill>
              <a:latin typeface="Tahoma" charset="0"/>
            </a:endParaRPr>
          </a:p>
          <a:p>
            <a:pPr algn="ctr"/>
            <a:endParaRPr lang="fr-FR" sz="1600" b="1" dirty="0">
              <a:solidFill>
                <a:schemeClr val="accent6">
                  <a:lumMod val="75000"/>
                </a:schemeClr>
              </a:solidFill>
              <a:latin typeface="Tahoma" charset="0"/>
            </a:endParaRPr>
          </a:p>
          <a:p>
            <a:pPr algn="ctr"/>
            <a:r>
              <a:rPr lang="fr-FR" sz="1600" b="1" dirty="0">
                <a:solidFill>
                  <a:schemeClr val="accent6">
                    <a:lumMod val="75000"/>
                  </a:schemeClr>
                </a:solidFill>
                <a:latin typeface="Tahoma" charset="0"/>
              </a:rPr>
              <a:t>Budget de marketing</a:t>
            </a:r>
          </a:p>
          <a:p>
            <a:pPr algn="ctr"/>
            <a:endParaRPr lang="fr-FR" sz="1600" b="1" dirty="0">
              <a:solidFill>
                <a:schemeClr val="accent6">
                  <a:lumMod val="75000"/>
                </a:schemeClr>
              </a:solidFill>
              <a:latin typeface="Tahoma" charset="0"/>
            </a:endParaRPr>
          </a:p>
          <a:p>
            <a:pPr algn="ctr"/>
            <a:endParaRPr lang="fr-FR" b="1" dirty="0">
              <a:solidFill>
                <a:schemeClr val="accent6">
                  <a:lumMod val="75000"/>
                </a:schemeClr>
              </a:solidFill>
              <a:latin typeface="Tahoma" charset="0"/>
            </a:endParaRPr>
          </a:p>
          <a:p>
            <a:pPr algn="ctr"/>
            <a:endParaRPr lang="fr-FR" sz="1600" b="1" dirty="0">
              <a:solidFill>
                <a:schemeClr val="accent6">
                  <a:lumMod val="75000"/>
                </a:schemeClr>
              </a:solidFill>
              <a:latin typeface="Tahoma" charset="0"/>
            </a:endParaRPr>
          </a:p>
          <a:p>
            <a:pPr algn="ctr"/>
            <a:r>
              <a:rPr lang="fr-FR" sz="1600" b="1" dirty="0">
                <a:solidFill>
                  <a:schemeClr val="accent6">
                    <a:lumMod val="75000"/>
                  </a:schemeClr>
                </a:solidFill>
                <a:latin typeface="Tahoma" charset="0"/>
              </a:rPr>
              <a:t>Objectif de</a:t>
            </a:r>
          </a:p>
          <a:p>
            <a:pPr algn="ctr"/>
            <a:r>
              <a:rPr lang="fr-FR" sz="1600" b="1" dirty="0">
                <a:solidFill>
                  <a:schemeClr val="accent6">
                    <a:lumMod val="75000"/>
                  </a:schemeClr>
                </a:solidFill>
                <a:latin typeface="Tahoma" charset="0"/>
              </a:rPr>
              <a:t>part de marché</a:t>
            </a:r>
          </a:p>
          <a:p>
            <a:pPr algn="ctr"/>
            <a:endParaRPr lang="fr-FR" sz="1600" b="1" dirty="0">
              <a:solidFill>
                <a:schemeClr val="accent2"/>
              </a:solidFill>
              <a:latin typeface="Tahoma" charset="0"/>
            </a:endParaRPr>
          </a:p>
          <a:p>
            <a:pPr algn="ctr"/>
            <a:endParaRPr lang="fr-FR" sz="1600" b="1" dirty="0">
              <a:solidFill>
                <a:schemeClr val="accent2"/>
              </a:solidFill>
              <a:latin typeface="Tahoma" charset="0"/>
            </a:endParaRPr>
          </a:p>
        </p:txBody>
      </p:sp>
      <p:sp>
        <p:nvSpPr>
          <p:cNvPr id="14351" name="Line 15"/>
          <p:cNvSpPr>
            <a:spLocks noChangeShapeType="1"/>
          </p:cNvSpPr>
          <p:nvPr/>
        </p:nvSpPr>
        <p:spPr bwMode="auto">
          <a:xfrm flipH="1">
            <a:off x="6491287" y="5137944"/>
            <a:ext cx="1588" cy="574675"/>
          </a:xfrm>
          <a:prstGeom prst="line">
            <a:avLst/>
          </a:prstGeom>
          <a:noFill/>
          <a:ln w="50800">
            <a:solidFill>
              <a:srgbClr val="3333CC"/>
            </a:solidFill>
            <a:round/>
            <a:headEnd/>
            <a:tailEnd/>
          </a:ln>
          <a:effectLst/>
        </p:spPr>
        <p:txBody>
          <a:bodyPr/>
          <a:lstStyle/>
          <a:p>
            <a:endParaRPr lang="fr-FR"/>
          </a:p>
        </p:txBody>
      </p:sp>
      <p:sp>
        <p:nvSpPr>
          <p:cNvPr id="14352" name="AutoShape 16"/>
          <p:cNvSpPr>
            <a:spLocks noChangeArrowheads="1"/>
          </p:cNvSpPr>
          <p:nvPr/>
        </p:nvSpPr>
        <p:spPr bwMode="auto">
          <a:xfrm>
            <a:off x="3779912" y="3873500"/>
            <a:ext cx="1091805" cy="504825"/>
          </a:xfrm>
          <a:prstGeom prst="leftRightArrow">
            <a:avLst>
              <a:gd name="adj1" fmla="val 50000"/>
              <a:gd name="adj2" fmla="val 37107"/>
            </a:avLst>
          </a:prstGeom>
          <a:solidFill>
            <a:schemeClr val="accent2"/>
          </a:solidFill>
          <a:ln w="28575">
            <a:solidFill>
              <a:schemeClr val="accent2"/>
            </a:solidFill>
            <a:miter lim="800000"/>
            <a:headEnd/>
            <a:tailEnd/>
          </a:ln>
          <a:effectLst/>
        </p:spPr>
        <p:txBody>
          <a:bodyPr wrap="none" anchor="ctr"/>
          <a:lstStyle/>
          <a:p>
            <a:endParaRPr lang="fr-FR"/>
          </a:p>
        </p:txBody>
      </p:sp>
      <p:sp>
        <p:nvSpPr>
          <p:cNvPr id="17" name="Line 15"/>
          <p:cNvSpPr>
            <a:spLocks noChangeShapeType="1"/>
          </p:cNvSpPr>
          <p:nvPr/>
        </p:nvSpPr>
        <p:spPr bwMode="auto">
          <a:xfrm flipH="1">
            <a:off x="6484143" y="4258777"/>
            <a:ext cx="1588" cy="574675"/>
          </a:xfrm>
          <a:prstGeom prst="line">
            <a:avLst/>
          </a:prstGeom>
          <a:noFill/>
          <a:ln w="50800">
            <a:solidFill>
              <a:srgbClr val="3333CC"/>
            </a:solidFill>
            <a:round/>
            <a:headEnd/>
            <a:tailEnd/>
          </a:ln>
          <a:effectLst/>
        </p:spPr>
        <p:txBody>
          <a:bodyPr/>
          <a:lstStyle/>
          <a:p>
            <a:endParaRPr lang="fr-FR"/>
          </a:p>
        </p:txBody>
      </p:sp>
      <p:sp>
        <p:nvSpPr>
          <p:cNvPr id="19" name="Line 15"/>
          <p:cNvSpPr>
            <a:spLocks noChangeShapeType="1"/>
          </p:cNvSpPr>
          <p:nvPr/>
        </p:nvSpPr>
        <p:spPr bwMode="auto">
          <a:xfrm flipH="1">
            <a:off x="6482555" y="2779713"/>
            <a:ext cx="1588" cy="574675"/>
          </a:xfrm>
          <a:prstGeom prst="line">
            <a:avLst/>
          </a:prstGeom>
          <a:noFill/>
          <a:ln w="50800">
            <a:solidFill>
              <a:srgbClr val="3333CC"/>
            </a:solidFill>
            <a:round/>
            <a:headEnd/>
            <a:tailEnd/>
          </a:ln>
          <a:effectLst/>
        </p:spPr>
        <p:txBody>
          <a:bodyPr/>
          <a:lstStyle/>
          <a:p>
            <a:endParaRPr lang="fr-FR"/>
          </a:p>
        </p:txBody>
      </p:sp>
      <p:sp>
        <p:nvSpPr>
          <p:cNvPr id="20" name="Line 15"/>
          <p:cNvSpPr>
            <a:spLocks noChangeShapeType="1"/>
          </p:cNvSpPr>
          <p:nvPr/>
        </p:nvSpPr>
        <p:spPr bwMode="auto">
          <a:xfrm flipH="1">
            <a:off x="2136710" y="5339273"/>
            <a:ext cx="7401" cy="287338"/>
          </a:xfrm>
          <a:prstGeom prst="line">
            <a:avLst/>
          </a:prstGeom>
          <a:noFill/>
          <a:ln w="50800">
            <a:solidFill>
              <a:srgbClr val="3333CC"/>
            </a:solidFill>
            <a:round/>
            <a:headEnd/>
            <a:tailEnd/>
          </a:ln>
          <a:effectLst/>
        </p:spPr>
        <p:txBody>
          <a:bodyPr/>
          <a:lstStyle/>
          <a:p>
            <a:endParaRPr lang="fr-FR"/>
          </a:p>
        </p:txBody>
      </p:sp>
      <p:sp>
        <p:nvSpPr>
          <p:cNvPr id="21" name="Line 15"/>
          <p:cNvSpPr>
            <a:spLocks noChangeShapeType="1"/>
          </p:cNvSpPr>
          <p:nvPr/>
        </p:nvSpPr>
        <p:spPr bwMode="auto">
          <a:xfrm flipH="1">
            <a:off x="2114503" y="4402445"/>
            <a:ext cx="7403" cy="287338"/>
          </a:xfrm>
          <a:prstGeom prst="line">
            <a:avLst/>
          </a:prstGeom>
          <a:noFill/>
          <a:ln w="50800">
            <a:solidFill>
              <a:srgbClr val="3333CC"/>
            </a:solidFill>
            <a:round/>
            <a:headEnd/>
            <a:tailEnd/>
          </a:ln>
          <a:effectLst/>
        </p:spPr>
        <p:txBody>
          <a:bodyPr/>
          <a:lstStyle/>
          <a:p>
            <a:endParaRPr lang="fr-FR"/>
          </a:p>
        </p:txBody>
      </p:sp>
      <p:sp>
        <p:nvSpPr>
          <p:cNvPr id="22" name="Line 15"/>
          <p:cNvSpPr>
            <a:spLocks noChangeShapeType="1"/>
          </p:cNvSpPr>
          <p:nvPr/>
        </p:nvSpPr>
        <p:spPr bwMode="auto">
          <a:xfrm>
            <a:off x="2129309" y="3458547"/>
            <a:ext cx="0" cy="257791"/>
          </a:xfrm>
          <a:prstGeom prst="line">
            <a:avLst/>
          </a:prstGeom>
          <a:noFill/>
          <a:ln w="50800">
            <a:solidFill>
              <a:srgbClr val="3333CC"/>
            </a:solidFill>
            <a:round/>
            <a:headEnd/>
            <a:tailEnd/>
          </a:ln>
          <a:effectLst/>
        </p:spPr>
        <p:txBody>
          <a:bodyPr/>
          <a:lstStyle/>
          <a:p>
            <a:endParaRPr lang="fr-FR"/>
          </a:p>
        </p:txBody>
      </p:sp>
      <p:sp>
        <p:nvSpPr>
          <p:cNvPr id="23" name="Line 15"/>
          <p:cNvSpPr>
            <a:spLocks noChangeShapeType="1"/>
          </p:cNvSpPr>
          <p:nvPr/>
        </p:nvSpPr>
        <p:spPr bwMode="auto">
          <a:xfrm>
            <a:off x="2114503" y="2709069"/>
            <a:ext cx="0" cy="250825"/>
          </a:xfrm>
          <a:prstGeom prst="line">
            <a:avLst/>
          </a:prstGeom>
          <a:noFill/>
          <a:ln w="50800">
            <a:solidFill>
              <a:srgbClr val="3333CC"/>
            </a:solidFill>
            <a:round/>
            <a:headEnd/>
            <a:tailEnd/>
          </a:ln>
          <a:effectLst/>
        </p:spPr>
        <p:txBody>
          <a:bodyPr/>
          <a:lstStyle/>
          <a:p>
            <a:endParaRPr lang="fr-FR"/>
          </a:p>
        </p:txBody>
      </p:sp>
      <p:sp>
        <p:nvSpPr>
          <p:cNvPr id="24" name="Line 15"/>
          <p:cNvSpPr>
            <a:spLocks noChangeShapeType="1"/>
          </p:cNvSpPr>
          <p:nvPr/>
        </p:nvSpPr>
        <p:spPr bwMode="auto">
          <a:xfrm flipH="1">
            <a:off x="7018337" y="4300537"/>
            <a:ext cx="1588" cy="574675"/>
          </a:xfrm>
          <a:prstGeom prst="line">
            <a:avLst/>
          </a:prstGeom>
          <a:noFill/>
          <a:ln w="50800">
            <a:solidFill>
              <a:schemeClr val="accent5"/>
            </a:solidFill>
            <a:round/>
            <a:headEnd/>
            <a:tailEnd/>
          </a:ln>
          <a:effectLst/>
        </p:spPr>
        <p:txBody>
          <a:bodyPr/>
          <a:lstStyle/>
          <a:p>
            <a:endParaRPr lang="fr-FR"/>
          </a:p>
        </p:txBody>
      </p:sp>
    </p:spTree>
  </p:cSld>
  <p:clrMapOvr>
    <a:masterClrMapping/>
  </p:clrMapOvr>
  <p:transition spd="med">
    <p:randomBa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566694"/>
            <a:ext cx="468312" cy="260350"/>
          </a:xfrm>
        </p:spPr>
        <p:txBody>
          <a:bodyPr/>
          <a:lstStyle/>
          <a:p>
            <a:fld id="{A6895367-B5D3-4C9B-BBFF-049D3E0B6868}" type="slidenum">
              <a:rPr lang="fr-FR"/>
              <a:pPr/>
              <a:t>60</a:t>
            </a:fld>
            <a:endParaRPr lang="fr-FR"/>
          </a:p>
        </p:txBody>
      </p:sp>
      <p:sp>
        <p:nvSpPr>
          <p:cNvPr id="50179" name="Rectangle 3"/>
          <p:cNvSpPr>
            <a:spLocks noChangeArrowheads="1"/>
          </p:cNvSpPr>
          <p:nvPr/>
        </p:nvSpPr>
        <p:spPr bwMode="auto">
          <a:xfrm>
            <a:off x="250825" y="1268760"/>
            <a:ext cx="8713788" cy="4933658"/>
          </a:xfrm>
          <a:prstGeom prst="rect">
            <a:avLst/>
          </a:prstGeom>
          <a:noFill/>
          <a:ln w="9525">
            <a:noFill/>
            <a:miter lim="800000"/>
            <a:headEnd/>
            <a:tailEnd/>
          </a:ln>
          <a:effectLst/>
        </p:spPr>
        <p:txBody>
          <a:bodyPr>
            <a:spAutoFit/>
          </a:bodyPr>
          <a:lstStyle/>
          <a:p>
            <a:pPr marL="285750" indent="-285750" algn="just">
              <a:lnSpc>
                <a:spcPct val="110000"/>
              </a:lnSpc>
              <a:buClr>
                <a:srgbClr val="3333CC"/>
              </a:buClr>
              <a:buFont typeface="Wingdings" panose="05000000000000000000" pitchFamily="2" charset="2"/>
              <a:buChar char="§"/>
              <a:tabLst>
                <a:tab pos="274638" algn="l"/>
              </a:tabLst>
            </a:pPr>
            <a:r>
              <a:rPr lang="fr-FR" sz="1800" dirty="0">
                <a:solidFill>
                  <a:schemeClr val="accent6">
                    <a:lumMod val="75000"/>
                  </a:schemeClr>
                </a:solidFill>
                <a:cs typeface="Arial" charset="0"/>
              </a:rPr>
              <a:t>Le </a:t>
            </a:r>
            <a:r>
              <a:rPr lang="fr-FR" sz="1800" b="1" dirty="0">
                <a:solidFill>
                  <a:schemeClr val="accent6">
                    <a:lumMod val="75000"/>
                  </a:schemeClr>
                </a:solidFill>
                <a:cs typeface="Arial" charset="0"/>
              </a:rPr>
              <a:t>marketing stratégique</a:t>
            </a:r>
            <a:r>
              <a:rPr lang="fr-FR" sz="1800" dirty="0">
                <a:solidFill>
                  <a:schemeClr val="accent6">
                    <a:lumMod val="75000"/>
                  </a:schemeClr>
                </a:solidFill>
                <a:cs typeface="Arial" charset="0"/>
              </a:rPr>
              <a:t> s’appuie au départ sur l’</a:t>
            </a:r>
            <a:r>
              <a:rPr lang="fr-FR" sz="1800" b="1" dirty="0">
                <a:solidFill>
                  <a:schemeClr val="accent6">
                    <a:lumMod val="75000"/>
                  </a:schemeClr>
                </a:solidFill>
                <a:cs typeface="Arial" charset="0"/>
              </a:rPr>
              <a:t>analyse</a:t>
            </a:r>
            <a:r>
              <a:rPr lang="fr-FR" sz="1800" dirty="0">
                <a:solidFill>
                  <a:schemeClr val="accent6">
                    <a:lumMod val="75000"/>
                  </a:schemeClr>
                </a:solidFill>
                <a:cs typeface="Arial" charset="0"/>
              </a:rPr>
              <a:t> des besoins des individus et des organisations.</a:t>
            </a:r>
          </a:p>
          <a:p>
            <a:pPr marL="285750" indent="-285750" algn="just">
              <a:lnSpc>
                <a:spcPct val="110000"/>
              </a:lnSpc>
              <a:buClr>
                <a:srgbClr val="3333CC"/>
              </a:buClr>
              <a:buFont typeface="Wingdings" panose="05000000000000000000" pitchFamily="2" charset="2"/>
              <a:buChar char="§"/>
              <a:tabLst>
                <a:tab pos="274638" algn="l"/>
              </a:tabLst>
            </a:pPr>
            <a:endParaRPr lang="fr-FR" sz="1800" dirty="0">
              <a:solidFill>
                <a:schemeClr val="accent6">
                  <a:lumMod val="75000"/>
                </a:schemeClr>
              </a:solidFill>
              <a:cs typeface="Arial" charset="0"/>
            </a:endParaRPr>
          </a:p>
          <a:p>
            <a:pPr marL="285750" indent="-285750" algn="just">
              <a:lnSpc>
                <a:spcPct val="110000"/>
              </a:lnSpc>
              <a:buClr>
                <a:srgbClr val="3333CC"/>
              </a:buClr>
              <a:buFont typeface="Wingdings" panose="05000000000000000000" pitchFamily="2" charset="2"/>
              <a:buChar char="§"/>
              <a:tabLst>
                <a:tab pos="274638" algn="l"/>
              </a:tabLst>
            </a:pPr>
            <a:r>
              <a:rPr lang="fr-FR" sz="1800" dirty="0">
                <a:solidFill>
                  <a:schemeClr val="accent6">
                    <a:lumMod val="75000"/>
                  </a:schemeClr>
                </a:solidFill>
                <a:cs typeface="Arial" charset="0"/>
              </a:rPr>
              <a:t>Le rôle du marketing stratégique est de suivre </a:t>
            </a:r>
            <a:r>
              <a:rPr lang="fr-FR" sz="1800" b="1" dirty="0">
                <a:solidFill>
                  <a:schemeClr val="accent6">
                    <a:lumMod val="75000"/>
                  </a:schemeClr>
                </a:solidFill>
                <a:cs typeface="Arial" charset="0"/>
              </a:rPr>
              <a:t>l’évolution du marché de référence</a:t>
            </a:r>
            <a:r>
              <a:rPr lang="fr-FR" sz="1800" dirty="0">
                <a:solidFill>
                  <a:schemeClr val="accent6">
                    <a:lumMod val="75000"/>
                  </a:schemeClr>
                </a:solidFill>
                <a:cs typeface="Arial" charset="0"/>
              </a:rPr>
              <a:t> et d’identifier les différents </a:t>
            </a:r>
            <a:r>
              <a:rPr lang="fr-FR" sz="1800" b="1" dirty="0">
                <a:solidFill>
                  <a:schemeClr val="accent6">
                    <a:lumMod val="75000"/>
                  </a:schemeClr>
                </a:solidFill>
                <a:cs typeface="Arial" charset="0"/>
              </a:rPr>
              <a:t>produits - marchés</a:t>
            </a:r>
            <a:r>
              <a:rPr lang="fr-FR" sz="1800" dirty="0">
                <a:solidFill>
                  <a:schemeClr val="accent6">
                    <a:lumMod val="75000"/>
                  </a:schemeClr>
                </a:solidFill>
                <a:cs typeface="Arial" charset="0"/>
              </a:rPr>
              <a:t> et segments actuels ou potentiels, sur la base d’une analyse de la diversité des </a:t>
            </a:r>
            <a:r>
              <a:rPr lang="fr-FR" sz="1800" b="1" dirty="0">
                <a:solidFill>
                  <a:schemeClr val="accent6">
                    <a:lumMod val="75000"/>
                  </a:schemeClr>
                </a:solidFill>
                <a:cs typeface="Arial" charset="0"/>
              </a:rPr>
              <a:t>besoins</a:t>
            </a:r>
            <a:r>
              <a:rPr lang="fr-FR" sz="1800" dirty="0">
                <a:solidFill>
                  <a:schemeClr val="accent6">
                    <a:lumMod val="75000"/>
                  </a:schemeClr>
                </a:solidFill>
                <a:cs typeface="Arial" charset="0"/>
              </a:rPr>
              <a:t> à rencontrer.</a:t>
            </a:r>
          </a:p>
          <a:p>
            <a:pPr algn="just">
              <a:lnSpc>
                <a:spcPct val="110000"/>
              </a:lnSpc>
              <a:buClr>
                <a:schemeClr val="folHlink"/>
              </a:buClr>
              <a:tabLst>
                <a:tab pos="274638" algn="l"/>
              </a:tabLst>
            </a:pPr>
            <a:endParaRPr lang="fr-FR" sz="1800" dirty="0">
              <a:solidFill>
                <a:schemeClr val="accent6">
                  <a:lumMod val="75000"/>
                </a:schemeClr>
              </a:solidFill>
              <a:cs typeface="Arial" charset="0"/>
            </a:endParaRPr>
          </a:p>
          <a:p>
            <a:pPr marL="285750" indent="-285750" algn="just">
              <a:lnSpc>
                <a:spcPct val="110000"/>
              </a:lnSpc>
              <a:buClr>
                <a:srgbClr val="3333CC"/>
              </a:buClr>
              <a:buFont typeface="Wingdings" panose="05000000000000000000" pitchFamily="2" charset="2"/>
              <a:buChar char="§"/>
              <a:tabLst>
                <a:tab pos="274638" algn="l"/>
              </a:tabLst>
            </a:pPr>
            <a:r>
              <a:rPr lang="fr-FR" sz="1800" dirty="0">
                <a:solidFill>
                  <a:schemeClr val="accent6">
                    <a:lumMod val="75000"/>
                  </a:schemeClr>
                </a:solidFill>
                <a:cs typeface="Arial" charset="0"/>
              </a:rPr>
              <a:t>Les produits-marchés identifiés représentent une </a:t>
            </a:r>
            <a:r>
              <a:rPr lang="fr-FR" sz="1800" b="1" dirty="0">
                <a:solidFill>
                  <a:schemeClr val="accent6">
                    <a:lumMod val="75000"/>
                  </a:schemeClr>
                </a:solidFill>
                <a:cs typeface="Arial" charset="0"/>
              </a:rPr>
              <a:t>opportunité</a:t>
            </a:r>
            <a:r>
              <a:rPr lang="fr-FR" sz="1800" dirty="0">
                <a:solidFill>
                  <a:schemeClr val="accent6">
                    <a:lumMod val="75000"/>
                  </a:schemeClr>
                </a:solidFill>
                <a:cs typeface="Arial" charset="0"/>
              </a:rPr>
              <a:t> économique dont il faut évaluer l’</a:t>
            </a:r>
            <a:r>
              <a:rPr lang="fr-FR" sz="1800" b="1" dirty="0">
                <a:solidFill>
                  <a:schemeClr val="accent6">
                    <a:lumMod val="75000"/>
                  </a:schemeClr>
                </a:solidFill>
                <a:cs typeface="Arial" charset="0"/>
              </a:rPr>
              <a:t>attractivité</a:t>
            </a:r>
            <a:r>
              <a:rPr lang="fr-FR" sz="1800" dirty="0">
                <a:solidFill>
                  <a:schemeClr val="accent6">
                    <a:lumMod val="75000"/>
                  </a:schemeClr>
                </a:solidFill>
                <a:cs typeface="Arial" charset="0"/>
              </a:rPr>
              <a:t> (marché potentiel &amp; cycle de vie). </a:t>
            </a:r>
          </a:p>
          <a:p>
            <a:pPr marL="285750" indent="-285750" algn="just">
              <a:lnSpc>
                <a:spcPct val="110000"/>
              </a:lnSpc>
              <a:buClr>
                <a:srgbClr val="3333CC"/>
              </a:buClr>
              <a:buFont typeface="Wingdings" panose="05000000000000000000" pitchFamily="2" charset="2"/>
              <a:buChar char="§"/>
              <a:tabLst>
                <a:tab pos="274638" algn="l"/>
              </a:tabLst>
            </a:pPr>
            <a:endParaRPr lang="fr-FR" sz="1800" dirty="0">
              <a:solidFill>
                <a:schemeClr val="accent6">
                  <a:lumMod val="75000"/>
                </a:schemeClr>
              </a:solidFill>
              <a:cs typeface="Arial" charset="0"/>
            </a:endParaRPr>
          </a:p>
          <a:p>
            <a:pPr marL="285750" indent="-285750" algn="just">
              <a:lnSpc>
                <a:spcPct val="110000"/>
              </a:lnSpc>
              <a:buClr>
                <a:srgbClr val="3333CC"/>
              </a:buClr>
              <a:buFont typeface="Wingdings" panose="05000000000000000000" pitchFamily="2" charset="2"/>
              <a:buChar char="§"/>
              <a:tabLst>
                <a:tab pos="274638" algn="l"/>
              </a:tabLst>
            </a:pPr>
            <a:r>
              <a:rPr lang="fr-FR" sz="1800" dirty="0">
                <a:solidFill>
                  <a:schemeClr val="accent6">
                    <a:lumMod val="75000"/>
                  </a:schemeClr>
                </a:solidFill>
                <a:cs typeface="Arial" charset="0"/>
              </a:rPr>
              <a:t>Pour une entreprise déterminée, cependant, l’attractivité d’un produit marché dépend aussi de sa capacité à être </a:t>
            </a:r>
            <a:r>
              <a:rPr lang="fr-FR" sz="1800" b="1" dirty="0">
                <a:solidFill>
                  <a:schemeClr val="accent6">
                    <a:lumMod val="75000"/>
                  </a:schemeClr>
                </a:solidFill>
                <a:cs typeface="Arial" charset="0"/>
              </a:rPr>
              <a:t>compétitive </a:t>
            </a:r>
            <a:r>
              <a:rPr lang="fr-FR" sz="1800" dirty="0">
                <a:solidFill>
                  <a:schemeClr val="accent6">
                    <a:lumMod val="75000"/>
                  </a:schemeClr>
                </a:solidFill>
                <a:cs typeface="Arial" charset="0"/>
              </a:rPr>
              <a:t>sur ce marché</a:t>
            </a:r>
            <a:br>
              <a:rPr lang="fr-FR" sz="1800" dirty="0">
                <a:solidFill>
                  <a:schemeClr val="accent6">
                    <a:lumMod val="75000"/>
                  </a:schemeClr>
                </a:solidFill>
                <a:cs typeface="Arial" charset="0"/>
              </a:rPr>
            </a:br>
            <a:endParaRPr lang="fr-FR" sz="1800" dirty="0">
              <a:solidFill>
                <a:schemeClr val="accent6">
                  <a:lumMod val="75000"/>
                </a:schemeClr>
              </a:solidFill>
              <a:cs typeface="Arial" charset="0"/>
            </a:endParaRPr>
          </a:p>
          <a:p>
            <a:pPr>
              <a:lnSpc>
                <a:spcPct val="110000"/>
              </a:lnSpc>
              <a:buClr>
                <a:schemeClr val="folHlink"/>
              </a:buClr>
              <a:tabLst>
                <a:tab pos="274638" algn="l"/>
              </a:tabLst>
            </a:pPr>
            <a:r>
              <a:rPr lang="fr-FR" sz="1600" b="1" dirty="0">
                <a:solidFill>
                  <a:schemeClr val="accent6">
                    <a:lumMod val="75000"/>
                  </a:schemeClr>
                </a:solidFill>
                <a:cs typeface="Arial" charset="0"/>
              </a:rPr>
              <a:t>Compétitivité :</a:t>
            </a:r>
            <a:r>
              <a:rPr lang="fr-FR" sz="1600" dirty="0">
                <a:solidFill>
                  <a:schemeClr val="accent6">
                    <a:lumMod val="75000"/>
                  </a:schemeClr>
                </a:solidFill>
                <a:cs typeface="Arial" charset="0"/>
              </a:rPr>
              <a:t> </a:t>
            </a:r>
          </a:p>
          <a:p>
            <a:pPr algn="just">
              <a:lnSpc>
                <a:spcPct val="110000"/>
              </a:lnSpc>
              <a:buClr>
                <a:schemeClr val="folHlink"/>
              </a:buClr>
              <a:tabLst>
                <a:tab pos="274638" algn="l"/>
              </a:tabLst>
            </a:pPr>
            <a:r>
              <a:rPr lang="fr-FR" sz="1200" dirty="0">
                <a:solidFill>
                  <a:schemeClr val="accent6">
                    <a:lumMod val="75000"/>
                  </a:schemeClr>
                </a:solidFill>
                <a:cs typeface="Arial" charset="0"/>
              </a:rPr>
              <a:t>Capacité de rencontrer mieux que ses concurrents la demande des acheteurs. L’entreprise détient un avantage concurrentiel, soit du fait de la présence de qualités distinctives défendables qui la différencient de ses rivales, soit du fait d’une productivité supérieure qui lui donne un avantage-coût.</a:t>
            </a:r>
          </a:p>
        </p:txBody>
      </p:sp>
      <p:sp>
        <p:nvSpPr>
          <p:cNvPr id="50180" name="Rectangle 4"/>
          <p:cNvSpPr>
            <a:spLocks noChangeArrowheads="1"/>
          </p:cNvSpPr>
          <p:nvPr/>
        </p:nvSpPr>
        <p:spPr bwMode="auto">
          <a:xfrm>
            <a:off x="1907704" y="260648"/>
            <a:ext cx="3960440"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cSld>
  <p:clrMapOvr>
    <a:masterClrMapping/>
  </p:clrMapOvr>
  <p:transition spd="med">
    <p:randomBa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566694"/>
            <a:ext cx="468312" cy="260350"/>
          </a:xfrm>
        </p:spPr>
        <p:txBody>
          <a:bodyPr/>
          <a:lstStyle/>
          <a:p>
            <a:fld id="{797C9732-B89C-4F2F-98AF-3E64A62F52B1}" type="slidenum">
              <a:rPr lang="fr-FR"/>
              <a:pPr/>
              <a:t>61</a:t>
            </a:fld>
            <a:endParaRPr lang="fr-FR"/>
          </a:p>
        </p:txBody>
      </p:sp>
      <p:sp>
        <p:nvSpPr>
          <p:cNvPr id="51203" name="Rectangle 3"/>
          <p:cNvSpPr>
            <a:spLocks noChangeArrowheads="1"/>
          </p:cNvSpPr>
          <p:nvPr/>
        </p:nvSpPr>
        <p:spPr bwMode="auto">
          <a:xfrm>
            <a:off x="395288" y="1620838"/>
            <a:ext cx="8497887" cy="4662815"/>
          </a:xfrm>
          <a:prstGeom prst="rect">
            <a:avLst/>
          </a:prstGeom>
          <a:noFill/>
          <a:ln w="9525">
            <a:noFill/>
            <a:miter lim="800000"/>
            <a:headEnd/>
            <a:tailEnd/>
          </a:ln>
          <a:effectLst/>
        </p:spPr>
        <p:txBody>
          <a:bodyPr>
            <a:spAutoFit/>
          </a:bodyPr>
          <a:lstStyle/>
          <a:p>
            <a:pPr marL="285750" indent="-285750" algn="just">
              <a:lnSpc>
                <a:spcPct val="11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Que le concept de produit soit « </a:t>
            </a:r>
            <a:r>
              <a:rPr lang="fr-FR" sz="1800" b="1" i="1" dirty="0">
                <a:solidFill>
                  <a:schemeClr val="accent6">
                    <a:lumMod val="75000"/>
                  </a:schemeClr>
                </a:solidFill>
                <a:cs typeface="Arial" charset="0"/>
              </a:rPr>
              <a:t>poussé par le laboratoire</a:t>
            </a:r>
            <a:r>
              <a:rPr lang="fr-FR" sz="1800" b="1" dirty="0">
                <a:solidFill>
                  <a:schemeClr val="accent6">
                    <a:lumMod val="75000"/>
                  </a:schemeClr>
                </a:solidFill>
                <a:cs typeface="Arial" charset="0"/>
              </a:rPr>
              <a:t> </a:t>
            </a:r>
            <a:r>
              <a:rPr lang="fr-FR" sz="1800" dirty="0">
                <a:solidFill>
                  <a:schemeClr val="accent6">
                    <a:lumMod val="75000"/>
                  </a:schemeClr>
                </a:solidFill>
                <a:cs typeface="Arial" charset="0"/>
              </a:rPr>
              <a:t>» ou « </a:t>
            </a:r>
            <a:r>
              <a:rPr lang="fr-FR" sz="1800" b="1" i="1" dirty="0">
                <a:solidFill>
                  <a:schemeClr val="accent6">
                    <a:lumMod val="75000"/>
                  </a:schemeClr>
                </a:solidFill>
                <a:cs typeface="Arial" charset="0"/>
              </a:rPr>
              <a:t>aspiré par le marché</a:t>
            </a:r>
            <a:r>
              <a:rPr lang="fr-FR" sz="1800" dirty="0">
                <a:solidFill>
                  <a:schemeClr val="accent6">
                    <a:lumMod val="75000"/>
                  </a:schemeClr>
                </a:solidFill>
                <a:cs typeface="Arial" charset="0"/>
              </a:rPr>
              <a:t> », il y a passage obligé par le marketing stratégique qui doit apprécier sa </a:t>
            </a:r>
            <a:r>
              <a:rPr lang="fr-FR" sz="1800" b="1" dirty="0">
                <a:solidFill>
                  <a:schemeClr val="accent6">
                    <a:lumMod val="75000"/>
                  </a:schemeClr>
                </a:solidFill>
                <a:cs typeface="Arial" charset="0"/>
              </a:rPr>
              <a:t>viabilité économique et commerciale</a:t>
            </a:r>
            <a:r>
              <a:rPr lang="fr-FR" sz="1800" dirty="0">
                <a:solidFill>
                  <a:schemeClr val="accent6">
                    <a:lumMod val="75000"/>
                  </a:schemeClr>
                </a:solidFill>
                <a:cs typeface="Arial" charset="0"/>
              </a:rPr>
              <a:t>.</a:t>
            </a:r>
          </a:p>
          <a:p>
            <a:pPr marL="285750" indent="-285750" algn="just">
              <a:lnSpc>
                <a:spcPct val="110000"/>
              </a:lnSpc>
              <a:buClr>
                <a:srgbClr val="3333CC"/>
              </a:buClr>
              <a:buFont typeface="Wingdings" panose="05000000000000000000" pitchFamily="2" charset="2"/>
              <a:buChar char="§"/>
              <a:tabLst>
                <a:tab pos="355600" algn="l"/>
              </a:tabLst>
            </a:pPr>
            <a:endParaRPr lang="fr-FR" sz="1800" dirty="0">
              <a:solidFill>
                <a:schemeClr val="accent6">
                  <a:lumMod val="75000"/>
                </a:schemeClr>
              </a:solidFill>
              <a:cs typeface="Arial" charset="0"/>
            </a:endParaRPr>
          </a:p>
          <a:p>
            <a:pPr marL="285750" indent="-285750" algn="just">
              <a:lnSpc>
                <a:spcPct val="11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Le rôle du </a:t>
            </a:r>
            <a:r>
              <a:rPr lang="fr-FR" sz="1800" b="1" dirty="0">
                <a:solidFill>
                  <a:schemeClr val="accent6">
                    <a:lumMod val="75000"/>
                  </a:schemeClr>
                </a:solidFill>
                <a:cs typeface="Arial" charset="0"/>
              </a:rPr>
              <a:t>marketing stratégique </a:t>
            </a:r>
            <a:r>
              <a:rPr lang="fr-FR" sz="1800" dirty="0">
                <a:solidFill>
                  <a:schemeClr val="accent6">
                    <a:lumMod val="75000"/>
                  </a:schemeClr>
                </a:solidFill>
                <a:cs typeface="Arial" charset="0"/>
              </a:rPr>
              <a:t>est d’orienter l’entreprise vers</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des </a:t>
            </a:r>
            <a:r>
              <a:rPr lang="fr-FR" sz="1800" b="1" dirty="0">
                <a:solidFill>
                  <a:schemeClr val="accent6">
                    <a:lumMod val="75000"/>
                  </a:schemeClr>
                </a:solidFill>
                <a:cs typeface="Arial" charset="0"/>
              </a:rPr>
              <a:t>opportunités économiques attractives </a:t>
            </a:r>
            <a:r>
              <a:rPr lang="fr-FR" sz="1800" dirty="0">
                <a:solidFill>
                  <a:schemeClr val="accent6">
                    <a:lumMod val="75000"/>
                  </a:schemeClr>
                </a:solidFill>
                <a:cs typeface="Arial" charset="0"/>
              </a:rPr>
              <a:t>pour elle, c’est-à-dire bien</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adaptées à ses</a:t>
            </a:r>
            <a:r>
              <a:rPr lang="fr-FR" sz="1800" b="1" dirty="0">
                <a:solidFill>
                  <a:schemeClr val="accent6">
                    <a:lumMod val="75000"/>
                  </a:schemeClr>
                </a:solidFill>
                <a:cs typeface="Arial" charset="0"/>
              </a:rPr>
              <a:t> ressources </a:t>
            </a:r>
            <a:r>
              <a:rPr lang="fr-FR" sz="1800" dirty="0">
                <a:solidFill>
                  <a:schemeClr val="accent6">
                    <a:lumMod val="75000"/>
                  </a:schemeClr>
                </a:solidFill>
                <a:cs typeface="Arial" charset="0"/>
              </a:rPr>
              <a:t>et à son </a:t>
            </a:r>
            <a:r>
              <a:rPr lang="fr-FR" sz="1800" b="1" dirty="0">
                <a:solidFill>
                  <a:schemeClr val="accent6">
                    <a:lumMod val="75000"/>
                  </a:schemeClr>
                </a:solidFill>
                <a:cs typeface="Arial" charset="0"/>
              </a:rPr>
              <a:t>savoir-faire</a:t>
            </a:r>
            <a:r>
              <a:rPr lang="fr-FR" sz="1800" dirty="0">
                <a:solidFill>
                  <a:schemeClr val="accent6">
                    <a:lumMod val="75000"/>
                  </a:schemeClr>
                </a:solidFill>
                <a:cs typeface="Arial" charset="0"/>
              </a:rPr>
              <a:t>, et qui offrent un</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potentiel de </a:t>
            </a:r>
            <a:r>
              <a:rPr lang="fr-FR" sz="1800" b="1" dirty="0">
                <a:solidFill>
                  <a:schemeClr val="accent6">
                    <a:lumMod val="75000"/>
                  </a:schemeClr>
                </a:solidFill>
                <a:cs typeface="Arial" charset="0"/>
              </a:rPr>
              <a:t>croissance </a:t>
            </a:r>
            <a:r>
              <a:rPr lang="fr-FR" sz="1800" dirty="0">
                <a:solidFill>
                  <a:schemeClr val="accent6">
                    <a:lumMod val="75000"/>
                  </a:schemeClr>
                </a:solidFill>
                <a:cs typeface="Arial" charset="0"/>
              </a:rPr>
              <a:t>et de </a:t>
            </a:r>
            <a:r>
              <a:rPr lang="fr-FR" sz="1800" b="1" dirty="0">
                <a:solidFill>
                  <a:schemeClr val="accent6">
                    <a:lumMod val="75000"/>
                  </a:schemeClr>
                </a:solidFill>
                <a:cs typeface="Arial" charset="0"/>
              </a:rPr>
              <a:t>rentabilité</a:t>
            </a:r>
            <a:r>
              <a:rPr lang="fr-FR" sz="1800" dirty="0">
                <a:solidFill>
                  <a:schemeClr val="accent6">
                    <a:lumMod val="75000"/>
                  </a:schemeClr>
                </a:solidFill>
                <a:cs typeface="Arial" charset="0"/>
              </a:rPr>
              <a:t>.</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La démarche du marketing stratégique se situe dans le </a:t>
            </a:r>
            <a:r>
              <a:rPr lang="fr-FR" sz="1800" b="1" dirty="0">
                <a:solidFill>
                  <a:schemeClr val="accent6">
                    <a:lumMod val="75000"/>
                  </a:schemeClr>
                </a:solidFill>
                <a:cs typeface="Arial" charset="0"/>
              </a:rPr>
              <a:t>moyen - long terme. </a:t>
            </a:r>
            <a:r>
              <a:rPr lang="fr-FR" sz="1800" dirty="0">
                <a:solidFill>
                  <a:schemeClr val="accent6">
                    <a:lumMod val="75000"/>
                  </a:schemeClr>
                </a:solidFill>
                <a:cs typeface="Arial" charset="0"/>
              </a:rPr>
              <a:t>(court terme = </a:t>
            </a:r>
            <a:r>
              <a:rPr lang="fr-FR" sz="1800" dirty="0" err="1">
                <a:solidFill>
                  <a:schemeClr val="accent6">
                    <a:lumMod val="75000"/>
                  </a:schemeClr>
                </a:solidFill>
                <a:cs typeface="Arial" charset="0"/>
              </a:rPr>
              <a:t>Maketing</a:t>
            </a:r>
            <a:r>
              <a:rPr lang="fr-FR" sz="1800" dirty="0">
                <a:solidFill>
                  <a:schemeClr val="accent6">
                    <a:lumMod val="75000"/>
                  </a:schemeClr>
                </a:solidFill>
                <a:cs typeface="Arial" charset="0"/>
              </a:rPr>
              <a:t> Opérationnel).</a:t>
            </a:r>
          </a:p>
          <a:p>
            <a:pPr marL="285750" indent="-285750" algn="just">
              <a:lnSpc>
                <a:spcPct val="110000"/>
              </a:lnSpc>
              <a:buClr>
                <a:srgbClr val="3333CC"/>
              </a:buClr>
              <a:buFont typeface="Wingdings" panose="05000000000000000000" pitchFamily="2" charset="2"/>
              <a:buChar char="§"/>
              <a:tabLst>
                <a:tab pos="355600" algn="l"/>
              </a:tabLst>
            </a:pPr>
            <a:endParaRPr lang="fr-FR" sz="1800" dirty="0">
              <a:solidFill>
                <a:schemeClr val="accent6">
                  <a:lumMod val="75000"/>
                </a:schemeClr>
              </a:solidFill>
              <a:cs typeface="Arial" charset="0"/>
            </a:endParaRPr>
          </a:p>
          <a:p>
            <a:pPr marL="285750" indent="-285750" algn="just">
              <a:lnSpc>
                <a:spcPct val="11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Son objet est de préciser la </a:t>
            </a:r>
            <a:r>
              <a:rPr lang="fr-FR" sz="1800" b="1" dirty="0">
                <a:solidFill>
                  <a:schemeClr val="accent6">
                    <a:lumMod val="75000"/>
                  </a:schemeClr>
                </a:solidFill>
                <a:cs typeface="Arial" charset="0"/>
              </a:rPr>
              <a:t>mission</a:t>
            </a:r>
            <a:r>
              <a:rPr lang="fr-FR" sz="1800" dirty="0">
                <a:solidFill>
                  <a:schemeClr val="accent6">
                    <a:lumMod val="75000"/>
                  </a:schemeClr>
                </a:solidFill>
                <a:cs typeface="Arial" charset="0"/>
              </a:rPr>
              <a:t> de l’entreprise, de définir des </a:t>
            </a:r>
            <a:r>
              <a:rPr lang="fr-FR" sz="1800" b="1" dirty="0">
                <a:solidFill>
                  <a:schemeClr val="accent6">
                    <a:lumMod val="75000"/>
                  </a:schemeClr>
                </a:solidFill>
                <a:cs typeface="Arial" charset="0"/>
              </a:rPr>
              <a:t>objectifs</a:t>
            </a:r>
            <a:r>
              <a:rPr lang="fr-FR" sz="1800" dirty="0">
                <a:solidFill>
                  <a:schemeClr val="accent6">
                    <a:lumMod val="75000"/>
                  </a:schemeClr>
                </a:solidFill>
                <a:cs typeface="Arial" charset="0"/>
              </a:rPr>
              <a:t>, d’élaborer une stratégie de </a:t>
            </a:r>
            <a:r>
              <a:rPr lang="fr-FR" sz="1800" b="1" dirty="0">
                <a:solidFill>
                  <a:schemeClr val="accent6">
                    <a:lumMod val="75000"/>
                  </a:schemeClr>
                </a:solidFill>
                <a:cs typeface="Arial" charset="0"/>
              </a:rPr>
              <a:t>développement</a:t>
            </a:r>
            <a:r>
              <a:rPr lang="fr-FR" sz="1800" dirty="0">
                <a:solidFill>
                  <a:schemeClr val="accent6">
                    <a:lumMod val="75000"/>
                  </a:schemeClr>
                </a:solidFill>
                <a:cs typeface="Arial" charset="0"/>
              </a:rPr>
              <a:t> et de veiller à maintenir une structure équilibrée du </a:t>
            </a:r>
            <a:r>
              <a:rPr lang="fr-FR" sz="1800" b="1" dirty="0">
                <a:solidFill>
                  <a:schemeClr val="accent6">
                    <a:lumMod val="75000"/>
                  </a:schemeClr>
                </a:solidFill>
                <a:cs typeface="Arial" charset="0"/>
              </a:rPr>
              <a:t>portefeuille de produits</a:t>
            </a:r>
            <a:r>
              <a:rPr lang="fr-FR" sz="1800" dirty="0">
                <a:solidFill>
                  <a:schemeClr val="accent6">
                    <a:lumMod val="75000"/>
                  </a:schemeClr>
                </a:solidFill>
                <a:cs typeface="Arial" charset="0"/>
              </a:rPr>
              <a:t>.</a:t>
            </a:r>
          </a:p>
          <a:p>
            <a:pPr marL="352425" indent="-352425">
              <a:lnSpc>
                <a:spcPct val="110000"/>
              </a:lnSpc>
              <a:buClr>
                <a:schemeClr val="folHlink"/>
              </a:buClr>
              <a:buFont typeface="Wingdings" pitchFamily="2" charset="2"/>
              <a:buNone/>
              <a:tabLst>
                <a:tab pos="355600" algn="l"/>
              </a:tabLst>
            </a:pPr>
            <a:endParaRPr lang="fr-FR" sz="1800" dirty="0">
              <a:solidFill>
                <a:schemeClr val="accent6">
                  <a:lumMod val="75000"/>
                </a:schemeClr>
              </a:solidFill>
              <a:cs typeface="Arial" charset="0"/>
            </a:endParaRPr>
          </a:p>
        </p:txBody>
      </p:sp>
      <p:sp>
        <p:nvSpPr>
          <p:cNvPr id="51204" name="Rectangle 4"/>
          <p:cNvSpPr>
            <a:spLocks noChangeArrowheads="1"/>
          </p:cNvSpPr>
          <p:nvPr/>
        </p:nvSpPr>
        <p:spPr bwMode="auto">
          <a:xfrm>
            <a:off x="1743248" y="404664"/>
            <a:ext cx="5801966"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cSld>
  <p:clrMapOvr>
    <a:masterClrMapping/>
  </p:clrMapOvr>
  <p:transition spd="med">
    <p:randomBa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624638"/>
            <a:ext cx="468312" cy="260350"/>
          </a:xfrm>
        </p:spPr>
        <p:txBody>
          <a:bodyPr/>
          <a:lstStyle/>
          <a:p>
            <a:fld id="{A86916DC-8D98-4681-89D3-0F337112A4A6}" type="slidenum">
              <a:rPr lang="fr-FR"/>
              <a:pPr/>
              <a:t>62</a:t>
            </a:fld>
            <a:endParaRPr lang="fr-FR"/>
          </a:p>
        </p:txBody>
      </p:sp>
      <p:sp>
        <p:nvSpPr>
          <p:cNvPr id="52227" name="Rectangle 3"/>
          <p:cNvSpPr>
            <a:spLocks noChangeArrowheads="1"/>
          </p:cNvSpPr>
          <p:nvPr/>
        </p:nvSpPr>
        <p:spPr bwMode="auto">
          <a:xfrm>
            <a:off x="395536" y="1565274"/>
            <a:ext cx="8353425" cy="4413516"/>
          </a:xfrm>
          <a:prstGeom prst="rect">
            <a:avLst/>
          </a:prstGeom>
          <a:noFill/>
          <a:ln w="9525">
            <a:noFill/>
            <a:miter lim="800000"/>
            <a:headEnd/>
            <a:tailEnd/>
          </a:ln>
          <a:effectLst/>
        </p:spPr>
        <p:txBody>
          <a:bodyPr>
            <a:spAutoFit/>
          </a:bodyPr>
          <a:lstStyle/>
          <a:p>
            <a:pPr marL="285750" indent="-285750" algn="just">
              <a:lnSpc>
                <a:spcPct val="12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La fonction essentielle du marketing opérationnel est de « créer » </a:t>
            </a:r>
            <a:r>
              <a:rPr lang="fr-FR" sz="1800" b="1" dirty="0">
                <a:solidFill>
                  <a:schemeClr val="accent6">
                    <a:lumMod val="75000"/>
                  </a:schemeClr>
                </a:solidFill>
                <a:cs typeface="Arial" charset="0"/>
              </a:rPr>
              <a:t>le</a:t>
            </a:r>
            <a:br>
              <a:rPr lang="fr-FR" sz="1800" b="1" dirty="0">
                <a:solidFill>
                  <a:schemeClr val="accent6">
                    <a:lumMod val="75000"/>
                  </a:schemeClr>
                </a:solidFill>
                <a:cs typeface="Arial" charset="0"/>
              </a:rPr>
            </a:br>
            <a:r>
              <a:rPr lang="fr-FR" sz="1800" b="1" dirty="0">
                <a:solidFill>
                  <a:schemeClr val="accent6">
                    <a:lumMod val="75000"/>
                  </a:schemeClr>
                </a:solidFill>
                <a:cs typeface="Arial" charset="0"/>
              </a:rPr>
              <a:t>chiffre d’affaires</a:t>
            </a:r>
            <a:r>
              <a:rPr lang="fr-FR" sz="1800" dirty="0">
                <a:solidFill>
                  <a:schemeClr val="accent6">
                    <a:lumMod val="75000"/>
                  </a:schemeClr>
                </a:solidFill>
                <a:cs typeface="Arial" charset="0"/>
              </a:rPr>
              <a:t>, c’est-à-dire de « </a:t>
            </a:r>
            <a:r>
              <a:rPr lang="fr-FR" sz="1800" b="1" dirty="0">
                <a:solidFill>
                  <a:schemeClr val="accent6">
                    <a:lumMod val="75000"/>
                  </a:schemeClr>
                </a:solidFill>
                <a:cs typeface="Arial" charset="0"/>
              </a:rPr>
              <a:t>vendre</a:t>
            </a:r>
            <a:r>
              <a:rPr lang="fr-FR" sz="1800" dirty="0">
                <a:solidFill>
                  <a:schemeClr val="accent6">
                    <a:lumMod val="75000"/>
                  </a:schemeClr>
                </a:solidFill>
                <a:cs typeface="Arial" charset="0"/>
              </a:rPr>
              <a:t> » et d’utiliser à cet effet les</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 moyens de </a:t>
            </a:r>
            <a:r>
              <a:rPr lang="fr-FR" sz="1800" b="1" dirty="0">
                <a:solidFill>
                  <a:schemeClr val="accent6">
                    <a:lumMod val="75000"/>
                  </a:schemeClr>
                </a:solidFill>
                <a:cs typeface="Arial" charset="0"/>
              </a:rPr>
              <a:t>vente</a:t>
            </a:r>
            <a:r>
              <a:rPr lang="fr-FR" sz="1800" dirty="0">
                <a:solidFill>
                  <a:schemeClr val="accent6">
                    <a:lumMod val="75000"/>
                  </a:schemeClr>
                </a:solidFill>
                <a:cs typeface="Arial" charset="0"/>
              </a:rPr>
              <a:t> les plus efficaces, tout en </a:t>
            </a:r>
            <a:r>
              <a:rPr lang="fr-FR" sz="1800" b="1" dirty="0">
                <a:solidFill>
                  <a:schemeClr val="accent6">
                    <a:lumMod val="75000"/>
                  </a:schemeClr>
                </a:solidFill>
                <a:cs typeface="Arial" charset="0"/>
              </a:rPr>
              <a:t>minimisant les coûts</a:t>
            </a:r>
            <a:r>
              <a:rPr lang="fr-FR" sz="1800" dirty="0">
                <a:solidFill>
                  <a:schemeClr val="accent6">
                    <a:lumMod val="75000"/>
                  </a:schemeClr>
                </a:solidFill>
                <a:cs typeface="Arial" charset="0"/>
              </a:rPr>
              <a:t> de vente.</a:t>
            </a:r>
          </a:p>
          <a:p>
            <a:pPr algn="just">
              <a:lnSpc>
                <a:spcPct val="120000"/>
              </a:lnSpc>
              <a:buClr>
                <a:srgbClr val="3333CC"/>
              </a:buClr>
              <a:tabLst>
                <a:tab pos="355600" algn="l"/>
              </a:tabLst>
            </a:pPr>
            <a:r>
              <a:rPr lang="fr-FR" sz="1800" dirty="0">
                <a:solidFill>
                  <a:schemeClr val="accent6">
                    <a:lumMod val="75000"/>
                  </a:schemeClr>
                </a:solidFill>
                <a:cs typeface="Arial" charset="0"/>
              </a:rPr>
              <a:t> </a:t>
            </a:r>
          </a:p>
          <a:p>
            <a:pPr marL="285750" indent="-285750" algn="just">
              <a:lnSpc>
                <a:spcPct val="12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Le marketing opérationnel est un élément déterminant qui pèse directement sur la </a:t>
            </a:r>
            <a:r>
              <a:rPr lang="fr-FR" sz="1800" b="1" dirty="0">
                <a:solidFill>
                  <a:schemeClr val="accent6">
                    <a:lumMod val="75000"/>
                  </a:schemeClr>
                </a:solidFill>
                <a:cs typeface="Arial" charset="0"/>
              </a:rPr>
              <a:t>rentabilité</a:t>
            </a:r>
            <a:r>
              <a:rPr lang="fr-FR" sz="1800" dirty="0">
                <a:solidFill>
                  <a:schemeClr val="accent6">
                    <a:lumMod val="75000"/>
                  </a:schemeClr>
                </a:solidFill>
                <a:cs typeface="Arial" charset="0"/>
              </a:rPr>
              <a:t> à </a:t>
            </a:r>
            <a:r>
              <a:rPr lang="fr-FR" sz="1800" b="1" dirty="0">
                <a:solidFill>
                  <a:schemeClr val="accent6">
                    <a:lumMod val="75000"/>
                  </a:schemeClr>
                </a:solidFill>
                <a:cs typeface="Arial" charset="0"/>
              </a:rPr>
              <a:t>court terme</a:t>
            </a:r>
            <a:r>
              <a:rPr lang="fr-FR" sz="1800" dirty="0">
                <a:solidFill>
                  <a:schemeClr val="accent6">
                    <a:lumMod val="75000"/>
                  </a:schemeClr>
                </a:solidFill>
                <a:cs typeface="Arial" charset="0"/>
              </a:rPr>
              <a:t> de l’entreprise.</a:t>
            </a:r>
          </a:p>
          <a:p>
            <a:pPr marL="285750" indent="-285750" algn="just">
              <a:lnSpc>
                <a:spcPct val="120000"/>
              </a:lnSpc>
              <a:buClr>
                <a:srgbClr val="3333CC"/>
              </a:buClr>
              <a:buFont typeface="Wingdings" panose="05000000000000000000" pitchFamily="2" charset="2"/>
              <a:buChar char="§"/>
              <a:tabLst>
                <a:tab pos="355600" algn="l"/>
              </a:tabLst>
            </a:pPr>
            <a:endParaRPr lang="fr-FR" sz="1800" dirty="0">
              <a:solidFill>
                <a:schemeClr val="accent6">
                  <a:lumMod val="75000"/>
                </a:schemeClr>
              </a:solidFill>
              <a:cs typeface="Arial" charset="0"/>
            </a:endParaRPr>
          </a:p>
          <a:p>
            <a:pPr marL="285750" indent="-285750" algn="just">
              <a:lnSpc>
                <a:spcPct val="12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Un marketing opérationnel aussi musclé soit-il ne peut créer une</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demande là où le besoin n’existe pas, pas plus qu’il ne peut maintenir en vie des activités condamnées à la disparition.</a:t>
            </a:r>
          </a:p>
          <a:p>
            <a:pPr marL="285750" indent="-285750" algn="just">
              <a:lnSpc>
                <a:spcPct val="120000"/>
              </a:lnSpc>
              <a:buClr>
                <a:srgbClr val="3333CC"/>
              </a:buClr>
              <a:buFont typeface="Wingdings" panose="05000000000000000000" pitchFamily="2" charset="2"/>
              <a:buChar char="§"/>
              <a:tabLst>
                <a:tab pos="355600" algn="l"/>
              </a:tabLst>
            </a:pPr>
            <a:endParaRPr lang="fr-FR" sz="1800" dirty="0">
              <a:solidFill>
                <a:schemeClr val="accent6">
                  <a:lumMod val="75000"/>
                </a:schemeClr>
              </a:solidFill>
              <a:cs typeface="Arial" charset="0"/>
            </a:endParaRPr>
          </a:p>
          <a:p>
            <a:pPr marL="285750" indent="-285750" algn="just">
              <a:lnSpc>
                <a:spcPct val="12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Pour être profitable, le </a:t>
            </a:r>
            <a:r>
              <a:rPr lang="fr-FR" sz="1800" b="1" dirty="0">
                <a:solidFill>
                  <a:schemeClr val="accent6">
                    <a:lumMod val="75000"/>
                  </a:schemeClr>
                </a:solidFill>
                <a:cs typeface="Arial" charset="0"/>
              </a:rPr>
              <a:t>marketing opérationnel</a:t>
            </a:r>
            <a:r>
              <a:rPr lang="fr-FR" sz="1800" dirty="0">
                <a:solidFill>
                  <a:schemeClr val="accent6">
                    <a:lumMod val="75000"/>
                  </a:schemeClr>
                </a:solidFill>
                <a:cs typeface="Arial" charset="0"/>
              </a:rPr>
              <a:t> doit donc s’appuyer sur une </a:t>
            </a:r>
            <a:r>
              <a:rPr lang="fr-FR" sz="1800" b="1" dirty="0">
                <a:solidFill>
                  <a:schemeClr val="accent6">
                    <a:lumMod val="75000"/>
                  </a:schemeClr>
                </a:solidFill>
                <a:cs typeface="Arial" charset="0"/>
              </a:rPr>
              <a:t>réflexion stratégique</a:t>
            </a:r>
            <a:r>
              <a:rPr lang="fr-FR" sz="1800" dirty="0">
                <a:solidFill>
                  <a:schemeClr val="accent6">
                    <a:lumMod val="75000"/>
                  </a:schemeClr>
                </a:solidFill>
                <a:cs typeface="Arial" charset="0"/>
              </a:rPr>
              <a:t> portant sur les besoins du marché et leur évolution.</a:t>
            </a:r>
          </a:p>
        </p:txBody>
      </p:sp>
      <p:sp>
        <p:nvSpPr>
          <p:cNvPr id="52228" name="Rectangle 4"/>
          <p:cNvSpPr>
            <a:spLocks noChangeArrowheads="1"/>
          </p:cNvSpPr>
          <p:nvPr/>
        </p:nvSpPr>
        <p:spPr bwMode="auto">
          <a:xfrm>
            <a:off x="2267744" y="404664"/>
            <a:ext cx="7427913"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opérationnel</a:t>
            </a:r>
          </a:p>
        </p:txBody>
      </p:sp>
    </p:spTree>
  </p:cSld>
  <p:clrMapOvr>
    <a:masterClrMapping/>
  </p:clrMapOvr>
  <p:transition spd="slow">
    <p:push dir="u"/>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Espace réservé du numéro de diapositive 5"/>
          <p:cNvSpPr>
            <a:spLocks noGrp="1"/>
          </p:cNvSpPr>
          <p:nvPr>
            <p:ph type="sldNum" sz="quarter" idx="4"/>
          </p:nvPr>
        </p:nvSpPr>
        <p:spPr>
          <a:xfrm>
            <a:off x="8675688" y="6566694"/>
            <a:ext cx="468312" cy="260350"/>
          </a:xfrm>
        </p:spPr>
        <p:txBody>
          <a:bodyPr/>
          <a:lstStyle/>
          <a:p>
            <a:fld id="{ECDB499C-FCBB-4529-84F0-C9017E718416}" type="slidenum">
              <a:rPr lang="fr-FR"/>
              <a:pPr/>
              <a:t>63</a:t>
            </a:fld>
            <a:endParaRPr lang="fr-FR"/>
          </a:p>
        </p:txBody>
      </p:sp>
      <p:grpSp>
        <p:nvGrpSpPr>
          <p:cNvPr id="53270" name="Group 22"/>
          <p:cNvGrpSpPr>
            <a:grpSpLocks/>
          </p:cNvGrpSpPr>
          <p:nvPr/>
        </p:nvGrpSpPr>
        <p:grpSpPr bwMode="auto">
          <a:xfrm>
            <a:off x="1155700" y="1076919"/>
            <a:ext cx="7016750" cy="5264917"/>
            <a:chOff x="572" y="572"/>
            <a:chExt cx="4576" cy="3542"/>
          </a:xfrm>
        </p:grpSpPr>
        <p:sp>
          <p:nvSpPr>
            <p:cNvPr id="53251" name="Rectangle 3"/>
            <p:cNvSpPr>
              <a:spLocks noChangeArrowheads="1"/>
            </p:cNvSpPr>
            <p:nvPr/>
          </p:nvSpPr>
          <p:spPr bwMode="auto">
            <a:xfrm>
              <a:off x="612" y="908"/>
              <a:ext cx="1999" cy="811"/>
            </a:xfrm>
            <a:prstGeom prst="rect">
              <a:avLst/>
            </a:prstGeom>
            <a:solidFill>
              <a:srgbClr val="99CCFF">
                <a:alpha val="37000"/>
              </a:srgbClr>
            </a:solidFill>
            <a:ln w="9525">
              <a:solidFill>
                <a:srgbClr val="3333CC"/>
              </a:solidFill>
              <a:miter lim="800000"/>
              <a:headEnd/>
              <a:tailEnd/>
            </a:ln>
            <a:effectLst/>
          </p:spPr>
          <p:txBody>
            <a:bodyPr wrap="none" anchor="ctr"/>
            <a:lstStyle/>
            <a:p>
              <a:pPr algn="ctr"/>
              <a:r>
                <a:rPr lang="fr-FR" b="1" dirty="0">
                  <a:solidFill>
                    <a:schemeClr val="accent2"/>
                  </a:solidFill>
                  <a:latin typeface="Tahoma" charset="0"/>
                </a:rPr>
                <a:t>Besoins Produits-Marchés</a:t>
              </a:r>
            </a:p>
            <a:p>
              <a:pPr algn="ctr"/>
              <a:endParaRPr lang="fr-FR" b="1" dirty="0">
                <a:solidFill>
                  <a:schemeClr val="accent2"/>
                </a:solidFill>
                <a:latin typeface="Tahoma" charset="0"/>
              </a:endParaRPr>
            </a:p>
            <a:p>
              <a:pPr algn="ctr"/>
              <a:r>
                <a:rPr lang="fr-FR" b="1" dirty="0">
                  <a:solidFill>
                    <a:schemeClr val="accent2"/>
                  </a:solidFill>
                  <a:latin typeface="Tahoma" charset="0"/>
                </a:rPr>
                <a:t>Attractivité / Compétitivité</a:t>
              </a:r>
            </a:p>
            <a:p>
              <a:pPr algn="ctr"/>
              <a:endParaRPr lang="fr-FR" b="1" dirty="0">
                <a:solidFill>
                  <a:schemeClr val="accent2"/>
                </a:solidFill>
                <a:latin typeface="Tahoma" charset="0"/>
              </a:endParaRPr>
            </a:p>
            <a:p>
              <a:pPr algn="ctr"/>
              <a:r>
                <a:rPr lang="fr-FR" b="1" dirty="0">
                  <a:solidFill>
                    <a:schemeClr val="accent2"/>
                  </a:solidFill>
                  <a:latin typeface="Tahoma" charset="0"/>
                </a:rPr>
                <a:t>Prévision demande globale</a:t>
              </a:r>
            </a:p>
          </p:txBody>
        </p:sp>
        <p:sp>
          <p:nvSpPr>
            <p:cNvPr id="53252" name="Rectangle 4"/>
            <p:cNvSpPr>
              <a:spLocks noChangeArrowheads="1"/>
            </p:cNvSpPr>
            <p:nvPr/>
          </p:nvSpPr>
          <p:spPr bwMode="auto">
            <a:xfrm>
              <a:off x="605" y="572"/>
              <a:ext cx="2003" cy="391"/>
            </a:xfrm>
            <a:prstGeom prst="rect">
              <a:avLst/>
            </a:prstGeom>
            <a:solidFill>
              <a:srgbClr val="3333CC"/>
            </a:solidFill>
            <a:ln w="9525">
              <a:solidFill>
                <a:srgbClr val="3333CC"/>
              </a:solidFill>
              <a:miter lim="800000"/>
              <a:headEnd/>
              <a:tailEnd/>
            </a:ln>
            <a:effectLst/>
          </p:spPr>
          <p:txBody>
            <a:bodyPr>
              <a:spAutoFit/>
            </a:bodyPr>
            <a:lstStyle/>
            <a:p>
              <a:pPr algn="ctr"/>
              <a:r>
                <a:rPr lang="fr-FR" sz="1600" b="1" dirty="0">
                  <a:solidFill>
                    <a:schemeClr val="bg1"/>
                  </a:solidFill>
                  <a:latin typeface="Tahoma" charset="0"/>
                </a:rPr>
                <a:t>MARKETING</a:t>
              </a:r>
            </a:p>
            <a:p>
              <a:pPr algn="ctr"/>
              <a:r>
                <a:rPr lang="fr-FR" sz="1600" b="1" dirty="0">
                  <a:solidFill>
                    <a:schemeClr val="bg1"/>
                  </a:solidFill>
                  <a:latin typeface="Tahoma" charset="0"/>
                </a:rPr>
                <a:t>STRATEGIQUE</a:t>
              </a:r>
            </a:p>
          </p:txBody>
        </p:sp>
        <p:sp>
          <p:nvSpPr>
            <p:cNvPr id="53253" name="Rectangle 5"/>
            <p:cNvSpPr>
              <a:spLocks noChangeArrowheads="1"/>
            </p:cNvSpPr>
            <p:nvPr/>
          </p:nvSpPr>
          <p:spPr bwMode="auto">
            <a:xfrm>
              <a:off x="3141" y="908"/>
              <a:ext cx="2003" cy="798"/>
            </a:xfrm>
            <a:prstGeom prst="rect">
              <a:avLst/>
            </a:prstGeom>
            <a:solidFill>
              <a:srgbClr val="99CCFF">
                <a:alpha val="37000"/>
              </a:srgbClr>
            </a:solidFill>
            <a:ln w="9525">
              <a:solidFill>
                <a:srgbClr val="3333CC"/>
              </a:solidFill>
              <a:miter lim="800000"/>
              <a:headEnd/>
              <a:tailEnd/>
            </a:ln>
            <a:effectLst/>
          </p:spPr>
          <p:txBody>
            <a:bodyPr wrap="none" anchor="ctr"/>
            <a:lstStyle/>
            <a:p>
              <a:pPr algn="ctr"/>
              <a:r>
                <a:rPr lang="fr-FR" b="1" dirty="0">
                  <a:solidFill>
                    <a:schemeClr val="accent2"/>
                  </a:solidFill>
                  <a:latin typeface="Tahoma" charset="0"/>
                </a:rPr>
                <a:t>Marchés existants</a:t>
              </a:r>
            </a:p>
            <a:p>
              <a:pPr algn="ctr"/>
              <a:endParaRPr lang="fr-FR" b="1" dirty="0">
                <a:solidFill>
                  <a:schemeClr val="accent2"/>
                </a:solidFill>
                <a:latin typeface="Tahoma" charset="0"/>
              </a:endParaRPr>
            </a:p>
            <a:p>
              <a:pPr algn="ctr"/>
              <a:r>
                <a:rPr lang="fr-FR" b="1" dirty="0">
                  <a:solidFill>
                    <a:schemeClr val="accent2"/>
                  </a:solidFill>
                  <a:latin typeface="Tahoma" charset="0"/>
                </a:rPr>
                <a:t>Moyens marketing</a:t>
              </a:r>
            </a:p>
            <a:p>
              <a:pPr algn="ctr"/>
              <a:endParaRPr lang="fr-FR" b="1" dirty="0">
                <a:solidFill>
                  <a:schemeClr val="accent2"/>
                </a:solidFill>
                <a:latin typeface="Tahoma" charset="0"/>
              </a:endParaRPr>
            </a:p>
            <a:p>
              <a:pPr algn="ctr"/>
              <a:r>
                <a:rPr lang="fr-FR" b="1" dirty="0">
                  <a:solidFill>
                    <a:schemeClr val="accent2"/>
                  </a:solidFill>
                  <a:latin typeface="Tahoma" charset="0"/>
                </a:rPr>
                <a:t>Objectif de part de marché</a:t>
              </a:r>
            </a:p>
          </p:txBody>
        </p:sp>
        <p:sp>
          <p:nvSpPr>
            <p:cNvPr id="53254" name="Rectangle 6"/>
            <p:cNvSpPr>
              <a:spLocks noChangeArrowheads="1"/>
            </p:cNvSpPr>
            <p:nvPr/>
          </p:nvSpPr>
          <p:spPr bwMode="auto">
            <a:xfrm>
              <a:off x="3141" y="572"/>
              <a:ext cx="2007" cy="391"/>
            </a:xfrm>
            <a:prstGeom prst="rect">
              <a:avLst/>
            </a:prstGeom>
            <a:solidFill>
              <a:srgbClr val="3333CC"/>
            </a:solidFill>
            <a:ln w="9525">
              <a:noFill/>
              <a:miter lim="800000"/>
              <a:headEnd/>
              <a:tailEnd/>
            </a:ln>
            <a:effectLst/>
          </p:spPr>
          <p:txBody>
            <a:bodyPr>
              <a:spAutoFit/>
            </a:bodyPr>
            <a:lstStyle/>
            <a:p>
              <a:pPr algn="ctr"/>
              <a:r>
                <a:rPr lang="fr-FR" sz="1600" b="1" dirty="0">
                  <a:solidFill>
                    <a:schemeClr val="bg1"/>
                  </a:solidFill>
                  <a:latin typeface="Tahoma" charset="0"/>
                </a:rPr>
                <a:t>MARKETING</a:t>
              </a:r>
            </a:p>
            <a:p>
              <a:pPr algn="ctr"/>
              <a:r>
                <a:rPr lang="fr-FR" sz="1600" b="1" dirty="0">
                  <a:solidFill>
                    <a:schemeClr val="bg1"/>
                  </a:solidFill>
                  <a:latin typeface="Tahoma" charset="0"/>
                </a:rPr>
                <a:t>OPERATIONNEL</a:t>
              </a:r>
            </a:p>
          </p:txBody>
        </p:sp>
        <p:sp>
          <p:nvSpPr>
            <p:cNvPr id="53255" name="Text Box 7"/>
            <p:cNvSpPr txBox="1">
              <a:spLocks noChangeArrowheads="1"/>
            </p:cNvSpPr>
            <p:nvPr/>
          </p:nvSpPr>
          <p:spPr bwMode="auto">
            <a:xfrm>
              <a:off x="1823" y="2084"/>
              <a:ext cx="1919" cy="227"/>
            </a:xfrm>
            <a:prstGeom prst="rect">
              <a:avLst/>
            </a:prstGeom>
            <a:solidFill>
              <a:schemeClr val="bg1">
                <a:alpha val="61000"/>
              </a:schemeClr>
            </a:solidFill>
            <a:ln w="9525">
              <a:solidFill>
                <a:srgbClr val="3333CC"/>
              </a:solidFill>
              <a:miter lim="800000"/>
              <a:headEnd/>
              <a:tailEnd/>
            </a:ln>
            <a:effectLst/>
          </p:spPr>
          <p:txBody>
            <a:bodyPr wrap="none">
              <a:spAutoFit/>
            </a:bodyPr>
            <a:lstStyle/>
            <a:p>
              <a:pPr algn="ctr"/>
              <a:r>
                <a:rPr lang="fr-FR" sz="1600" b="1" dirty="0">
                  <a:solidFill>
                    <a:schemeClr val="accent2"/>
                  </a:solidFill>
                  <a:latin typeface="Tahoma" charset="0"/>
                </a:rPr>
                <a:t>Objectif de vente</a:t>
              </a:r>
              <a:r>
                <a:rPr lang="fr-FR" b="1" dirty="0">
                  <a:solidFill>
                    <a:schemeClr val="accent2"/>
                  </a:solidFill>
                  <a:latin typeface="Tahoma" charset="0"/>
                </a:rPr>
                <a:t> </a:t>
              </a:r>
              <a:r>
                <a:rPr lang="fr-FR" i="1" dirty="0">
                  <a:solidFill>
                    <a:schemeClr val="accent2"/>
                  </a:solidFill>
                  <a:latin typeface="Tahoma" charset="0"/>
                </a:rPr>
                <a:t>(en volume)</a:t>
              </a:r>
            </a:p>
          </p:txBody>
        </p:sp>
        <p:sp>
          <p:nvSpPr>
            <p:cNvPr id="53256" name="Text Box 8"/>
            <p:cNvSpPr txBox="1">
              <a:spLocks noChangeArrowheads="1"/>
            </p:cNvSpPr>
            <p:nvPr/>
          </p:nvSpPr>
          <p:spPr bwMode="auto">
            <a:xfrm>
              <a:off x="1348" y="2500"/>
              <a:ext cx="2866" cy="369"/>
            </a:xfrm>
            <a:prstGeom prst="rect">
              <a:avLst/>
            </a:prstGeom>
            <a:solidFill>
              <a:schemeClr val="bg1">
                <a:alpha val="61000"/>
              </a:schemeClr>
            </a:solidFill>
            <a:ln w="9525">
              <a:solidFill>
                <a:srgbClr val="3333CC"/>
              </a:solidFill>
              <a:miter lim="800000"/>
              <a:headEnd/>
              <a:tailEnd/>
            </a:ln>
            <a:effectLst/>
          </p:spPr>
          <p:txBody>
            <a:bodyPr wrap="none">
              <a:spAutoFit/>
            </a:bodyPr>
            <a:lstStyle/>
            <a:p>
              <a:pPr algn="ctr"/>
              <a:r>
                <a:rPr lang="fr-FR" sz="1600" b="1" dirty="0">
                  <a:solidFill>
                    <a:schemeClr val="accent2"/>
                  </a:solidFill>
                  <a:latin typeface="Tahoma" charset="0"/>
                </a:rPr>
                <a:t>Programme Marketing</a:t>
              </a:r>
            </a:p>
            <a:p>
              <a:pPr algn="ctr"/>
              <a:r>
                <a:rPr lang="fr-FR" i="1" dirty="0">
                  <a:solidFill>
                    <a:schemeClr val="accent2"/>
                  </a:solidFill>
                  <a:latin typeface="Tahoma" charset="0"/>
                </a:rPr>
                <a:t>(produit, distribution, prix, publicité, équipe de vente)</a:t>
              </a:r>
            </a:p>
          </p:txBody>
        </p:sp>
        <p:sp>
          <p:nvSpPr>
            <p:cNvPr id="53257" name="Text Box 9"/>
            <p:cNvSpPr txBox="1">
              <a:spLocks noChangeArrowheads="1"/>
            </p:cNvSpPr>
            <p:nvPr/>
          </p:nvSpPr>
          <p:spPr bwMode="auto">
            <a:xfrm>
              <a:off x="572" y="3240"/>
              <a:ext cx="1237" cy="369"/>
            </a:xfrm>
            <a:prstGeom prst="rect">
              <a:avLst/>
            </a:prstGeom>
            <a:solidFill>
              <a:schemeClr val="bg1">
                <a:alpha val="61000"/>
              </a:schemeClr>
            </a:solidFill>
            <a:ln w="9525">
              <a:solidFill>
                <a:srgbClr val="3333CC"/>
              </a:solidFill>
              <a:miter lim="800000"/>
              <a:headEnd/>
              <a:tailEnd/>
            </a:ln>
            <a:effectLst/>
          </p:spPr>
          <p:txBody>
            <a:bodyPr wrap="none">
              <a:spAutoFit/>
            </a:bodyPr>
            <a:lstStyle/>
            <a:p>
              <a:pPr algn="ctr"/>
              <a:r>
                <a:rPr lang="fr-FR" b="1" dirty="0">
                  <a:solidFill>
                    <a:schemeClr val="accent2"/>
                  </a:solidFill>
                  <a:latin typeface="Tahoma" charset="0"/>
                </a:rPr>
                <a:t>Objectif de</a:t>
              </a:r>
            </a:p>
            <a:p>
              <a:pPr algn="ctr"/>
              <a:r>
                <a:rPr lang="fr-FR" sz="1600" b="1" dirty="0">
                  <a:solidFill>
                    <a:schemeClr val="accent2"/>
                  </a:solidFill>
                  <a:latin typeface="Tahoma" charset="0"/>
                </a:rPr>
                <a:t>Chiffre d’affaires</a:t>
              </a:r>
              <a:endParaRPr lang="fr-FR" sz="1600" i="1" dirty="0">
                <a:solidFill>
                  <a:schemeClr val="accent2"/>
                </a:solidFill>
                <a:latin typeface="Tahoma" charset="0"/>
              </a:endParaRPr>
            </a:p>
          </p:txBody>
        </p:sp>
        <p:sp>
          <p:nvSpPr>
            <p:cNvPr id="53258" name="Text Box 10"/>
            <p:cNvSpPr txBox="1">
              <a:spLocks noChangeArrowheads="1"/>
            </p:cNvSpPr>
            <p:nvPr/>
          </p:nvSpPr>
          <p:spPr bwMode="auto">
            <a:xfrm>
              <a:off x="4156" y="3223"/>
              <a:ext cx="890" cy="369"/>
            </a:xfrm>
            <a:prstGeom prst="rect">
              <a:avLst/>
            </a:prstGeom>
            <a:solidFill>
              <a:schemeClr val="bg1">
                <a:alpha val="61000"/>
              </a:schemeClr>
            </a:solidFill>
            <a:ln w="9525">
              <a:solidFill>
                <a:srgbClr val="3333CC"/>
              </a:solidFill>
              <a:miter lim="800000"/>
              <a:headEnd/>
              <a:tailEnd/>
            </a:ln>
            <a:effectLst/>
          </p:spPr>
          <p:txBody>
            <a:bodyPr wrap="none">
              <a:spAutoFit/>
            </a:bodyPr>
            <a:lstStyle/>
            <a:p>
              <a:pPr algn="ctr"/>
              <a:r>
                <a:rPr lang="fr-FR" sz="1600" b="1" dirty="0">
                  <a:solidFill>
                    <a:schemeClr val="accent2"/>
                  </a:solidFill>
                  <a:latin typeface="Tahoma" charset="0"/>
                </a:rPr>
                <a:t>Dépenses</a:t>
              </a:r>
              <a:br>
                <a:rPr lang="fr-FR" sz="1600" b="1" dirty="0">
                  <a:solidFill>
                    <a:schemeClr val="accent2"/>
                  </a:solidFill>
                  <a:latin typeface="Tahoma" charset="0"/>
                </a:rPr>
              </a:br>
              <a:r>
                <a:rPr lang="fr-FR" b="1" dirty="0">
                  <a:solidFill>
                    <a:schemeClr val="accent2"/>
                  </a:solidFill>
                  <a:latin typeface="Tahoma" charset="0"/>
                </a:rPr>
                <a:t>de Marketing</a:t>
              </a:r>
              <a:endParaRPr lang="fr-FR" i="1" dirty="0">
                <a:solidFill>
                  <a:schemeClr val="accent2"/>
                </a:solidFill>
                <a:latin typeface="Tahoma" charset="0"/>
              </a:endParaRPr>
            </a:p>
          </p:txBody>
        </p:sp>
        <p:sp>
          <p:nvSpPr>
            <p:cNvPr id="53259" name="Text Box 11"/>
            <p:cNvSpPr txBox="1">
              <a:spLocks noChangeArrowheads="1"/>
            </p:cNvSpPr>
            <p:nvPr/>
          </p:nvSpPr>
          <p:spPr bwMode="auto">
            <a:xfrm>
              <a:off x="2017" y="3651"/>
              <a:ext cx="1572" cy="369"/>
            </a:xfrm>
            <a:prstGeom prst="rect">
              <a:avLst/>
            </a:prstGeom>
            <a:solidFill>
              <a:schemeClr val="bg1">
                <a:alpha val="61000"/>
              </a:schemeClr>
            </a:solidFill>
            <a:ln w="9525">
              <a:solidFill>
                <a:srgbClr val="3333CC"/>
              </a:solidFill>
              <a:miter lim="800000"/>
              <a:headEnd/>
              <a:tailEnd/>
            </a:ln>
            <a:effectLst/>
          </p:spPr>
          <p:txBody>
            <a:bodyPr wrap="none">
              <a:spAutoFit/>
            </a:bodyPr>
            <a:lstStyle/>
            <a:p>
              <a:pPr algn="ctr"/>
              <a:r>
                <a:rPr lang="fr-FR" b="1" dirty="0">
                  <a:solidFill>
                    <a:schemeClr val="accent2"/>
                  </a:solidFill>
                  <a:latin typeface="Tahoma" charset="0"/>
                </a:rPr>
                <a:t>Objectif de </a:t>
              </a:r>
            </a:p>
            <a:p>
              <a:pPr algn="ctr"/>
              <a:r>
                <a:rPr lang="fr-FR" sz="1600" b="1" dirty="0">
                  <a:solidFill>
                    <a:schemeClr val="accent2"/>
                  </a:solidFill>
                  <a:latin typeface="Tahoma" charset="0"/>
                </a:rPr>
                <a:t>Contribution au profit</a:t>
              </a:r>
              <a:endParaRPr lang="fr-FR" sz="1600" b="1" i="1" dirty="0">
                <a:solidFill>
                  <a:schemeClr val="accent2"/>
                </a:solidFill>
                <a:latin typeface="Tahoma" charset="0"/>
              </a:endParaRPr>
            </a:p>
          </p:txBody>
        </p:sp>
        <p:sp>
          <p:nvSpPr>
            <p:cNvPr id="53260" name="Line 12"/>
            <p:cNvSpPr>
              <a:spLocks noChangeShapeType="1"/>
            </p:cNvSpPr>
            <p:nvPr/>
          </p:nvSpPr>
          <p:spPr bwMode="auto">
            <a:xfrm flipH="1">
              <a:off x="1338" y="2880"/>
              <a:ext cx="453" cy="295"/>
            </a:xfrm>
            <a:prstGeom prst="line">
              <a:avLst/>
            </a:prstGeom>
            <a:noFill/>
            <a:ln w="50800">
              <a:solidFill>
                <a:srgbClr val="3333CC"/>
              </a:solidFill>
              <a:round/>
              <a:headEnd/>
              <a:tailEnd type="arrow" w="med" len="med"/>
            </a:ln>
            <a:effectLst/>
          </p:spPr>
          <p:txBody>
            <a:bodyPr/>
            <a:lstStyle/>
            <a:p>
              <a:endParaRPr lang="fr-FR"/>
            </a:p>
          </p:txBody>
        </p:sp>
        <p:sp>
          <p:nvSpPr>
            <p:cNvPr id="53261" name="Line 13"/>
            <p:cNvSpPr>
              <a:spLocks noChangeShapeType="1"/>
            </p:cNvSpPr>
            <p:nvPr/>
          </p:nvSpPr>
          <p:spPr bwMode="auto">
            <a:xfrm>
              <a:off x="2789" y="2290"/>
              <a:ext cx="0" cy="227"/>
            </a:xfrm>
            <a:prstGeom prst="line">
              <a:avLst/>
            </a:prstGeom>
            <a:noFill/>
            <a:ln w="60325">
              <a:solidFill>
                <a:srgbClr val="3333CC"/>
              </a:solidFill>
              <a:round/>
              <a:headEnd/>
              <a:tailEnd type="triangle" w="med" len="med"/>
            </a:ln>
            <a:effectLst/>
          </p:spPr>
          <p:txBody>
            <a:bodyPr/>
            <a:lstStyle/>
            <a:p>
              <a:endParaRPr lang="fr-FR"/>
            </a:p>
          </p:txBody>
        </p:sp>
        <p:cxnSp>
          <p:nvCxnSpPr>
            <p:cNvPr id="53262" name="AutoShape 14"/>
            <p:cNvCxnSpPr>
              <a:cxnSpLocks noChangeShapeType="1"/>
            </p:cNvCxnSpPr>
            <p:nvPr/>
          </p:nvCxnSpPr>
          <p:spPr bwMode="auto">
            <a:xfrm rot="5400000" flipH="1" flipV="1">
              <a:off x="2306" y="2688"/>
              <a:ext cx="1909" cy="943"/>
            </a:xfrm>
            <a:prstGeom prst="bentConnector4">
              <a:avLst>
                <a:gd name="adj1" fmla="val -7542"/>
                <a:gd name="adj2" fmla="val 247083"/>
              </a:avLst>
            </a:prstGeom>
            <a:noFill/>
            <a:ln w="50800">
              <a:solidFill>
                <a:srgbClr val="3333CC"/>
              </a:solidFill>
              <a:miter lim="800000"/>
              <a:headEnd/>
              <a:tailEnd type="triangle" w="med" len="med"/>
            </a:ln>
            <a:effectLst/>
          </p:spPr>
        </p:cxnSp>
        <p:sp>
          <p:nvSpPr>
            <p:cNvPr id="53263" name="Line 15"/>
            <p:cNvSpPr>
              <a:spLocks noChangeShapeType="1"/>
            </p:cNvSpPr>
            <p:nvPr/>
          </p:nvSpPr>
          <p:spPr bwMode="auto">
            <a:xfrm>
              <a:off x="3788" y="2880"/>
              <a:ext cx="453" cy="295"/>
            </a:xfrm>
            <a:prstGeom prst="line">
              <a:avLst/>
            </a:prstGeom>
            <a:noFill/>
            <a:ln w="50800">
              <a:solidFill>
                <a:srgbClr val="3333CC"/>
              </a:solidFill>
              <a:round/>
              <a:headEnd/>
              <a:tailEnd type="arrow" w="med" len="med"/>
            </a:ln>
            <a:effectLst/>
          </p:spPr>
          <p:txBody>
            <a:bodyPr/>
            <a:lstStyle/>
            <a:p>
              <a:endParaRPr lang="fr-FR"/>
            </a:p>
          </p:txBody>
        </p:sp>
        <p:sp>
          <p:nvSpPr>
            <p:cNvPr id="53264" name="Line 16"/>
            <p:cNvSpPr>
              <a:spLocks noChangeShapeType="1"/>
            </p:cNvSpPr>
            <p:nvPr/>
          </p:nvSpPr>
          <p:spPr bwMode="auto">
            <a:xfrm>
              <a:off x="1338" y="3651"/>
              <a:ext cx="453" cy="295"/>
            </a:xfrm>
            <a:prstGeom prst="line">
              <a:avLst/>
            </a:prstGeom>
            <a:noFill/>
            <a:ln w="50800">
              <a:solidFill>
                <a:srgbClr val="3333CC"/>
              </a:solidFill>
              <a:round/>
              <a:headEnd/>
              <a:tailEnd type="arrow" w="med" len="med"/>
            </a:ln>
            <a:effectLst/>
          </p:spPr>
          <p:txBody>
            <a:bodyPr/>
            <a:lstStyle/>
            <a:p>
              <a:endParaRPr lang="fr-FR"/>
            </a:p>
          </p:txBody>
        </p:sp>
        <p:sp>
          <p:nvSpPr>
            <p:cNvPr id="53265" name="Line 17"/>
            <p:cNvSpPr>
              <a:spLocks noChangeShapeType="1"/>
            </p:cNvSpPr>
            <p:nvPr/>
          </p:nvSpPr>
          <p:spPr bwMode="auto">
            <a:xfrm flipH="1">
              <a:off x="3788" y="3651"/>
              <a:ext cx="453" cy="295"/>
            </a:xfrm>
            <a:prstGeom prst="line">
              <a:avLst/>
            </a:prstGeom>
            <a:noFill/>
            <a:ln w="50800">
              <a:solidFill>
                <a:srgbClr val="3333CC"/>
              </a:solidFill>
              <a:round/>
              <a:headEnd/>
              <a:tailEnd type="arrow" w="med" len="med"/>
            </a:ln>
            <a:effectLst/>
          </p:spPr>
          <p:txBody>
            <a:bodyPr/>
            <a:lstStyle/>
            <a:p>
              <a:endParaRPr lang="fr-FR"/>
            </a:p>
          </p:txBody>
        </p:sp>
        <p:sp>
          <p:nvSpPr>
            <p:cNvPr id="53266" name="Line 18"/>
            <p:cNvSpPr>
              <a:spLocks noChangeShapeType="1"/>
            </p:cNvSpPr>
            <p:nvPr/>
          </p:nvSpPr>
          <p:spPr bwMode="auto">
            <a:xfrm>
              <a:off x="1791" y="1752"/>
              <a:ext cx="453" cy="295"/>
            </a:xfrm>
            <a:prstGeom prst="line">
              <a:avLst/>
            </a:prstGeom>
            <a:noFill/>
            <a:ln w="50800">
              <a:solidFill>
                <a:srgbClr val="3333CC"/>
              </a:solidFill>
              <a:round/>
              <a:headEnd/>
              <a:tailEnd type="arrow" w="med" len="med"/>
            </a:ln>
            <a:effectLst/>
          </p:spPr>
          <p:txBody>
            <a:bodyPr/>
            <a:lstStyle/>
            <a:p>
              <a:endParaRPr lang="fr-FR"/>
            </a:p>
          </p:txBody>
        </p:sp>
        <p:sp>
          <p:nvSpPr>
            <p:cNvPr id="53267" name="Line 19"/>
            <p:cNvSpPr>
              <a:spLocks noChangeShapeType="1"/>
            </p:cNvSpPr>
            <p:nvPr/>
          </p:nvSpPr>
          <p:spPr bwMode="auto">
            <a:xfrm flipH="1">
              <a:off x="3425" y="1752"/>
              <a:ext cx="453" cy="295"/>
            </a:xfrm>
            <a:prstGeom prst="line">
              <a:avLst/>
            </a:prstGeom>
            <a:noFill/>
            <a:ln w="50800">
              <a:solidFill>
                <a:srgbClr val="3333CC"/>
              </a:solidFill>
              <a:round/>
              <a:headEnd/>
              <a:tailEnd type="arrow" w="med" len="med"/>
            </a:ln>
            <a:effectLst/>
          </p:spPr>
          <p:txBody>
            <a:bodyPr/>
            <a:lstStyle/>
            <a:p>
              <a:endParaRPr lang="fr-FR"/>
            </a:p>
          </p:txBody>
        </p:sp>
      </p:grpSp>
      <p:sp>
        <p:nvSpPr>
          <p:cNvPr id="53268" name="Rectangle 20"/>
          <p:cNvSpPr>
            <a:spLocks noChangeArrowheads="1"/>
          </p:cNvSpPr>
          <p:nvPr/>
        </p:nvSpPr>
        <p:spPr bwMode="auto">
          <a:xfrm>
            <a:off x="2287226" y="188640"/>
            <a:ext cx="7427913" cy="706438"/>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cSld>
  <p:clrMapOvr>
    <a:masterClrMapping/>
  </p:clrMapOvr>
  <p:transition spd="med">
    <p:randomBa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675688" y="6624638"/>
            <a:ext cx="468312" cy="260350"/>
          </a:xfrm>
        </p:spPr>
        <p:txBody>
          <a:bodyPr/>
          <a:lstStyle/>
          <a:p>
            <a:fld id="{21358FB9-5ACD-4669-AE56-F498B26863FE}" type="slidenum">
              <a:rPr lang="fr-FR"/>
              <a:pPr/>
              <a:t>64</a:t>
            </a:fld>
            <a:endParaRPr lang="fr-FR"/>
          </a:p>
        </p:txBody>
      </p:sp>
      <p:sp>
        <p:nvSpPr>
          <p:cNvPr id="295942" name="AutoShape 6"/>
          <p:cNvSpPr>
            <a:spLocks noChangeArrowheads="1"/>
          </p:cNvSpPr>
          <p:nvPr/>
        </p:nvSpPr>
        <p:spPr bwMode="auto">
          <a:xfrm rot="5400000">
            <a:off x="6621463" y="334630"/>
            <a:ext cx="1009650" cy="2952750"/>
          </a:xfrm>
          <a:prstGeom prst="homePlate">
            <a:avLst>
              <a:gd name="adj" fmla="val 25000"/>
            </a:avLst>
          </a:prstGeom>
          <a:solidFill>
            <a:srgbClr val="000066"/>
          </a:solidFill>
          <a:ln w="9525">
            <a:solidFill>
              <a:schemeClr val="bg1"/>
            </a:solidFill>
            <a:miter lim="800000"/>
            <a:headEnd/>
            <a:tailEnd/>
          </a:ln>
          <a:effectLst/>
        </p:spPr>
        <p:txBody>
          <a:bodyPr rot="10800000" vert="eaVert" wrap="none" anchor="ctr"/>
          <a:lstStyle/>
          <a:p>
            <a:pPr algn="ctr"/>
            <a:r>
              <a:rPr lang="fr-FR" sz="1800" dirty="0">
                <a:solidFill>
                  <a:schemeClr val="bg1"/>
                </a:solidFill>
                <a:latin typeface="Arial Black" pitchFamily="34" charset="0"/>
              </a:rPr>
              <a:t>Besoins à analyser</a:t>
            </a:r>
          </a:p>
        </p:txBody>
      </p:sp>
      <p:sp>
        <p:nvSpPr>
          <p:cNvPr id="295943" name="AutoShape 7"/>
          <p:cNvSpPr>
            <a:spLocks noChangeArrowheads="1"/>
          </p:cNvSpPr>
          <p:nvPr/>
        </p:nvSpPr>
        <p:spPr bwMode="auto">
          <a:xfrm rot="5400000">
            <a:off x="6623050" y="1736725"/>
            <a:ext cx="1008063" cy="2951163"/>
          </a:xfrm>
          <a:prstGeom prst="chevron">
            <a:avLst>
              <a:gd name="adj" fmla="val 25000"/>
            </a:avLst>
          </a:prstGeom>
          <a:solidFill>
            <a:srgbClr val="000066">
              <a:alpha val="80000"/>
            </a:srgbClr>
          </a:solidFill>
          <a:ln w="9525">
            <a:solidFill>
              <a:schemeClr val="bg1"/>
            </a:solidFill>
            <a:miter lim="800000"/>
            <a:headEnd/>
            <a:tailEnd/>
          </a:ln>
          <a:effectLst/>
        </p:spPr>
        <p:txBody>
          <a:bodyPr rot="10800000" vert="eaVert" wrap="none" anchor="ctr"/>
          <a:lstStyle/>
          <a:p>
            <a:pPr algn="ctr"/>
            <a:r>
              <a:rPr lang="fr-FR" sz="1800" dirty="0">
                <a:solidFill>
                  <a:schemeClr val="bg1"/>
                </a:solidFill>
                <a:latin typeface="Arial Black" pitchFamily="34" charset="0"/>
              </a:rPr>
              <a:t>Opportunité de marché</a:t>
            </a:r>
          </a:p>
        </p:txBody>
      </p:sp>
      <p:sp>
        <p:nvSpPr>
          <p:cNvPr id="295944" name="AutoShape 8"/>
          <p:cNvSpPr>
            <a:spLocks noChangeArrowheads="1"/>
          </p:cNvSpPr>
          <p:nvPr/>
        </p:nvSpPr>
        <p:spPr bwMode="auto">
          <a:xfrm rot="5400000">
            <a:off x="6624638" y="3033713"/>
            <a:ext cx="1008062" cy="2951162"/>
          </a:xfrm>
          <a:prstGeom prst="chevron">
            <a:avLst>
              <a:gd name="adj" fmla="val 25000"/>
            </a:avLst>
          </a:prstGeom>
          <a:solidFill>
            <a:srgbClr val="000066">
              <a:alpha val="60001"/>
            </a:srgbClr>
          </a:solidFill>
          <a:ln w="9525">
            <a:solidFill>
              <a:srgbClr val="3333CC"/>
            </a:solidFill>
            <a:miter lim="800000"/>
            <a:headEnd/>
            <a:tailEnd/>
          </a:ln>
          <a:effectLst/>
        </p:spPr>
        <p:txBody>
          <a:bodyPr rot="10800000" vert="eaVert" wrap="none" anchor="ctr"/>
          <a:lstStyle/>
          <a:p>
            <a:pPr algn="ctr"/>
            <a:r>
              <a:rPr lang="fr-FR" sz="1800" dirty="0">
                <a:solidFill>
                  <a:schemeClr val="bg1"/>
                </a:solidFill>
                <a:latin typeface="Arial Black" pitchFamily="34" charset="0"/>
              </a:rPr>
              <a:t>Marché potentiel</a:t>
            </a:r>
          </a:p>
        </p:txBody>
      </p:sp>
      <p:sp>
        <p:nvSpPr>
          <p:cNvPr id="295945" name="AutoShape 9"/>
          <p:cNvSpPr>
            <a:spLocks noChangeArrowheads="1"/>
          </p:cNvSpPr>
          <p:nvPr/>
        </p:nvSpPr>
        <p:spPr bwMode="auto">
          <a:xfrm rot="5400000">
            <a:off x="6624637" y="4257676"/>
            <a:ext cx="1008063" cy="2951162"/>
          </a:xfrm>
          <a:prstGeom prst="chevron">
            <a:avLst>
              <a:gd name="adj" fmla="val 25000"/>
            </a:avLst>
          </a:prstGeom>
          <a:solidFill>
            <a:srgbClr val="000066">
              <a:alpha val="39999"/>
            </a:srgbClr>
          </a:solidFill>
          <a:ln w="9525">
            <a:solidFill>
              <a:srgbClr val="3333CC"/>
            </a:solidFill>
            <a:miter lim="800000"/>
            <a:headEnd/>
            <a:tailEnd/>
          </a:ln>
          <a:effectLst/>
        </p:spPr>
        <p:txBody>
          <a:bodyPr rot="10800000" vert="eaVert" wrap="none" anchor="ctr"/>
          <a:lstStyle/>
          <a:p>
            <a:pPr algn="ctr"/>
            <a:r>
              <a:rPr lang="fr-FR" sz="1800">
                <a:solidFill>
                  <a:srgbClr val="000066"/>
                </a:solidFill>
                <a:latin typeface="Arial Black" pitchFamily="34" charset="0"/>
              </a:rPr>
              <a:t>Plan marketing</a:t>
            </a:r>
          </a:p>
        </p:txBody>
      </p:sp>
      <p:sp>
        <p:nvSpPr>
          <p:cNvPr id="295946" name="Text Box 10"/>
          <p:cNvSpPr txBox="1">
            <a:spLocks noChangeArrowheads="1"/>
          </p:cNvSpPr>
          <p:nvPr/>
        </p:nvSpPr>
        <p:spPr bwMode="auto">
          <a:xfrm>
            <a:off x="899592" y="1277936"/>
            <a:ext cx="3816350" cy="7016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Le marketing stratégique : </a:t>
            </a:r>
            <a:br>
              <a:rPr lang="fr-FR" sz="2000" dirty="0">
                <a:solidFill>
                  <a:schemeClr val="accent6">
                    <a:lumMod val="75000"/>
                  </a:schemeClr>
                </a:solidFill>
              </a:rPr>
            </a:br>
            <a:r>
              <a:rPr lang="fr-FR" sz="2000" dirty="0">
                <a:solidFill>
                  <a:schemeClr val="accent6">
                    <a:lumMod val="75000"/>
                  </a:schemeClr>
                </a:solidFill>
              </a:rPr>
              <a:t>une démarche en 4 étapes</a:t>
            </a:r>
          </a:p>
        </p:txBody>
      </p:sp>
      <p:sp>
        <p:nvSpPr>
          <p:cNvPr id="295947" name="Rectangle 11"/>
          <p:cNvSpPr>
            <a:spLocks noChangeArrowheads="1"/>
          </p:cNvSpPr>
          <p:nvPr/>
        </p:nvSpPr>
        <p:spPr bwMode="auto">
          <a:xfrm>
            <a:off x="1951584" y="188749"/>
            <a:ext cx="7427913"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
        <p:nvSpPr>
          <p:cNvPr id="295948" name="Text Box 12"/>
          <p:cNvSpPr txBox="1">
            <a:spLocks noChangeArrowheads="1"/>
          </p:cNvSpPr>
          <p:nvPr/>
        </p:nvSpPr>
        <p:spPr bwMode="auto">
          <a:xfrm>
            <a:off x="2339975" y="3044031"/>
            <a:ext cx="3240088" cy="336550"/>
          </a:xfrm>
          <a:prstGeom prst="rect">
            <a:avLst/>
          </a:prstGeom>
          <a:noFill/>
          <a:ln w="9525">
            <a:noFill/>
            <a:miter lim="800000"/>
            <a:headEnd/>
            <a:tailEnd/>
          </a:ln>
          <a:effectLst/>
        </p:spPr>
        <p:txBody>
          <a:bodyPr>
            <a:spAutoFit/>
          </a:bodyPr>
          <a:lstStyle/>
          <a:p>
            <a:pPr algn="r">
              <a:spcBef>
                <a:spcPct val="50000"/>
              </a:spcBef>
            </a:pPr>
            <a:r>
              <a:rPr lang="fr-FR" sz="1600" b="1" dirty="0">
                <a:solidFill>
                  <a:schemeClr val="accent6">
                    <a:lumMod val="75000"/>
                  </a:schemeClr>
                </a:solidFill>
              </a:rPr>
              <a:t>Ces besoins constituent une …</a:t>
            </a:r>
          </a:p>
        </p:txBody>
      </p:sp>
      <p:sp>
        <p:nvSpPr>
          <p:cNvPr id="295949" name="Text Box 13"/>
          <p:cNvSpPr txBox="1">
            <a:spLocks noChangeArrowheads="1"/>
          </p:cNvSpPr>
          <p:nvPr/>
        </p:nvSpPr>
        <p:spPr bwMode="auto">
          <a:xfrm>
            <a:off x="611188" y="4218781"/>
            <a:ext cx="4968875" cy="581025"/>
          </a:xfrm>
          <a:prstGeom prst="rect">
            <a:avLst/>
          </a:prstGeom>
          <a:noFill/>
          <a:ln w="9525">
            <a:noFill/>
            <a:miter lim="800000"/>
            <a:headEnd/>
            <a:tailEnd/>
          </a:ln>
          <a:effectLst/>
        </p:spPr>
        <p:txBody>
          <a:bodyPr>
            <a:spAutoFit/>
          </a:bodyPr>
          <a:lstStyle/>
          <a:p>
            <a:pPr algn="r">
              <a:spcBef>
                <a:spcPct val="50000"/>
              </a:spcBef>
            </a:pPr>
            <a:r>
              <a:rPr lang="fr-FR" sz="1600" b="1" dirty="0">
                <a:solidFill>
                  <a:schemeClr val="accent6">
                    <a:lumMod val="75000"/>
                  </a:schemeClr>
                </a:solidFill>
              </a:rPr>
              <a:t>Mise en regard des objectifs et des ressources de l’entreprise, elle devient un</a:t>
            </a:r>
          </a:p>
        </p:txBody>
      </p:sp>
      <p:sp>
        <p:nvSpPr>
          <p:cNvPr id="295950" name="Text Box 14"/>
          <p:cNvSpPr txBox="1">
            <a:spLocks noChangeArrowheads="1"/>
          </p:cNvSpPr>
          <p:nvPr/>
        </p:nvSpPr>
        <p:spPr bwMode="auto">
          <a:xfrm>
            <a:off x="611188" y="5564982"/>
            <a:ext cx="4968875" cy="336550"/>
          </a:xfrm>
          <a:prstGeom prst="rect">
            <a:avLst/>
          </a:prstGeom>
          <a:noFill/>
          <a:ln w="9525">
            <a:noFill/>
            <a:miter lim="800000"/>
            <a:headEnd/>
            <a:tailEnd/>
          </a:ln>
          <a:effectLst/>
        </p:spPr>
        <p:txBody>
          <a:bodyPr>
            <a:spAutoFit/>
          </a:bodyPr>
          <a:lstStyle/>
          <a:p>
            <a:pPr algn="r">
              <a:spcBef>
                <a:spcPct val="50000"/>
              </a:spcBef>
            </a:pPr>
            <a:r>
              <a:rPr lang="fr-FR" sz="1600" b="1" dirty="0">
                <a:solidFill>
                  <a:schemeClr val="accent6">
                    <a:lumMod val="75000"/>
                  </a:schemeClr>
                </a:solidFill>
              </a:rPr>
              <a:t>Que l’on attaquera avec un</a:t>
            </a:r>
          </a:p>
        </p:txBody>
      </p:sp>
    </p:spTree>
  </p:cSld>
  <p:clrMapOvr>
    <a:masterClrMapping/>
  </p:clrMapOvr>
  <p:transition spd="med">
    <p:randomBa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Espace réservé du numéro de diapositive 5"/>
          <p:cNvSpPr>
            <a:spLocks noGrp="1"/>
          </p:cNvSpPr>
          <p:nvPr>
            <p:ph type="sldNum" sz="quarter" idx="4"/>
          </p:nvPr>
        </p:nvSpPr>
        <p:spPr>
          <a:xfrm>
            <a:off x="8675688" y="6624638"/>
            <a:ext cx="468312" cy="260350"/>
          </a:xfrm>
        </p:spPr>
        <p:txBody>
          <a:bodyPr/>
          <a:lstStyle/>
          <a:p>
            <a:fld id="{36B61CF4-5904-4524-95B9-17E9AB9AF43E}" type="slidenum">
              <a:rPr lang="fr-FR"/>
              <a:pPr/>
              <a:t>65</a:t>
            </a:fld>
            <a:endParaRPr lang="fr-FR"/>
          </a:p>
        </p:txBody>
      </p:sp>
      <p:sp>
        <p:nvSpPr>
          <p:cNvPr id="152578" name="Rectangle 2"/>
          <p:cNvSpPr>
            <a:spLocks noChangeArrowheads="1"/>
          </p:cNvSpPr>
          <p:nvPr/>
        </p:nvSpPr>
        <p:spPr bwMode="auto">
          <a:xfrm>
            <a:off x="1295400" y="1174750"/>
            <a:ext cx="7632700" cy="1736725"/>
          </a:xfrm>
          <a:prstGeom prst="rect">
            <a:avLst/>
          </a:prstGeom>
          <a:noFill/>
          <a:ln w="28575">
            <a:solidFill>
              <a:srgbClr val="3333CC"/>
            </a:solidFill>
            <a:miter lim="800000"/>
            <a:headEnd/>
            <a:tailEnd/>
          </a:ln>
          <a:effectLst/>
        </p:spPr>
        <p:txBody>
          <a:bodyPr wrap="none" anchor="ctr"/>
          <a:lstStyle/>
          <a:p>
            <a:endParaRPr lang="fr-FR"/>
          </a:p>
        </p:txBody>
      </p:sp>
      <p:cxnSp>
        <p:nvCxnSpPr>
          <p:cNvPr id="152580" name="AutoShape 4"/>
          <p:cNvCxnSpPr>
            <a:cxnSpLocks noChangeShapeType="1"/>
          </p:cNvCxnSpPr>
          <p:nvPr/>
        </p:nvCxnSpPr>
        <p:spPr bwMode="auto">
          <a:xfrm rot="16200000" flipH="1">
            <a:off x="3868738" y="679450"/>
            <a:ext cx="1587" cy="2411413"/>
          </a:xfrm>
          <a:prstGeom prst="bentConnector3">
            <a:avLst>
              <a:gd name="adj1" fmla="val 14400000"/>
            </a:avLst>
          </a:prstGeom>
          <a:noFill/>
          <a:ln w="28575">
            <a:solidFill>
              <a:srgbClr val="3333CC"/>
            </a:solidFill>
            <a:miter lim="800000"/>
            <a:headEnd/>
            <a:tailEnd/>
          </a:ln>
          <a:effectLst/>
        </p:spPr>
      </p:cxnSp>
      <p:cxnSp>
        <p:nvCxnSpPr>
          <p:cNvPr id="152581" name="AutoShape 5"/>
          <p:cNvCxnSpPr>
            <a:cxnSpLocks noChangeShapeType="1"/>
          </p:cNvCxnSpPr>
          <p:nvPr/>
        </p:nvCxnSpPr>
        <p:spPr bwMode="auto">
          <a:xfrm rot="5400000">
            <a:off x="6346825" y="606426"/>
            <a:ext cx="1587" cy="2557462"/>
          </a:xfrm>
          <a:prstGeom prst="bentConnector3">
            <a:avLst>
              <a:gd name="adj1" fmla="val 14400000"/>
            </a:avLst>
          </a:prstGeom>
          <a:noFill/>
          <a:ln w="28575">
            <a:solidFill>
              <a:srgbClr val="3333CC"/>
            </a:solidFill>
            <a:miter lim="800000"/>
            <a:headEnd/>
            <a:tailEnd/>
          </a:ln>
          <a:effectLst/>
        </p:spPr>
      </p:cxnSp>
      <p:sp>
        <p:nvSpPr>
          <p:cNvPr id="152582" name="Rectangle 6"/>
          <p:cNvSpPr>
            <a:spLocks noGrp="1" noChangeArrowheads="1"/>
          </p:cNvSpPr>
          <p:nvPr>
            <p:ph type="title" idx="4294967295"/>
          </p:nvPr>
        </p:nvSpPr>
        <p:spPr>
          <a:xfrm rot="16200000">
            <a:off x="-1957387" y="3549650"/>
            <a:ext cx="5124450" cy="561975"/>
          </a:xfrm>
          <a:prstGeom prst="rect">
            <a:avLst/>
          </a:prstGeom>
          <a:solidFill>
            <a:schemeClr val="accent2"/>
          </a:solidFill>
          <a:ln/>
        </p:spPr>
        <p:txBody>
          <a:bodyPr/>
          <a:lstStyle/>
          <a:p>
            <a:r>
              <a:rPr lang="fr-FR" sz="1800" dirty="0">
                <a:solidFill>
                  <a:schemeClr val="bg1"/>
                </a:solidFill>
              </a:rPr>
              <a:t>Démarche générale d’élaboration d’une stratégie de marketing</a:t>
            </a:r>
          </a:p>
        </p:txBody>
      </p:sp>
      <p:sp>
        <p:nvSpPr>
          <p:cNvPr id="152583" name="Rectangle 7"/>
          <p:cNvSpPr>
            <a:spLocks noChangeArrowheads="1"/>
          </p:cNvSpPr>
          <p:nvPr/>
        </p:nvSpPr>
        <p:spPr bwMode="auto">
          <a:xfrm>
            <a:off x="1655763" y="1412875"/>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dirty="0">
                <a:solidFill>
                  <a:schemeClr val="bg1"/>
                </a:solidFill>
              </a:rPr>
              <a:t>Analyse</a:t>
            </a:r>
            <a:br>
              <a:rPr lang="fr-FR" b="1" dirty="0">
                <a:solidFill>
                  <a:schemeClr val="bg1"/>
                </a:solidFill>
              </a:rPr>
            </a:br>
            <a:r>
              <a:rPr lang="fr-FR" b="1" dirty="0">
                <a:solidFill>
                  <a:schemeClr val="bg1"/>
                </a:solidFill>
              </a:rPr>
              <a:t>du marché</a:t>
            </a:r>
          </a:p>
        </p:txBody>
      </p:sp>
      <p:sp>
        <p:nvSpPr>
          <p:cNvPr id="152584" name="Rectangle 8"/>
          <p:cNvSpPr>
            <a:spLocks noChangeArrowheads="1"/>
          </p:cNvSpPr>
          <p:nvPr/>
        </p:nvSpPr>
        <p:spPr bwMode="auto">
          <a:xfrm>
            <a:off x="4067175" y="1412875"/>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dirty="0">
                <a:solidFill>
                  <a:schemeClr val="bg1"/>
                </a:solidFill>
              </a:rPr>
              <a:t>Analyse</a:t>
            </a:r>
            <a:br>
              <a:rPr lang="fr-FR" b="1" dirty="0">
                <a:solidFill>
                  <a:schemeClr val="bg1"/>
                </a:solidFill>
              </a:rPr>
            </a:br>
            <a:r>
              <a:rPr lang="fr-FR" b="1" dirty="0">
                <a:solidFill>
                  <a:schemeClr val="bg1"/>
                </a:solidFill>
              </a:rPr>
              <a:t>de la concurrence</a:t>
            </a:r>
          </a:p>
        </p:txBody>
      </p:sp>
      <p:sp>
        <p:nvSpPr>
          <p:cNvPr id="152585" name="Rectangle 9"/>
          <p:cNvSpPr>
            <a:spLocks noChangeArrowheads="1"/>
          </p:cNvSpPr>
          <p:nvPr/>
        </p:nvSpPr>
        <p:spPr bwMode="auto">
          <a:xfrm>
            <a:off x="6624638" y="1412875"/>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dirty="0">
                <a:solidFill>
                  <a:schemeClr val="bg1"/>
                </a:solidFill>
              </a:rPr>
              <a:t>Analyse</a:t>
            </a:r>
            <a:br>
              <a:rPr lang="fr-FR" b="1" dirty="0">
                <a:solidFill>
                  <a:schemeClr val="bg1"/>
                </a:solidFill>
              </a:rPr>
            </a:br>
            <a:r>
              <a:rPr lang="fr-FR" b="1" dirty="0">
                <a:solidFill>
                  <a:schemeClr val="bg1"/>
                </a:solidFill>
              </a:rPr>
              <a:t>interne</a:t>
            </a:r>
          </a:p>
        </p:txBody>
      </p:sp>
      <p:sp>
        <p:nvSpPr>
          <p:cNvPr id="152586" name="Rectangle 10"/>
          <p:cNvSpPr>
            <a:spLocks noChangeArrowheads="1"/>
          </p:cNvSpPr>
          <p:nvPr/>
        </p:nvSpPr>
        <p:spPr bwMode="auto">
          <a:xfrm>
            <a:off x="4067175" y="2378075"/>
            <a:ext cx="2016125" cy="360363"/>
          </a:xfrm>
          <a:prstGeom prst="rect">
            <a:avLst/>
          </a:prstGeom>
          <a:solidFill>
            <a:schemeClr val="accent2"/>
          </a:solidFill>
          <a:ln w="9525">
            <a:noFill/>
            <a:miter lim="800000"/>
            <a:headEnd/>
            <a:tailEnd/>
          </a:ln>
          <a:effectLst/>
        </p:spPr>
        <p:txBody>
          <a:bodyPr wrap="none" anchor="ctr"/>
          <a:lstStyle/>
          <a:p>
            <a:pPr algn="ctr"/>
            <a:r>
              <a:rPr lang="fr-FR" b="1" dirty="0">
                <a:solidFill>
                  <a:schemeClr val="bg1"/>
                </a:solidFill>
              </a:rPr>
              <a:t>Diagnostic</a:t>
            </a:r>
          </a:p>
        </p:txBody>
      </p:sp>
      <p:sp>
        <p:nvSpPr>
          <p:cNvPr id="152587" name="Rectangle 11"/>
          <p:cNvSpPr>
            <a:spLocks noChangeArrowheads="1"/>
          </p:cNvSpPr>
          <p:nvPr/>
        </p:nvSpPr>
        <p:spPr bwMode="auto">
          <a:xfrm>
            <a:off x="1655763" y="4235450"/>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a:solidFill>
                  <a:schemeClr val="bg1"/>
                </a:solidFill>
              </a:rPr>
              <a:t>Cibles</a:t>
            </a:r>
          </a:p>
        </p:txBody>
      </p:sp>
      <p:sp>
        <p:nvSpPr>
          <p:cNvPr id="152588" name="Rectangle 12"/>
          <p:cNvSpPr>
            <a:spLocks noChangeArrowheads="1"/>
          </p:cNvSpPr>
          <p:nvPr/>
        </p:nvSpPr>
        <p:spPr bwMode="auto">
          <a:xfrm>
            <a:off x="4086225" y="4235450"/>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a:solidFill>
                  <a:schemeClr val="bg1"/>
                </a:solidFill>
              </a:rPr>
              <a:t>Positionnement</a:t>
            </a:r>
          </a:p>
        </p:txBody>
      </p:sp>
      <p:sp>
        <p:nvSpPr>
          <p:cNvPr id="152589" name="Rectangle 13"/>
          <p:cNvSpPr>
            <a:spLocks noChangeArrowheads="1"/>
          </p:cNvSpPr>
          <p:nvPr/>
        </p:nvSpPr>
        <p:spPr bwMode="auto">
          <a:xfrm>
            <a:off x="6624638" y="4235450"/>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a:solidFill>
                  <a:schemeClr val="bg1"/>
                </a:solidFill>
              </a:rPr>
              <a:t>Sources de volume</a:t>
            </a:r>
          </a:p>
        </p:txBody>
      </p:sp>
      <p:sp>
        <p:nvSpPr>
          <p:cNvPr id="152590" name="Rectangle 14"/>
          <p:cNvSpPr>
            <a:spLocks noChangeArrowheads="1"/>
          </p:cNvSpPr>
          <p:nvPr/>
        </p:nvSpPr>
        <p:spPr bwMode="auto">
          <a:xfrm>
            <a:off x="4086225" y="5241925"/>
            <a:ext cx="2016125" cy="420688"/>
          </a:xfrm>
          <a:prstGeom prst="rect">
            <a:avLst/>
          </a:prstGeom>
          <a:solidFill>
            <a:schemeClr val="accent2"/>
          </a:solidFill>
          <a:ln w="9525">
            <a:noFill/>
            <a:miter lim="800000"/>
            <a:headEnd/>
            <a:tailEnd/>
          </a:ln>
          <a:effectLst/>
        </p:spPr>
        <p:txBody>
          <a:bodyPr wrap="none" anchor="ctr"/>
          <a:lstStyle/>
          <a:p>
            <a:pPr algn="ctr"/>
            <a:r>
              <a:rPr lang="fr-FR" b="1" dirty="0">
                <a:solidFill>
                  <a:schemeClr val="bg1"/>
                </a:solidFill>
              </a:rPr>
              <a:t>Choix des priorités</a:t>
            </a:r>
          </a:p>
        </p:txBody>
      </p:sp>
      <p:sp>
        <p:nvSpPr>
          <p:cNvPr id="152591" name="Rectangle 15"/>
          <p:cNvSpPr>
            <a:spLocks noChangeArrowheads="1"/>
          </p:cNvSpPr>
          <p:nvPr/>
        </p:nvSpPr>
        <p:spPr bwMode="auto">
          <a:xfrm>
            <a:off x="1295400" y="3733800"/>
            <a:ext cx="7632700" cy="2058988"/>
          </a:xfrm>
          <a:prstGeom prst="rect">
            <a:avLst/>
          </a:prstGeom>
          <a:noFill/>
          <a:ln w="28575">
            <a:solidFill>
              <a:srgbClr val="3333CC"/>
            </a:solidFill>
            <a:miter lim="800000"/>
            <a:headEnd/>
            <a:tailEnd/>
          </a:ln>
          <a:effectLst/>
        </p:spPr>
        <p:txBody>
          <a:bodyPr wrap="none" anchor="ctr"/>
          <a:lstStyle/>
          <a:p>
            <a:endParaRPr lang="fr-FR"/>
          </a:p>
        </p:txBody>
      </p:sp>
      <p:sp>
        <p:nvSpPr>
          <p:cNvPr id="152592" name="Rectangle 16"/>
          <p:cNvSpPr>
            <a:spLocks noChangeArrowheads="1"/>
          </p:cNvSpPr>
          <p:nvPr/>
        </p:nvSpPr>
        <p:spPr bwMode="auto">
          <a:xfrm>
            <a:off x="3598863" y="3117850"/>
            <a:ext cx="2881312" cy="201613"/>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2 – Fixation des objectifs</a:t>
            </a:r>
          </a:p>
        </p:txBody>
      </p:sp>
      <p:sp>
        <p:nvSpPr>
          <p:cNvPr id="152593" name="Rectangle 17"/>
          <p:cNvSpPr>
            <a:spLocks noChangeArrowheads="1"/>
          </p:cNvSpPr>
          <p:nvPr/>
        </p:nvSpPr>
        <p:spPr bwMode="auto">
          <a:xfrm>
            <a:off x="2843808" y="5911849"/>
            <a:ext cx="5220692" cy="241301"/>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4  – Formulation et évaluation du Marketing-Mix</a:t>
            </a:r>
          </a:p>
        </p:txBody>
      </p:sp>
      <p:sp>
        <p:nvSpPr>
          <p:cNvPr id="152594" name="Rectangle 18"/>
          <p:cNvSpPr>
            <a:spLocks noChangeArrowheads="1"/>
          </p:cNvSpPr>
          <p:nvPr/>
        </p:nvSpPr>
        <p:spPr bwMode="auto">
          <a:xfrm>
            <a:off x="3598863" y="6362391"/>
            <a:ext cx="2881312" cy="212725"/>
          </a:xfrm>
          <a:prstGeom prst="rect">
            <a:avLst/>
          </a:prstGeom>
          <a:solidFill>
            <a:schemeClr val="bg1"/>
          </a:solidFill>
          <a:ln w="9525">
            <a:solidFill>
              <a:srgbClr val="3333CC"/>
            </a:solidFill>
            <a:miter lim="800000"/>
            <a:headEnd/>
            <a:tailEnd/>
          </a:ln>
          <a:effectLst/>
        </p:spPr>
        <p:txBody>
          <a:bodyPr wrap="none" anchor="ctr"/>
          <a:lstStyle/>
          <a:p>
            <a:pPr algn="ctr"/>
            <a:r>
              <a:rPr lang="fr-FR" b="1" dirty="0"/>
              <a:t> </a:t>
            </a:r>
            <a:r>
              <a:rPr lang="fr-FR" b="1" dirty="0">
                <a:solidFill>
                  <a:schemeClr val="accent6">
                    <a:lumMod val="75000"/>
                  </a:schemeClr>
                </a:solidFill>
              </a:rPr>
              <a:t>Plans d’actions à court terme</a:t>
            </a:r>
          </a:p>
        </p:txBody>
      </p:sp>
      <p:sp>
        <p:nvSpPr>
          <p:cNvPr id="152595" name="Rectangle 19"/>
          <p:cNvSpPr>
            <a:spLocks noChangeArrowheads="1"/>
          </p:cNvSpPr>
          <p:nvPr/>
        </p:nvSpPr>
        <p:spPr bwMode="auto">
          <a:xfrm>
            <a:off x="2663825" y="3600450"/>
            <a:ext cx="5400675" cy="307975"/>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3 – Choix des options stratégiques fondamentales</a:t>
            </a:r>
          </a:p>
        </p:txBody>
      </p:sp>
      <p:cxnSp>
        <p:nvCxnSpPr>
          <p:cNvPr id="152596" name="AutoShape 20"/>
          <p:cNvCxnSpPr>
            <a:cxnSpLocks noChangeShapeType="1"/>
          </p:cNvCxnSpPr>
          <p:nvPr/>
        </p:nvCxnSpPr>
        <p:spPr bwMode="auto">
          <a:xfrm>
            <a:off x="5053013" y="3859213"/>
            <a:ext cx="1587" cy="360362"/>
          </a:xfrm>
          <a:prstGeom prst="straightConnector1">
            <a:avLst/>
          </a:prstGeom>
          <a:noFill/>
          <a:ln w="60325">
            <a:solidFill>
              <a:srgbClr val="3333CC"/>
            </a:solidFill>
            <a:round/>
            <a:headEnd/>
            <a:tailEnd type="triangle" w="med" len="med"/>
          </a:ln>
          <a:effectLst/>
        </p:spPr>
      </p:cxnSp>
      <p:cxnSp>
        <p:nvCxnSpPr>
          <p:cNvPr id="152598" name="AutoShape 22"/>
          <p:cNvCxnSpPr>
            <a:cxnSpLocks noChangeShapeType="1"/>
          </p:cNvCxnSpPr>
          <p:nvPr/>
        </p:nvCxnSpPr>
        <p:spPr bwMode="auto">
          <a:xfrm>
            <a:off x="5053013" y="5653088"/>
            <a:ext cx="1587" cy="360362"/>
          </a:xfrm>
          <a:prstGeom prst="straightConnector1">
            <a:avLst/>
          </a:prstGeom>
          <a:noFill/>
          <a:ln w="60325">
            <a:solidFill>
              <a:srgbClr val="3333CC"/>
            </a:solidFill>
            <a:round/>
            <a:headEnd/>
            <a:tailEnd type="triangle" w="med" len="med"/>
          </a:ln>
          <a:effectLst/>
        </p:spPr>
      </p:cxnSp>
      <p:cxnSp>
        <p:nvCxnSpPr>
          <p:cNvPr id="152599" name="AutoShape 23"/>
          <p:cNvCxnSpPr>
            <a:cxnSpLocks noChangeShapeType="1"/>
          </p:cNvCxnSpPr>
          <p:nvPr/>
        </p:nvCxnSpPr>
        <p:spPr bwMode="auto">
          <a:xfrm rot="16200000" flipH="1">
            <a:off x="3675063" y="3802062"/>
            <a:ext cx="388938" cy="2411413"/>
          </a:xfrm>
          <a:prstGeom prst="bentConnector3">
            <a:avLst>
              <a:gd name="adj1" fmla="val 38773"/>
            </a:avLst>
          </a:prstGeom>
          <a:noFill/>
          <a:ln w="28575">
            <a:solidFill>
              <a:srgbClr val="3333CC"/>
            </a:solidFill>
            <a:miter lim="800000"/>
            <a:headEnd/>
            <a:tailEnd/>
          </a:ln>
          <a:effectLst/>
        </p:spPr>
      </p:cxnSp>
      <p:cxnSp>
        <p:nvCxnSpPr>
          <p:cNvPr id="152600" name="AutoShape 24"/>
          <p:cNvCxnSpPr>
            <a:cxnSpLocks noChangeShapeType="1"/>
          </p:cNvCxnSpPr>
          <p:nvPr/>
        </p:nvCxnSpPr>
        <p:spPr bwMode="auto">
          <a:xfrm rot="5400000">
            <a:off x="6159500" y="3729038"/>
            <a:ext cx="388938" cy="2557462"/>
          </a:xfrm>
          <a:prstGeom prst="bentConnector3">
            <a:avLst>
              <a:gd name="adj1" fmla="val 39181"/>
            </a:avLst>
          </a:prstGeom>
          <a:noFill/>
          <a:ln w="28575">
            <a:solidFill>
              <a:srgbClr val="3333CC"/>
            </a:solidFill>
            <a:miter lim="800000"/>
            <a:headEnd/>
            <a:tailEnd/>
          </a:ln>
          <a:effectLst/>
        </p:spPr>
      </p:cxnSp>
      <p:cxnSp>
        <p:nvCxnSpPr>
          <p:cNvPr id="152601" name="AutoShape 25"/>
          <p:cNvCxnSpPr>
            <a:cxnSpLocks noChangeShapeType="1"/>
          </p:cNvCxnSpPr>
          <p:nvPr/>
        </p:nvCxnSpPr>
        <p:spPr bwMode="auto">
          <a:xfrm>
            <a:off x="5054600" y="2771775"/>
            <a:ext cx="1588" cy="360363"/>
          </a:xfrm>
          <a:prstGeom prst="straightConnector1">
            <a:avLst/>
          </a:prstGeom>
          <a:noFill/>
          <a:ln w="60325">
            <a:solidFill>
              <a:srgbClr val="3333CC"/>
            </a:solidFill>
            <a:round/>
            <a:headEnd/>
            <a:tailEnd type="triangle" w="med" len="med"/>
          </a:ln>
          <a:effectLst/>
        </p:spPr>
      </p:cxnSp>
      <p:sp>
        <p:nvSpPr>
          <p:cNvPr id="152602" name="Rectangle 26"/>
          <p:cNvSpPr>
            <a:spLocks noChangeArrowheads="1"/>
          </p:cNvSpPr>
          <p:nvPr/>
        </p:nvSpPr>
        <p:spPr bwMode="auto">
          <a:xfrm>
            <a:off x="3598863" y="1050925"/>
            <a:ext cx="2881312" cy="288925"/>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1 - Analyse / diagnostic</a:t>
            </a:r>
          </a:p>
        </p:txBody>
      </p:sp>
      <p:cxnSp>
        <p:nvCxnSpPr>
          <p:cNvPr id="152604" name="AutoShape 28"/>
          <p:cNvCxnSpPr>
            <a:cxnSpLocks noChangeShapeType="1"/>
          </p:cNvCxnSpPr>
          <p:nvPr/>
        </p:nvCxnSpPr>
        <p:spPr bwMode="auto">
          <a:xfrm>
            <a:off x="5051425" y="3319463"/>
            <a:ext cx="1588" cy="360362"/>
          </a:xfrm>
          <a:prstGeom prst="straightConnector1">
            <a:avLst/>
          </a:prstGeom>
          <a:noFill/>
          <a:ln w="60325">
            <a:solidFill>
              <a:srgbClr val="3333CC"/>
            </a:solidFill>
            <a:round/>
            <a:headEnd/>
            <a:tailEnd type="triangle" w="med" len="med"/>
          </a:ln>
          <a:effectLst/>
        </p:spPr>
      </p:cxnSp>
      <p:cxnSp>
        <p:nvCxnSpPr>
          <p:cNvPr id="152611" name="AutoShape 35"/>
          <p:cNvCxnSpPr>
            <a:cxnSpLocks noChangeShapeType="1"/>
          </p:cNvCxnSpPr>
          <p:nvPr/>
        </p:nvCxnSpPr>
        <p:spPr bwMode="auto">
          <a:xfrm>
            <a:off x="5056188" y="6153150"/>
            <a:ext cx="1587" cy="360363"/>
          </a:xfrm>
          <a:prstGeom prst="straightConnector1">
            <a:avLst/>
          </a:prstGeom>
          <a:noFill/>
          <a:ln w="60325">
            <a:solidFill>
              <a:srgbClr val="3333CC"/>
            </a:solidFill>
            <a:round/>
            <a:headEnd/>
            <a:tailEnd type="triangle" w="med" len="med"/>
          </a:ln>
          <a:effectLst/>
        </p:spPr>
      </p:cxnSp>
      <p:sp>
        <p:nvSpPr>
          <p:cNvPr id="152612" name="Rectangle 36"/>
          <p:cNvSpPr>
            <a:spLocks noChangeArrowheads="1"/>
          </p:cNvSpPr>
          <p:nvPr/>
        </p:nvSpPr>
        <p:spPr bwMode="auto">
          <a:xfrm>
            <a:off x="2663825" y="199859"/>
            <a:ext cx="4137992"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cxnSp>
        <p:nvCxnSpPr>
          <p:cNvPr id="39" name="AutoShape 25"/>
          <p:cNvCxnSpPr>
            <a:cxnSpLocks noChangeShapeType="1"/>
          </p:cNvCxnSpPr>
          <p:nvPr/>
        </p:nvCxnSpPr>
        <p:spPr bwMode="auto">
          <a:xfrm>
            <a:off x="5078734" y="2043112"/>
            <a:ext cx="1588" cy="360363"/>
          </a:xfrm>
          <a:prstGeom prst="straightConnector1">
            <a:avLst/>
          </a:prstGeom>
          <a:noFill/>
          <a:ln w="60325">
            <a:solidFill>
              <a:srgbClr val="3333CC"/>
            </a:solidFill>
            <a:round/>
            <a:headEnd/>
            <a:tailEnd type="triangle" w="med" len="med"/>
          </a:ln>
          <a:effectLst/>
        </p:spPr>
      </p:cxnSp>
      <p:cxnSp>
        <p:nvCxnSpPr>
          <p:cNvPr id="40" name="AutoShape 25"/>
          <p:cNvCxnSpPr>
            <a:cxnSpLocks noChangeShapeType="1"/>
          </p:cNvCxnSpPr>
          <p:nvPr/>
        </p:nvCxnSpPr>
        <p:spPr bwMode="auto">
          <a:xfrm>
            <a:off x="5077146" y="4860724"/>
            <a:ext cx="1588" cy="360363"/>
          </a:xfrm>
          <a:prstGeom prst="straightConnector1">
            <a:avLst/>
          </a:prstGeom>
          <a:noFill/>
          <a:ln w="60325">
            <a:solidFill>
              <a:srgbClr val="3333CC"/>
            </a:solidFill>
            <a:round/>
            <a:headEnd/>
            <a:tailEnd type="triangle" w="med" len="med"/>
          </a:ln>
          <a:effectLst/>
        </p:spPr>
      </p:cxnSp>
    </p:spTree>
  </p:cSld>
  <p:clrMapOvr>
    <a:masterClrMapping/>
  </p:clrMapOvr>
  <p:transition spd="med">
    <p:randomBa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66</a:t>
            </a:fld>
            <a:endParaRPr lang="fr-FR" dirty="0"/>
          </a:p>
        </p:txBody>
      </p:sp>
      <p:pic>
        <p:nvPicPr>
          <p:cNvPr id="533506" name="Picture 2"/>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l="6929" t="30009" r="27150" b="8313"/>
          <a:stretch/>
        </p:blipFill>
        <p:spPr bwMode="auto">
          <a:xfrm>
            <a:off x="827584" y="2051110"/>
            <a:ext cx="7421412" cy="3903866"/>
          </a:xfrm>
          <a:prstGeom prst="rect">
            <a:avLst/>
          </a:prstGeom>
          <a:solidFill>
            <a:srgbClr val="3333CC"/>
          </a:solidFill>
          <a:ln w="9525">
            <a:solidFill>
              <a:srgbClr val="3333CC"/>
            </a:solidFill>
            <a:miter lim="800000"/>
            <a:headEnd/>
            <a:tailEnd/>
          </a:ln>
          <a:extLst/>
        </p:spPr>
      </p:pic>
      <p:pic>
        <p:nvPicPr>
          <p:cNvPr id="570370"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440884"/>
      </p:ext>
    </p:extLst>
  </p:cSld>
  <p:clrMapOvr>
    <a:masterClrMapping/>
  </p:clrMapOvr>
  <p:transition spd="med">
    <p:randomBa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67</a:t>
            </a:fld>
            <a:endParaRPr lang="fr-FR" dirty="0"/>
          </a:p>
        </p:txBody>
      </p:sp>
      <p:pic>
        <p:nvPicPr>
          <p:cNvPr id="534530" name="Picture 2"/>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l="39364" t="44654" r="30040" b="5703"/>
          <a:stretch/>
        </p:blipFill>
        <p:spPr bwMode="auto">
          <a:xfrm>
            <a:off x="2478829" y="1988840"/>
            <a:ext cx="3985271" cy="3635344"/>
          </a:xfrm>
          <a:prstGeom prst="rect">
            <a:avLst/>
          </a:prstGeom>
          <a:solidFill>
            <a:schemeClr val="accent2"/>
          </a:solidFill>
          <a:ln w="9525">
            <a:solidFill>
              <a:srgbClr val="3333CC"/>
            </a:solidFill>
            <a:miter lim="800000"/>
            <a:headEnd/>
            <a:tailEnd/>
          </a:ln>
          <a:extLst/>
        </p:spPr>
      </p:pic>
      <p:sp>
        <p:nvSpPr>
          <p:cNvPr id="4" name="Rectangle 4"/>
          <p:cNvSpPr>
            <a:spLocks noChangeArrowheads="1"/>
          </p:cNvSpPr>
          <p:nvPr/>
        </p:nvSpPr>
        <p:spPr bwMode="auto">
          <a:xfrm>
            <a:off x="1979712" y="747741"/>
            <a:ext cx="6696744"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Les étapes du Marketing stratégique</a:t>
            </a:r>
          </a:p>
        </p:txBody>
      </p:sp>
      <p:pic>
        <p:nvPicPr>
          <p:cNvPr id="5"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951329"/>
      </p:ext>
    </p:extLst>
  </p:cSld>
  <p:clrMapOvr>
    <a:masterClrMapping/>
  </p:clrMapOvr>
  <p:transition spd="med">
    <p:randomBa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68</a:t>
            </a:fld>
            <a:endParaRPr lang="fr-FR" dirty="0"/>
          </a:p>
        </p:txBody>
      </p:sp>
      <p:pic>
        <p:nvPicPr>
          <p:cNvPr id="5386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950" t="24626" r="23682" b="11914"/>
          <a:stretch/>
        </p:blipFill>
        <p:spPr bwMode="auto">
          <a:xfrm>
            <a:off x="1095859" y="1124743"/>
            <a:ext cx="6943725" cy="4642159"/>
          </a:xfrm>
          <a:prstGeom prst="rect">
            <a:avLst/>
          </a:prstGeom>
          <a:solidFill>
            <a:srgbClr val="3333CC"/>
          </a:solidFill>
          <a:ln>
            <a:solidFill>
              <a:srgbClr val="3333CC"/>
            </a:solidFill>
          </a:ln>
        </p:spPr>
      </p:pic>
    </p:spTree>
    <p:extLst>
      <p:ext uri="{BB962C8B-B14F-4D97-AF65-F5344CB8AC3E}">
        <p14:creationId xmlns:p14="http://schemas.microsoft.com/office/powerpoint/2010/main" val="400275614"/>
      </p:ext>
    </p:extLst>
  </p:cSld>
  <p:clrMapOvr>
    <a:masterClrMapping/>
  </p:clrMapOvr>
  <p:transition spd="med">
    <p:randomBa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5"/>
          <p:cNvSpPr>
            <a:spLocks noGrp="1"/>
          </p:cNvSpPr>
          <p:nvPr>
            <p:ph type="sldNum" sz="quarter" idx="4"/>
          </p:nvPr>
        </p:nvSpPr>
        <p:spPr>
          <a:xfrm>
            <a:off x="8675688" y="6624638"/>
            <a:ext cx="468312" cy="260350"/>
          </a:xfrm>
        </p:spPr>
        <p:txBody>
          <a:bodyPr/>
          <a:lstStyle/>
          <a:p>
            <a:fld id="{9C2EA8F0-5E7C-4D42-AC11-C50CB13AD07B}" type="slidenum">
              <a:rPr lang="fr-FR"/>
              <a:pPr/>
              <a:t>69</a:t>
            </a:fld>
            <a:endParaRPr lang="fr-FR"/>
          </a:p>
        </p:txBody>
      </p:sp>
      <p:sp>
        <p:nvSpPr>
          <p:cNvPr id="11267" name="Rectangle 3"/>
          <p:cNvSpPr>
            <a:spLocks noGrp="1" noChangeArrowheads="1"/>
          </p:cNvSpPr>
          <p:nvPr>
            <p:ph type="body" idx="4294967295"/>
          </p:nvPr>
        </p:nvSpPr>
        <p:spPr>
          <a:xfrm>
            <a:off x="1835696" y="1700808"/>
            <a:ext cx="5328592" cy="2952328"/>
          </a:xfrm>
          <a:prstGeom prst="rect">
            <a:avLst/>
          </a:prstGeom>
          <a:solidFill>
            <a:schemeClr val="accent2"/>
          </a:solidFill>
          <a:ln>
            <a:solidFill>
              <a:srgbClr val="3333CC"/>
            </a:solidFill>
          </a:ln>
        </p:spPr>
        <p:txBody>
          <a:bodyPr/>
          <a:lstStyle/>
          <a:p>
            <a:pPr marL="0" indent="0">
              <a:lnSpc>
                <a:spcPct val="190000"/>
              </a:lnSpc>
              <a:buClr>
                <a:srgbClr val="3333CC"/>
              </a:buClr>
              <a:buNone/>
            </a:pPr>
            <a:r>
              <a:rPr lang="fr-FR" sz="2800" b="1" dirty="0">
                <a:solidFill>
                  <a:schemeClr val="bg1"/>
                </a:solidFill>
              </a:rPr>
              <a:t>   Analyser le Marché</a:t>
            </a:r>
          </a:p>
          <a:p>
            <a:pPr marL="0" indent="0">
              <a:lnSpc>
                <a:spcPct val="190000"/>
              </a:lnSpc>
              <a:buClr>
                <a:srgbClr val="3333CC"/>
              </a:buClr>
              <a:buNone/>
            </a:pPr>
            <a:r>
              <a:rPr lang="fr-FR" sz="2800" b="1" dirty="0">
                <a:solidFill>
                  <a:schemeClr val="bg1"/>
                </a:solidFill>
              </a:rPr>
              <a:t>   Choisir son Marché</a:t>
            </a:r>
          </a:p>
          <a:p>
            <a:pPr marL="0" indent="0">
              <a:lnSpc>
                <a:spcPct val="190000"/>
              </a:lnSpc>
              <a:buClr>
                <a:srgbClr val="3333CC"/>
              </a:buClr>
              <a:buNone/>
            </a:pPr>
            <a:r>
              <a:rPr lang="fr-FR" sz="2800" b="1" dirty="0">
                <a:solidFill>
                  <a:schemeClr val="bg1"/>
                </a:solidFill>
              </a:rPr>
              <a:t>   Se Lancer sur ce Marché</a:t>
            </a:r>
          </a:p>
        </p:txBody>
      </p:sp>
    </p:spTree>
  </p:cSld>
  <p:clrMapOvr>
    <a:masterClrMapping/>
  </p:clrMapOvr>
  <p:transition spd="med">
    <p:randomBa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994AB4CA-3B57-4574-B77E-23681B3D8134}" type="slidenum">
              <a:rPr lang="fr-FR"/>
              <a:pPr/>
              <a:t>70</a:t>
            </a:fld>
            <a:endParaRPr lang="fr-FR"/>
          </a:p>
        </p:txBody>
      </p:sp>
      <p:sp>
        <p:nvSpPr>
          <p:cNvPr id="247811" name="Rectangle 3"/>
          <p:cNvSpPr>
            <a:spLocks noGrp="1" noChangeArrowheads="1"/>
          </p:cNvSpPr>
          <p:nvPr>
            <p:ph type="body" idx="4294967295"/>
          </p:nvPr>
        </p:nvSpPr>
        <p:spPr>
          <a:xfrm>
            <a:off x="3995936" y="1168152"/>
            <a:ext cx="4475162" cy="1180728"/>
          </a:xfrm>
          <a:prstGeom prst="rect">
            <a:avLst/>
          </a:prstGeom>
          <a:solidFill>
            <a:schemeClr val="accent2">
              <a:alpha val="39999"/>
            </a:schemeClr>
          </a:solidFill>
          <a:ln>
            <a:solidFill>
              <a:srgbClr val="3333CC"/>
            </a:solidFill>
          </a:ln>
        </p:spPr>
        <p:txBody>
          <a:bodyPr/>
          <a:lstStyle/>
          <a:p>
            <a:pPr marL="0" indent="0" algn="just">
              <a:lnSpc>
                <a:spcPct val="115000"/>
              </a:lnSpc>
              <a:buFontTx/>
              <a:buNone/>
            </a:pPr>
            <a:r>
              <a:rPr lang="fr-FR" sz="1600" dirty="0">
                <a:solidFill>
                  <a:schemeClr val="bg1"/>
                </a:solidFill>
                <a:latin typeface="Verdana" pitchFamily="34" charset="0"/>
              </a:rPr>
              <a:t>Les services à la personne, Le vêtement sport, le prêt-à-porter, le vin, la bière, autres idées de thèmes… </a:t>
            </a:r>
          </a:p>
        </p:txBody>
      </p:sp>
      <p:sp>
        <p:nvSpPr>
          <p:cNvPr id="247819" name="Text Box 11"/>
          <p:cNvSpPr txBox="1">
            <a:spLocks noChangeArrowheads="1"/>
          </p:cNvSpPr>
          <p:nvPr/>
        </p:nvSpPr>
        <p:spPr bwMode="auto">
          <a:xfrm>
            <a:off x="4180180" y="2996952"/>
            <a:ext cx="4464050" cy="3139321"/>
          </a:xfrm>
          <a:prstGeom prst="rect">
            <a:avLst/>
          </a:prstGeom>
          <a:solidFill>
            <a:srgbClr val="3333CC"/>
          </a:solidFill>
          <a:ln w="9525">
            <a:solidFill>
              <a:srgbClr val="3333CC"/>
            </a:solidFill>
            <a:miter lim="800000"/>
            <a:headEnd/>
            <a:tailEnd/>
          </a:ln>
          <a:effectLst/>
        </p:spPr>
        <p:txBody>
          <a:bodyPr wrap="square">
            <a:spAutoFit/>
          </a:bodyPr>
          <a:lstStyle/>
          <a:p>
            <a:pPr marL="177800" indent="-177800" algn="just">
              <a:spcBef>
                <a:spcPct val="50000"/>
              </a:spcBef>
              <a:buFontTx/>
              <a:buChar char="•"/>
            </a:pPr>
            <a:r>
              <a:rPr lang="fr-FR" sz="1800" dirty="0">
                <a:solidFill>
                  <a:schemeClr val="bg1"/>
                </a:solidFill>
              </a:rPr>
              <a:t>Vous êtes missionnés par une entreprise intervenant sur ce secteur d’activité aux USA qui a le projet de s’implanter en Europe et notamment en France.</a:t>
            </a:r>
          </a:p>
          <a:p>
            <a:pPr marL="177800" indent="-177800" algn="just">
              <a:spcBef>
                <a:spcPct val="50000"/>
              </a:spcBef>
              <a:buFontTx/>
              <a:buChar char="•"/>
            </a:pPr>
            <a:r>
              <a:rPr lang="fr-FR" sz="1800" dirty="0">
                <a:solidFill>
                  <a:schemeClr val="bg1"/>
                </a:solidFill>
              </a:rPr>
              <a:t>Dans 1 premier temps, elle désire que vous dressiez un panorama global et synthétique de ce marché en France. (étude de marché)</a:t>
            </a:r>
          </a:p>
          <a:p>
            <a:pPr marL="177800" indent="-177800">
              <a:spcBef>
                <a:spcPct val="50000"/>
              </a:spcBef>
              <a:buFontTx/>
              <a:buChar char="•"/>
            </a:pPr>
            <a:r>
              <a:rPr lang="fr-FR" sz="1800" dirty="0">
                <a:solidFill>
                  <a:schemeClr val="bg1"/>
                </a:solidFill>
              </a:rPr>
              <a:t>Voir exemples : PWPT </a:t>
            </a:r>
          </a:p>
        </p:txBody>
      </p:sp>
      <p:sp>
        <p:nvSpPr>
          <p:cNvPr id="247820" name="Text Box 12"/>
          <p:cNvSpPr txBox="1">
            <a:spLocks noChangeArrowheads="1"/>
          </p:cNvSpPr>
          <p:nvPr/>
        </p:nvSpPr>
        <p:spPr bwMode="auto">
          <a:xfrm>
            <a:off x="179512" y="3789040"/>
            <a:ext cx="3384550" cy="1785104"/>
          </a:xfrm>
          <a:prstGeom prst="rect">
            <a:avLst/>
          </a:prstGeom>
          <a:solidFill>
            <a:srgbClr val="3333CC"/>
          </a:solidFill>
          <a:ln w="9525" algn="ctr">
            <a:solidFill>
              <a:srgbClr val="3333CC"/>
            </a:solidFill>
            <a:miter lim="800000"/>
            <a:headEnd/>
            <a:tailEnd/>
          </a:ln>
          <a:effectLst/>
        </p:spPr>
        <p:txBody>
          <a:bodyPr>
            <a:spAutoFit/>
          </a:bodyPr>
          <a:lstStyle/>
          <a:p>
            <a:pPr algn="ctr">
              <a:spcBef>
                <a:spcPct val="50000"/>
              </a:spcBef>
            </a:pPr>
            <a:r>
              <a:rPr lang="fr-FR" sz="2000" b="1" dirty="0">
                <a:solidFill>
                  <a:schemeClr val="bg1"/>
                </a:solidFill>
              </a:rPr>
              <a:t>Présentation </a:t>
            </a:r>
            <a:br>
              <a:rPr lang="fr-FR" sz="2000" b="1" dirty="0">
                <a:solidFill>
                  <a:schemeClr val="bg1"/>
                </a:solidFill>
              </a:rPr>
            </a:br>
            <a:r>
              <a:rPr lang="fr-FR" sz="1200" b="1" dirty="0">
                <a:solidFill>
                  <a:schemeClr val="bg1"/>
                </a:solidFill>
              </a:rPr>
              <a:t>par groupes de 4</a:t>
            </a:r>
            <a:br>
              <a:rPr lang="fr-FR" sz="2000" b="1" dirty="0">
                <a:solidFill>
                  <a:schemeClr val="bg1"/>
                </a:solidFill>
              </a:rPr>
            </a:br>
            <a:br>
              <a:rPr lang="fr-FR" sz="2000" b="1" dirty="0">
                <a:solidFill>
                  <a:schemeClr val="bg1"/>
                </a:solidFill>
              </a:rPr>
            </a:br>
            <a:r>
              <a:rPr lang="fr-FR" sz="2800" b="1" dirty="0">
                <a:solidFill>
                  <a:schemeClr val="bg1"/>
                </a:solidFill>
              </a:rPr>
              <a:t>10 mn</a:t>
            </a:r>
            <a:r>
              <a:rPr lang="fr-FR" sz="2000" b="1" dirty="0">
                <a:solidFill>
                  <a:schemeClr val="bg1"/>
                </a:solidFill>
              </a:rPr>
              <a:t> chacun</a:t>
            </a:r>
          </a:p>
          <a:p>
            <a:pPr algn="ctr">
              <a:spcBef>
                <a:spcPct val="50000"/>
              </a:spcBef>
            </a:pPr>
            <a:r>
              <a:rPr lang="fr-FR" sz="2000" b="1" dirty="0">
                <a:solidFill>
                  <a:schemeClr val="bg1"/>
                </a:solidFill>
              </a:rPr>
              <a:t>Avec un support PWPT</a:t>
            </a:r>
          </a:p>
        </p:txBody>
      </p:sp>
      <p:sp>
        <p:nvSpPr>
          <p:cNvPr id="247821" name="Text Box 13"/>
          <p:cNvSpPr txBox="1">
            <a:spLocks noChangeArrowheads="1"/>
          </p:cNvSpPr>
          <p:nvPr/>
        </p:nvSpPr>
        <p:spPr bwMode="auto">
          <a:xfrm>
            <a:off x="3923928" y="739888"/>
            <a:ext cx="4464050" cy="400110"/>
          </a:xfrm>
          <a:prstGeom prst="rect">
            <a:avLst/>
          </a:prstGeom>
          <a:noFill/>
          <a:ln w="9525">
            <a:noFill/>
            <a:miter lim="800000"/>
            <a:headEnd/>
            <a:tailEnd/>
          </a:ln>
          <a:effectLst/>
        </p:spPr>
        <p:txBody>
          <a:bodyPr>
            <a:spAutoFit/>
          </a:bodyPr>
          <a:lstStyle/>
          <a:p>
            <a:pPr>
              <a:spcBef>
                <a:spcPct val="50000"/>
              </a:spcBef>
            </a:pPr>
            <a:r>
              <a:rPr lang="fr-FR" sz="2000" b="1" i="1" dirty="0">
                <a:solidFill>
                  <a:schemeClr val="accent6">
                    <a:lumMod val="75000"/>
                  </a:schemeClr>
                </a:solidFill>
              </a:rPr>
              <a:t>Ex : Thématiques</a:t>
            </a:r>
          </a:p>
        </p:txBody>
      </p:sp>
      <p:sp>
        <p:nvSpPr>
          <p:cNvPr id="247851" name="Text Box 43"/>
          <p:cNvSpPr txBox="1">
            <a:spLocks noChangeArrowheads="1"/>
          </p:cNvSpPr>
          <p:nvPr/>
        </p:nvSpPr>
        <p:spPr bwMode="auto">
          <a:xfrm>
            <a:off x="242294" y="2627620"/>
            <a:ext cx="2879725" cy="369332"/>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Pour le …. mars 201.</a:t>
            </a:r>
          </a:p>
        </p:txBody>
      </p:sp>
      <p:pic>
        <p:nvPicPr>
          <p:cNvPr id="10"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611561" y="620688"/>
            <a:ext cx="863712" cy="863712"/>
          </a:xfrm>
          <a:prstGeom prst="rect">
            <a:avLst/>
          </a:prstGeom>
          <a:solidFill>
            <a:srgbClr val="3333CC"/>
          </a:solidFill>
          <a:ln>
            <a:solidFill>
              <a:srgbClr val="3333CC"/>
            </a:solidFill>
          </a:ln>
        </p:spPr>
      </p:pic>
    </p:spTree>
  </p:cSld>
  <p:clrMapOvr>
    <a:masterClrMapping/>
  </p:clrMapOvr>
  <p:transition spd="med">
    <p:randomBa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71</a:t>
            </a:fld>
            <a:endParaRPr lang="fr-FR" dirty="0"/>
          </a:p>
        </p:txBody>
      </p:sp>
      <p:sp>
        <p:nvSpPr>
          <p:cNvPr id="3" name="Titre 1"/>
          <p:cNvSpPr txBox="1">
            <a:spLocks/>
          </p:cNvSpPr>
          <p:nvPr/>
        </p:nvSpPr>
        <p:spPr>
          <a:xfrm rot="21042312">
            <a:off x="480439" y="1583368"/>
            <a:ext cx="7551601" cy="1097730"/>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nSpc>
                <a:spcPts val="3500"/>
              </a:lnSpc>
            </a:pPr>
            <a:r>
              <a:rPr lang="en-US" sz="4000" kern="0" dirty="0">
                <a:solidFill>
                  <a:schemeClr val="accent6">
                    <a:lumMod val="75000"/>
                  </a:schemeClr>
                </a:solidFill>
              </a:rPr>
              <a:t>Marché du service à la </a:t>
            </a:r>
            <a:r>
              <a:rPr lang="fr-FR" sz="4000" kern="0" dirty="0">
                <a:solidFill>
                  <a:schemeClr val="accent6">
                    <a:lumMod val="75000"/>
                  </a:schemeClr>
                </a:solidFill>
              </a:rPr>
              <a:t>personne </a:t>
            </a:r>
          </a:p>
        </p:txBody>
      </p:sp>
      <p:sp>
        <p:nvSpPr>
          <p:cNvPr id="4" name="Titre 1"/>
          <p:cNvSpPr txBox="1">
            <a:spLocks/>
          </p:cNvSpPr>
          <p:nvPr/>
        </p:nvSpPr>
        <p:spPr>
          <a:xfrm>
            <a:off x="1464188" y="3501008"/>
            <a:ext cx="6552729" cy="1470025"/>
          </a:xfrm>
          <a:prstGeom prst="rect">
            <a:avLst/>
          </a:prstGeom>
          <a:ln>
            <a:solidFill>
              <a:srgbClr val="3333CC"/>
            </a:solidFill>
          </a:ln>
        </p:spPr>
        <p:style>
          <a:lnRef idx="0">
            <a:schemeClr val="accent1"/>
          </a:lnRef>
          <a:fillRef idx="3">
            <a:schemeClr val="accent1"/>
          </a:fillRef>
          <a:effectRef idx="3">
            <a:schemeClr val="accent1"/>
          </a:effectRef>
          <a:fontRef idx="minor">
            <a:schemeClr val="lt1"/>
          </a:fontRef>
        </p:style>
        <p:txBody>
          <a:bodyPr/>
          <a:lstStyle>
            <a:lvl1pPr algn="ctr" rtl="0" fontAlgn="base">
              <a:spcBef>
                <a:spcPct val="0"/>
              </a:spcBef>
              <a:spcAft>
                <a:spcPct val="0"/>
              </a:spcAft>
              <a:defRPr sz="4400">
                <a:solidFill>
                  <a:schemeClr val="lt1"/>
                </a:solidFill>
                <a:latin typeface="+mn-lt"/>
                <a:ea typeface="+mn-ea"/>
                <a:cs typeface="+mn-cs"/>
              </a:defRPr>
            </a:lvl1pPr>
            <a:lvl2pPr algn="ctr" rtl="0" fontAlgn="base">
              <a:spcBef>
                <a:spcPct val="0"/>
              </a:spcBef>
              <a:spcAft>
                <a:spcPct val="0"/>
              </a:spcAft>
              <a:defRPr sz="4400">
                <a:solidFill>
                  <a:schemeClr val="lt1"/>
                </a:solidFill>
                <a:latin typeface="+mn-lt"/>
                <a:ea typeface="+mn-ea"/>
                <a:cs typeface="+mn-cs"/>
              </a:defRPr>
            </a:lvl2pPr>
            <a:lvl3pPr algn="ctr" rtl="0" fontAlgn="base">
              <a:spcBef>
                <a:spcPct val="0"/>
              </a:spcBef>
              <a:spcAft>
                <a:spcPct val="0"/>
              </a:spcAft>
              <a:defRPr sz="4400">
                <a:solidFill>
                  <a:schemeClr val="lt1"/>
                </a:solidFill>
                <a:latin typeface="+mn-lt"/>
                <a:ea typeface="+mn-ea"/>
                <a:cs typeface="+mn-cs"/>
              </a:defRPr>
            </a:lvl3pPr>
            <a:lvl4pPr algn="ctr" rtl="0" fontAlgn="base">
              <a:spcBef>
                <a:spcPct val="0"/>
              </a:spcBef>
              <a:spcAft>
                <a:spcPct val="0"/>
              </a:spcAft>
              <a:defRPr sz="4400">
                <a:solidFill>
                  <a:schemeClr val="lt1"/>
                </a:solidFill>
                <a:latin typeface="+mn-lt"/>
                <a:ea typeface="+mn-ea"/>
                <a:cs typeface="+mn-cs"/>
              </a:defRPr>
            </a:lvl4pPr>
            <a:lvl5pPr algn="ctr" rtl="0" fontAlgn="base">
              <a:spcBef>
                <a:spcPct val="0"/>
              </a:spcBef>
              <a:spcAft>
                <a:spcPct val="0"/>
              </a:spcAft>
              <a:defRPr sz="4400">
                <a:solidFill>
                  <a:schemeClr val="lt1"/>
                </a:solidFill>
                <a:latin typeface="+mn-lt"/>
                <a:ea typeface="+mn-ea"/>
                <a:cs typeface="+mn-cs"/>
              </a:defRPr>
            </a:lvl5pPr>
            <a:lvl6pPr marL="457200" algn="ctr" rtl="0" fontAlgn="base">
              <a:spcBef>
                <a:spcPct val="0"/>
              </a:spcBef>
              <a:spcAft>
                <a:spcPct val="0"/>
              </a:spcAft>
              <a:defRPr sz="4400">
                <a:solidFill>
                  <a:schemeClr val="lt1"/>
                </a:solidFill>
                <a:latin typeface="+mn-lt"/>
                <a:ea typeface="+mn-ea"/>
                <a:cs typeface="+mn-cs"/>
              </a:defRPr>
            </a:lvl6pPr>
            <a:lvl7pPr marL="914400" algn="ctr" rtl="0" fontAlgn="base">
              <a:spcBef>
                <a:spcPct val="0"/>
              </a:spcBef>
              <a:spcAft>
                <a:spcPct val="0"/>
              </a:spcAft>
              <a:defRPr sz="4400">
                <a:solidFill>
                  <a:schemeClr val="lt1"/>
                </a:solidFill>
                <a:latin typeface="+mn-lt"/>
                <a:ea typeface="+mn-ea"/>
                <a:cs typeface="+mn-cs"/>
              </a:defRPr>
            </a:lvl7pPr>
            <a:lvl8pPr marL="1371600" algn="ctr" rtl="0" fontAlgn="base">
              <a:spcBef>
                <a:spcPct val="0"/>
              </a:spcBef>
              <a:spcAft>
                <a:spcPct val="0"/>
              </a:spcAft>
              <a:defRPr sz="4400">
                <a:solidFill>
                  <a:schemeClr val="lt1"/>
                </a:solidFill>
                <a:latin typeface="+mn-lt"/>
                <a:ea typeface="+mn-ea"/>
                <a:cs typeface="+mn-cs"/>
              </a:defRPr>
            </a:lvl8pPr>
            <a:lvl9pPr marL="1828800" algn="ctr" rtl="0" fontAlgn="base">
              <a:spcBef>
                <a:spcPct val="0"/>
              </a:spcBef>
              <a:spcAft>
                <a:spcPct val="0"/>
              </a:spcAft>
              <a:defRPr sz="4400">
                <a:solidFill>
                  <a:schemeClr val="lt1"/>
                </a:solidFill>
                <a:latin typeface="+mn-lt"/>
                <a:ea typeface="+mn-ea"/>
                <a:cs typeface="+mn-cs"/>
              </a:defRPr>
            </a:lvl9pPr>
          </a:lstStyle>
          <a:p>
            <a:r>
              <a:rPr lang="fr-FR" kern="0" dirty="0">
                <a:solidFill>
                  <a:schemeClr val="bg1"/>
                </a:solidFill>
                <a:latin typeface="Aharoni" panose="02010803020104030203" pitchFamily="2" charset="-79"/>
                <a:cs typeface="Aharoni" panose="02010803020104030203" pitchFamily="2" charset="-79"/>
              </a:rPr>
              <a:t>Les Services </a:t>
            </a:r>
            <a:r>
              <a:rPr lang="fr-FR" b="1" kern="0" dirty="0">
                <a:solidFill>
                  <a:schemeClr val="bg1"/>
                </a:solidFill>
                <a:latin typeface="Aharoni" panose="02010803020104030203" pitchFamily="2" charset="-79"/>
                <a:cs typeface="Aharoni" panose="02010803020104030203" pitchFamily="2" charset="-79"/>
              </a:rPr>
              <a:t>à</a:t>
            </a:r>
            <a:r>
              <a:rPr lang="fr-FR" kern="0" dirty="0">
                <a:solidFill>
                  <a:schemeClr val="bg1"/>
                </a:solidFill>
                <a:latin typeface="Aharoni" panose="02010803020104030203" pitchFamily="2" charset="-79"/>
                <a:cs typeface="Aharoni" panose="02010803020104030203" pitchFamily="2" charset="-79"/>
              </a:rPr>
              <a:t> la Personne</a:t>
            </a:r>
          </a:p>
        </p:txBody>
      </p:sp>
      <p:sp>
        <p:nvSpPr>
          <p:cNvPr id="5" name="Rectangle 4"/>
          <p:cNvSpPr>
            <a:spLocks noChangeArrowheads="1"/>
          </p:cNvSpPr>
          <p:nvPr/>
        </p:nvSpPr>
        <p:spPr bwMode="auto">
          <a:xfrm>
            <a:off x="643202" y="5949280"/>
            <a:ext cx="7427913" cy="706437"/>
          </a:xfrm>
          <a:prstGeom prst="rect">
            <a:avLst/>
          </a:prstGeom>
          <a:noFill/>
          <a:ln w="9525">
            <a:noFill/>
            <a:miter lim="800000"/>
            <a:headEnd/>
            <a:tailEnd/>
          </a:ln>
          <a:effectLst/>
        </p:spPr>
        <p:txBody>
          <a:bodyPr anchor="ctr"/>
          <a:lstStyle/>
          <a:p>
            <a:pPr algn="ctr"/>
            <a:r>
              <a:rPr lang="fr-FR" sz="1200" dirty="0"/>
              <a:t>Dossier : Cabinet Bleu/Thématiques-Cours/S&amp;M2015/TPS&amp;M</a:t>
            </a:r>
          </a:p>
        </p:txBody>
      </p:sp>
    </p:spTree>
    <p:extLst>
      <p:ext uri="{BB962C8B-B14F-4D97-AF65-F5344CB8AC3E}">
        <p14:creationId xmlns:p14="http://schemas.microsoft.com/office/powerpoint/2010/main" val="348777980"/>
      </p:ext>
    </p:extLst>
  </p:cSld>
  <p:clrMapOvr>
    <a:masterClrMapping/>
  </p:clrMapOvr>
  <p:transition spd="med">
    <p:randomBa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75688" y="6566694"/>
            <a:ext cx="468312" cy="260350"/>
          </a:xfrm>
        </p:spPr>
        <p:txBody>
          <a:bodyPr/>
          <a:lstStyle/>
          <a:p>
            <a:fld id="{F329B05D-0639-4BC7-B7D7-044F3A242D94}" type="slidenum">
              <a:rPr lang="fr-FR"/>
              <a:pPr/>
              <a:t>72</a:t>
            </a:fld>
            <a:endParaRPr lang="fr-FR"/>
          </a:p>
        </p:txBody>
      </p:sp>
      <p:sp>
        <p:nvSpPr>
          <p:cNvPr id="263172" name="Rectangle 4"/>
          <p:cNvSpPr>
            <a:spLocks noGrp="1" noChangeArrowheads="1"/>
          </p:cNvSpPr>
          <p:nvPr>
            <p:ph type="ctrTitle" idx="4294967295"/>
          </p:nvPr>
        </p:nvSpPr>
        <p:spPr>
          <a:xfrm>
            <a:off x="2411413" y="2728913"/>
            <a:ext cx="2952750" cy="939800"/>
          </a:xfrm>
          <a:prstGeom prst="rect">
            <a:avLst/>
          </a:prstGeom>
        </p:spPr>
        <p:txBody>
          <a:bodyPr/>
          <a:lstStyle/>
          <a:p>
            <a:pPr algn="l"/>
            <a:r>
              <a:rPr lang="fr-FR" sz="6000" b="1" dirty="0" err="1">
                <a:solidFill>
                  <a:schemeClr val="accent1">
                    <a:lumMod val="50000"/>
                  </a:schemeClr>
                </a:solidFill>
              </a:rPr>
              <a:t>M</a:t>
            </a:r>
            <a:r>
              <a:rPr lang="fr-FR" sz="4000" b="1" dirty="0" err="1">
                <a:solidFill>
                  <a:srgbClr val="000066"/>
                </a:solidFill>
              </a:rPr>
              <a:t>arke</a:t>
            </a:r>
            <a:r>
              <a:rPr lang="fr-FR" sz="4000" b="1" dirty="0">
                <a:solidFill>
                  <a:srgbClr val="000066"/>
                </a:solidFill>
              </a:rPr>
              <a:t>  </a:t>
            </a:r>
            <a:r>
              <a:rPr lang="fr-FR" sz="4000" b="1" dirty="0" err="1">
                <a:solidFill>
                  <a:srgbClr val="000066"/>
                </a:solidFill>
              </a:rPr>
              <a:t>ing</a:t>
            </a:r>
            <a:endParaRPr lang="fr-FR" sz="6000" dirty="0">
              <a:solidFill>
                <a:schemeClr val="folHlink"/>
              </a:solidFill>
            </a:endParaRPr>
          </a:p>
        </p:txBody>
      </p:sp>
      <p:sp>
        <p:nvSpPr>
          <p:cNvPr id="263173" name="Rectangle 5"/>
          <p:cNvSpPr>
            <a:spLocks noGrp="1" noChangeArrowheads="1"/>
          </p:cNvSpPr>
          <p:nvPr>
            <p:ph type="subTitle" idx="4294967295"/>
          </p:nvPr>
        </p:nvSpPr>
        <p:spPr>
          <a:xfrm>
            <a:off x="323528" y="4872459"/>
            <a:ext cx="5796136" cy="1127125"/>
          </a:xfrm>
          <a:prstGeom prst="rect">
            <a:avLst/>
          </a:prstGeom>
          <a:solidFill>
            <a:srgbClr val="000066"/>
          </a:solidFill>
        </p:spPr>
        <p:txBody>
          <a:bodyPr/>
          <a:lstStyle/>
          <a:p>
            <a:pPr marL="0" indent="0">
              <a:lnSpc>
                <a:spcPct val="90000"/>
              </a:lnSpc>
              <a:buNone/>
            </a:pPr>
            <a:r>
              <a:rPr lang="fr-FR" sz="2400" dirty="0">
                <a:solidFill>
                  <a:schemeClr val="bg1"/>
                </a:solidFill>
              </a:rPr>
              <a:t>  Principaux Concepts &amp; Fondements</a:t>
            </a:r>
          </a:p>
          <a:p>
            <a:pPr marL="0" indent="0">
              <a:lnSpc>
                <a:spcPct val="90000"/>
              </a:lnSpc>
              <a:buNone/>
            </a:pPr>
            <a:endParaRPr lang="fr-FR" sz="2400" dirty="0">
              <a:solidFill>
                <a:schemeClr val="bg1"/>
              </a:solidFill>
            </a:endParaRPr>
          </a:p>
        </p:txBody>
      </p:sp>
      <p:sp>
        <p:nvSpPr>
          <p:cNvPr id="263176" name="Rectangle 8"/>
          <p:cNvSpPr>
            <a:spLocks noChangeArrowheads="1"/>
          </p:cNvSpPr>
          <p:nvPr/>
        </p:nvSpPr>
        <p:spPr bwMode="auto">
          <a:xfrm>
            <a:off x="3816350" y="3379788"/>
            <a:ext cx="4283075" cy="720725"/>
          </a:xfrm>
          <a:prstGeom prst="rect">
            <a:avLst/>
          </a:prstGeom>
          <a:noFill/>
          <a:ln w="9525">
            <a:noFill/>
            <a:miter lim="800000"/>
            <a:headEnd/>
            <a:tailEnd/>
          </a:ln>
          <a:effectLst/>
        </p:spPr>
        <p:txBody>
          <a:bodyPr anchor="ctr"/>
          <a:lstStyle/>
          <a:p>
            <a:r>
              <a:rPr lang="fr-FR" sz="3600" b="1" dirty="0">
                <a:solidFill>
                  <a:srgbClr val="000066"/>
                </a:solidFill>
              </a:rPr>
              <a:t>S </a:t>
            </a:r>
            <a:r>
              <a:rPr lang="fr-FR" sz="6000" dirty="0">
                <a:solidFill>
                  <a:schemeClr val="folHlink"/>
                </a:solidFill>
              </a:rPr>
              <a:t>  </a:t>
            </a:r>
            <a:r>
              <a:rPr lang="fr-FR" sz="6000" dirty="0" err="1">
                <a:solidFill>
                  <a:schemeClr val="accent1">
                    <a:lumMod val="50000"/>
                  </a:schemeClr>
                </a:solidFill>
              </a:rPr>
              <a:t>ratégique</a:t>
            </a:r>
            <a:endParaRPr lang="fr-FR" sz="6000" dirty="0">
              <a:solidFill>
                <a:schemeClr val="accent1">
                  <a:lumMod val="50000"/>
                </a:schemeClr>
              </a:solidFill>
            </a:endParaRPr>
          </a:p>
        </p:txBody>
      </p:sp>
      <p:sp>
        <p:nvSpPr>
          <p:cNvPr id="263177" name="Text Box 9"/>
          <p:cNvSpPr txBox="1">
            <a:spLocks noChangeArrowheads="1"/>
          </p:cNvSpPr>
          <p:nvPr/>
        </p:nvSpPr>
        <p:spPr bwMode="auto">
          <a:xfrm>
            <a:off x="3922713" y="1868488"/>
            <a:ext cx="1154112" cy="2713037"/>
          </a:xfrm>
          <a:prstGeom prst="rect">
            <a:avLst/>
          </a:prstGeom>
          <a:noFill/>
          <a:ln w="9525">
            <a:noFill/>
            <a:miter lim="800000"/>
            <a:headEnd/>
            <a:tailEnd/>
          </a:ln>
          <a:effectLst/>
        </p:spPr>
        <p:txBody>
          <a:bodyPr>
            <a:spAutoFit/>
          </a:bodyPr>
          <a:lstStyle/>
          <a:p>
            <a:pPr>
              <a:spcBef>
                <a:spcPct val="50000"/>
              </a:spcBef>
            </a:pPr>
            <a:r>
              <a:rPr lang="fr-FR" sz="17200" dirty="0">
                <a:solidFill>
                  <a:schemeClr val="accent1">
                    <a:lumMod val="50000"/>
                  </a:schemeClr>
                </a:solidFill>
                <a:latin typeface="Lucida Sans" pitchFamily="34" charset="0"/>
              </a:rPr>
              <a:t>t</a:t>
            </a:r>
          </a:p>
        </p:txBody>
      </p:sp>
      <p:sp>
        <p:nvSpPr>
          <p:cNvPr id="263178" name="Text Box 10"/>
          <p:cNvSpPr txBox="1">
            <a:spLocks noChangeArrowheads="1"/>
          </p:cNvSpPr>
          <p:nvPr/>
        </p:nvSpPr>
        <p:spPr bwMode="auto">
          <a:xfrm>
            <a:off x="3108893" y="5085184"/>
            <a:ext cx="1967931" cy="914400"/>
          </a:xfrm>
          <a:prstGeom prst="rect">
            <a:avLst/>
          </a:prstGeom>
          <a:noFill/>
          <a:ln w="9525">
            <a:noFill/>
            <a:miter lim="800000"/>
            <a:headEnd/>
            <a:tailEnd/>
          </a:ln>
          <a:effectLst/>
        </p:spPr>
        <p:txBody>
          <a:bodyPr wrap="square">
            <a:spAutoFit/>
          </a:bodyPr>
          <a:lstStyle/>
          <a:p>
            <a:pPr>
              <a:spcBef>
                <a:spcPct val="50000"/>
              </a:spcBef>
            </a:pPr>
            <a:r>
              <a:rPr lang="fr-FR" sz="5400" b="1" i="1" dirty="0">
                <a:solidFill>
                  <a:schemeClr val="bg1"/>
                </a:solidFill>
                <a:latin typeface="Calibri" pitchFamily="34" charset="0"/>
              </a:rPr>
              <a:t>+ TP…</a:t>
            </a:r>
          </a:p>
        </p:txBody>
      </p:sp>
      <p:sp>
        <p:nvSpPr>
          <p:cNvPr id="263179" name="AutoShape 11"/>
          <p:cNvSpPr>
            <a:spLocks noChangeArrowheads="1"/>
          </p:cNvSpPr>
          <p:nvPr/>
        </p:nvSpPr>
        <p:spPr bwMode="auto">
          <a:xfrm>
            <a:off x="5462109" y="908720"/>
            <a:ext cx="2736850" cy="792163"/>
          </a:xfrm>
          <a:prstGeom prst="roundRect">
            <a:avLst>
              <a:gd name="adj" fmla="val 50000"/>
            </a:avLst>
          </a:prstGeom>
          <a:gradFill rotWithShape="1">
            <a:gsLst>
              <a:gs pos="0">
                <a:schemeClr val="bg1"/>
              </a:gs>
              <a:gs pos="100000">
                <a:schemeClr val="accent2">
                  <a:alpha val="89999"/>
                </a:schemeClr>
              </a:gs>
            </a:gsLst>
            <a:path path="shape">
              <a:fillToRect l="50000" t="50000" r="50000" b="50000"/>
            </a:path>
          </a:gradFill>
          <a:ln w="9525">
            <a:noFill/>
            <a:round/>
            <a:headEnd/>
            <a:tailEnd/>
          </a:ln>
          <a:effectLst/>
        </p:spPr>
        <p:txBody>
          <a:bodyPr wrap="none" anchor="ctr"/>
          <a:lstStyle/>
          <a:p>
            <a:pPr algn="ctr"/>
            <a:r>
              <a:rPr lang="fr-FR" sz="2800" b="1" dirty="0"/>
              <a:t>2</a:t>
            </a:r>
            <a:r>
              <a:rPr lang="fr-FR" sz="2800" b="1" baseline="30000" dirty="0"/>
              <a:t>éme</a:t>
            </a:r>
            <a:r>
              <a:rPr lang="fr-FR" sz="2800" b="1" dirty="0"/>
              <a:t> séance</a:t>
            </a: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63178"/>
                                        </p:tgtEl>
                                        <p:attrNameLst>
                                          <p:attrName>style.visibility</p:attrName>
                                        </p:attrNameLst>
                                      </p:cBhvr>
                                      <p:to>
                                        <p:strVal val="visible"/>
                                      </p:to>
                                    </p:set>
                                    <p:animEffect transition="in" filter="diamond(in)">
                                      <p:cBhvr>
                                        <p:cTn id="7" dur="2000"/>
                                        <p:tgtEl>
                                          <p:spTgt spid="263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3178"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624638"/>
            <a:ext cx="468312" cy="260350"/>
          </a:xfrm>
        </p:spPr>
        <p:txBody>
          <a:bodyPr/>
          <a:lstStyle/>
          <a:p>
            <a:fld id="{B42DA9EC-0E88-462D-BA33-3EB8D2B981E2}" type="slidenum">
              <a:rPr lang="fr-FR"/>
              <a:pPr/>
              <a:t>73</a:t>
            </a:fld>
            <a:endParaRPr lang="fr-FR"/>
          </a:p>
        </p:txBody>
      </p:sp>
      <p:sp>
        <p:nvSpPr>
          <p:cNvPr id="37891" name="Rectangle 3"/>
          <p:cNvSpPr>
            <a:spLocks noGrp="1" noChangeArrowheads="1"/>
          </p:cNvSpPr>
          <p:nvPr>
            <p:ph type="body" idx="4294967295"/>
          </p:nvPr>
        </p:nvSpPr>
        <p:spPr>
          <a:xfrm>
            <a:off x="1559854" y="2548280"/>
            <a:ext cx="4104456" cy="1391100"/>
          </a:xfrm>
          <a:prstGeom prst="rect">
            <a:avLst/>
          </a:prstGeom>
          <a:solidFill>
            <a:srgbClr val="000066"/>
          </a:solidFill>
          <a:ln/>
        </p:spPr>
        <p:txBody>
          <a:bodyPr/>
          <a:lstStyle/>
          <a:p>
            <a:pPr algn="ctr">
              <a:lnSpc>
                <a:spcPct val="90000"/>
              </a:lnSpc>
              <a:buFontTx/>
              <a:buNone/>
            </a:pPr>
            <a:r>
              <a:rPr lang="fr-FR" sz="2800" b="1" dirty="0">
                <a:solidFill>
                  <a:schemeClr val="bg1"/>
                </a:solidFill>
              </a:rPr>
              <a:t>Analyser </a:t>
            </a:r>
          </a:p>
          <a:p>
            <a:pPr algn="ctr">
              <a:lnSpc>
                <a:spcPct val="90000"/>
              </a:lnSpc>
              <a:buFontTx/>
              <a:buNone/>
            </a:pPr>
            <a:r>
              <a:rPr lang="fr-FR" sz="2800" b="1" dirty="0">
                <a:solidFill>
                  <a:schemeClr val="bg1"/>
                </a:solidFill>
              </a:rPr>
              <a:t>le Marché - Étude de Marché</a:t>
            </a:r>
          </a:p>
        </p:txBody>
      </p:sp>
      <p:pic>
        <p:nvPicPr>
          <p:cNvPr id="533506" name="Picture 2" descr="C:\Users\BLUEOFFICE\Desktop\ma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6134" y="620688"/>
            <a:ext cx="1882747" cy="137447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3507" name="Picture 3" descr="C:\Users\BLUEOFFICE\Desktop\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726" y="4869160"/>
            <a:ext cx="1621781" cy="129871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3508" name="Picture 4" descr="C:\Users\BLUEOFFICE\Desktop\images4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0272" y="2924943"/>
            <a:ext cx="1354326" cy="101443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6578" name="Picture 2" descr="C:\Users\BLUEOFFICE\Desktop\3.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1760" y="4472427"/>
            <a:ext cx="2705100" cy="16954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74</a:t>
            </a:fld>
            <a:endParaRPr lang="fr-FR" dirty="0"/>
          </a:p>
        </p:txBody>
      </p:sp>
      <p:sp>
        <p:nvSpPr>
          <p:cNvPr id="3" name="Rectangle 2"/>
          <p:cNvSpPr/>
          <p:nvPr/>
        </p:nvSpPr>
        <p:spPr>
          <a:xfrm>
            <a:off x="1043608" y="3284984"/>
            <a:ext cx="6912768" cy="1477328"/>
          </a:xfrm>
          <a:prstGeom prst="rect">
            <a:avLst/>
          </a:prstGeom>
        </p:spPr>
        <p:txBody>
          <a:bodyPr wrap="square">
            <a:spAutoFit/>
          </a:bodyPr>
          <a:lstStyle/>
          <a:p>
            <a:pPr marL="0" indent="0" algn="just">
              <a:buNone/>
            </a:pPr>
            <a:r>
              <a:rPr lang="fr-FR" sz="1800" dirty="0">
                <a:solidFill>
                  <a:schemeClr val="accent6">
                    <a:lumMod val="75000"/>
                  </a:schemeClr>
                </a:solidFill>
              </a:rPr>
              <a:t>Travail méthodique de collecte et d’analyse d’informations permettant de mieux comprendre et de mieux connaître (les caractéristiques d’) un marché, un environnement, un public ou une offre, et ayant pour finalité de prendre de meilleures décisions marketing. </a:t>
            </a:r>
          </a:p>
        </p:txBody>
      </p:sp>
      <p:sp>
        <p:nvSpPr>
          <p:cNvPr id="4" name="Rectangle 3"/>
          <p:cNvSpPr/>
          <p:nvPr/>
        </p:nvSpPr>
        <p:spPr>
          <a:xfrm>
            <a:off x="6471592" y="5373216"/>
            <a:ext cx="1335265" cy="307777"/>
          </a:xfrm>
          <a:prstGeom prst="rect">
            <a:avLst/>
          </a:prstGeom>
        </p:spPr>
        <p:txBody>
          <a:bodyPr wrap="square">
            <a:spAutoFit/>
          </a:bodyPr>
          <a:lstStyle/>
          <a:p>
            <a:pPr marL="0" indent="0" algn="r">
              <a:buNone/>
            </a:pPr>
            <a:r>
              <a:rPr lang="fr-FR" b="1" dirty="0">
                <a:solidFill>
                  <a:schemeClr val="accent6">
                    <a:lumMod val="75000"/>
                  </a:schemeClr>
                </a:solidFill>
              </a:rPr>
              <a:t>MERCATOR</a:t>
            </a:r>
            <a:r>
              <a:rPr lang="fr-FR" dirty="0"/>
              <a:t> </a:t>
            </a: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1150080"/>
            <a:ext cx="2286000" cy="1524000"/>
          </a:xfrm>
          <a:prstGeom prst="rect">
            <a:avLst/>
          </a:prstGeom>
          <a:ln>
            <a:solidFill>
              <a:srgbClr val="000099"/>
            </a:solidFill>
          </a:ln>
        </p:spPr>
      </p:pic>
    </p:spTree>
    <p:extLst>
      <p:ext uri="{BB962C8B-B14F-4D97-AF65-F5344CB8AC3E}">
        <p14:creationId xmlns:p14="http://schemas.microsoft.com/office/powerpoint/2010/main" val="2594925926"/>
      </p:ext>
    </p:extLst>
  </p:cSld>
  <p:clrMapOvr>
    <a:masterClrMapping/>
  </p:clrMapOvr>
  <p:transition spd="med">
    <p:randomBa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75</a:t>
            </a:fld>
            <a:endParaRPr lang="fr-FR" dirty="0"/>
          </a:p>
        </p:txBody>
      </p:sp>
      <p:sp>
        <p:nvSpPr>
          <p:cNvPr id="3" name="Rectangle 2"/>
          <p:cNvSpPr/>
          <p:nvPr/>
        </p:nvSpPr>
        <p:spPr>
          <a:xfrm>
            <a:off x="539552" y="692696"/>
            <a:ext cx="8136136" cy="3693319"/>
          </a:xfrm>
          <a:prstGeom prst="rect">
            <a:avLst/>
          </a:prstGeom>
        </p:spPr>
        <p:txBody>
          <a:bodyPr wrap="square">
            <a:spAutoFit/>
          </a:bodyPr>
          <a:lstStyle/>
          <a:p>
            <a:pPr algn="just"/>
            <a:r>
              <a:rPr lang="fr-FR" sz="1800" dirty="0">
                <a:solidFill>
                  <a:schemeClr val="accent6">
                    <a:lumMod val="75000"/>
                  </a:schemeClr>
                </a:solidFill>
              </a:rPr>
              <a:t>…cependant, </a:t>
            </a:r>
          </a:p>
          <a:p>
            <a:pPr algn="just"/>
            <a:r>
              <a:rPr lang="fr-FR" sz="1800" dirty="0">
                <a:solidFill>
                  <a:schemeClr val="accent6">
                    <a:lumMod val="75000"/>
                  </a:schemeClr>
                </a:solidFill>
              </a:rPr>
              <a:t>                       avant la création… </a:t>
            </a:r>
          </a:p>
          <a:p>
            <a:pPr algn="just"/>
            <a:endParaRPr lang="fr-FR" sz="1800" dirty="0">
              <a:solidFill>
                <a:schemeClr val="accent6">
                  <a:lumMod val="75000"/>
                </a:schemeClr>
              </a:solidFill>
            </a:endParaRPr>
          </a:p>
          <a:p>
            <a:pPr algn="ctr"/>
            <a:r>
              <a:rPr lang="fr-FR" sz="1800" dirty="0">
                <a:solidFill>
                  <a:schemeClr val="accent6">
                    <a:lumMod val="75000"/>
                  </a:schemeClr>
                </a:solidFill>
              </a:rPr>
              <a:t>L'étude de marché a d'autres objectifs, tout aussi importants, tels que :</a:t>
            </a:r>
          </a:p>
          <a:p>
            <a:pPr algn="just"/>
            <a:endParaRPr lang="fr-FR" sz="1800" dirty="0">
              <a:solidFill>
                <a:schemeClr val="accent6">
                  <a:lumMod val="75000"/>
                </a:schemeClr>
              </a:solidFill>
            </a:endParaRPr>
          </a:p>
          <a:p>
            <a:pPr algn="just"/>
            <a:endParaRPr lang="fr-FR" sz="1800" dirty="0">
              <a:solidFill>
                <a:schemeClr val="accent6">
                  <a:lumMod val="75000"/>
                </a:schemeClr>
              </a:solidFill>
            </a:endParaRPr>
          </a:p>
          <a:p>
            <a:pPr marL="285750" indent="-285750" algn="just">
              <a:buFontTx/>
              <a:buChar char="-"/>
            </a:pPr>
            <a:r>
              <a:rPr lang="fr-FR" sz="1800" b="1" dirty="0">
                <a:solidFill>
                  <a:schemeClr val="accent6">
                    <a:lumMod val="75000"/>
                  </a:schemeClr>
                </a:solidFill>
              </a:rPr>
              <a:t>vérifier l'opportunité commerciale de se lancer,</a:t>
            </a:r>
          </a:p>
          <a:p>
            <a:pPr marL="285750" indent="-285750" algn="just">
              <a:buFontTx/>
              <a:buChar char="-"/>
            </a:pPr>
            <a:endParaRPr lang="fr-FR" sz="1800" b="1" dirty="0">
              <a:solidFill>
                <a:schemeClr val="accent6">
                  <a:lumMod val="75000"/>
                </a:schemeClr>
              </a:solidFill>
            </a:endParaRPr>
          </a:p>
          <a:p>
            <a:pPr marL="285750" indent="-285750" algn="just">
              <a:buFontTx/>
              <a:buChar char="-"/>
            </a:pPr>
            <a:r>
              <a:rPr lang="fr-FR" sz="1800" b="1" dirty="0">
                <a:solidFill>
                  <a:schemeClr val="accent6">
                    <a:lumMod val="75000"/>
                  </a:schemeClr>
                </a:solidFill>
              </a:rPr>
              <a:t>évaluer son chiffre d'affaires prévisionnel, le taux de fréquentation),</a:t>
            </a:r>
          </a:p>
          <a:p>
            <a:pPr marL="285750" indent="-285750" algn="just">
              <a:buFontTx/>
              <a:buChar char="-"/>
            </a:pPr>
            <a:endParaRPr lang="fr-FR" sz="1800" b="1" dirty="0">
              <a:solidFill>
                <a:schemeClr val="accent6">
                  <a:lumMod val="75000"/>
                </a:schemeClr>
              </a:solidFill>
            </a:endParaRPr>
          </a:p>
          <a:p>
            <a:pPr marL="285750" indent="-285750" algn="just">
              <a:buFontTx/>
              <a:buChar char="-"/>
            </a:pPr>
            <a:r>
              <a:rPr lang="fr-FR" sz="1800" b="1" dirty="0">
                <a:solidFill>
                  <a:schemeClr val="accent6">
                    <a:lumMod val="75000"/>
                  </a:schemeClr>
                </a:solidFill>
              </a:rPr>
              <a:t>effectuer les bons choix pour faire aboutir le projet,</a:t>
            </a:r>
          </a:p>
          <a:p>
            <a:pPr marL="285750" indent="-285750" algn="just">
              <a:buFontTx/>
              <a:buChar char="-"/>
            </a:pPr>
            <a:endParaRPr lang="fr-FR" sz="1800" b="1" dirty="0">
              <a:solidFill>
                <a:schemeClr val="accent6">
                  <a:lumMod val="75000"/>
                </a:schemeClr>
              </a:solidFill>
            </a:endParaRPr>
          </a:p>
          <a:p>
            <a:pPr algn="just"/>
            <a:r>
              <a:rPr lang="fr-FR" sz="1800" b="1" dirty="0">
                <a:solidFill>
                  <a:schemeClr val="accent6">
                    <a:lumMod val="75000"/>
                  </a:schemeClr>
                </a:solidFill>
              </a:rPr>
              <a:t>-   crédibiliser sa démarche auprès des partenaires.</a:t>
            </a:r>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4937270"/>
            <a:ext cx="2304256" cy="1481307"/>
          </a:xfrm>
          <a:prstGeom prst="rect">
            <a:avLst/>
          </a:prstGeom>
          <a:ln>
            <a:solidFill>
              <a:srgbClr val="000099"/>
            </a:solidFill>
          </a:ln>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0032" y="5025460"/>
            <a:ext cx="3048000" cy="1304925"/>
          </a:xfrm>
          <a:prstGeom prst="rect">
            <a:avLst/>
          </a:prstGeom>
          <a:ln>
            <a:solidFill>
              <a:srgbClr val="000099"/>
            </a:solidFill>
          </a:ln>
        </p:spPr>
      </p:pic>
    </p:spTree>
    <p:extLst>
      <p:ext uri="{BB962C8B-B14F-4D97-AF65-F5344CB8AC3E}">
        <p14:creationId xmlns:p14="http://schemas.microsoft.com/office/powerpoint/2010/main" val="4029489494"/>
      </p:ext>
    </p:extLst>
  </p:cSld>
  <p:clrMapOvr>
    <a:masterClrMapping/>
  </p:clrMapOvr>
  <p:transition spd="med">
    <p:randomBa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76</a:t>
            </a:fld>
            <a:endParaRPr lang="fr-FR" dirty="0"/>
          </a:p>
        </p:txBody>
      </p:sp>
      <p:sp>
        <p:nvSpPr>
          <p:cNvPr id="4" name="Rectangle 3"/>
          <p:cNvSpPr/>
          <p:nvPr/>
        </p:nvSpPr>
        <p:spPr>
          <a:xfrm>
            <a:off x="729312" y="1213284"/>
            <a:ext cx="7776864" cy="5078313"/>
          </a:xfrm>
          <a:prstGeom prst="rect">
            <a:avLst/>
          </a:prstGeom>
        </p:spPr>
        <p:txBody>
          <a:bodyPr wrap="square">
            <a:spAutoFit/>
          </a:bodyPr>
          <a:lstStyle/>
          <a:p>
            <a:pPr marL="0" indent="0" algn="just">
              <a:buNone/>
            </a:pPr>
            <a:endParaRPr lang="fr-FR" sz="1800" dirty="0">
              <a:solidFill>
                <a:srgbClr val="3333CC"/>
              </a:solidFill>
            </a:endParaRPr>
          </a:p>
          <a:p>
            <a:pPr marL="0" indent="0" algn="just">
              <a:buNone/>
            </a:pPr>
            <a:r>
              <a:rPr lang="fr-FR" sz="1800" b="1" dirty="0">
                <a:solidFill>
                  <a:schemeClr val="accent6">
                    <a:lumMod val="75000"/>
                  </a:schemeClr>
                </a:solidFill>
              </a:rPr>
              <a:t>Quoi ?</a:t>
            </a:r>
            <a:r>
              <a:rPr lang="fr-FR" sz="1800" dirty="0">
                <a:solidFill>
                  <a:schemeClr val="accent6">
                    <a:lumMod val="75000"/>
                  </a:schemeClr>
                </a:solidFill>
              </a:rPr>
              <a:t> Que vais-je vendre ? Et Pourquoi ? A quel besoin mon offre répond-elle ? Domaine d’application ?</a:t>
            </a:r>
          </a:p>
          <a:p>
            <a:pPr marL="0" indent="0" algn="just">
              <a:buNone/>
            </a:pPr>
            <a:endParaRPr lang="fr-FR" sz="1800" dirty="0">
              <a:solidFill>
                <a:schemeClr val="accent6">
                  <a:lumMod val="75000"/>
                </a:schemeClr>
              </a:solidFill>
            </a:endParaRPr>
          </a:p>
          <a:p>
            <a:pPr marL="0" indent="0" algn="just">
              <a:buNone/>
            </a:pPr>
            <a:r>
              <a:rPr lang="fr-FR" sz="1800" b="1" dirty="0">
                <a:solidFill>
                  <a:schemeClr val="accent6">
                    <a:lumMod val="75000"/>
                  </a:schemeClr>
                </a:solidFill>
              </a:rPr>
              <a:t>Qui ?</a:t>
            </a:r>
            <a:r>
              <a:rPr lang="fr-FR" sz="1800" dirty="0">
                <a:solidFill>
                  <a:schemeClr val="accent6">
                    <a:lumMod val="75000"/>
                  </a:schemeClr>
                </a:solidFill>
              </a:rPr>
              <a:t> A qui vais-je le vendre ? Mon marché est-il local, régional ou international ? Quels secteurs d’activité ?</a:t>
            </a:r>
          </a:p>
          <a:p>
            <a:pPr marL="0" indent="0" algn="just">
              <a:buNone/>
            </a:pPr>
            <a:endParaRPr lang="fr-FR" sz="1800" dirty="0">
              <a:solidFill>
                <a:schemeClr val="accent6">
                  <a:lumMod val="75000"/>
                </a:schemeClr>
              </a:solidFill>
            </a:endParaRPr>
          </a:p>
          <a:p>
            <a:pPr marL="0" indent="0" algn="just">
              <a:buNone/>
            </a:pPr>
            <a:r>
              <a:rPr lang="fr-FR" sz="1800" b="1" dirty="0">
                <a:solidFill>
                  <a:schemeClr val="accent6">
                    <a:lumMod val="75000"/>
                  </a:schemeClr>
                </a:solidFill>
              </a:rPr>
              <a:t>Où ?</a:t>
            </a:r>
            <a:r>
              <a:rPr lang="fr-FR" sz="1800" dirty="0">
                <a:solidFill>
                  <a:schemeClr val="accent6">
                    <a:lumMod val="75000"/>
                  </a:schemeClr>
                </a:solidFill>
              </a:rPr>
              <a:t> Où vais-je implanter mon entreprise ?</a:t>
            </a:r>
          </a:p>
          <a:p>
            <a:pPr marL="0" indent="0" algn="just">
              <a:buNone/>
            </a:pPr>
            <a:endParaRPr lang="fr-FR" sz="1800" dirty="0">
              <a:solidFill>
                <a:schemeClr val="accent6">
                  <a:lumMod val="75000"/>
                </a:schemeClr>
              </a:solidFill>
            </a:endParaRPr>
          </a:p>
          <a:p>
            <a:pPr marL="0" indent="0" algn="just">
              <a:buNone/>
            </a:pPr>
            <a:r>
              <a:rPr lang="fr-FR" sz="1800" b="1" dirty="0">
                <a:solidFill>
                  <a:schemeClr val="accent6">
                    <a:lumMod val="75000"/>
                  </a:schemeClr>
                </a:solidFill>
              </a:rPr>
              <a:t>Quand ?</a:t>
            </a:r>
            <a:r>
              <a:rPr lang="fr-FR" sz="1800" dirty="0">
                <a:solidFill>
                  <a:schemeClr val="accent6">
                    <a:lumMod val="75000"/>
                  </a:schemeClr>
                </a:solidFill>
              </a:rPr>
              <a:t> Est-ce que c’est le bon moment ?</a:t>
            </a:r>
          </a:p>
          <a:p>
            <a:pPr marL="0" indent="0" algn="just">
              <a:buNone/>
            </a:pPr>
            <a:endParaRPr lang="fr-FR" sz="1800" dirty="0">
              <a:solidFill>
                <a:schemeClr val="accent6">
                  <a:lumMod val="75000"/>
                </a:schemeClr>
              </a:solidFill>
            </a:endParaRPr>
          </a:p>
          <a:p>
            <a:pPr marL="0" indent="0" algn="just">
              <a:buNone/>
            </a:pPr>
            <a:r>
              <a:rPr lang="fr-FR" sz="1800" b="1" dirty="0">
                <a:solidFill>
                  <a:schemeClr val="accent6">
                    <a:lumMod val="75000"/>
                  </a:schemeClr>
                </a:solidFill>
              </a:rPr>
              <a:t>Comment ? </a:t>
            </a:r>
            <a:r>
              <a:rPr lang="fr-FR" sz="1800" dirty="0">
                <a:solidFill>
                  <a:schemeClr val="accent6">
                    <a:lumMod val="75000"/>
                  </a:schemeClr>
                </a:solidFill>
              </a:rPr>
              <a:t>Comment vais-je vendre ce produit ou ce service ?</a:t>
            </a:r>
          </a:p>
          <a:p>
            <a:pPr marL="0" indent="0" algn="just">
              <a:buNone/>
            </a:pPr>
            <a:endParaRPr lang="fr-FR" sz="1800" dirty="0">
              <a:solidFill>
                <a:schemeClr val="accent6">
                  <a:lumMod val="75000"/>
                </a:schemeClr>
              </a:solidFill>
            </a:endParaRPr>
          </a:p>
          <a:p>
            <a:pPr marL="0" indent="0" algn="just">
              <a:buNone/>
            </a:pPr>
            <a:r>
              <a:rPr lang="fr-FR" sz="1800" b="1" dirty="0">
                <a:solidFill>
                  <a:schemeClr val="accent6">
                    <a:lumMod val="75000"/>
                  </a:schemeClr>
                </a:solidFill>
              </a:rPr>
              <a:t>Combien ? </a:t>
            </a:r>
            <a:r>
              <a:rPr lang="fr-FR" sz="1800" dirty="0">
                <a:solidFill>
                  <a:schemeClr val="accent6">
                    <a:lumMod val="75000"/>
                  </a:schemeClr>
                </a:solidFill>
              </a:rPr>
              <a:t>A combien vais-je vendre mon produit ?</a:t>
            </a:r>
          </a:p>
          <a:p>
            <a:pPr marL="0" indent="0" algn="just">
              <a:buNone/>
            </a:pPr>
            <a:endParaRPr lang="fr-FR" sz="1800" dirty="0">
              <a:solidFill>
                <a:schemeClr val="accent6">
                  <a:lumMod val="75000"/>
                </a:schemeClr>
              </a:solidFill>
            </a:endParaRPr>
          </a:p>
          <a:p>
            <a:pPr marL="0" indent="0" algn="just">
              <a:buNone/>
            </a:pPr>
            <a:r>
              <a:rPr lang="fr-FR" sz="1800" b="1" dirty="0">
                <a:solidFill>
                  <a:schemeClr val="accent6">
                    <a:lumMod val="75000"/>
                  </a:schemeClr>
                </a:solidFill>
              </a:rPr>
              <a:t>Pourquoi ? </a:t>
            </a:r>
            <a:r>
              <a:rPr lang="fr-FR" sz="1800" dirty="0">
                <a:solidFill>
                  <a:schemeClr val="accent6">
                    <a:lumMod val="75000"/>
                  </a:schemeClr>
                </a:solidFill>
              </a:rPr>
              <a:t>Quels sont mes concurrents directs et indirects ?</a:t>
            </a:r>
          </a:p>
          <a:p>
            <a:pPr marL="0" indent="0" algn="just">
              <a:buNone/>
            </a:pPr>
            <a:endParaRPr lang="fr-FR" sz="1800" dirty="0">
              <a:solidFill>
                <a:srgbClr val="3333CC"/>
              </a:solidFill>
            </a:endParaRPr>
          </a:p>
          <a:p>
            <a:pPr marL="0" indent="0" algn="just">
              <a:buNone/>
            </a:pPr>
            <a:endParaRPr lang="fr-FR" sz="1800" dirty="0">
              <a:solidFill>
                <a:srgbClr val="3333CC"/>
              </a:solidFill>
            </a:endParaRPr>
          </a:p>
        </p:txBody>
      </p:sp>
      <p:sp>
        <p:nvSpPr>
          <p:cNvPr id="5" name="Rectangle 4"/>
          <p:cNvSpPr/>
          <p:nvPr/>
        </p:nvSpPr>
        <p:spPr>
          <a:xfrm>
            <a:off x="1331640" y="514432"/>
            <a:ext cx="6912768" cy="1354217"/>
          </a:xfrm>
          <a:prstGeom prst="rect">
            <a:avLst/>
          </a:prstGeom>
        </p:spPr>
        <p:txBody>
          <a:bodyPr wrap="square">
            <a:spAutoFit/>
          </a:bodyPr>
          <a:lstStyle/>
          <a:p>
            <a:pPr marL="0" indent="0" algn="just">
              <a:buNone/>
            </a:pPr>
            <a:r>
              <a:rPr lang="fr-FR" sz="2800" b="1" dirty="0">
                <a:solidFill>
                  <a:schemeClr val="accent6">
                    <a:lumMod val="75000"/>
                  </a:schemeClr>
                </a:solidFill>
              </a:rPr>
              <a:t>Les 7 Questions à se poser</a:t>
            </a:r>
          </a:p>
          <a:p>
            <a:pPr marL="0" indent="0" algn="just">
              <a:buNone/>
            </a:pPr>
            <a:endParaRPr lang="fr-FR" sz="1800" dirty="0">
              <a:solidFill>
                <a:srgbClr val="3333CC"/>
              </a:solidFill>
            </a:endParaRPr>
          </a:p>
          <a:p>
            <a:pPr marL="0" indent="0" algn="just">
              <a:buNone/>
            </a:pPr>
            <a:endParaRPr lang="fr-FR" sz="1800" dirty="0">
              <a:solidFill>
                <a:srgbClr val="3333CC"/>
              </a:solidFill>
            </a:endParaRPr>
          </a:p>
          <a:p>
            <a:pPr marL="0" indent="0" algn="just">
              <a:buNone/>
            </a:pPr>
            <a:endParaRPr lang="fr-FR" sz="1800" dirty="0">
              <a:solidFill>
                <a:srgbClr val="3333CC"/>
              </a:solidFill>
            </a:endParaRPr>
          </a:p>
        </p:txBody>
      </p:sp>
    </p:spTree>
    <p:extLst>
      <p:ext uri="{BB962C8B-B14F-4D97-AF65-F5344CB8AC3E}">
        <p14:creationId xmlns:p14="http://schemas.microsoft.com/office/powerpoint/2010/main" val="864484024"/>
      </p:ext>
    </p:extLst>
  </p:cSld>
  <p:clrMapOvr>
    <a:masterClrMapping/>
  </p:clrMapOvr>
  <p:transition spd="med">
    <p:randomBa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du numéro de diapositive 5"/>
          <p:cNvSpPr>
            <a:spLocks noGrp="1"/>
          </p:cNvSpPr>
          <p:nvPr>
            <p:ph type="sldNum" sz="quarter" idx="4"/>
          </p:nvPr>
        </p:nvSpPr>
        <p:spPr>
          <a:xfrm>
            <a:off x="8675688" y="6624638"/>
            <a:ext cx="468312" cy="260350"/>
          </a:xfrm>
        </p:spPr>
        <p:txBody>
          <a:bodyPr/>
          <a:lstStyle/>
          <a:p>
            <a:fld id="{D1558642-5E23-437D-A0FF-D971AFEC27B6}" type="slidenum">
              <a:rPr lang="fr-FR"/>
              <a:pPr/>
              <a:t>77</a:t>
            </a:fld>
            <a:endParaRPr lang="fr-FR"/>
          </a:p>
        </p:txBody>
      </p:sp>
      <p:sp>
        <p:nvSpPr>
          <p:cNvPr id="35843" name="Rectangle 3"/>
          <p:cNvSpPr>
            <a:spLocks noGrp="1" noChangeArrowheads="1"/>
          </p:cNvSpPr>
          <p:nvPr>
            <p:ph type="body" idx="4294967295"/>
          </p:nvPr>
        </p:nvSpPr>
        <p:spPr>
          <a:xfrm>
            <a:off x="827088" y="1341438"/>
            <a:ext cx="6119812" cy="865187"/>
          </a:xfrm>
          <a:prstGeom prst="rect">
            <a:avLst/>
          </a:prstGeom>
        </p:spPr>
        <p:txBody>
          <a:bodyPr/>
          <a:lstStyle/>
          <a:p>
            <a:pPr>
              <a:lnSpc>
                <a:spcPct val="140000"/>
              </a:lnSpc>
              <a:buFontTx/>
              <a:buNone/>
            </a:pPr>
            <a:r>
              <a:rPr lang="fr-FR" sz="2800" b="1" dirty="0">
                <a:solidFill>
                  <a:schemeClr val="accent6">
                    <a:lumMod val="75000"/>
                  </a:schemeClr>
                </a:solidFill>
                <a:latin typeface="Arial" panose="020B0604020202020204" pitchFamily="34" charset="0"/>
                <a:cs typeface="Arial" panose="020B0604020202020204" pitchFamily="34" charset="0"/>
              </a:rPr>
              <a:t>Qu’est ce qu’un marché ? </a:t>
            </a:r>
          </a:p>
        </p:txBody>
      </p:sp>
      <p:sp>
        <p:nvSpPr>
          <p:cNvPr id="35846" name="Text Box 6"/>
          <p:cNvSpPr txBox="1">
            <a:spLocks noChangeArrowheads="1"/>
          </p:cNvSpPr>
          <p:nvPr/>
        </p:nvSpPr>
        <p:spPr bwMode="auto">
          <a:xfrm>
            <a:off x="3203848" y="2373718"/>
            <a:ext cx="5183188" cy="2392963"/>
          </a:xfrm>
          <a:prstGeom prst="rect">
            <a:avLst/>
          </a:prstGeom>
          <a:noFill/>
          <a:ln w="9525">
            <a:noFill/>
            <a:miter lim="800000"/>
            <a:headEnd/>
            <a:tailEnd/>
          </a:ln>
          <a:effectLst/>
        </p:spPr>
        <p:txBody>
          <a:bodyPr>
            <a:spAutoFit/>
          </a:bodyPr>
          <a:lstStyle/>
          <a:p>
            <a:pPr marL="342900" indent="-342900">
              <a:spcBef>
                <a:spcPct val="50000"/>
              </a:spcBef>
              <a:buFontTx/>
              <a:buChar char="•"/>
            </a:pPr>
            <a:r>
              <a:rPr lang="fr-FR" sz="1800" b="1" dirty="0">
                <a:solidFill>
                  <a:schemeClr val="accent6">
                    <a:lumMod val="75000"/>
                  </a:schemeClr>
                </a:solidFill>
              </a:rPr>
              <a:t>C’est la rencontre entre une </a:t>
            </a:r>
            <a:r>
              <a:rPr lang="fr-FR" sz="2000" b="1" dirty="0">
                <a:solidFill>
                  <a:schemeClr val="accent6">
                    <a:lumMod val="75000"/>
                  </a:schemeClr>
                </a:solidFill>
              </a:rPr>
              <a:t>offre</a:t>
            </a:r>
            <a:r>
              <a:rPr lang="fr-FR" sz="1800" b="1" dirty="0">
                <a:solidFill>
                  <a:schemeClr val="accent6">
                    <a:lumMod val="75000"/>
                  </a:schemeClr>
                </a:solidFill>
              </a:rPr>
              <a:t> et une </a:t>
            </a:r>
            <a:r>
              <a:rPr lang="fr-FR" sz="2000" b="1" dirty="0">
                <a:solidFill>
                  <a:schemeClr val="accent6">
                    <a:lumMod val="75000"/>
                  </a:schemeClr>
                </a:solidFill>
              </a:rPr>
              <a:t>demande</a:t>
            </a:r>
            <a:br>
              <a:rPr lang="fr-FR" sz="1800" b="1" dirty="0">
                <a:solidFill>
                  <a:schemeClr val="accent6">
                    <a:lumMod val="75000"/>
                  </a:schemeClr>
                </a:solidFill>
              </a:rPr>
            </a:br>
            <a:r>
              <a:rPr lang="fr-FR" sz="1800" b="1" i="1" dirty="0">
                <a:solidFill>
                  <a:schemeClr val="accent6">
                    <a:lumMod val="75000"/>
                  </a:schemeClr>
                </a:solidFill>
              </a:rPr>
              <a:t>(Analyse néo-classique)</a:t>
            </a:r>
          </a:p>
          <a:p>
            <a:pPr marL="342900" indent="-342900">
              <a:spcBef>
                <a:spcPct val="50000"/>
              </a:spcBef>
              <a:buFontTx/>
              <a:buChar char="•"/>
            </a:pPr>
            <a:endParaRPr lang="fr-FR" sz="300" b="1" i="1" dirty="0">
              <a:solidFill>
                <a:schemeClr val="accent6">
                  <a:lumMod val="75000"/>
                </a:schemeClr>
              </a:solidFill>
            </a:endParaRPr>
          </a:p>
          <a:p>
            <a:pPr marL="342900" indent="-342900">
              <a:spcBef>
                <a:spcPct val="50000"/>
              </a:spcBef>
              <a:buFontTx/>
              <a:buChar char="•"/>
            </a:pPr>
            <a:endParaRPr lang="fr-FR" sz="2800" b="1" dirty="0">
              <a:solidFill>
                <a:schemeClr val="accent6">
                  <a:lumMod val="75000"/>
                </a:schemeClr>
              </a:solidFill>
            </a:endParaRPr>
          </a:p>
          <a:p>
            <a:pPr marL="342900" indent="-342900">
              <a:spcBef>
                <a:spcPct val="50000"/>
              </a:spcBef>
              <a:buFontTx/>
              <a:buChar char="•"/>
            </a:pPr>
            <a:r>
              <a:rPr lang="fr-FR" sz="1800" b="1" dirty="0">
                <a:solidFill>
                  <a:schemeClr val="accent6">
                    <a:lumMod val="75000"/>
                  </a:schemeClr>
                </a:solidFill>
              </a:rPr>
              <a:t>Il met en jeu des consommateurs et des offreurs</a:t>
            </a:r>
          </a:p>
        </p:txBody>
      </p:sp>
      <p:sp>
        <p:nvSpPr>
          <p:cNvPr id="35850" name="Rectangle 10"/>
          <p:cNvSpPr>
            <a:spLocks noGrp="1" noChangeArrowheads="1"/>
          </p:cNvSpPr>
          <p:nvPr>
            <p:ph type="title" idx="4294967295"/>
          </p:nvPr>
        </p:nvSpPr>
        <p:spPr>
          <a:xfrm>
            <a:off x="1331641" y="332656"/>
            <a:ext cx="4176464" cy="706437"/>
          </a:xfrm>
          <a:prstGeom prst="rect">
            <a:avLst/>
          </a:prstGeom>
          <a:noFill/>
          <a:ln/>
        </p:spPr>
        <p:txBody>
          <a:bodyPr/>
          <a:lstStyle/>
          <a:p>
            <a:pPr algn="l"/>
            <a:r>
              <a:rPr lang="fr-FR" sz="2800" b="1" dirty="0">
                <a:solidFill>
                  <a:schemeClr val="accent6">
                    <a:lumMod val="75000"/>
                  </a:schemeClr>
                </a:solidFill>
              </a:rPr>
              <a:t>Marketing stratégique</a:t>
            </a:r>
          </a:p>
        </p:txBody>
      </p:sp>
      <p:pic>
        <p:nvPicPr>
          <p:cNvPr id="535554" name="Picture 2" descr="C:\Users\BLUEOFFICE\Desktop\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5357" y="4766681"/>
            <a:ext cx="2357908" cy="141474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5555" name="Picture 3" descr="C:\Users\BLUEOFFICE\Desktop\2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6127" y="2863809"/>
            <a:ext cx="1162050" cy="98583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7602" name="Picture 2" descr="C:\Users\BLUEOFFICE\Desktop\P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2373718"/>
            <a:ext cx="2609851" cy="17526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7603" name="Picture 3" descr="C:\Users\BLUEOFFICE\Desktop\P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8" y="4414689"/>
            <a:ext cx="2619375" cy="17430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7605" name="Picture 5" descr="C:\Users\BLUEOFFICE\Desktop\P.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38365" y="980728"/>
            <a:ext cx="1039472" cy="73580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78</a:t>
            </a:fld>
            <a:endParaRPr lang="fr-FR" dirty="0"/>
          </a:p>
        </p:txBody>
      </p:sp>
      <p:grpSp>
        <p:nvGrpSpPr>
          <p:cNvPr id="7" name="Group 11"/>
          <p:cNvGrpSpPr>
            <a:grpSpLocks/>
          </p:cNvGrpSpPr>
          <p:nvPr/>
        </p:nvGrpSpPr>
        <p:grpSpPr bwMode="auto">
          <a:xfrm>
            <a:off x="1957658" y="1844824"/>
            <a:ext cx="5257800" cy="3600450"/>
            <a:chOff x="1532" y="1333"/>
            <a:chExt cx="3312" cy="2268"/>
          </a:xfrm>
        </p:grpSpPr>
        <p:sp>
          <p:nvSpPr>
            <p:cNvPr id="8" name="Line 12"/>
            <p:cNvSpPr>
              <a:spLocks noChangeShapeType="1"/>
            </p:cNvSpPr>
            <p:nvPr/>
          </p:nvSpPr>
          <p:spPr bwMode="auto">
            <a:xfrm>
              <a:off x="1532" y="2731"/>
              <a:ext cx="635" cy="870"/>
            </a:xfrm>
            <a:prstGeom prst="line">
              <a:avLst/>
            </a:prstGeom>
            <a:noFill/>
            <a:ln w="57150" cap="rnd">
              <a:solidFill>
                <a:srgbClr val="333333"/>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9" name="Line 13"/>
            <p:cNvSpPr>
              <a:spLocks noChangeShapeType="1"/>
            </p:cNvSpPr>
            <p:nvPr/>
          </p:nvSpPr>
          <p:spPr bwMode="auto">
            <a:xfrm>
              <a:off x="3074" y="2422"/>
              <a:ext cx="0" cy="1089"/>
            </a:xfrm>
            <a:prstGeom prst="line">
              <a:avLst/>
            </a:prstGeom>
            <a:noFill/>
            <a:ln w="57150" cap="rnd">
              <a:solidFill>
                <a:srgbClr val="333333"/>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0" name="Line 14"/>
            <p:cNvSpPr>
              <a:spLocks noChangeShapeType="1"/>
            </p:cNvSpPr>
            <p:nvPr/>
          </p:nvSpPr>
          <p:spPr bwMode="auto">
            <a:xfrm flipH="1">
              <a:off x="4254" y="2686"/>
              <a:ext cx="590" cy="915"/>
            </a:xfrm>
            <a:prstGeom prst="line">
              <a:avLst/>
            </a:prstGeom>
            <a:noFill/>
            <a:ln w="57150" cap="rnd">
              <a:solidFill>
                <a:srgbClr val="333333"/>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1" name="Line 15"/>
            <p:cNvSpPr>
              <a:spLocks noChangeShapeType="1"/>
            </p:cNvSpPr>
            <p:nvPr/>
          </p:nvSpPr>
          <p:spPr bwMode="auto">
            <a:xfrm>
              <a:off x="3392" y="1333"/>
              <a:ext cx="0" cy="2178"/>
            </a:xfrm>
            <a:prstGeom prst="line">
              <a:avLst/>
            </a:prstGeom>
            <a:noFill/>
            <a:ln w="57150" cap="rnd">
              <a:solidFill>
                <a:srgbClr val="333333"/>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fr-FR"/>
            </a:p>
          </p:txBody>
        </p:sp>
      </p:grpSp>
      <p:sp>
        <p:nvSpPr>
          <p:cNvPr id="15" name="Oval 7"/>
          <p:cNvSpPr>
            <a:spLocks noChangeArrowheads="1"/>
          </p:cNvSpPr>
          <p:nvPr/>
        </p:nvSpPr>
        <p:spPr bwMode="auto">
          <a:xfrm>
            <a:off x="179512" y="2007858"/>
            <a:ext cx="2951162" cy="2447925"/>
          </a:xfrm>
          <a:prstGeom prst="ellipse">
            <a:avLst/>
          </a:prstGeom>
          <a:solidFill>
            <a:schemeClr val="accent2"/>
          </a:solidFill>
          <a:ln w="9525">
            <a:solidFill>
              <a:schemeClr val="tx2"/>
            </a:solidFill>
            <a:round/>
            <a:headEnd/>
            <a:tailEnd/>
          </a:ln>
        </p:spPr>
        <p:txBody>
          <a:bodyPr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dirty="0">
                <a:solidFill>
                  <a:schemeClr val="bg1"/>
                </a:solidFill>
              </a:rPr>
              <a:t>Demande, attente, besoins</a:t>
            </a:r>
          </a:p>
          <a:p>
            <a:pPr algn="ctr">
              <a:spcBef>
                <a:spcPct val="0"/>
              </a:spcBef>
              <a:buClrTx/>
              <a:buSzTx/>
              <a:buFontTx/>
              <a:buNone/>
            </a:pPr>
            <a:r>
              <a:rPr lang="fr-FR" altLang="fr-FR" sz="2000" dirty="0">
                <a:solidFill>
                  <a:schemeClr val="bg1"/>
                </a:solidFill>
              </a:rPr>
              <a:t>des clients</a:t>
            </a:r>
          </a:p>
        </p:txBody>
      </p:sp>
      <p:sp>
        <p:nvSpPr>
          <p:cNvPr id="16" name="Oval 8"/>
          <p:cNvSpPr>
            <a:spLocks noChangeArrowheads="1"/>
          </p:cNvSpPr>
          <p:nvPr/>
        </p:nvSpPr>
        <p:spPr bwMode="auto">
          <a:xfrm>
            <a:off x="5959475" y="1990081"/>
            <a:ext cx="3184525" cy="2374900"/>
          </a:xfrm>
          <a:prstGeom prst="ellipse">
            <a:avLst/>
          </a:prstGeom>
          <a:solidFill>
            <a:schemeClr val="accent2"/>
          </a:solidFill>
          <a:ln w="9525">
            <a:solidFill>
              <a:schemeClr val="tx2"/>
            </a:solidFill>
            <a:round/>
            <a:headEnd/>
            <a:tailEnd/>
          </a:ln>
        </p:spPr>
        <p:txBody>
          <a:bodyPr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dirty="0">
                <a:solidFill>
                  <a:schemeClr val="bg1"/>
                </a:solidFill>
              </a:rPr>
              <a:t>Offre</a:t>
            </a:r>
          </a:p>
          <a:p>
            <a:pPr algn="ctr">
              <a:spcBef>
                <a:spcPct val="0"/>
              </a:spcBef>
              <a:buClrTx/>
              <a:buSzTx/>
              <a:buFontTx/>
              <a:buNone/>
            </a:pPr>
            <a:r>
              <a:rPr lang="fr-FR" altLang="fr-FR" sz="2000" dirty="0">
                <a:solidFill>
                  <a:schemeClr val="bg1"/>
                </a:solidFill>
              </a:rPr>
              <a:t>des différents </a:t>
            </a:r>
          </a:p>
          <a:p>
            <a:pPr algn="ctr">
              <a:spcBef>
                <a:spcPct val="0"/>
              </a:spcBef>
              <a:buClrTx/>
              <a:buSzTx/>
              <a:buFontTx/>
              <a:buNone/>
            </a:pPr>
            <a:r>
              <a:rPr lang="fr-FR" altLang="fr-FR" sz="2000" dirty="0">
                <a:solidFill>
                  <a:schemeClr val="bg1"/>
                </a:solidFill>
              </a:rPr>
              <a:t>compétiteurs</a:t>
            </a:r>
          </a:p>
        </p:txBody>
      </p:sp>
      <p:sp>
        <p:nvSpPr>
          <p:cNvPr id="17" name="AutoShape 17"/>
          <p:cNvSpPr>
            <a:spLocks noChangeArrowheads="1"/>
          </p:cNvSpPr>
          <p:nvPr/>
        </p:nvSpPr>
        <p:spPr bwMode="auto">
          <a:xfrm>
            <a:off x="2894283" y="2264701"/>
            <a:ext cx="3384550" cy="1973262"/>
          </a:xfrm>
          <a:prstGeom prst="leftRightArrow">
            <a:avLst>
              <a:gd name="adj1" fmla="val 50000"/>
              <a:gd name="adj2" fmla="val 34304"/>
            </a:avLst>
          </a:prstGeom>
          <a:gradFill rotWithShape="0">
            <a:gsLst>
              <a:gs pos="0">
                <a:srgbClr val="8AAA78"/>
              </a:gs>
              <a:gs pos="50000">
                <a:srgbClr val="F3F6F1"/>
              </a:gs>
              <a:gs pos="100000">
                <a:srgbClr val="8AAA78"/>
              </a:gs>
            </a:gsLst>
            <a:lin ang="0" scaled="1"/>
          </a:gradFill>
          <a:ln w="9525">
            <a:solidFill>
              <a:schemeClr val="tx2"/>
            </a:solidFill>
            <a:miter lim="800000"/>
            <a:headEnd/>
            <a:tailEnd/>
          </a:ln>
        </p:spPr>
        <p:txBody>
          <a:bodyPr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endParaRPr lang="fr-FR" altLang="fr-FR" sz="2000">
              <a:solidFill>
                <a:srgbClr val="000000"/>
              </a:solidFill>
            </a:endParaRPr>
          </a:p>
        </p:txBody>
      </p:sp>
      <p:sp>
        <p:nvSpPr>
          <p:cNvPr id="18" name="Text Box 10"/>
          <p:cNvSpPr txBox="1">
            <a:spLocks noChangeArrowheads="1"/>
          </p:cNvSpPr>
          <p:nvPr/>
        </p:nvSpPr>
        <p:spPr bwMode="auto">
          <a:xfrm>
            <a:off x="1058339" y="5906779"/>
            <a:ext cx="7704138" cy="384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lnSpc>
                <a:spcPct val="80000"/>
              </a:lnSpc>
              <a:spcBef>
                <a:spcPct val="50000"/>
              </a:spcBef>
              <a:buClrTx/>
              <a:buSzTx/>
              <a:buFontTx/>
              <a:buNone/>
            </a:pPr>
            <a:r>
              <a:rPr lang="fr-FR" altLang="fr-FR" sz="2400" dirty="0">
                <a:solidFill>
                  <a:schemeClr val="accent6">
                    <a:lumMod val="75000"/>
                  </a:schemeClr>
                </a:solidFill>
              </a:rPr>
              <a:t>Quelles menaces ou opportunités ?</a:t>
            </a:r>
          </a:p>
        </p:txBody>
      </p:sp>
      <p:sp>
        <p:nvSpPr>
          <p:cNvPr id="19" name="Oval 9"/>
          <p:cNvSpPr>
            <a:spLocks noChangeArrowheads="1"/>
          </p:cNvSpPr>
          <p:nvPr/>
        </p:nvSpPr>
        <p:spPr bwMode="auto">
          <a:xfrm>
            <a:off x="208989" y="684501"/>
            <a:ext cx="8935011" cy="5094637"/>
          </a:xfrm>
          <a:prstGeom prst="ellipse">
            <a:avLst/>
          </a:prstGeom>
          <a:solidFill>
            <a:schemeClr val="accent2">
              <a:alpha val="25882"/>
            </a:schemeClr>
          </a:solidFill>
          <a:ln>
            <a:noFill/>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400" b="0" dirty="0">
                <a:solidFill>
                  <a:schemeClr val="accent6">
                    <a:lumMod val="75000"/>
                  </a:schemeClr>
                </a:solidFill>
              </a:rPr>
              <a:t>Influences</a:t>
            </a: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endParaRPr>
          </a:p>
          <a:p>
            <a:pPr algn="ctr">
              <a:spcBef>
                <a:spcPct val="0"/>
              </a:spcBef>
              <a:buClrTx/>
              <a:buSzTx/>
              <a:buFontTx/>
              <a:buNone/>
            </a:pPr>
            <a:endParaRPr lang="fr-FR" altLang="fr-FR" sz="2400" b="0" dirty="0">
              <a:solidFill>
                <a:schemeClr val="bg1"/>
              </a:solidFill>
              <a:latin typeface="Times"/>
            </a:endParaRPr>
          </a:p>
        </p:txBody>
      </p:sp>
    </p:spTree>
    <p:extLst>
      <p:ext uri="{BB962C8B-B14F-4D97-AF65-F5344CB8AC3E}">
        <p14:creationId xmlns:p14="http://schemas.microsoft.com/office/powerpoint/2010/main" val="1875297568"/>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box(out)">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dissolve">
                                      <p:cBhvr>
                                        <p:cTn id="2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autoUpdateAnimBg="0"/>
      <p:bldP spid="18" grpId="0" animBg="1"/>
      <p:bldP spid="19" grpId="0" animBg="1"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79</a:t>
            </a:fld>
            <a:endParaRPr lang="fr-FR" dirty="0"/>
          </a:p>
        </p:txBody>
      </p:sp>
      <p:sp>
        <p:nvSpPr>
          <p:cNvPr id="3" name="Rectangle 3"/>
          <p:cNvSpPr txBox="1">
            <a:spLocks noChangeArrowheads="1"/>
          </p:cNvSpPr>
          <p:nvPr/>
        </p:nvSpPr>
        <p:spPr>
          <a:xfrm>
            <a:off x="685800" y="2147888"/>
            <a:ext cx="7772400" cy="236123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lnSpc>
                <a:spcPct val="90000"/>
              </a:lnSpc>
              <a:buFontTx/>
              <a:buNone/>
              <a:defRPr/>
            </a:pPr>
            <a:r>
              <a:rPr lang="fr-FR" sz="1800" b="1" kern="0" dirty="0">
                <a:solidFill>
                  <a:schemeClr val="accent6">
                    <a:lumMod val="75000"/>
                  </a:schemeClr>
                </a:solidFill>
                <a:effectLst>
                  <a:outerShdw blurRad="38100" dist="38100" dir="2700000" algn="tl">
                    <a:srgbClr val="C0C0C0"/>
                  </a:outerShdw>
                </a:effectLst>
              </a:rPr>
              <a:t>Définition </a:t>
            </a:r>
          </a:p>
          <a:p>
            <a:pPr marL="0" indent="0" algn="just">
              <a:lnSpc>
                <a:spcPct val="90000"/>
              </a:lnSpc>
              <a:buFontTx/>
              <a:buNone/>
              <a:defRPr/>
            </a:pPr>
            <a:endParaRPr lang="fr-FR" sz="1800" b="1" kern="0" dirty="0">
              <a:solidFill>
                <a:schemeClr val="accent6">
                  <a:lumMod val="75000"/>
                </a:schemeClr>
              </a:solidFill>
              <a:effectLst>
                <a:outerShdw blurRad="38100" dist="38100" dir="2700000" algn="tl">
                  <a:srgbClr val="C0C0C0"/>
                </a:outerShdw>
              </a:effectLst>
            </a:endParaRPr>
          </a:p>
          <a:p>
            <a:pPr algn="just">
              <a:lnSpc>
                <a:spcPct val="90000"/>
              </a:lnSpc>
              <a:buFontTx/>
              <a:buNone/>
              <a:defRPr/>
            </a:pPr>
            <a:r>
              <a:rPr lang="fr-FR" sz="1800" kern="0" dirty="0">
                <a:solidFill>
                  <a:schemeClr val="accent6">
                    <a:lumMod val="75000"/>
                  </a:schemeClr>
                </a:solidFill>
              </a:rPr>
              <a:t>     Le mot « marché » est utilisé par les gens du Marketing dans deux sens différents, bien que complémentaires : </a:t>
            </a:r>
            <a:r>
              <a:rPr lang="fr-FR" sz="1800" b="1" kern="0" dirty="0">
                <a:solidFill>
                  <a:schemeClr val="accent6">
                    <a:lumMod val="75000"/>
                  </a:schemeClr>
                </a:solidFill>
                <a:effectLst>
                  <a:outerShdw blurRad="38100" dist="38100" dir="2700000" algn="tl">
                    <a:srgbClr val="C0C0C0"/>
                  </a:outerShdw>
                </a:effectLst>
              </a:rPr>
              <a:t>au sens étroit</a:t>
            </a:r>
            <a:r>
              <a:rPr lang="fr-FR" sz="1800" kern="0" dirty="0">
                <a:solidFill>
                  <a:schemeClr val="accent6">
                    <a:lumMod val="75000"/>
                  </a:schemeClr>
                </a:solidFill>
              </a:rPr>
              <a:t>, on désigne par ce terme un ensemble de données chiffrées sur l’importance, la structure et l’évolution des ventes d’un produit, </a:t>
            </a:r>
            <a:r>
              <a:rPr lang="fr-FR" sz="1800" b="1" kern="0" dirty="0">
                <a:solidFill>
                  <a:schemeClr val="accent6">
                    <a:lumMod val="75000"/>
                  </a:schemeClr>
                </a:solidFill>
                <a:effectLst>
                  <a:outerShdw blurRad="38100" dist="38100" dir="2700000" algn="tl">
                    <a:srgbClr val="C0C0C0"/>
                  </a:outerShdw>
                </a:effectLst>
              </a:rPr>
              <a:t>au sens large</a:t>
            </a:r>
            <a:r>
              <a:rPr lang="fr-FR" sz="1800" kern="0" dirty="0">
                <a:solidFill>
                  <a:schemeClr val="accent6">
                    <a:lumMod val="75000"/>
                  </a:schemeClr>
                </a:solidFill>
              </a:rPr>
              <a:t> on appelle marché l’ensemble des « publics » susceptible d’exercer une influence sur les ventes d’un produit (prescripteurs). </a:t>
            </a:r>
          </a:p>
        </p:txBody>
      </p:sp>
      <p:pic>
        <p:nvPicPr>
          <p:cNvPr id="543746" name="Picture 2" descr="C:\Users\BLUEOFFICE\Desktop\JBJ.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2826" y="707728"/>
            <a:ext cx="2098298" cy="144016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43747" name="Picture 3" descr="C:\Users\BLUEOFFICE\Desktop\N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8457" y="4653136"/>
            <a:ext cx="2943225" cy="15525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450372"/>
      </p:ext>
    </p:extLst>
  </p:cSld>
  <p:clrMapOvr>
    <a:masterClrMapping/>
  </p:clrMapOvr>
  <p:transition spd="med">
    <p:randomBa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du numéro de diapositive 5"/>
          <p:cNvSpPr>
            <a:spLocks noGrp="1"/>
          </p:cNvSpPr>
          <p:nvPr>
            <p:ph type="sldNum" sz="quarter" idx="4"/>
          </p:nvPr>
        </p:nvSpPr>
        <p:spPr>
          <a:xfrm>
            <a:off x="8675688" y="6624638"/>
            <a:ext cx="468312" cy="260350"/>
          </a:xfrm>
        </p:spPr>
        <p:txBody>
          <a:bodyPr/>
          <a:lstStyle/>
          <a:p>
            <a:fld id="{631F16FD-F2F6-4617-BB24-76B24D552A4C}" type="slidenum">
              <a:rPr lang="fr-FR"/>
              <a:pPr/>
              <a:t>80</a:t>
            </a:fld>
            <a:endParaRPr lang="fr-FR" dirty="0"/>
          </a:p>
        </p:txBody>
      </p:sp>
      <p:sp>
        <p:nvSpPr>
          <p:cNvPr id="34819" name="Rectangle 3"/>
          <p:cNvSpPr>
            <a:spLocks noGrp="1" noChangeArrowheads="1"/>
          </p:cNvSpPr>
          <p:nvPr>
            <p:ph type="body" idx="4294967295"/>
          </p:nvPr>
        </p:nvSpPr>
        <p:spPr>
          <a:xfrm>
            <a:off x="1042988" y="1412875"/>
            <a:ext cx="7489825" cy="3577903"/>
          </a:xfrm>
          <a:prstGeom prst="rect">
            <a:avLst/>
          </a:prstGeom>
          <a:noFill/>
          <a:ln/>
        </p:spPr>
        <p:txBody>
          <a:bodyPr>
            <a:spAutoFit/>
          </a:bodyPr>
          <a:lstStyle/>
          <a:p>
            <a:pPr marL="182563" indent="-182563">
              <a:spcBef>
                <a:spcPct val="50000"/>
              </a:spcBef>
            </a:pPr>
            <a:r>
              <a:rPr lang="fr-FR" sz="2400" b="1" dirty="0">
                <a:solidFill>
                  <a:schemeClr val="accent6">
                    <a:lumMod val="75000"/>
                  </a:schemeClr>
                </a:solidFill>
              </a:rPr>
              <a:t>Évaluer la demande (taille &amp; acteurs)</a:t>
            </a:r>
          </a:p>
          <a:p>
            <a:pPr marL="627063" lvl="1" indent="-169863">
              <a:spcBef>
                <a:spcPct val="50000"/>
              </a:spcBef>
              <a:buFontTx/>
              <a:buChar char="•"/>
            </a:pPr>
            <a:r>
              <a:rPr lang="fr-FR" sz="2000" dirty="0">
                <a:solidFill>
                  <a:schemeClr val="accent6">
                    <a:lumMod val="75000"/>
                  </a:schemeClr>
                </a:solidFill>
              </a:rPr>
              <a:t>Le marché</a:t>
            </a:r>
          </a:p>
          <a:p>
            <a:pPr marL="627063" lvl="1" indent="-169863">
              <a:spcBef>
                <a:spcPct val="50000"/>
              </a:spcBef>
              <a:buFontTx/>
              <a:buChar char="•"/>
            </a:pPr>
            <a:r>
              <a:rPr lang="fr-FR" sz="2000" dirty="0">
                <a:solidFill>
                  <a:schemeClr val="accent6">
                    <a:lumMod val="75000"/>
                  </a:schemeClr>
                </a:solidFill>
              </a:rPr>
              <a:t>Le comportement du consommateur</a:t>
            </a:r>
          </a:p>
          <a:p>
            <a:pPr marL="627063" lvl="1" indent="-169863">
              <a:spcBef>
                <a:spcPct val="50000"/>
              </a:spcBef>
              <a:buFontTx/>
              <a:buChar char="•"/>
            </a:pPr>
            <a:r>
              <a:rPr lang="fr-FR" sz="2000" dirty="0">
                <a:solidFill>
                  <a:schemeClr val="accent6">
                    <a:lumMod val="75000"/>
                  </a:schemeClr>
                </a:solidFill>
              </a:rPr>
              <a:t>Les études</a:t>
            </a:r>
          </a:p>
          <a:p>
            <a:pPr marL="182563" indent="-182563">
              <a:spcBef>
                <a:spcPct val="50000"/>
              </a:spcBef>
            </a:pPr>
            <a:endParaRPr lang="fr-FR" sz="1100" b="1" dirty="0">
              <a:solidFill>
                <a:schemeClr val="accent6">
                  <a:lumMod val="75000"/>
                </a:schemeClr>
              </a:solidFill>
            </a:endParaRPr>
          </a:p>
          <a:p>
            <a:pPr marL="182563" indent="-182563">
              <a:spcBef>
                <a:spcPct val="50000"/>
              </a:spcBef>
            </a:pPr>
            <a:r>
              <a:rPr lang="fr-FR" sz="2400" b="1" dirty="0">
                <a:solidFill>
                  <a:schemeClr val="accent6">
                    <a:lumMod val="75000"/>
                  </a:schemeClr>
                </a:solidFill>
              </a:rPr>
              <a:t>Intégrer l’environnement</a:t>
            </a:r>
          </a:p>
          <a:p>
            <a:pPr marL="627063" lvl="1" indent="-169863">
              <a:spcBef>
                <a:spcPct val="50000"/>
              </a:spcBef>
              <a:buFontTx/>
              <a:buChar char="•"/>
            </a:pPr>
            <a:r>
              <a:rPr lang="fr-FR" sz="2000" dirty="0">
                <a:solidFill>
                  <a:schemeClr val="accent6">
                    <a:lumMod val="75000"/>
                  </a:schemeClr>
                </a:solidFill>
              </a:rPr>
              <a:t>Les concurrents</a:t>
            </a:r>
          </a:p>
          <a:p>
            <a:pPr marL="627063" lvl="1" indent="-169863">
              <a:spcBef>
                <a:spcPct val="50000"/>
              </a:spcBef>
              <a:buFontTx/>
              <a:buChar char="•"/>
            </a:pPr>
            <a:r>
              <a:rPr lang="fr-FR" sz="2000" dirty="0">
                <a:solidFill>
                  <a:schemeClr val="accent6">
                    <a:lumMod val="75000"/>
                  </a:schemeClr>
                </a:solidFill>
              </a:rPr>
              <a:t>Les autres facteurs</a:t>
            </a:r>
          </a:p>
        </p:txBody>
      </p:sp>
      <p:sp>
        <p:nvSpPr>
          <p:cNvPr id="34828" name="Rectangle 12"/>
          <p:cNvSpPr>
            <a:spLocks noGrp="1" noChangeArrowheads="1"/>
          </p:cNvSpPr>
          <p:nvPr>
            <p:ph type="title" idx="4294967295"/>
          </p:nvPr>
        </p:nvSpPr>
        <p:spPr>
          <a:xfrm>
            <a:off x="2699792" y="476672"/>
            <a:ext cx="3552227"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34829" name="Rectangle 13"/>
          <p:cNvSpPr>
            <a:spLocks noChangeArrowheads="1"/>
          </p:cNvSpPr>
          <p:nvPr/>
        </p:nvSpPr>
        <p:spPr bwMode="auto">
          <a:xfrm>
            <a:off x="1860984" y="5419622"/>
            <a:ext cx="5853831" cy="1081087"/>
          </a:xfrm>
          <a:prstGeom prst="rect">
            <a:avLst/>
          </a:prstGeom>
          <a:noFill/>
          <a:ln w="9525">
            <a:noFill/>
            <a:miter lim="800000"/>
            <a:headEnd/>
            <a:tailEnd/>
          </a:ln>
          <a:effectLst/>
        </p:spPr>
        <p:txBody>
          <a:bodyPr/>
          <a:lstStyle/>
          <a:p>
            <a:pPr marL="342900" indent="-342900">
              <a:spcBef>
                <a:spcPct val="20000"/>
              </a:spcBef>
            </a:pPr>
            <a:r>
              <a:rPr lang="fr-FR" sz="1800" dirty="0">
                <a:solidFill>
                  <a:schemeClr val="accent6">
                    <a:lumMod val="75000"/>
                  </a:schemeClr>
                </a:solidFill>
              </a:rPr>
              <a:t>L’analyse du marché ce peut être aussi pour </a:t>
            </a:r>
          </a:p>
          <a:p>
            <a:pPr marL="342900" indent="-342900">
              <a:spcBef>
                <a:spcPct val="20000"/>
              </a:spcBef>
              <a:buFontTx/>
              <a:buChar char="•"/>
            </a:pPr>
            <a:r>
              <a:rPr lang="fr-FR" sz="1800" dirty="0">
                <a:solidFill>
                  <a:schemeClr val="accent6">
                    <a:lumMod val="75000"/>
                  </a:schemeClr>
                </a:solidFill>
              </a:rPr>
              <a:t>Étudier le marché pour faire émerger une idée</a:t>
            </a:r>
          </a:p>
          <a:p>
            <a:pPr marL="342900" indent="-342900">
              <a:spcBef>
                <a:spcPct val="20000"/>
              </a:spcBef>
              <a:buFontTx/>
              <a:buChar char="•"/>
            </a:pPr>
            <a:r>
              <a:rPr lang="fr-FR" sz="1800" dirty="0">
                <a:solidFill>
                  <a:schemeClr val="accent6">
                    <a:lumMod val="75000"/>
                  </a:schemeClr>
                </a:solidFill>
              </a:rPr>
              <a:t>Disposer d’un concept et appréhender le marché</a:t>
            </a:r>
          </a:p>
        </p:txBody>
      </p:sp>
      <p:sp>
        <p:nvSpPr>
          <p:cNvPr id="34830" name="AutoShape 14"/>
          <p:cNvSpPr>
            <a:spLocks noChangeArrowheads="1"/>
          </p:cNvSpPr>
          <p:nvPr/>
        </p:nvSpPr>
        <p:spPr bwMode="auto">
          <a:xfrm>
            <a:off x="1079305" y="5636315"/>
            <a:ext cx="576263" cy="647700"/>
          </a:xfrm>
          <a:prstGeom prst="rightArrow">
            <a:avLst>
              <a:gd name="adj1" fmla="val 50000"/>
              <a:gd name="adj2" fmla="val 25000"/>
            </a:avLst>
          </a:prstGeom>
          <a:solidFill>
            <a:srgbClr val="3333CC"/>
          </a:solidFill>
          <a:ln w="9525">
            <a:noFill/>
            <a:miter lim="800000"/>
            <a:headEnd/>
            <a:tailEnd/>
          </a:ln>
          <a:effectLst/>
        </p:spPr>
        <p:txBody>
          <a:bodyPr wrap="none" anchor="ctr"/>
          <a:lstStyle/>
          <a:p>
            <a:endParaRPr lang="fr-FR"/>
          </a:p>
        </p:txBody>
      </p:sp>
      <p:sp>
        <p:nvSpPr>
          <p:cNvPr id="8" name="Rectangle à coins arrondis 7"/>
          <p:cNvSpPr/>
          <p:nvPr/>
        </p:nvSpPr>
        <p:spPr>
          <a:xfrm>
            <a:off x="7115538" y="2221707"/>
            <a:ext cx="1728192" cy="2071389"/>
          </a:xfrm>
          <a:prstGeom prst="roundRect">
            <a:avLst/>
          </a:prstGeom>
          <a:solidFill>
            <a:schemeClr val="accent5"/>
          </a:solidFill>
          <a:ln>
            <a:solidFill>
              <a:srgbClr val="3333CC"/>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fr-FR" sz="2000" b="1" dirty="0">
                <a:solidFill>
                  <a:schemeClr val="tx1"/>
                </a:solidFill>
              </a:rPr>
              <a:t>PESTEL</a:t>
            </a:r>
          </a:p>
          <a:p>
            <a:pPr algn="ctr"/>
            <a:endParaRPr lang="fr-FR" sz="2000" b="1" dirty="0">
              <a:solidFill>
                <a:schemeClr val="tx1"/>
              </a:solidFill>
            </a:endParaRPr>
          </a:p>
        </p:txBody>
      </p:sp>
      <p:sp>
        <p:nvSpPr>
          <p:cNvPr id="9" name="ZoneTexte 8"/>
          <p:cNvSpPr txBox="1"/>
          <p:nvPr/>
        </p:nvSpPr>
        <p:spPr>
          <a:xfrm>
            <a:off x="7308678" y="2780927"/>
            <a:ext cx="1512168" cy="1384995"/>
          </a:xfrm>
          <a:prstGeom prst="rect">
            <a:avLst/>
          </a:prstGeom>
          <a:solidFill>
            <a:schemeClr val="accent5"/>
          </a:solidFill>
        </p:spPr>
        <p:txBody>
          <a:bodyPr wrap="square" rtlCol="0">
            <a:spAutoFit/>
          </a:bodyPr>
          <a:lstStyle/>
          <a:p>
            <a:r>
              <a:rPr lang="fr-FR" b="1" i="1" dirty="0"/>
              <a:t>P</a:t>
            </a:r>
            <a:r>
              <a:rPr lang="fr-FR" i="1" dirty="0"/>
              <a:t>olitiques</a:t>
            </a:r>
            <a:r>
              <a:rPr lang="fr-FR" dirty="0"/>
              <a:t> </a:t>
            </a:r>
          </a:p>
          <a:p>
            <a:r>
              <a:rPr lang="fr-FR" b="1" i="1" dirty="0"/>
              <a:t>É</a:t>
            </a:r>
            <a:r>
              <a:rPr lang="fr-FR" i="1" dirty="0"/>
              <a:t>conomiques</a:t>
            </a:r>
            <a:r>
              <a:rPr lang="fr-FR" dirty="0"/>
              <a:t>  </a:t>
            </a:r>
          </a:p>
          <a:p>
            <a:r>
              <a:rPr lang="fr-FR" b="1" i="1" dirty="0"/>
              <a:t>S</a:t>
            </a:r>
            <a:r>
              <a:rPr lang="fr-FR" i="1" dirty="0"/>
              <a:t>ociologiques</a:t>
            </a:r>
            <a:r>
              <a:rPr lang="fr-FR" dirty="0"/>
              <a:t>  </a:t>
            </a:r>
          </a:p>
          <a:p>
            <a:r>
              <a:rPr lang="fr-FR" b="1" i="1" dirty="0"/>
              <a:t>T</a:t>
            </a:r>
            <a:r>
              <a:rPr lang="fr-FR" i="1" dirty="0"/>
              <a:t>echnologiques</a:t>
            </a:r>
            <a:r>
              <a:rPr lang="fr-FR" dirty="0"/>
              <a:t> </a:t>
            </a:r>
          </a:p>
          <a:p>
            <a:r>
              <a:rPr lang="fr-FR" b="1" i="1" dirty="0"/>
              <a:t>É</a:t>
            </a:r>
            <a:r>
              <a:rPr lang="fr-FR" i="1" dirty="0"/>
              <a:t>cologiques</a:t>
            </a:r>
            <a:r>
              <a:rPr lang="fr-FR" dirty="0"/>
              <a:t> </a:t>
            </a:r>
          </a:p>
          <a:p>
            <a:r>
              <a:rPr lang="fr-FR" b="1" i="1" dirty="0"/>
              <a:t>L</a:t>
            </a:r>
            <a:r>
              <a:rPr lang="fr-FR" i="1" dirty="0"/>
              <a:t>égaux</a:t>
            </a:r>
            <a:r>
              <a:rPr lang="fr-FR" dirty="0"/>
              <a:t> </a:t>
            </a:r>
          </a:p>
        </p:txBody>
      </p:sp>
      <p:sp>
        <p:nvSpPr>
          <p:cNvPr id="10" name="Rectangle à coins arrondis 9"/>
          <p:cNvSpPr/>
          <p:nvPr/>
        </p:nvSpPr>
        <p:spPr>
          <a:xfrm>
            <a:off x="5124921" y="3079945"/>
            <a:ext cx="1728192" cy="1933231"/>
          </a:xfrm>
          <a:prstGeom prst="roundRect">
            <a:avLst/>
          </a:prstGeom>
          <a:solidFill>
            <a:schemeClr val="accent5"/>
          </a:solidFill>
          <a:ln>
            <a:solidFill>
              <a:srgbClr val="3333CC"/>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fr-FR" sz="2000" b="1" dirty="0">
                <a:solidFill>
                  <a:schemeClr val="tx1"/>
                </a:solidFill>
              </a:rPr>
              <a:t>X-MIND</a:t>
            </a:r>
          </a:p>
          <a:p>
            <a:pPr algn="ctr"/>
            <a:endParaRPr lang="fr-FR" sz="2000" b="1" dirty="0">
              <a:solidFill>
                <a:schemeClr val="tx1"/>
              </a:solidFill>
            </a:endParaRPr>
          </a:p>
          <a:p>
            <a:pPr algn="ctr"/>
            <a:endParaRPr lang="fr-FR" sz="2000" b="1" dirty="0">
              <a:solidFill>
                <a:schemeClr val="tx1"/>
              </a:solidFill>
            </a:endParaRPr>
          </a:p>
        </p:txBody>
      </p:sp>
      <p:sp>
        <p:nvSpPr>
          <p:cNvPr id="11" name="ZoneTexte 10"/>
          <p:cNvSpPr txBox="1"/>
          <p:nvPr/>
        </p:nvSpPr>
        <p:spPr>
          <a:xfrm>
            <a:off x="5340945" y="3655566"/>
            <a:ext cx="1512168" cy="1446550"/>
          </a:xfrm>
          <a:prstGeom prst="rect">
            <a:avLst/>
          </a:prstGeom>
          <a:noFill/>
        </p:spPr>
        <p:txBody>
          <a:bodyPr wrap="square" rtlCol="0">
            <a:spAutoFit/>
          </a:bodyPr>
          <a:lstStyle/>
          <a:p>
            <a:r>
              <a:rPr lang="fr-FR" i="1" dirty="0"/>
              <a:t>Outils Logiciel</a:t>
            </a:r>
          </a:p>
          <a:p>
            <a:r>
              <a:rPr lang="fr-FR" sz="1200" i="1" dirty="0"/>
              <a:t>Ex : SH-C</a:t>
            </a:r>
          </a:p>
          <a:p>
            <a:r>
              <a:rPr lang="fr-FR" sz="1200" i="1" dirty="0"/>
              <a:t>Réalisation</a:t>
            </a:r>
          </a:p>
          <a:p>
            <a:r>
              <a:rPr lang="fr-FR" sz="1200" i="1" dirty="0"/>
              <a:t>Ne pas oublier la possibilité de création</a:t>
            </a:r>
          </a:p>
          <a:p>
            <a:endParaRPr lang="fr-FR" dirty="0"/>
          </a:p>
        </p:txBody>
      </p:sp>
    </p:spTree>
  </p:cSld>
  <p:clrMapOvr>
    <a:masterClrMapping/>
  </p:clrMapOvr>
  <p:transition spd="med">
    <p:randomBa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81</a:t>
            </a:fld>
            <a:endParaRPr lang="fr-FR" dirty="0"/>
          </a:p>
        </p:txBody>
      </p:sp>
      <p:pic>
        <p:nvPicPr>
          <p:cNvPr id="3"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128" y="235764"/>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653538" y="1556792"/>
            <a:ext cx="4083496" cy="468052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spcBef>
                <a:spcPts val="1800"/>
              </a:spcBef>
              <a:spcAft>
                <a:spcPts val="0"/>
              </a:spcAft>
            </a:pPr>
            <a:r>
              <a:rPr lang="fr-FR" altLang="fr-FR" sz="1800" b="1" kern="0" dirty="0">
                <a:solidFill>
                  <a:schemeClr val="accent6">
                    <a:lumMod val="75000"/>
                  </a:schemeClr>
                </a:solidFill>
              </a:rPr>
              <a:t>La phase de conception</a:t>
            </a:r>
          </a:p>
          <a:p>
            <a:pPr marL="457200" lvl="1" indent="0">
              <a:spcBef>
                <a:spcPts val="1800"/>
              </a:spcBef>
              <a:spcAft>
                <a:spcPts val="0"/>
              </a:spcAft>
              <a:buFontTx/>
              <a:buNone/>
            </a:pPr>
            <a:r>
              <a:rPr lang="fr-FR" altLang="fr-FR" sz="1600" kern="0" dirty="0">
                <a:solidFill>
                  <a:schemeClr val="accent6">
                    <a:lumMod val="75000"/>
                  </a:schemeClr>
                </a:solidFill>
              </a:rPr>
              <a:t>- Analyse du problème posé</a:t>
            </a:r>
          </a:p>
          <a:p>
            <a:pPr marL="457200" lvl="1" indent="0">
              <a:spcBef>
                <a:spcPts val="1800"/>
              </a:spcBef>
              <a:spcAft>
                <a:spcPts val="0"/>
              </a:spcAft>
              <a:buFontTx/>
              <a:buNone/>
            </a:pPr>
            <a:r>
              <a:rPr lang="fr-FR" altLang="fr-FR" sz="1600" kern="0" dirty="0">
                <a:solidFill>
                  <a:schemeClr val="accent6">
                    <a:lumMod val="75000"/>
                  </a:schemeClr>
                </a:solidFill>
              </a:rPr>
              <a:t>- Définition des objectifs</a:t>
            </a:r>
          </a:p>
          <a:p>
            <a:pPr marL="457200" lvl="1" indent="0">
              <a:spcBef>
                <a:spcPts val="1800"/>
              </a:spcBef>
              <a:spcAft>
                <a:spcPts val="0"/>
              </a:spcAft>
              <a:buFontTx/>
              <a:buNone/>
            </a:pPr>
            <a:r>
              <a:rPr lang="fr-FR" altLang="fr-FR" sz="1600" kern="0" dirty="0">
                <a:solidFill>
                  <a:schemeClr val="accent6">
                    <a:lumMod val="75000"/>
                  </a:schemeClr>
                </a:solidFill>
              </a:rPr>
              <a:t>- Choix d’une méthodologie</a:t>
            </a:r>
          </a:p>
          <a:p>
            <a:pPr>
              <a:spcBef>
                <a:spcPts val="1800"/>
              </a:spcBef>
              <a:spcAft>
                <a:spcPts val="0"/>
              </a:spcAft>
            </a:pPr>
            <a:r>
              <a:rPr lang="fr-FR" altLang="fr-FR" sz="1800" b="1" kern="0" dirty="0">
                <a:solidFill>
                  <a:schemeClr val="accent6">
                    <a:lumMod val="75000"/>
                  </a:schemeClr>
                </a:solidFill>
              </a:rPr>
              <a:t>La phase de recueil de l’information</a:t>
            </a:r>
          </a:p>
          <a:p>
            <a:pPr marL="457200" lvl="1" indent="0">
              <a:spcBef>
                <a:spcPts val="1800"/>
              </a:spcBef>
              <a:spcAft>
                <a:spcPts val="0"/>
              </a:spcAft>
              <a:buFontTx/>
              <a:buNone/>
            </a:pPr>
            <a:r>
              <a:rPr lang="fr-FR" altLang="fr-FR" sz="1600" kern="0" dirty="0">
                <a:solidFill>
                  <a:schemeClr val="accent6">
                    <a:lumMod val="75000"/>
                  </a:schemeClr>
                </a:solidFill>
              </a:rPr>
              <a:t>- Sources internes</a:t>
            </a:r>
          </a:p>
          <a:p>
            <a:pPr marL="457200" lvl="1" indent="0">
              <a:spcBef>
                <a:spcPts val="1800"/>
              </a:spcBef>
              <a:spcAft>
                <a:spcPts val="0"/>
              </a:spcAft>
              <a:buFontTx/>
              <a:buNone/>
            </a:pPr>
            <a:r>
              <a:rPr lang="fr-FR" altLang="fr-FR" sz="1600" kern="0" dirty="0">
                <a:solidFill>
                  <a:schemeClr val="accent6">
                    <a:lumMod val="75000"/>
                  </a:schemeClr>
                </a:solidFill>
              </a:rPr>
              <a:t>- Sources documentaires externes</a:t>
            </a:r>
          </a:p>
          <a:p>
            <a:pPr marL="457200" lvl="1" indent="0">
              <a:spcBef>
                <a:spcPts val="1800"/>
              </a:spcBef>
              <a:spcAft>
                <a:spcPts val="0"/>
              </a:spcAft>
              <a:buFontTx/>
              <a:buNone/>
            </a:pPr>
            <a:r>
              <a:rPr lang="fr-FR" altLang="fr-FR" sz="1600" kern="0" dirty="0">
                <a:solidFill>
                  <a:schemeClr val="accent6">
                    <a:lumMod val="75000"/>
                  </a:schemeClr>
                </a:solidFill>
              </a:rPr>
              <a:t>- Les études qualitatives</a:t>
            </a:r>
          </a:p>
          <a:p>
            <a:pPr marL="457200" lvl="1" indent="0">
              <a:spcBef>
                <a:spcPts val="1800"/>
              </a:spcBef>
              <a:spcAft>
                <a:spcPts val="0"/>
              </a:spcAft>
              <a:buFontTx/>
              <a:buNone/>
            </a:pPr>
            <a:r>
              <a:rPr lang="fr-FR" altLang="fr-FR" sz="1600" kern="0" dirty="0">
                <a:solidFill>
                  <a:schemeClr val="accent6">
                    <a:lumMod val="75000"/>
                  </a:schemeClr>
                </a:solidFill>
              </a:rPr>
              <a:t>- Les études quantitatives</a:t>
            </a:r>
          </a:p>
        </p:txBody>
      </p:sp>
      <p:sp>
        <p:nvSpPr>
          <p:cNvPr id="5" name="Rectangle 2051"/>
          <p:cNvSpPr txBox="1">
            <a:spLocks noChangeArrowheads="1"/>
          </p:cNvSpPr>
          <p:nvPr/>
        </p:nvSpPr>
        <p:spPr>
          <a:xfrm>
            <a:off x="5047779" y="1587963"/>
            <a:ext cx="4117925" cy="374441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spcBef>
                <a:spcPts val="2400"/>
              </a:spcBef>
              <a:spcAft>
                <a:spcPts val="0"/>
              </a:spcAft>
            </a:pPr>
            <a:r>
              <a:rPr lang="fr-FR" altLang="fr-FR" sz="1800" b="1" kern="0" dirty="0">
                <a:solidFill>
                  <a:schemeClr val="accent6">
                    <a:lumMod val="75000"/>
                  </a:schemeClr>
                </a:solidFill>
              </a:rPr>
              <a:t>La phase de traitement des informations</a:t>
            </a:r>
          </a:p>
          <a:p>
            <a:pPr marL="457200" lvl="1" indent="0">
              <a:spcBef>
                <a:spcPts val="2400"/>
              </a:spcBef>
              <a:spcAft>
                <a:spcPts val="0"/>
              </a:spcAft>
              <a:buFontTx/>
              <a:buNone/>
            </a:pPr>
            <a:r>
              <a:rPr lang="fr-FR" altLang="fr-FR" sz="1600" kern="0" dirty="0">
                <a:solidFill>
                  <a:schemeClr val="accent6">
                    <a:lumMod val="75000"/>
                  </a:schemeClr>
                </a:solidFill>
              </a:rPr>
              <a:t>- Codification des données</a:t>
            </a:r>
          </a:p>
          <a:p>
            <a:pPr marL="457200" lvl="1" indent="0">
              <a:spcBef>
                <a:spcPts val="2400"/>
              </a:spcBef>
              <a:spcAft>
                <a:spcPts val="0"/>
              </a:spcAft>
              <a:buFontTx/>
              <a:buNone/>
            </a:pPr>
            <a:r>
              <a:rPr lang="fr-FR" altLang="fr-FR" sz="1600" kern="0" dirty="0">
                <a:solidFill>
                  <a:schemeClr val="accent6">
                    <a:lumMod val="75000"/>
                  </a:schemeClr>
                </a:solidFill>
              </a:rPr>
              <a:t>- Traitement des données</a:t>
            </a:r>
          </a:p>
          <a:p>
            <a:pPr algn="just">
              <a:spcBef>
                <a:spcPts val="2400"/>
              </a:spcBef>
              <a:spcAft>
                <a:spcPts val="0"/>
              </a:spcAft>
            </a:pPr>
            <a:r>
              <a:rPr lang="fr-FR" altLang="fr-FR" sz="1800" b="1" kern="0" noProof="1">
                <a:solidFill>
                  <a:schemeClr val="accent6">
                    <a:lumMod val="75000"/>
                  </a:schemeClr>
                </a:solidFill>
              </a:rPr>
              <a:t>La phase de recommandation</a:t>
            </a:r>
          </a:p>
          <a:p>
            <a:pPr marL="457200" lvl="1" indent="0" algn="just">
              <a:spcBef>
                <a:spcPts val="2400"/>
              </a:spcBef>
              <a:spcAft>
                <a:spcPts val="0"/>
              </a:spcAft>
              <a:buFontTx/>
              <a:buNone/>
            </a:pPr>
            <a:r>
              <a:rPr lang="fr-FR" altLang="fr-FR" sz="1600" kern="0" dirty="0">
                <a:solidFill>
                  <a:schemeClr val="accent6">
                    <a:lumMod val="75000"/>
                  </a:schemeClr>
                </a:solidFill>
              </a:rPr>
              <a:t>- Analyse des résultats</a:t>
            </a:r>
          </a:p>
          <a:p>
            <a:pPr marL="457200" lvl="1" indent="0" algn="just">
              <a:spcBef>
                <a:spcPts val="2400"/>
              </a:spcBef>
              <a:spcAft>
                <a:spcPts val="0"/>
              </a:spcAft>
              <a:buFontTx/>
              <a:buNone/>
            </a:pPr>
            <a:r>
              <a:rPr lang="fr-FR" altLang="fr-FR" sz="1600" kern="0" dirty="0">
                <a:solidFill>
                  <a:schemeClr val="accent6">
                    <a:lumMod val="75000"/>
                  </a:schemeClr>
                </a:solidFill>
              </a:rPr>
              <a:t>- Enoncé des propositions</a:t>
            </a:r>
          </a:p>
        </p:txBody>
      </p:sp>
      <p:sp>
        <p:nvSpPr>
          <p:cNvPr id="6" name="Rectangle 6"/>
          <p:cNvSpPr txBox="1">
            <a:spLocks noChangeArrowheads="1"/>
          </p:cNvSpPr>
          <p:nvPr/>
        </p:nvSpPr>
        <p:spPr>
          <a:xfrm>
            <a:off x="2797324" y="270573"/>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a:solidFill>
                  <a:schemeClr val="accent6">
                    <a:lumMod val="75000"/>
                  </a:schemeClr>
                </a:solidFill>
              </a:rPr>
              <a:t>Analyser le marché</a:t>
            </a:r>
            <a:endParaRPr lang="fr-FR" sz="2800" b="1" kern="0" dirty="0">
              <a:solidFill>
                <a:schemeClr val="accent6">
                  <a:lumMod val="75000"/>
                </a:schemeClr>
              </a:solidFill>
            </a:endParaRPr>
          </a:p>
        </p:txBody>
      </p:sp>
    </p:spTree>
    <p:extLst>
      <p:ext uri="{BB962C8B-B14F-4D97-AF65-F5344CB8AC3E}">
        <p14:creationId xmlns:p14="http://schemas.microsoft.com/office/powerpoint/2010/main" val="2961993153"/>
      </p:ext>
    </p:extLst>
  </p:cSld>
  <p:clrMapOvr>
    <a:masterClrMapping/>
  </p:clrMapOvr>
  <p:transition spd="med">
    <p:randomBar/>
  </p:transition>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1172" name="Rectangle 4"/>
          <p:cNvSpPr>
            <a:spLocks noGrp="1" noChangeArrowheads="1"/>
          </p:cNvSpPr>
          <p:nvPr>
            <p:ph type="title"/>
          </p:nvPr>
        </p:nvSpPr>
        <p:spPr>
          <a:xfrm>
            <a:off x="246184" y="476672"/>
            <a:ext cx="8229600" cy="774923"/>
          </a:xfrm>
        </p:spPr>
        <p:txBody>
          <a:bodyPr/>
          <a:lstStyle/>
          <a:p>
            <a:r>
              <a:rPr lang="fr-FR" altLang="fr-FR" sz="2800" b="1" dirty="0">
                <a:solidFill>
                  <a:schemeClr val="accent6">
                    <a:lumMod val="75000"/>
                  </a:schemeClr>
                </a:solidFill>
                <a:latin typeface="Arial" panose="020B0604020202020204" pitchFamily="34" charset="0"/>
                <a:cs typeface="Arial" panose="020B0604020202020204" pitchFamily="34" charset="0"/>
              </a:rPr>
              <a:t>La diversité des études de marché</a:t>
            </a:r>
          </a:p>
        </p:txBody>
      </p:sp>
      <p:sp>
        <p:nvSpPr>
          <p:cNvPr id="1031174" name="Text Box 6"/>
          <p:cNvSpPr txBox="1">
            <a:spLocks noChangeArrowheads="1"/>
          </p:cNvSpPr>
          <p:nvPr/>
        </p:nvSpPr>
        <p:spPr bwMode="auto">
          <a:xfrm>
            <a:off x="4185138" y="1889967"/>
            <a:ext cx="1828800" cy="762000"/>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b="0" dirty="0">
                <a:solidFill>
                  <a:schemeClr val="accent6">
                    <a:lumMod val="75000"/>
                  </a:schemeClr>
                </a:solidFill>
                <a:latin typeface="Times"/>
              </a:rPr>
              <a:t>Etude concurrence</a:t>
            </a:r>
          </a:p>
        </p:txBody>
      </p:sp>
      <p:sp>
        <p:nvSpPr>
          <p:cNvPr id="1031176" name="Text Box 8"/>
          <p:cNvSpPr txBox="1">
            <a:spLocks noChangeArrowheads="1"/>
          </p:cNvSpPr>
          <p:nvPr/>
        </p:nvSpPr>
        <p:spPr bwMode="auto">
          <a:xfrm>
            <a:off x="899592" y="1485233"/>
            <a:ext cx="2098431" cy="758825"/>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b="0" dirty="0">
                <a:solidFill>
                  <a:schemeClr val="accent6">
                    <a:lumMod val="75000"/>
                  </a:schemeClr>
                </a:solidFill>
                <a:latin typeface="Times"/>
              </a:rPr>
              <a:t>Etude  environnement</a:t>
            </a:r>
          </a:p>
        </p:txBody>
      </p:sp>
      <p:sp>
        <p:nvSpPr>
          <p:cNvPr id="1031178" name="Text Box 10"/>
          <p:cNvSpPr txBox="1">
            <a:spLocks noChangeArrowheads="1"/>
          </p:cNvSpPr>
          <p:nvPr/>
        </p:nvSpPr>
        <p:spPr bwMode="auto">
          <a:xfrm>
            <a:off x="3760975" y="3355082"/>
            <a:ext cx="1237710" cy="723899"/>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b="0" dirty="0">
                <a:solidFill>
                  <a:schemeClr val="accent6">
                    <a:lumMod val="75000"/>
                  </a:schemeClr>
                </a:solidFill>
                <a:latin typeface="Times"/>
              </a:rPr>
              <a:t>Etude clientèle</a:t>
            </a:r>
          </a:p>
        </p:txBody>
      </p:sp>
      <p:sp>
        <p:nvSpPr>
          <p:cNvPr id="1031179" name="Text Box 11"/>
          <p:cNvSpPr txBox="1">
            <a:spLocks noChangeArrowheads="1"/>
          </p:cNvSpPr>
          <p:nvPr/>
        </p:nvSpPr>
        <p:spPr bwMode="auto">
          <a:xfrm>
            <a:off x="6732240" y="2496962"/>
            <a:ext cx="1477108" cy="762000"/>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b="0" dirty="0">
                <a:solidFill>
                  <a:schemeClr val="accent6">
                    <a:lumMod val="75000"/>
                  </a:schemeClr>
                </a:solidFill>
                <a:latin typeface="Times"/>
              </a:rPr>
              <a:t>Etude fournisseurs</a:t>
            </a:r>
          </a:p>
        </p:txBody>
      </p:sp>
      <p:sp>
        <p:nvSpPr>
          <p:cNvPr id="1031180" name="Text Box 12"/>
          <p:cNvSpPr txBox="1">
            <a:spLocks noChangeArrowheads="1"/>
          </p:cNvSpPr>
          <p:nvPr/>
        </p:nvSpPr>
        <p:spPr bwMode="auto">
          <a:xfrm>
            <a:off x="6400800" y="4343400"/>
            <a:ext cx="1617785" cy="685800"/>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b="0" dirty="0">
                <a:solidFill>
                  <a:schemeClr val="accent6">
                    <a:lumMod val="75000"/>
                  </a:schemeClr>
                </a:solidFill>
                <a:latin typeface="Times"/>
              </a:rPr>
              <a:t>Etude distributeurs</a:t>
            </a:r>
          </a:p>
        </p:txBody>
      </p:sp>
      <p:sp>
        <p:nvSpPr>
          <p:cNvPr id="10" name="Text Box 11"/>
          <p:cNvSpPr txBox="1">
            <a:spLocks noChangeArrowheads="1"/>
          </p:cNvSpPr>
          <p:nvPr/>
        </p:nvSpPr>
        <p:spPr bwMode="auto">
          <a:xfrm>
            <a:off x="2620971" y="4958969"/>
            <a:ext cx="1477108" cy="762000"/>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b="0" dirty="0">
                <a:solidFill>
                  <a:schemeClr val="accent6">
                    <a:lumMod val="75000"/>
                  </a:schemeClr>
                </a:solidFill>
                <a:latin typeface="Times"/>
              </a:rPr>
              <a:t>Etude </a:t>
            </a:r>
          </a:p>
          <a:p>
            <a:pPr algn="ctr">
              <a:spcBef>
                <a:spcPct val="0"/>
              </a:spcBef>
              <a:buClrTx/>
              <a:buSzTx/>
              <a:buFontTx/>
              <a:buNone/>
            </a:pPr>
            <a:r>
              <a:rPr lang="fr-FR" altLang="fr-FR" sz="2000" b="0" dirty="0">
                <a:solidFill>
                  <a:schemeClr val="accent6">
                    <a:lumMod val="75000"/>
                  </a:schemeClr>
                </a:solidFill>
                <a:latin typeface="Times"/>
              </a:rPr>
              <a:t>autres</a:t>
            </a:r>
          </a:p>
        </p:txBody>
      </p:sp>
      <p:sp>
        <p:nvSpPr>
          <p:cNvPr id="11" name="Espace réservé du numéro de diapositive 5"/>
          <p:cNvSpPr>
            <a:spLocks noGrp="1"/>
          </p:cNvSpPr>
          <p:nvPr>
            <p:ph type="sldNum" sz="quarter" idx="4294967295"/>
          </p:nvPr>
        </p:nvSpPr>
        <p:spPr>
          <a:xfrm>
            <a:off x="8675688" y="6381328"/>
            <a:ext cx="468312" cy="260350"/>
          </a:xfrm>
          <a:prstGeom prst="rect">
            <a:avLst/>
          </a:prstGeom>
        </p:spPr>
        <p:txBody>
          <a:bodyPr/>
          <a:lstStyle/>
          <a:p>
            <a:fld id="{631F16FD-F2F6-4617-BB24-76B24D552A4C}" type="slidenum">
              <a:rPr lang="fr-FR" sz="1000">
                <a:solidFill>
                  <a:schemeClr val="accent6">
                    <a:lumMod val="75000"/>
                  </a:schemeClr>
                </a:solidFill>
              </a:rPr>
              <a:pPr/>
              <a:t>82</a:t>
            </a:fld>
            <a:endParaRPr lang="fr-FR" sz="1000" dirty="0">
              <a:solidFill>
                <a:schemeClr val="accent6">
                  <a:lumMod val="75000"/>
                </a:schemeClr>
              </a:solidFill>
            </a:endParaRPr>
          </a:p>
        </p:txBody>
      </p:sp>
      <p:sp>
        <p:nvSpPr>
          <p:cNvPr id="12" name="Text Box 8"/>
          <p:cNvSpPr txBox="1">
            <a:spLocks noChangeArrowheads="1"/>
          </p:cNvSpPr>
          <p:nvPr/>
        </p:nvSpPr>
        <p:spPr bwMode="auto">
          <a:xfrm>
            <a:off x="522540" y="3367482"/>
            <a:ext cx="2098431" cy="468063"/>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2000" b="0" dirty="0">
                <a:solidFill>
                  <a:schemeClr val="accent6">
                    <a:lumMod val="75000"/>
                  </a:schemeClr>
                </a:solidFill>
                <a:latin typeface="Times"/>
              </a:rPr>
              <a:t>Etude partenaires</a:t>
            </a:r>
          </a:p>
        </p:txBody>
      </p:sp>
    </p:spTree>
    <p:extLst>
      <p:ext uri="{BB962C8B-B14F-4D97-AF65-F5344CB8AC3E}">
        <p14:creationId xmlns:p14="http://schemas.microsoft.com/office/powerpoint/2010/main" val="1386344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31172"/>
                                        </p:tgtEl>
                                        <p:attrNameLst>
                                          <p:attrName>style.visibility</p:attrName>
                                        </p:attrNameLst>
                                      </p:cBhvr>
                                      <p:to>
                                        <p:strVal val="visible"/>
                                      </p:to>
                                    </p:set>
                                    <p:anim calcmode="lin" valueType="num">
                                      <p:cBhvr additive="base">
                                        <p:cTn id="7" dur="500" fill="hold"/>
                                        <p:tgtEl>
                                          <p:spTgt spid="1031172"/>
                                        </p:tgtEl>
                                        <p:attrNameLst>
                                          <p:attrName>ppt_x</p:attrName>
                                        </p:attrNameLst>
                                      </p:cBhvr>
                                      <p:tavLst>
                                        <p:tav tm="0">
                                          <p:val>
                                            <p:strVal val="0-#ppt_w/2"/>
                                          </p:val>
                                        </p:tav>
                                        <p:tav tm="100000">
                                          <p:val>
                                            <p:strVal val="#ppt_x"/>
                                          </p:val>
                                        </p:tav>
                                      </p:tavLst>
                                    </p:anim>
                                    <p:anim calcmode="lin" valueType="num">
                                      <p:cBhvr additive="base">
                                        <p:cTn id="8" dur="500" fill="hold"/>
                                        <p:tgtEl>
                                          <p:spTgt spid="103117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31174"/>
                                        </p:tgtEl>
                                        <p:attrNameLst>
                                          <p:attrName>style.visibility</p:attrName>
                                        </p:attrNameLst>
                                      </p:cBhvr>
                                      <p:to>
                                        <p:strVal val="visible"/>
                                      </p:to>
                                    </p:set>
                                    <p:anim calcmode="lin" valueType="num">
                                      <p:cBhvr additive="base">
                                        <p:cTn id="13" dur="500" fill="hold"/>
                                        <p:tgtEl>
                                          <p:spTgt spid="1031174"/>
                                        </p:tgtEl>
                                        <p:attrNameLst>
                                          <p:attrName>ppt_x</p:attrName>
                                        </p:attrNameLst>
                                      </p:cBhvr>
                                      <p:tavLst>
                                        <p:tav tm="0">
                                          <p:val>
                                            <p:strVal val="0-#ppt_w/2"/>
                                          </p:val>
                                        </p:tav>
                                        <p:tav tm="100000">
                                          <p:val>
                                            <p:strVal val="#ppt_x"/>
                                          </p:val>
                                        </p:tav>
                                      </p:tavLst>
                                    </p:anim>
                                    <p:anim calcmode="lin" valueType="num">
                                      <p:cBhvr additive="base">
                                        <p:cTn id="14" dur="500" fill="hold"/>
                                        <p:tgtEl>
                                          <p:spTgt spid="1031174"/>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31176"/>
                                        </p:tgtEl>
                                        <p:attrNameLst>
                                          <p:attrName>style.visibility</p:attrName>
                                        </p:attrNameLst>
                                      </p:cBhvr>
                                      <p:to>
                                        <p:strVal val="visible"/>
                                      </p:to>
                                    </p:set>
                                    <p:anim calcmode="lin" valueType="num">
                                      <p:cBhvr additive="base">
                                        <p:cTn id="19" dur="500" fill="hold"/>
                                        <p:tgtEl>
                                          <p:spTgt spid="1031176"/>
                                        </p:tgtEl>
                                        <p:attrNameLst>
                                          <p:attrName>ppt_x</p:attrName>
                                        </p:attrNameLst>
                                      </p:cBhvr>
                                      <p:tavLst>
                                        <p:tav tm="0">
                                          <p:val>
                                            <p:strVal val="0-#ppt_w/2"/>
                                          </p:val>
                                        </p:tav>
                                        <p:tav tm="100000">
                                          <p:val>
                                            <p:strVal val="#ppt_x"/>
                                          </p:val>
                                        </p:tav>
                                      </p:tavLst>
                                    </p:anim>
                                    <p:anim calcmode="lin" valueType="num">
                                      <p:cBhvr additive="base">
                                        <p:cTn id="20" dur="500" fill="hold"/>
                                        <p:tgtEl>
                                          <p:spTgt spid="1031176"/>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31178"/>
                                        </p:tgtEl>
                                        <p:attrNameLst>
                                          <p:attrName>style.visibility</p:attrName>
                                        </p:attrNameLst>
                                      </p:cBhvr>
                                      <p:to>
                                        <p:strVal val="visible"/>
                                      </p:to>
                                    </p:set>
                                    <p:anim calcmode="lin" valueType="num">
                                      <p:cBhvr additive="base">
                                        <p:cTn id="25" dur="500" fill="hold"/>
                                        <p:tgtEl>
                                          <p:spTgt spid="1031178"/>
                                        </p:tgtEl>
                                        <p:attrNameLst>
                                          <p:attrName>ppt_x</p:attrName>
                                        </p:attrNameLst>
                                      </p:cBhvr>
                                      <p:tavLst>
                                        <p:tav tm="0">
                                          <p:val>
                                            <p:strVal val="0-#ppt_w/2"/>
                                          </p:val>
                                        </p:tav>
                                        <p:tav tm="100000">
                                          <p:val>
                                            <p:strVal val="#ppt_x"/>
                                          </p:val>
                                        </p:tav>
                                      </p:tavLst>
                                    </p:anim>
                                    <p:anim calcmode="lin" valueType="num">
                                      <p:cBhvr additive="base">
                                        <p:cTn id="26" dur="500" fill="hold"/>
                                        <p:tgtEl>
                                          <p:spTgt spid="1031178"/>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031179"/>
                                        </p:tgtEl>
                                        <p:attrNameLst>
                                          <p:attrName>style.visibility</p:attrName>
                                        </p:attrNameLst>
                                      </p:cBhvr>
                                      <p:to>
                                        <p:strVal val="visible"/>
                                      </p:to>
                                    </p:set>
                                    <p:anim calcmode="lin" valueType="num">
                                      <p:cBhvr additive="base">
                                        <p:cTn id="31" dur="500" fill="hold"/>
                                        <p:tgtEl>
                                          <p:spTgt spid="1031179"/>
                                        </p:tgtEl>
                                        <p:attrNameLst>
                                          <p:attrName>ppt_x</p:attrName>
                                        </p:attrNameLst>
                                      </p:cBhvr>
                                      <p:tavLst>
                                        <p:tav tm="0">
                                          <p:val>
                                            <p:strVal val="0-#ppt_w/2"/>
                                          </p:val>
                                        </p:tav>
                                        <p:tav tm="100000">
                                          <p:val>
                                            <p:strVal val="#ppt_x"/>
                                          </p:val>
                                        </p:tav>
                                      </p:tavLst>
                                    </p:anim>
                                    <p:anim calcmode="lin" valueType="num">
                                      <p:cBhvr additive="base">
                                        <p:cTn id="32" dur="500" fill="hold"/>
                                        <p:tgtEl>
                                          <p:spTgt spid="1031179"/>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031180"/>
                                        </p:tgtEl>
                                        <p:attrNameLst>
                                          <p:attrName>style.visibility</p:attrName>
                                        </p:attrNameLst>
                                      </p:cBhvr>
                                      <p:to>
                                        <p:strVal val="visible"/>
                                      </p:to>
                                    </p:set>
                                    <p:anim calcmode="lin" valueType="num">
                                      <p:cBhvr additive="base">
                                        <p:cTn id="37" dur="500" fill="hold"/>
                                        <p:tgtEl>
                                          <p:spTgt spid="1031180"/>
                                        </p:tgtEl>
                                        <p:attrNameLst>
                                          <p:attrName>ppt_x</p:attrName>
                                        </p:attrNameLst>
                                      </p:cBhvr>
                                      <p:tavLst>
                                        <p:tav tm="0">
                                          <p:val>
                                            <p:strVal val="0-#ppt_w/2"/>
                                          </p:val>
                                        </p:tav>
                                        <p:tav tm="100000">
                                          <p:val>
                                            <p:strVal val="#ppt_x"/>
                                          </p:val>
                                        </p:tav>
                                      </p:tavLst>
                                    </p:anim>
                                    <p:anim calcmode="lin" valueType="num">
                                      <p:cBhvr additive="base">
                                        <p:cTn id="38" dur="500" fill="hold"/>
                                        <p:tgtEl>
                                          <p:spTgt spid="1031180"/>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0-#ppt_w/2"/>
                                          </p:val>
                                        </p:tav>
                                        <p:tav tm="100000">
                                          <p:val>
                                            <p:strVal val="#ppt_x"/>
                                          </p:val>
                                        </p:tav>
                                      </p:tavLst>
                                    </p:anim>
                                    <p:anim calcmode="lin" valueType="num">
                                      <p:cBhvr additive="base">
                                        <p:cTn id="44"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0-#ppt_w/2"/>
                                          </p:val>
                                        </p:tav>
                                        <p:tav tm="100000">
                                          <p:val>
                                            <p:strVal val="#ppt_x"/>
                                          </p:val>
                                        </p:tav>
                                      </p:tavLst>
                                    </p:anim>
                                    <p:anim calcmode="lin" valueType="num">
                                      <p:cBhvr additive="base">
                                        <p:cTn id="50"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1172" grpId="0" autoUpdateAnimBg="0"/>
      <p:bldP spid="1031174" grpId="0" animBg="1" autoUpdateAnimBg="0"/>
      <p:bldP spid="1031176" grpId="0" animBg="1" autoUpdateAnimBg="0"/>
      <p:bldP spid="1031178" grpId="0" animBg="1" autoUpdateAnimBg="0"/>
      <p:bldP spid="1031179" grpId="0" animBg="1" autoUpdateAnimBg="0"/>
      <p:bldP spid="1031180" grpId="0" animBg="1" autoUpdateAnimBg="0"/>
      <p:bldP spid="10" grpId="0" animBg="1" autoUpdateAnimBg="0"/>
      <p:bldP spid="12" grpId="0" animBg="1" autoUpdateAnimBg="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251881" y="1844675"/>
            <a:ext cx="3670954" cy="2173288"/>
            <a:chOff x="159" y="1162"/>
            <a:chExt cx="2312" cy="1369"/>
          </a:xfrm>
        </p:grpSpPr>
        <p:sp>
          <p:nvSpPr>
            <p:cNvPr id="11280" name="AutoShape 4"/>
            <p:cNvSpPr>
              <a:spLocks noChangeArrowheads="1"/>
            </p:cNvSpPr>
            <p:nvPr/>
          </p:nvSpPr>
          <p:spPr bwMode="auto">
            <a:xfrm>
              <a:off x="159" y="1306"/>
              <a:ext cx="1542" cy="1225"/>
            </a:xfrm>
            <a:prstGeom prst="foldedCorner">
              <a:avLst>
                <a:gd name="adj" fmla="val 12500"/>
              </a:avLst>
            </a:prstGeom>
            <a:gradFill rotWithShape="1">
              <a:gsLst>
                <a:gs pos="0">
                  <a:srgbClr val="000066"/>
                </a:gs>
                <a:gs pos="100000">
                  <a:srgbClr val="5C5C9D"/>
                </a:gs>
              </a:gsLst>
              <a:path path="rect">
                <a:fillToRect r="100000" b="100000"/>
              </a:path>
            </a:gradFill>
            <a:ln w="9525">
              <a:solidFill>
                <a:srgbClr val="000000"/>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endParaRPr lang="fr-FR" altLang="fr-FR" sz="1800" dirty="0">
                <a:solidFill>
                  <a:schemeClr val="bg1"/>
                </a:solidFill>
                <a:cs typeface="Arial" pitchFamily="34" charset="0"/>
              </a:endParaRPr>
            </a:p>
            <a:p>
              <a:pPr>
                <a:spcBef>
                  <a:spcPct val="0"/>
                </a:spcBef>
                <a:buClrTx/>
                <a:buSzTx/>
                <a:buFontTx/>
                <a:buNone/>
              </a:pPr>
              <a:r>
                <a:rPr lang="fr-FR" altLang="fr-FR" sz="1800" dirty="0">
                  <a:solidFill>
                    <a:schemeClr val="bg1"/>
                  </a:solidFill>
                  <a:cs typeface="Arial" pitchFamily="34" charset="0"/>
                </a:rPr>
                <a:t>Ajuster son </a:t>
              </a:r>
            </a:p>
            <a:p>
              <a:pPr>
                <a:spcBef>
                  <a:spcPct val="0"/>
                </a:spcBef>
                <a:buClrTx/>
                <a:buSzTx/>
                <a:buFontTx/>
                <a:buNone/>
              </a:pPr>
              <a:r>
                <a:rPr lang="fr-FR" altLang="fr-FR" sz="1800" dirty="0">
                  <a:solidFill>
                    <a:schemeClr val="bg1"/>
                  </a:solidFill>
                  <a:cs typeface="Arial" pitchFamily="34" charset="0"/>
                </a:rPr>
                <a:t>offre aux besoins</a:t>
              </a:r>
            </a:p>
            <a:p>
              <a:pPr>
                <a:spcBef>
                  <a:spcPct val="0"/>
                </a:spcBef>
                <a:buClrTx/>
                <a:buSzTx/>
                <a:buFontTx/>
                <a:buNone/>
              </a:pPr>
              <a:r>
                <a:rPr lang="fr-FR" altLang="fr-FR" sz="1800" dirty="0">
                  <a:solidFill>
                    <a:schemeClr val="bg1"/>
                  </a:solidFill>
                  <a:cs typeface="Arial" pitchFamily="34" charset="0"/>
                </a:rPr>
                <a:t>du marché grâce</a:t>
              </a:r>
            </a:p>
            <a:p>
              <a:pPr>
                <a:spcBef>
                  <a:spcPct val="0"/>
                </a:spcBef>
                <a:buClrTx/>
                <a:buSzTx/>
                <a:buFontTx/>
                <a:buNone/>
              </a:pPr>
              <a:r>
                <a:rPr lang="fr-FR" altLang="fr-FR" sz="1800" dirty="0">
                  <a:solidFill>
                    <a:schemeClr val="bg1"/>
                  </a:solidFill>
                  <a:cs typeface="Arial" pitchFamily="34" charset="0"/>
                </a:rPr>
                <a:t>à la compréhension</a:t>
              </a:r>
            </a:p>
            <a:p>
              <a:pPr>
                <a:spcBef>
                  <a:spcPct val="0"/>
                </a:spcBef>
                <a:buClrTx/>
                <a:buSzTx/>
                <a:buFontTx/>
                <a:buNone/>
              </a:pPr>
              <a:r>
                <a:rPr lang="fr-FR" altLang="fr-FR" sz="1800" dirty="0">
                  <a:solidFill>
                    <a:schemeClr val="bg1"/>
                  </a:solidFill>
                  <a:cs typeface="Arial" pitchFamily="34" charset="0"/>
                </a:rPr>
                <a:t>des besoins et </a:t>
              </a:r>
            </a:p>
            <a:p>
              <a:pPr>
                <a:spcBef>
                  <a:spcPct val="0"/>
                </a:spcBef>
                <a:buClrTx/>
                <a:buSzTx/>
                <a:buFontTx/>
                <a:buNone/>
              </a:pPr>
              <a:r>
                <a:rPr lang="fr-FR" altLang="fr-FR" sz="1800" dirty="0">
                  <a:solidFill>
                    <a:schemeClr val="bg1"/>
                  </a:solidFill>
                  <a:cs typeface="Arial" pitchFamily="34" charset="0"/>
                </a:rPr>
                <a:t>attentes</a:t>
              </a:r>
            </a:p>
          </p:txBody>
        </p:sp>
        <p:sp>
          <p:nvSpPr>
            <p:cNvPr id="11281" name="Line 5"/>
            <p:cNvSpPr>
              <a:spLocks noChangeShapeType="1"/>
            </p:cNvSpPr>
            <p:nvPr/>
          </p:nvSpPr>
          <p:spPr bwMode="auto">
            <a:xfrm flipH="1">
              <a:off x="747" y="1162"/>
              <a:ext cx="1724" cy="136"/>
            </a:xfrm>
            <a:prstGeom prst="line">
              <a:avLst/>
            </a:prstGeom>
            <a:noFill/>
            <a:ln w="28575">
              <a:solidFill>
                <a:srgbClr val="3333CC"/>
              </a:solidFill>
              <a:round/>
              <a:headEnd/>
              <a:tailEnd/>
            </a:ln>
            <a:extLst>
              <a:ext uri="{909E8E84-426E-40DD-AFC4-6F175D3DCCD1}">
                <a14:hiddenFill xmlns:a14="http://schemas.microsoft.com/office/drawing/2010/main">
                  <a:noFill/>
                </a14:hiddenFill>
              </a:ext>
            </a:extLst>
          </p:spPr>
          <p:txBody>
            <a:bodyPr/>
            <a:lstStyle/>
            <a:p>
              <a:endParaRPr lang="fr-FR"/>
            </a:p>
          </p:txBody>
        </p:sp>
      </p:grpSp>
      <p:grpSp>
        <p:nvGrpSpPr>
          <p:cNvPr id="3" name="Group 6"/>
          <p:cNvGrpSpPr>
            <a:grpSpLocks/>
          </p:cNvGrpSpPr>
          <p:nvPr/>
        </p:nvGrpSpPr>
        <p:grpSpPr bwMode="auto">
          <a:xfrm>
            <a:off x="2549808" y="1950423"/>
            <a:ext cx="2595963" cy="2439987"/>
            <a:chOff x="1607" y="1253"/>
            <a:chExt cx="1635" cy="1537"/>
          </a:xfrm>
        </p:grpSpPr>
        <p:sp>
          <p:nvSpPr>
            <p:cNvPr id="11278" name="AutoShape 7"/>
            <p:cNvSpPr>
              <a:spLocks noChangeArrowheads="1"/>
            </p:cNvSpPr>
            <p:nvPr/>
          </p:nvSpPr>
          <p:spPr bwMode="auto">
            <a:xfrm>
              <a:off x="1607" y="1566"/>
              <a:ext cx="1497" cy="1224"/>
            </a:xfrm>
            <a:prstGeom prst="foldedCorner">
              <a:avLst>
                <a:gd name="adj" fmla="val 12500"/>
              </a:avLst>
            </a:prstGeom>
            <a:gradFill rotWithShape="1">
              <a:gsLst>
                <a:gs pos="0">
                  <a:srgbClr val="000066"/>
                </a:gs>
                <a:gs pos="100000">
                  <a:srgbClr val="5C5C9D"/>
                </a:gs>
              </a:gsLst>
              <a:path path="rect">
                <a:fillToRect r="100000" b="100000"/>
              </a:path>
            </a:gradFill>
            <a:ln w="9525">
              <a:solidFill>
                <a:srgbClr val="000000"/>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1800" dirty="0">
                  <a:solidFill>
                    <a:schemeClr val="bg1"/>
                  </a:solidFill>
                  <a:cs typeface="Arial" pitchFamily="34" charset="0"/>
                </a:rPr>
                <a:t>Maîtriser ses forces</a:t>
              </a:r>
            </a:p>
            <a:p>
              <a:pPr>
                <a:spcBef>
                  <a:spcPct val="0"/>
                </a:spcBef>
                <a:buClrTx/>
                <a:buSzTx/>
                <a:buFontTx/>
                <a:buNone/>
              </a:pPr>
              <a:r>
                <a:rPr lang="fr-FR" altLang="fr-FR" sz="1800" dirty="0">
                  <a:solidFill>
                    <a:schemeClr val="bg1"/>
                  </a:solidFill>
                  <a:cs typeface="Arial" pitchFamily="34" charset="0"/>
                </a:rPr>
                <a:t>et ses faiblesses </a:t>
              </a:r>
            </a:p>
            <a:p>
              <a:pPr>
                <a:spcBef>
                  <a:spcPct val="0"/>
                </a:spcBef>
                <a:buClrTx/>
                <a:buSzTx/>
                <a:buFontTx/>
                <a:buNone/>
              </a:pPr>
              <a:r>
                <a:rPr lang="fr-FR" altLang="fr-FR" sz="1800" dirty="0">
                  <a:solidFill>
                    <a:schemeClr val="bg1"/>
                  </a:solidFill>
                  <a:cs typeface="Arial" pitchFamily="34" charset="0"/>
                </a:rPr>
                <a:t>concurrentielles </a:t>
              </a:r>
            </a:p>
            <a:p>
              <a:pPr>
                <a:spcBef>
                  <a:spcPct val="0"/>
                </a:spcBef>
                <a:buClrTx/>
                <a:buSzTx/>
                <a:buFontTx/>
                <a:buNone/>
              </a:pPr>
              <a:r>
                <a:rPr lang="fr-FR" altLang="fr-FR" sz="1800" dirty="0">
                  <a:solidFill>
                    <a:schemeClr val="bg1"/>
                  </a:solidFill>
                  <a:cs typeface="Arial" pitchFamily="34" charset="0"/>
                </a:rPr>
                <a:t>sans se sur </a:t>
              </a:r>
            </a:p>
            <a:p>
              <a:pPr>
                <a:spcBef>
                  <a:spcPct val="0"/>
                </a:spcBef>
                <a:buClrTx/>
                <a:buSzTx/>
                <a:buFontTx/>
                <a:buNone/>
              </a:pPr>
              <a:r>
                <a:rPr lang="fr-FR" altLang="fr-FR" sz="1800" dirty="0">
                  <a:solidFill>
                    <a:schemeClr val="bg1"/>
                  </a:solidFill>
                  <a:cs typeface="Arial" pitchFamily="34" charset="0"/>
                </a:rPr>
                <a:t>ou sous évaluer</a:t>
              </a:r>
            </a:p>
          </p:txBody>
        </p:sp>
        <p:sp>
          <p:nvSpPr>
            <p:cNvPr id="11279" name="Line 8"/>
            <p:cNvSpPr>
              <a:spLocks noChangeShapeType="1"/>
            </p:cNvSpPr>
            <p:nvPr/>
          </p:nvSpPr>
          <p:spPr bwMode="auto">
            <a:xfrm flipH="1">
              <a:off x="2199" y="1253"/>
              <a:ext cx="1043" cy="317"/>
            </a:xfrm>
            <a:prstGeom prst="line">
              <a:avLst/>
            </a:prstGeom>
            <a:noFill/>
            <a:ln w="28575">
              <a:solidFill>
                <a:srgbClr val="3333CC"/>
              </a:solidFill>
              <a:round/>
              <a:headEnd/>
              <a:tailEnd/>
            </a:ln>
            <a:extLst>
              <a:ext uri="{909E8E84-426E-40DD-AFC4-6F175D3DCCD1}">
                <a14:hiddenFill xmlns:a14="http://schemas.microsoft.com/office/drawing/2010/main">
                  <a:noFill/>
                </a14:hiddenFill>
              </a:ext>
            </a:extLst>
          </p:spPr>
          <p:txBody>
            <a:bodyPr/>
            <a:lstStyle/>
            <a:p>
              <a:endParaRPr lang="fr-FR"/>
            </a:p>
          </p:txBody>
        </p:sp>
      </p:grpSp>
      <p:sp>
        <p:nvSpPr>
          <p:cNvPr id="11269" name="Oval 9"/>
          <p:cNvSpPr>
            <a:spLocks noChangeArrowheads="1"/>
          </p:cNvSpPr>
          <p:nvPr/>
        </p:nvSpPr>
        <p:spPr bwMode="auto">
          <a:xfrm>
            <a:off x="753208" y="1052736"/>
            <a:ext cx="6770077" cy="923157"/>
          </a:xfrm>
          <a:prstGeom prst="ellipse">
            <a:avLst/>
          </a:prstGeom>
          <a:solidFill>
            <a:srgbClr val="9999FF"/>
          </a:solidFill>
          <a:ln w="9525" algn="ctr">
            <a:solidFill>
              <a:srgbClr val="3333CC"/>
            </a:solidFill>
            <a:round/>
            <a:headEnd/>
            <a:tailEnd/>
          </a:ln>
          <a:effectLst/>
        </p:spPr>
        <p:txBody>
          <a:bodyPr wrap="none" anchor="ctr"/>
          <a:lstStyle>
            <a:lvl1pPr eaLnBrk="0" hangingPunct="0">
              <a:defRPr sz="2400">
                <a:solidFill>
                  <a:schemeClr val="tx1"/>
                </a:solidFill>
                <a:latin typeface="Times"/>
              </a:defRPr>
            </a:lvl1pPr>
            <a:lvl2pPr marL="742950" indent="-285750" eaLnBrk="0" hangingPunct="0">
              <a:defRPr sz="2400">
                <a:solidFill>
                  <a:schemeClr val="tx1"/>
                </a:solidFill>
                <a:latin typeface="Times"/>
              </a:defRPr>
            </a:lvl2pPr>
            <a:lvl3pPr marL="1143000" indent="-228600" eaLnBrk="0" hangingPunct="0">
              <a:defRPr sz="2400">
                <a:solidFill>
                  <a:schemeClr val="tx1"/>
                </a:solidFill>
                <a:latin typeface="Times"/>
              </a:defRPr>
            </a:lvl3pPr>
            <a:lvl4pPr marL="1600200" indent="-228600" eaLnBrk="0" hangingPunct="0">
              <a:defRPr sz="2400">
                <a:solidFill>
                  <a:schemeClr val="tx1"/>
                </a:solidFill>
                <a:latin typeface="Times"/>
              </a:defRPr>
            </a:lvl4pPr>
            <a:lvl5pPr marL="2057400" indent="-228600" eaLnBrk="0" hangingPunct="0">
              <a:defRPr sz="2400">
                <a:solidFill>
                  <a:schemeClr val="tx1"/>
                </a:solidFill>
                <a:latin typeface="Times"/>
              </a:defRPr>
            </a:lvl5pPr>
            <a:lvl6pPr marL="2514600" indent="-228600" eaLnBrk="0" fontAlgn="base" hangingPunct="0">
              <a:spcBef>
                <a:spcPct val="0"/>
              </a:spcBef>
              <a:spcAft>
                <a:spcPct val="0"/>
              </a:spcAft>
              <a:defRPr sz="2400">
                <a:solidFill>
                  <a:schemeClr val="tx1"/>
                </a:solidFill>
                <a:latin typeface="Times"/>
              </a:defRPr>
            </a:lvl6pPr>
            <a:lvl7pPr marL="2971800" indent="-228600" eaLnBrk="0" fontAlgn="base" hangingPunct="0">
              <a:spcBef>
                <a:spcPct val="0"/>
              </a:spcBef>
              <a:spcAft>
                <a:spcPct val="0"/>
              </a:spcAft>
              <a:defRPr sz="2400">
                <a:solidFill>
                  <a:schemeClr val="tx1"/>
                </a:solidFill>
                <a:latin typeface="Times"/>
              </a:defRPr>
            </a:lvl7pPr>
            <a:lvl8pPr marL="3429000" indent="-228600" eaLnBrk="0" fontAlgn="base" hangingPunct="0">
              <a:spcBef>
                <a:spcPct val="0"/>
              </a:spcBef>
              <a:spcAft>
                <a:spcPct val="0"/>
              </a:spcAft>
              <a:defRPr sz="2400">
                <a:solidFill>
                  <a:schemeClr val="tx1"/>
                </a:solidFill>
                <a:latin typeface="Times"/>
              </a:defRPr>
            </a:lvl8pPr>
            <a:lvl9pPr marL="3886200" indent="-228600" eaLnBrk="0" fontAlgn="base" hangingPunct="0">
              <a:spcBef>
                <a:spcPct val="0"/>
              </a:spcBef>
              <a:spcAft>
                <a:spcPct val="0"/>
              </a:spcAft>
              <a:defRPr sz="2400">
                <a:solidFill>
                  <a:schemeClr val="tx1"/>
                </a:solidFill>
                <a:latin typeface="Times"/>
              </a:defRPr>
            </a:lvl9pPr>
          </a:lstStyle>
          <a:p>
            <a:pPr algn="ctr"/>
            <a:r>
              <a:rPr lang="fr-FR" altLang="fr-FR" b="1" dirty="0">
                <a:solidFill>
                  <a:schemeClr val="tx2"/>
                </a:solidFill>
                <a:latin typeface="Arial" pitchFamily="34" charset="0"/>
                <a:cs typeface="Arial" pitchFamily="34" charset="0"/>
              </a:rPr>
              <a:t>Objectifs des études marketing</a:t>
            </a:r>
          </a:p>
        </p:txBody>
      </p:sp>
      <p:grpSp>
        <p:nvGrpSpPr>
          <p:cNvPr id="4" name="Group 10"/>
          <p:cNvGrpSpPr>
            <a:grpSpLocks/>
          </p:cNvGrpSpPr>
          <p:nvPr/>
        </p:nvGrpSpPr>
        <p:grpSpPr bwMode="auto">
          <a:xfrm>
            <a:off x="4837290" y="1930081"/>
            <a:ext cx="1906214" cy="2711450"/>
            <a:chOff x="3560" y="1298"/>
            <a:chExt cx="1201" cy="1708"/>
          </a:xfrm>
        </p:grpSpPr>
        <p:sp>
          <p:nvSpPr>
            <p:cNvPr id="11276" name="AutoShape 11"/>
            <p:cNvSpPr>
              <a:spLocks noChangeArrowheads="1"/>
            </p:cNvSpPr>
            <p:nvPr/>
          </p:nvSpPr>
          <p:spPr bwMode="auto">
            <a:xfrm>
              <a:off x="3582" y="1873"/>
              <a:ext cx="1179" cy="1133"/>
            </a:xfrm>
            <a:prstGeom prst="foldedCorner">
              <a:avLst>
                <a:gd name="adj" fmla="val 12500"/>
              </a:avLst>
            </a:prstGeom>
            <a:gradFill rotWithShape="1">
              <a:gsLst>
                <a:gs pos="0">
                  <a:srgbClr val="000066"/>
                </a:gs>
                <a:gs pos="100000">
                  <a:srgbClr val="5C5C9D"/>
                </a:gs>
              </a:gsLst>
              <a:path path="rect">
                <a:fillToRect r="100000" b="100000"/>
              </a:path>
            </a:gradFill>
            <a:ln w="9525">
              <a:solidFill>
                <a:srgbClr val="000000"/>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1800" dirty="0">
                  <a:solidFill>
                    <a:schemeClr val="bg1"/>
                  </a:solidFill>
                  <a:cs typeface="Arial" pitchFamily="34" charset="0"/>
                </a:rPr>
                <a:t>Saisir des </a:t>
              </a:r>
            </a:p>
            <a:p>
              <a:pPr>
                <a:spcBef>
                  <a:spcPct val="0"/>
                </a:spcBef>
                <a:buClrTx/>
                <a:buSzTx/>
                <a:buFontTx/>
                <a:buNone/>
              </a:pPr>
              <a:r>
                <a:rPr lang="fr-FR" altLang="fr-FR" sz="1800" dirty="0">
                  <a:solidFill>
                    <a:schemeClr val="bg1"/>
                  </a:solidFill>
                  <a:cs typeface="Arial" pitchFamily="34" charset="0"/>
                </a:rPr>
                <a:t>Opportunités </a:t>
              </a:r>
            </a:p>
            <a:p>
              <a:pPr>
                <a:spcBef>
                  <a:spcPct val="0"/>
                </a:spcBef>
                <a:buClrTx/>
                <a:buSzTx/>
                <a:buFontTx/>
                <a:buNone/>
              </a:pPr>
              <a:r>
                <a:rPr lang="fr-FR" altLang="fr-FR" sz="1800" dirty="0">
                  <a:solidFill>
                    <a:schemeClr val="bg1"/>
                  </a:solidFill>
                  <a:cs typeface="Arial" pitchFamily="34" charset="0"/>
                </a:rPr>
                <a:t>de </a:t>
              </a:r>
            </a:p>
            <a:p>
              <a:pPr>
                <a:spcBef>
                  <a:spcPct val="0"/>
                </a:spcBef>
                <a:buClrTx/>
                <a:buSzTx/>
                <a:buFontTx/>
                <a:buNone/>
              </a:pPr>
              <a:r>
                <a:rPr lang="fr-FR" altLang="fr-FR" sz="1800" dirty="0">
                  <a:solidFill>
                    <a:schemeClr val="bg1"/>
                  </a:solidFill>
                  <a:cs typeface="Arial" pitchFamily="34" charset="0"/>
                </a:rPr>
                <a:t>développement</a:t>
              </a:r>
            </a:p>
            <a:p>
              <a:pPr algn="ctr">
                <a:spcBef>
                  <a:spcPct val="0"/>
                </a:spcBef>
                <a:buClrTx/>
                <a:buSzTx/>
                <a:buFontTx/>
                <a:buNone/>
              </a:pPr>
              <a:endParaRPr lang="fr-FR" altLang="fr-FR" sz="1800" dirty="0">
                <a:solidFill>
                  <a:schemeClr val="bg1"/>
                </a:solidFill>
                <a:cs typeface="Arial" pitchFamily="34" charset="0"/>
              </a:endParaRPr>
            </a:p>
          </p:txBody>
        </p:sp>
        <p:sp>
          <p:nvSpPr>
            <p:cNvPr id="11277" name="Line 12"/>
            <p:cNvSpPr>
              <a:spLocks noChangeShapeType="1"/>
            </p:cNvSpPr>
            <p:nvPr/>
          </p:nvSpPr>
          <p:spPr bwMode="auto">
            <a:xfrm flipH="1">
              <a:off x="3560" y="1298"/>
              <a:ext cx="453" cy="590"/>
            </a:xfrm>
            <a:prstGeom prst="line">
              <a:avLst/>
            </a:prstGeom>
            <a:noFill/>
            <a:ln w="28575">
              <a:solidFill>
                <a:srgbClr val="3333CC"/>
              </a:solidFill>
              <a:round/>
              <a:headEnd/>
              <a:tailEnd/>
            </a:ln>
            <a:extLst>
              <a:ext uri="{909E8E84-426E-40DD-AFC4-6F175D3DCCD1}">
                <a14:hiddenFill xmlns:a14="http://schemas.microsoft.com/office/drawing/2010/main">
                  <a:noFill/>
                </a14:hiddenFill>
              </a:ext>
            </a:extLst>
          </p:spPr>
          <p:txBody>
            <a:bodyPr/>
            <a:lstStyle/>
            <a:p>
              <a:endParaRPr lang="fr-FR"/>
            </a:p>
          </p:txBody>
        </p:sp>
      </p:grpSp>
      <p:sp>
        <p:nvSpPr>
          <p:cNvPr id="634893" name="Text Box 13"/>
          <p:cNvSpPr txBox="1">
            <a:spLocks noChangeArrowheads="1"/>
          </p:cNvSpPr>
          <p:nvPr/>
        </p:nvSpPr>
        <p:spPr bwMode="auto">
          <a:xfrm>
            <a:off x="-291044" y="4900498"/>
            <a:ext cx="9408218"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marL="342900" indent="-342900"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lvl="1" algn="just">
              <a:spcBef>
                <a:spcPct val="0"/>
              </a:spcBef>
              <a:buClrTx/>
              <a:buSzTx/>
              <a:buFontTx/>
              <a:buNone/>
            </a:pPr>
            <a:r>
              <a:rPr lang="fr-FR" altLang="fr-FR" sz="1600" b="1" i="0" dirty="0">
                <a:solidFill>
                  <a:schemeClr val="accent6">
                    <a:lumMod val="75000"/>
                  </a:schemeClr>
                </a:solidFill>
                <a:cs typeface="Arial" pitchFamily="34" charset="0"/>
              </a:rPr>
              <a:t>L’étude engendre une dépense de court terme pour un profit de </a:t>
            </a:r>
          </a:p>
          <a:p>
            <a:pPr lvl="1" algn="just">
              <a:spcBef>
                <a:spcPct val="0"/>
              </a:spcBef>
              <a:buClrTx/>
              <a:buSzTx/>
              <a:buFontTx/>
              <a:buNone/>
            </a:pPr>
            <a:r>
              <a:rPr lang="fr-FR" altLang="fr-FR" sz="1600" b="1" i="0" dirty="0">
                <a:solidFill>
                  <a:schemeClr val="accent6">
                    <a:lumMod val="75000"/>
                  </a:schemeClr>
                </a:solidFill>
                <a:cs typeface="Arial" pitchFamily="34" charset="0"/>
              </a:rPr>
              <a:t>court, moyen ou long terme, que ce soit en aidant l’entreprise à </a:t>
            </a:r>
          </a:p>
          <a:p>
            <a:pPr lvl="1" algn="just">
              <a:spcBef>
                <a:spcPct val="0"/>
              </a:spcBef>
              <a:buClrTx/>
              <a:buSzTx/>
              <a:buFontTx/>
              <a:buNone/>
            </a:pPr>
            <a:r>
              <a:rPr lang="fr-FR" altLang="fr-FR" sz="1600" b="1" i="0" dirty="0">
                <a:solidFill>
                  <a:schemeClr val="accent6">
                    <a:lumMod val="75000"/>
                  </a:schemeClr>
                </a:solidFill>
                <a:cs typeface="Arial" pitchFamily="34" charset="0"/>
              </a:rPr>
              <a:t>optimiser l’allocation de ses moyens ou en lui évitant de gaspiller </a:t>
            </a:r>
          </a:p>
          <a:p>
            <a:pPr lvl="1" algn="just">
              <a:spcBef>
                <a:spcPct val="0"/>
              </a:spcBef>
              <a:buClrTx/>
              <a:buSzTx/>
              <a:buFontTx/>
              <a:buNone/>
            </a:pPr>
            <a:r>
              <a:rPr lang="fr-FR" altLang="fr-FR" sz="1600" b="1" i="0" dirty="0">
                <a:solidFill>
                  <a:schemeClr val="accent6">
                    <a:lumMod val="75000"/>
                  </a:schemeClr>
                </a:solidFill>
                <a:cs typeface="Arial" pitchFamily="34" charset="0"/>
              </a:rPr>
              <a:t>ses ressources. </a:t>
            </a:r>
          </a:p>
          <a:p>
            <a:pPr lvl="1" algn="ctr">
              <a:spcBef>
                <a:spcPct val="0"/>
              </a:spcBef>
              <a:buClrTx/>
              <a:buSzTx/>
              <a:buFontTx/>
              <a:buNone/>
            </a:pPr>
            <a:r>
              <a:rPr lang="fr-FR" altLang="fr-FR" sz="1600" b="1" i="0" dirty="0">
                <a:solidFill>
                  <a:schemeClr val="accent6">
                    <a:lumMod val="75000"/>
                  </a:schemeClr>
                </a:solidFill>
                <a:cs typeface="Arial" pitchFamily="34" charset="0"/>
              </a:rPr>
              <a:t>L’étude n’est pas une dépense mais un </a:t>
            </a:r>
            <a:r>
              <a:rPr lang="fr-FR" altLang="fr-FR" sz="2800" b="1" i="0" dirty="0">
                <a:solidFill>
                  <a:schemeClr val="accent6">
                    <a:lumMod val="75000"/>
                  </a:schemeClr>
                </a:solidFill>
                <a:cs typeface="Arial" pitchFamily="34" charset="0"/>
              </a:rPr>
              <a:t>investissement</a:t>
            </a:r>
          </a:p>
        </p:txBody>
      </p:sp>
      <p:grpSp>
        <p:nvGrpSpPr>
          <p:cNvPr id="5" name="Group 14"/>
          <p:cNvGrpSpPr>
            <a:grpSpLocks/>
          </p:cNvGrpSpPr>
          <p:nvPr/>
        </p:nvGrpSpPr>
        <p:grpSpPr bwMode="auto">
          <a:xfrm>
            <a:off x="6620197" y="1818044"/>
            <a:ext cx="1657350" cy="3095625"/>
            <a:chOff x="4694" y="1253"/>
            <a:chExt cx="1044" cy="1950"/>
          </a:xfrm>
        </p:grpSpPr>
        <p:sp>
          <p:nvSpPr>
            <p:cNvPr id="11274" name="AutoShape 15"/>
            <p:cNvSpPr>
              <a:spLocks noChangeArrowheads="1"/>
            </p:cNvSpPr>
            <p:nvPr/>
          </p:nvSpPr>
          <p:spPr bwMode="auto">
            <a:xfrm>
              <a:off x="4694" y="2160"/>
              <a:ext cx="1044" cy="1043"/>
            </a:xfrm>
            <a:prstGeom prst="foldedCorner">
              <a:avLst>
                <a:gd name="adj" fmla="val 12500"/>
              </a:avLst>
            </a:prstGeom>
            <a:gradFill rotWithShape="1">
              <a:gsLst>
                <a:gs pos="0">
                  <a:srgbClr val="000066"/>
                </a:gs>
                <a:gs pos="100000">
                  <a:srgbClr val="5C5C9D"/>
                </a:gs>
              </a:gsLst>
              <a:path path="rect">
                <a:fillToRect r="100000" b="100000"/>
              </a:path>
            </a:gradFill>
            <a:ln w="9525">
              <a:solidFill>
                <a:srgbClr val="000000"/>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1800" dirty="0">
                  <a:solidFill>
                    <a:schemeClr val="bg1"/>
                  </a:solidFill>
                  <a:cs typeface="Arial" pitchFamily="34" charset="0"/>
                </a:rPr>
                <a:t>Etre</a:t>
              </a:r>
            </a:p>
            <a:p>
              <a:pPr>
                <a:spcBef>
                  <a:spcPct val="0"/>
                </a:spcBef>
                <a:buClrTx/>
                <a:buSzTx/>
                <a:buFontTx/>
                <a:buNone/>
              </a:pPr>
              <a:r>
                <a:rPr lang="fr-FR" altLang="fr-FR" sz="1800" dirty="0" err="1">
                  <a:solidFill>
                    <a:schemeClr val="bg1"/>
                  </a:solidFill>
                  <a:cs typeface="Arial" pitchFamily="34" charset="0"/>
                </a:rPr>
                <a:t>pro-actif</a:t>
              </a:r>
              <a:r>
                <a:rPr lang="fr-FR" altLang="fr-FR" sz="1800" dirty="0">
                  <a:solidFill>
                    <a:schemeClr val="bg1"/>
                  </a:solidFill>
                  <a:cs typeface="Arial" pitchFamily="34" charset="0"/>
                </a:rPr>
                <a:t> </a:t>
              </a:r>
            </a:p>
            <a:p>
              <a:pPr>
                <a:spcBef>
                  <a:spcPct val="0"/>
                </a:spcBef>
                <a:buClrTx/>
                <a:buSzTx/>
                <a:buFontTx/>
                <a:buNone/>
              </a:pPr>
              <a:r>
                <a:rPr lang="fr-FR" altLang="fr-FR" sz="1800" dirty="0">
                  <a:solidFill>
                    <a:schemeClr val="bg1"/>
                  </a:solidFill>
                  <a:cs typeface="Arial" pitchFamily="34" charset="0"/>
                </a:rPr>
                <a:t>plutôt que</a:t>
              </a:r>
            </a:p>
            <a:p>
              <a:pPr>
                <a:spcBef>
                  <a:spcPct val="0"/>
                </a:spcBef>
                <a:buClrTx/>
                <a:buSzTx/>
                <a:buFontTx/>
                <a:buNone/>
              </a:pPr>
              <a:r>
                <a:rPr lang="fr-FR" altLang="fr-FR" sz="1800" dirty="0" err="1">
                  <a:solidFill>
                    <a:schemeClr val="bg1"/>
                  </a:solidFill>
                  <a:cs typeface="Arial" pitchFamily="34" charset="0"/>
                </a:rPr>
                <a:t>ré-actif</a:t>
              </a:r>
              <a:endParaRPr lang="fr-FR" altLang="fr-FR" sz="1800" dirty="0">
                <a:solidFill>
                  <a:schemeClr val="bg1"/>
                </a:solidFill>
                <a:cs typeface="Arial" pitchFamily="34" charset="0"/>
              </a:endParaRPr>
            </a:p>
          </p:txBody>
        </p:sp>
        <p:sp>
          <p:nvSpPr>
            <p:cNvPr id="11275" name="Line 16"/>
            <p:cNvSpPr>
              <a:spLocks noChangeShapeType="1"/>
            </p:cNvSpPr>
            <p:nvPr/>
          </p:nvSpPr>
          <p:spPr bwMode="auto">
            <a:xfrm>
              <a:off x="4784" y="1253"/>
              <a:ext cx="46" cy="998"/>
            </a:xfrm>
            <a:prstGeom prst="line">
              <a:avLst/>
            </a:prstGeom>
            <a:noFill/>
            <a:ln w="28575">
              <a:solidFill>
                <a:srgbClr val="3333CC"/>
              </a:solidFill>
              <a:round/>
              <a:headEnd/>
              <a:tailEnd/>
            </a:ln>
            <a:extLst>
              <a:ext uri="{909E8E84-426E-40DD-AFC4-6F175D3DCCD1}">
                <a14:hiddenFill xmlns:a14="http://schemas.microsoft.com/office/drawing/2010/main">
                  <a:noFill/>
                </a14:hiddenFill>
              </a:ext>
            </a:extLst>
          </p:spPr>
          <p:txBody>
            <a:bodyPr/>
            <a:lstStyle/>
            <a:p>
              <a:endParaRPr lang="fr-FR"/>
            </a:p>
          </p:txBody>
        </p:sp>
      </p:grpSp>
      <p:sp>
        <p:nvSpPr>
          <p:cNvPr id="6" name="Titre 5"/>
          <p:cNvSpPr>
            <a:spLocks noGrp="1"/>
          </p:cNvSpPr>
          <p:nvPr>
            <p:ph type="title"/>
          </p:nvPr>
        </p:nvSpPr>
        <p:spPr/>
        <p:txBody>
          <a:bodyPr/>
          <a:lstStyle/>
          <a:p>
            <a:endParaRPr lang="fr-FR" dirty="0"/>
          </a:p>
        </p:txBody>
      </p:sp>
      <p:sp>
        <p:nvSpPr>
          <p:cNvPr id="17" name="Espace réservé du numéro de diapositive 5"/>
          <p:cNvSpPr>
            <a:spLocks noGrp="1"/>
          </p:cNvSpPr>
          <p:nvPr>
            <p:ph type="sldNum" sz="quarter" idx="4294967295"/>
          </p:nvPr>
        </p:nvSpPr>
        <p:spPr>
          <a:xfrm>
            <a:off x="8648862" y="6502439"/>
            <a:ext cx="468312" cy="260350"/>
          </a:xfrm>
          <a:prstGeom prst="rect">
            <a:avLst/>
          </a:prstGeom>
        </p:spPr>
        <p:txBody>
          <a:bodyPr/>
          <a:lstStyle/>
          <a:p>
            <a:fld id="{631F16FD-F2F6-4617-BB24-76B24D552A4C}" type="slidenum">
              <a:rPr lang="fr-FR" sz="1000">
                <a:solidFill>
                  <a:schemeClr val="accent6">
                    <a:lumMod val="75000"/>
                  </a:schemeClr>
                </a:solidFill>
              </a:rPr>
              <a:pPr/>
              <a:t>83</a:t>
            </a:fld>
            <a:endParaRPr lang="fr-FR" sz="1000" dirty="0">
              <a:solidFill>
                <a:schemeClr val="accent6">
                  <a:lumMod val="75000"/>
                </a:schemeClr>
              </a:solidFill>
            </a:endParaRPr>
          </a:p>
        </p:txBody>
      </p:sp>
    </p:spTree>
    <p:extLst>
      <p:ext uri="{BB962C8B-B14F-4D97-AF65-F5344CB8AC3E}">
        <p14:creationId xmlns:p14="http://schemas.microsoft.com/office/powerpoint/2010/main" val="373030620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up)">
                                      <p:cBhvr>
                                        <p:cTn id="22" dur="500"/>
                                        <p:tgtEl>
                                          <p:spTgt spid="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348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893"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84</a:t>
            </a:fld>
            <a:endParaRPr lang="fr-FR" dirty="0"/>
          </a:p>
        </p:txBody>
      </p:sp>
      <p:grpSp>
        <p:nvGrpSpPr>
          <p:cNvPr id="4" name="Group 3"/>
          <p:cNvGrpSpPr>
            <a:grpSpLocks noChangeAspect="1"/>
          </p:cNvGrpSpPr>
          <p:nvPr/>
        </p:nvGrpSpPr>
        <p:grpSpPr bwMode="auto">
          <a:xfrm>
            <a:off x="323528" y="448647"/>
            <a:ext cx="8953638" cy="6172037"/>
            <a:chOff x="2993" y="3417"/>
            <a:chExt cx="7048" cy="7344"/>
          </a:xfrm>
        </p:grpSpPr>
        <p:sp>
          <p:nvSpPr>
            <p:cNvPr id="5" name="AutoShape 4"/>
            <p:cNvSpPr>
              <a:spLocks noChangeAspect="1" noChangeArrowheads="1" noTextEdit="1"/>
            </p:cNvSpPr>
            <p:nvPr/>
          </p:nvSpPr>
          <p:spPr bwMode="auto">
            <a:xfrm>
              <a:off x="3129" y="3417"/>
              <a:ext cx="6912" cy="7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fr-FR"/>
            </a:p>
          </p:txBody>
        </p:sp>
        <p:sp>
          <p:nvSpPr>
            <p:cNvPr id="6" name="Rectangle 5"/>
            <p:cNvSpPr>
              <a:spLocks noChangeArrowheads="1"/>
            </p:cNvSpPr>
            <p:nvPr/>
          </p:nvSpPr>
          <p:spPr bwMode="auto">
            <a:xfrm>
              <a:off x="5081" y="3647"/>
              <a:ext cx="2880" cy="432"/>
            </a:xfrm>
            <a:prstGeom prst="rect">
              <a:avLst/>
            </a:prstGeom>
            <a:solidFill>
              <a:srgbClr val="FFFFFF"/>
            </a:solidFill>
            <a:ln w="9525">
              <a:solidFill>
                <a:srgbClr val="3333CC"/>
              </a:solidFill>
              <a:miter lim="800000"/>
              <a:headEnd/>
              <a:tailEnd/>
            </a:ln>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fr-FR" altLang="fr-FR" sz="1600" dirty="0">
                  <a:solidFill>
                    <a:schemeClr val="accent6">
                      <a:lumMod val="75000"/>
                    </a:schemeClr>
                  </a:solidFill>
                  <a:latin typeface="Arial" pitchFamily="34" charset="0"/>
                  <a:cs typeface="Times New Roman" pitchFamily="18" charset="0"/>
                </a:rPr>
                <a:t>Déroulement d’une Enquête</a:t>
              </a:r>
              <a:endParaRPr lang="fr-FR" altLang="fr-FR" sz="1600" dirty="0">
                <a:solidFill>
                  <a:schemeClr val="accent6">
                    <a:lumMod val="75000"/>
                  </a:schemeClr>
                </a:solidFill>
                <a:latin typeface="Arial" pitchFamily="34" charset="0"/>
              </a:endParaRPr>
            </a:p>
          </p:txBody>
        </p:sp>
        <p:sp>
          <p:nvSpPr>
            <p:cNvPr id="7" name="Rectangle 6"/>
            <p:cNvSpPr>
              <a:spLocks noChangeArrowheads="1"/>
            </p:cNvSpPr>
            <p:nvPr/>
          </p:nvSpPr>
          <p:spPr bwMode="auto">
            <a:xfrm>
              <a:off x="5081" y="4223"/>
              <a:ext cx="2880" cy="432"/>
            </a:xfrm>
            <a:prstGeom prst="rect">
              <a:avLst/>
            </a:prstGeom>
            <a:solidFill>
              <a:srgbClr val="FFFFFF"/>
            </a:solidFill>
            <a:ln w="9525">
              <a:solidFill>
                <a:srgbClr val="3333CC"/>
              </a:solidFill>
              <a:miter lim="800000"/>
              <a:headEnd/>
              <a:tailEnd/>
            </a:ln>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fr-FR" altLang="fr-FR" sz="1600" dirty="0">
                  <a:solidFill>
                    <a:schemeClr val="accent6">
                      <a:lumMod val="75000"/>
                    </a:schemeClr>
                  </a:solidFill>
                  <a:latin typeface="Arial" pitchFamily="34" charset="0"/>
                  <a:cs typeface="Times New Roman" pitchFamily="18" charset="0"/>
                </a:rPr>
                <a:t>Pré- Enquête</a:t>
              </a:r>
              <a:endParaRPr lang="fr-FR" altLang="fr-FR" sz="1600" dirty="0">
                <a:solidFill>
                  <a:schemeClr val="accent6">
                    <a:lumMod val="75000"/>
                  </a:schemeClr>
                </a:solidFill>
                <a:latin typeface="Arial" pitchFamily="34" charset="0"/>
              </a:endParaRPr>
            </a:p>
          </p:txBody>
        </p:sp>
        <p:sp>
          <p:nvSpPr>
            <p:cNvPr id="8" name="Line 7"/>
            <p:cNvSpPr>
              <a:spLocks noChangeShapeType="1"/>
            </p:cNvSpPr>
            <p:nvPr/>
          </p:nvSpPr>
          <p:spPr bwMode="auto">
            <a:xfrm>
              <a:off x="6521" y="6815"/>
              <a:ext cx="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9" name="Rectangle 8"/>
            <p:cNvSpPr>
              <a:spLocks noChangeArrowheads="1"/>
            </p:cNvSpPr>
            <p:nvPr/>
          </p:nvSpPr>
          <p:spPr bwMode="auto">
            <a:xfrm>
              <a:off x="5081" y="4799"/>
              <a:ext cx="2880" cy="432"/>
            </a:xfrm>
            <a:prstGeom prst="rect">
              <a:avLst/>
            </a:prstGeom>
            <a:solidFill>
              <a:srgbClr val="FFFFFF"/>
            </a:solidFill>
            <a:ln w="9525">
              <a:solidFill>
                <a:srgbClr val="3333CC"/>
              </a:solidFill>
              <a:miter lim="800000"/>
              <a:headEnd/>
              <a:tailEnd/>
            </a:ln>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fr-FR" altLang="fr-FR" sz="1600" dirty="0">
                  <a:solidFill>
                    <a:schemeClr val="accent6">
                      <a:lumMod val="75000"/>
                    </a:schemeClr>
                  </a:solidFill>
                  <a:latin typeface="Arial" pitchFamily="34" charset="0"/>
                  <a:cs typeface="Times New Roman" pitchFamily="18" charset="0"/>
                </a:rPr>
                <a:t>Projet d’étude</a:t>
              </a:r>
              <a:endParaRPr lang="fr-FR" altLang="fr-FR" sz="1600" dirty="0">
                <a:solidFill>
                  <a:schemeClr val="accent6">
                    <a:lumMod val="75000"/>
                  </a:schemeClr>
                </a:solidFill>
                <a:latin typeface="Arial" pitchFamily="34" charset="0"/>
              </a:endParaRPr>
            </a:p>
          </p:txBody>
        </p:sp>
        <p:sp>
          <p:nvSpPr>
            <p:cNvPr id="10" name="Line 9"/>
            <p:cNvSpPr>
              <a:spLocks noChangeShapeType="1"/>
            </p:cNvSpPr>
            <p:nvPr/>
          </p:nvSpPr>
          <p:spPr bwMode="auto">
            <a:xfrm>
              <a:off x="6521" y="4655"/>
              <a:ext cx="1" cy="144"/>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1" name="Line 10"/>
            <p:cNvSpPr>
              <a:spLocks noChangeShapeType="1"/>
            </p:cNvSpPr>
            <p:nvPr/>
          </p:nvSpPr>
          <p:spPr bwMode="auto">
            <a:xfrm flipH="1">
              <a:off x="5657" y="5231"/>
              <a:ext cx="288" cy="432"/>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2" name="Line 11"/>
            <p:cNvSpPr>
              <a:spLocks noChangeShapeType="1"/>
            </p:cNvSpPr>
            <p:nvPr/>
          </p:nvSpPr>
          <p:spPr bwMode="auto">
            <a:xfrm>
              <a:off x="7241" y="5231"/>
              <a:ext cx="576" cy="432"/>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3" name="Rectangle 12"/>
            <p:cNvSpPr>
              <a:spLocks noChangeArrowheads="1"/>
            </p:cNvSpPr>
            <p:nvPr/>
          </p:nvSpPr>
          <p:spPr bwMode="auto">
            <a:xfrm>
              <a:off x="4217" y="5663"/>
              <a:ext cx="2016" cy="432"/>
            </a:xfrm>
            <a:prstGeom prst="rect">
              <a:avLst/>
            </a:prstGeom>
            <a:solidFill>
              <a:srgbClr val="FFFFFF"/>
            </a:solidFill>
            <a:ln w="9525">
              <a:solidFill>
                <a:srgbClr val="3333CC"/>
              </a:solidFill>
              <a:miter lim="800000"/>
              <a:headEnd/>
              <a:tailEnd/>
            </a:ln>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fr-FR" altLang="fr-FR" sz="1600" dirty="0">
                  <a:solidFill>
                    <a:schemeClr val="accent6">
                      <a:lumMod val="75000"/>
                    </a:schemeClr>
                  </a:solidFill>
                  <a:latin typeface="Arial" pitchFamily="34" charset="0"/>
                  <a:cs typeface="Times New Roman" pitchFamily="18" charset="0"/>
                </a:rPr>
                <a:t>Informations internes</a:t>
              </a:r>
              <a:endParaRPr lang="fr-FR" altLang="fr-FR" sz="1600" dirty="0">
                <a:solidFill>
                  <a:schemeClr val="accent6">
                    <a:lumMod val="75000"/>
                  </a:schemeClr>
                </a:solidFill>
                <a:latin typeface="Arial" pitchFamily="34" charset="0"/>
              </a:endParaRPr>
            </a:p>
          </p:txBody>
        </p:sp>
        <p:sp>
          <p:nvSpPr>
            <p:cNvPr id="14" name="Oval 13"/>
            <p:cNvSpPr>
              <a:spLocks noChangeArrowheads="1"/>
            </p:cNvSpPr>
            <p:nvPr/>
          </p:nvSpPr>
          <p:spPr bwMode="auto">
            <a:xfrm>
              <a:off x="2993" y="6671"/>
              <a:ext cx="3024" cy="2448"/>
            </a:xfrm>
            <a:prstGeom prst="ellipse">
              <a:avLst/>
            </a:prstGeom>
            <a:solidFill>
              <a:srgbClr val="FFFFFF"/>
            </a:solidFill>
            <a:ln w="9525">
              <a:solidFill>
                <a:srgbClr val="3333CC"/>
              </a:solidFill>
              <a:round/>
              <a:headEnd/>
              <a:tailEnd/>
            </a:ln>
          </p:spPr>
          <p:txBody>
            <a:bodyPr/>
            <a:lstStyle>
              <a:lvl1pPr eaLnBrk="0" hangingPunct="0">
                <a:tabLst>
                  <a:tab pos="457200" algn="l"/>
                </a:tabLst>
                <a:defRPr sz="2400">
                  <a:solidFill>
                    <a:schemeClr val="tx1"/>
                  </a:solidFill>
                  <a:latin typeface="Times New Roman" pitchFamily="18" charset="0"/>
                </a:defRPr>
              </a:lvl1pPr>
              <a:lvl2pPr marL="742950" indent="-285750" eaLnBrk="0" hangingPunct="0">
                <a:tabLst>
                  <a:tab pos="457200" algn="l"/>
                </a:tabLst>
                <a:defRPr sz="2400">
                  <a:solidFill>
                    <a:schemeClr val="tx1"/>
                  </a:solidFill>
                  <a:latin typeface="Times New Roman" pitchFamily="18" charset="0"/>
                </a:defRPr>
              </a:lvl2pPr>
              <a:lvl3pPr marL="1143000" indent="-228600" eaLnBrk="0" hangingPunct="0">
                <a:tabLst>
                  <a:tab pos="457200" algn="l"/>
                </a:tabLst>
                <a:defRPr sz="2400">
                  <a:solidFill>
                    <a:schemeClr val="tx1"/>
                  </a:solidFill>
                  <a:latin typeface="Times New Roman" pitchFamily="18" charset="0"/>
                </a:defRPr>
              </a:lvl3pPr>
              <a:lvl4pPr marL="1600200" indent="-228600" eaLnBrk="0" hangingPunct="0">
                <a:tabLst>
                  <a:tab pos="457200" algn="l"/>
                </a:tabLst>
                <a:defRPr sz="2400">
                  <a:solidFill>
                    <a:schemeClr val="tx1"/>
                  </a:solidFill>
                  <a:latin typeface="Times New Roman" pitchFamily="18" charset="0"/>
                </a:defRPr>
              </a:lvl4pPr>
              <a:lvl5pPr marL="2057400" indent="-228600" eaLnBrk="0" hangingPunct="0">
                <a:tabLst>
                  <a:tab pos="457200" algn="l"/>
                </a:tabLst>
                <a:defRPr sz="2400">
                  <a:solidFill>
                    <a:schemeClr val="tx1"/>
                  </a:solidFill>
                  <a:latin typeface="Times New Roman" pitchFamily="18" charset="0"/>
                </a:defRPr>
              </a:lvl5pPr>
              <a:lvl6pPr marL="2514600" indent="-228600" eaLnBrk="0" fontAlgn="base" hangingPunct="0">
                <a:spcBef>
                  <a:spcPct val="0"/>
                </a:spcBef>
                <a:spcAft>
                  <a:spcPct val="0"/>
                </a:spcAft>
                <a:tabLst>
                  <a:tab pos="457200" algn="l"/>
                </a:tabLst>
                <a:defRPr sz="2400">
                  <a:solidFill>
                    <a:schemeClr val="tx1"/>
                  </a:solidFill>
                  <a:latin typeface="Times New Roman" pitchFamily="18" charset="0"/>
                </a:defRPr>
              </a:lvl6pPr>
              <a:lvl7pPr marL="2971800" indent="-228600" eaLnBrk="0" fontAlgn="base" hangingPunct="0">
                <a:spcBef>
                  <a:spcPct val="0"/>
                </a:spcBef>
                <a:spcAft>
                  <a:spcPct val="0"/>
                </a:spcAft>
                <a:tabLst>
                  <a:tab pos="457200" algn="l"/>
                </a:tabLst>
                <a:defRPr sz="2400">
                  <a:solidFill>
                    <a:schemeClr val="tx1"/>
                  </a:solidFill>
                  <a:latin typeface="Times New Roman" pitchFamily="18" charset="0"/>
                </a:defRPr>
              </a:lvl7pPr>
              <a:lvl8pPr marL="3429000" indent="-228600" eaLnBrk="0" fontAlgn="base" hangingPunct="0">
                <a:spcBef>
                  <a:spcPct val="0"/>
                </a:spcBef>
                <a:spcAft>
                  <a:spcPct val="0"/>
                </a:spcAft>
                <a:tabLst>
                  <a:tab pos="457200" algn="l"/>
                </a:tabLst>
                <a:defRPr sz="2400">
                  <a:solidFill>
                    <a:schemeClr val="tx1"/>
                  </a:solidFill>
                  <a:latin typeface="Times New Roman" pitchFamily="18" charset="0"/>
                </a:defRPr>
              </a:lvl8pPr>
              <a:lvl9pPr marL="3886200" indent="-228600" eaLnBrk="0" fontAlgn="base" hangingPunct="0">
                <a:spcBef>
                  <a:spcPct val="0"/>
                </a:spcBef>
                <a:spcAft>
                  <a:spcPct val="0"/>
                </a:spcAft>
                <a:tabLst>
                  <a:tab pos="457200" algn="l"/>
                </a:tabLst>
                <a:defRPr sz="2400">
                  <a:solidFill>
                    <a:schemeClr val="tx1"/>
                  </a:solidFill>
                  <a:latin typeface="Times New Roman" pitchFamily="18" charset="0"/>
                </a:defRPr>
              </a:lvl9pPr>
            </a:lstStyle>
            <a:p>
              <a:pPr eaLnBrk="1" hangingPunct="1">
                <a:buFontTx/>
                <a:buChar char="•"/>
              </a:pPr>
              <a:endParaRPr lang="fr-FR" altLang="fr-FR" sz="1400" dirty="0">
                <a:solidFill>
                  <a:srgbClr val="3333CC"/>
                </a:solidFill>
                <a:latin typeface="Arial" pitchFamily="34" charset="0"/>
                <a:cs typeface="Times New Roman" pitchFamily="18" charset="0"/>
              </a:endParaRPr>
            </a:p>
            <a:p>
              <a:pPr eaLnBrk="1" hangingPunct="1">
                <a:buFontTx/>
                <a:buChar char="•"/>
              </a:pPr>
              <a:r>
                <a:rPr lang="fr-FR" altLang="fr-FR" sz="1400" dirty="0">
                  <a:solidFill>
                    <a:schemeClr val="accent6">
                      <a:lumMod val="75000"/>
                    </a:schemeClr>
                  </a:solidFill>
                  <a:latin typeface="Arial" pitchFamily="34" charset="0"/>
                  <a:cs typeface="Times New Roman" pitchFamily="18" charset="0"/>
                </a:rPr>
                <a:t> Documentations existantes</a:t>
              </a:r>
              <a:endParaRPr lang="fr-FR" altLang="fr-FR" sz="1400" dirty="0">
                <a:solidFill>
                  <a:schemeClr val="accent6">
                    <a:lumMod val="75000"/>
                  </a:schemeClr>
                </a:solidFill>
                <a:latin typeface="Arial" pitchFamily="34" charset="0"/>
              </a:endParaRPr>
            </a:p>
            <a:p>
              <a:pPr>
                <a:buFontTx/>
                <a:buChar char="•"/>
              </a:pPr>
              <a:r>
                <a:rPr lang="fr-FR" altLang="fr-FR" sz="1400" dirty="0">
                  <a:solidFill>
                    <a:schemeClr val="accent6">
                      <a:lumMod val="75000"/>
                    </a:schemeClr>
                  </a:solidFill>
                  <a:latin typeface="Arial" pitchFamily="34" charset="0"/>
                  <a:cs typeface="Times New Roman" pitchFamily="18" charset="0"/>
                </a:rPr>
                <a:t> Interviews des cadres de    </a:t>
              </a:r>
            </a:p>
            <a:p>
              <a:r>
                <a:rPr lang="fr-FR" altLang="fr-FR" sz="1400" dirty="0">
                  <a:solidFill>
                    <a:schemeClr val="accent6">
                      <a:lumMod val="75000"/>
                    </a:schemeClr>
                  </a:solidFill>
                  <a:latin typeface="Arial" pitchFamily="34" charset="0"/>
                  <a:cs typeface="Times New Roman" pitchFamily="18" charset="0"/>
                </a:rPr>
                <a:t>  l’entreprise</a:t>
              </a:r>
              <a:endParaRPr lang="fr-FR" altLang="fr-FR" sz="1400" dirty="0">
                <a:solidFill>
                  <a:schemeClr val="accent6">
                    <a:lumMod val="75000"/>
                  </a:schemeClr>
                </a:solidFill>
                <a:latin typeface="Arial" pitchFamily="34" charset="0"/>
              </a:endParaRPr>
            </a:p>
            <a:p>
              <a:pPr>
                <a:buFontTx/>
                <a:buChar char="•"/>
              </a:pPr>
              <a:r>
                <a:rPr lang="fr-FR" altLang="fr-FR" sz="1400" dirty="0">
                  <a:solidFill>
                    <a:schemeClr val="accent6">
                      <a:lumMod val="75000"/>
                    </a:schemeClr>
                  </a:solidFill>
                  <a:latin typeface="Arial" pitchFamily="34" charset="0"/>
                  <a:cs typeface="Times New Roman" pitchFamily="18" charset="0"/>
                </a:rPr>
                <a:t> Analyse des ventes</a:t>
              </a:r>
              <a:endParaRPr lang="fr-FR" altLang="fr-FR" sz="1400" dirty="0">
                <a:solidFill>
                  <a:schemeClr val="accent6">
                    <a:lumMod val="75000"/>
                  </a:schemeClr>
                </a:solidFill>
                <a:latin typeface="Arial" pitchFamily="34" charset="0"/>
              </a:endParaRPr>
            </a:p>
          </p:txBody>
        </p:sp>
        <p:sp>
          <p:nvSpPr>
            <p:cNvPr id="15" name="Rectangle 14"/>
            <p:cNvSpPr>
              <a:spLocks noChangeArrowheads="1"/>
            </p:cNvSpPr>
            <p:nvPr/>
          </p:nvSpPr>
          <p:spPr bwMode="auto">
            <a:xfrm>
              <a:off x="6809" y="5663"/>
              <a:ext cx="2016" cy="432"/>
            </a:xfrm>
            <a:prstGeom prst="rect">
              <a:avLst/>
            </a:prstGeom>
            <a:solidFill>
              <a:srgbClr val="FFFFFF"/>
            </a:solidFill>
            <a:ln w="9525">
              <a:solidFill>
                <a:srgbClr val="3333CC"/>
              </a:solidFill>
              <a:miter lim="800000"/>
              <a:headEnd/>
              <a:tailEnd/>
            </a:ln>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fr-FR" altLang="fr-FR" sz="1600" dirty="0">
                  <a:solidFill>
                    <a:schemeClr val="accent6">
                      <a:lumMod val="75000"/>
                    </a:schemeClr>
                  </a:solidFill>
                  <a:latin typeface="Arial" pitchFamily="34" charset="0"/>
                  <a:cs typeface="Times New Roman" pitchFamily="18" charset="0"/>
                </a:rPr>
                <a:t>Informations externes</a:t>
              </a:r>
              <a:endParaRPr lang="fr-FR" altLang="fr-FR" sz="1600" dirty="0">
                <a:solidFill>
                  <a:schemeClr val="accent6">
                    <a:lumMod val="75000"/>
                  </a:schemeClr>
                </a:solidFill>
                <a:latin typeface="Arial" pitchFamily="34" charset="0"/>
              </a:endParaRPr>
            </a:p>
          </p:txBody>
        </p:sp>
        <p:sp>
          <p:nvSpPr>
            <p:cNvPr id="16" name="Line 15"/>
            <p:cNvSpPr>
              <a:spLocks noChangeShapeType="1"/>
            </p:cNvSpPr>
            <p:nvPr/>
          </p:nvSpPr>
          <p:spPr bwMode="auto">
            <a:xfrm>
              <a:off x="6521" y="4079"/>
              <a:ext cx="0" cy="144"/>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7" name="Oval 16"/>
            <p:cNvSpPr>
              <a:spLocks noChangeArrowheads="1"/>
            </p:cNvSpPr>
            <p:nvPr/>
          </p:nvSpPr>
          <p:spPr bwMode="auto">
            <a:xfrm>
              <a:off x="6377" y="6239"/>
              <a:ext cx="3283" cy="2880"/>
            </a:xfrm>
            <a:prstGeom prst="ellipse">
              <a:avLst/>
            </a:prstGeom>
            <a:solidFill>
              <a:srgbClr val="FFFFFF"/>
            </a:solidFill>
            <a:ln w="9525">
              <a:solidFill>
                <a:srgbClr val="3333CC"/>
              </a:solidFill>
              <a:round/>
              <a:headEnd/>
              <a:tailEnd/>
            </a:ln>
          </p:spPr>
          <p:txBody>
            <a:bodyPr/>
            <a:lstStyle>
              <a:lvl1pPr eaLnBrk="0" hangingPunct="0">
                <a:tabLst>
                  <a:tab pos="457200" algn="l"/>
                </a:tabLst>
                <a:defRPr sz="2400">
                  <a:solidFill>
                    <a:schemeClr val="tx1"/>
                  </a:solidFill>
                  <a:latin typeface="Times New Roman" pitchFamily="18" charset="0"/>
                </a:defRPr>
              </a:lvl1pPr>
              <a:lvl2pPr marL="742950" indent="-285750" eaLnBrk="0" hangingPunct="0">
                <a:tabLst>
                  <a:tab pos="457200" algn="l"/>
                </a:tabLst>
                <a:defRPr sz="2400">
                  <a:solidFill>
                    <a:schemeClr val="tx1"/>
                  </a:solidFill>
                  <a:latin typeface="Times New Roman" pitchFamily="18" charset="0"/>
                </a:defRPr>
              </a:lvl2pPr>
              <a:lvl3pPr marL="1143000" indent="-228600" eaLnBrk="0" hangingPunct="0">
                <a:tabLst>
                  <a:tab pos="457200" algn="l"/>
                </a:tabLst>
                <a:defRPr sz="2400">
                  <a:solidFill>
                    <a:schemeClr val="tx1"/>
                  </a:solidFill>
                  <a:latin typeface="Times New Roman" pitchFamily="18" charset="0"/>
                </a:defRPr>
              </a:lvl3pPr>
              <a:lvl4pPr marL="1600200" indent="-228600" eaLnBrk="0" hangingPunct="0">
                <a:tabLst>
                  <a:tab pos="457200" algn="l"/>
                </a:tabLst>
                <a:defRPr sz="2400">
                  <a:solidFill>
                    <a:schemeClr val="tx1"/>
                  </a:solidFill>
                  <a:latin typeface="Times New Roman" pitchFamily="18" charset="0"/>
                </a:defRPr>
              </a:lvl4pPr>
              <a:lvl5pPr marL="2057400" indent="-228600" eaLnBrk="0" hangingPunct="0">
                <a:tabLst>
                  <a:tab pos="457200" algn="l"/>
                </a:tabLst>
                <a:defRPr sz="2400">
                  <a:solidFill>
                    <a:schemeClr val="tx1"/>
                  </a:solidFill>
                  <a:latin typeface="Times New Roman" pitchFamily="18" charset="0"/>
                </a:defRPr>
              </a:lvl5pPr>
              <a:lvl6pPr marL="2514600" indent="-228600" eaLnBrk="0" fontAlgn="base" hangingPunct="0">
                <a:spcBef>
                  <a:spcPct val="0"/>
                </a:spcBef>
                <a:spcAft>
                  <a:spcPct val="0"/>
                </a:spcAft>
                <a:tabLst>
                  <a:tab pos="457200" algn="l"/>
                </a:tabLst>
                <a:defRPr sz="2400">
                  <a:solidFill>
                    <a:schemeClr val="tx1"/>
                  </a:solidFill>
                  <a:latin typeface="Times New Roman" pitchFamily="18" charset="0"/>
                </a:defRPr>
              </a:lvl6pPr>
              <a:lvl7pPr marL="2971800" indent="-228600" eaLnBrk="0" fontAlgn="base" hangingPunct="0">
                <a:spcBef>
                  <a:spcPct val="0"/>
                </a:spcBef>
                <a:spcAft>
                  <a:spcPct val="0"/>
                </a:spcAft>
                <a:tabLst>
                  <a:tab pos="457200" algn="l"/>
                </a:tabLst>
                <a:defRPr sz="2400">
                  <a:solidFill>
                    <a:schemeClr val="tx1"/>
                  </a:solidFill>
                  <a:latin typeface="Times New Roman" pitchFamily="18" charset="0"/>
                </a:defRPr>
              </a:lvl7pPr>
              <a:lvl8pPr marL="3429000" indent="-228600" eaLnBrk="0" fontAlgn="base" hangingPunct="0">
                <a:spcBef>
                  <a:spcPct val="0"/>
                </a:spcBef>
                <a:spcAft>
                  <a:spcPct val="0"/>
                </a:spcAft>
                <a:tabLst>
                  <a:tab pos="457200" algn="l"/>
                </a:tabLst>
                <a:defRPr sz="2400">
                  <a:solidFill>
                    <a:schemeClr val="tx1"/>
                  </a:solidFill>
                  <a:latin typeface="Times New Roman" pitchFamily="18" charset="0"/>
                </a:defRPr>
              </a:lvl8pPr>
              <a:lvl9pPr marL="3886200" indent="-228600" eaLnBrk="0" fontAlgn="base" hangingPunct="0">
                <a:spcBef>
                  <a:spcPct val="0"/>
                </a:spcBef>
                <a:spcAft>
                  <a:spcPct val="0"/>
                </a:spcAft>
                <a:tabLst>
                  <a:tab pos="457200" algn="l"/>
                </a:tabLst>
                <a:defRPr sz="2400">
                  <a:solidFill>
                    <a:schemeClr val="tx1"/>
                  </a:solidFill>
                  <a:latin typeface="Times New Roman" pitchFamily="18" charset="0"/>
                </a:defRPr>
              </a:lvl9pPr>
            </a:lstStyle>
            <a:p>
              <a:pPr eaLnBrk="1" hangingPunct="1">
                <a:buFontTx/>
                <a:buChar char="•"/>
              </a:pPr>
              <a:r>
                <a:rPr lang="fr-FR" altLang="fr-FR" sz="1400" dirty="0">
                  <a:solidFill>
                    <a:schemeClr val="accent6">
                      <a:lumMod val="75000"/>
                    </a:schemeClr>
                  </a:solidFill>
                  <a:latin typeface="Arial" pitchFamily="34" charset="0"/>
                  <a:cs typeface="Times New Roman" pitchFamily="18" charset="0"/>
                </a:rPr>
                <a:t> Documentation (organismes  </a:t>
              </a:r>
            </a:p>
            <a:p>
              <a:pPr eaLnBrk="1" hangingPunct="1"/>
              <a:r>
                <a:rPr lang="fr-FR" altLang="fr-FR" sz="1400" dirty="0">
                  <a:solidFill>
                    <a:schemeClr val="accent6">
                      <a:lumMod val="75000"/>
                    </a:schemeClr>
                  </a:solidFill>
                  <a:latin typeface="Arial" pitchFamily="34" charset="0"/>
                  <a:cs typeface="Times New Roman" pitchFamily="18" charset="0"/>
                </a:rPr>
                <a:t>   publics, professionnels, privés…)</a:t>
              </a:r>
              <a:endParaRPr lang="fr-FR" altLang="fr-FR" sz="1400" dirty="0">
                <a:solidFill>
                  <a:schemeClr val="accent6">
                    <a:lumMod val="75000"/>
                  </a:schemeClr>
                </a:solidFill>
                <a:latin typeface="Arial" pitchFamily="34" charset="0"/>
              </a:endParaRPr>
            </a:p>
            <a:p>
              <a:pPr>
                <a:buFontTx/>
                <a:buChar char="•"/>
              </a:pPr>
              <a:r>
                <a:rPr lang="fr-FR" altLang="fr-FR" sz="1400" dirty="0">
                  <a:solidFill>
                    <a:schemeClr val="accent6">
                      <a:lumMod val="75000"/>
                    </a:schemeClr>
                  </a:solidFill>
                  <a:latin typeface="Arial" pitchFamily="34" charset="0"/>
                  <a:cs typeface="Times New Roman" pitchFamily="18" charset="0"/>
                </a:rPr>
                <a:t> Enquêtes auprès d’experts </a:t>
              </a:r>
              <a:endParaRPr lang="fr-FR" altLang="fr-FR" sz="1400" dirty="0">
                <a:solidFill>
                  <a:schemeClr val="accent6">
                    <a:lumMod val="75000"/>
                  </a:schemeClr>
                </a:solidFill>
                <a:latin typeface="Arial" pitchFamily="34" charset="0"/>
              </a:endParaRPr>
            </a:p>
            <a:p>
              <a:pPr>
                <a:buFontTx/>
                <a:buChar char="•"/>
              </a:pPr>
              <a:r>
                <a:rPr lang="fr-FR" altLang="fr-FR" sz="1400" dirty="0">
                  <a:solidFill>
                    <a:schemeClr val="accent6">
                      <a:lumMod val="75000"/>
                    </a:schemeClr>
                  </a:solidFill>
                  <a:latin typeface="Arial" pitchFamily="34" charset="0"/>
                  <a:cs typeface="Times New Roman" pitchFamily="18" charset="0"/>
                </a:rPr>
                <a:t> Études qualitatives (motivations, </a:t>
              </a:r>
            </a:p>
            <a:p>
              <a:r>
                <a:rPr lang="fr-FR" altLang="fr-FR" sz="1400" dirty="0">
                  <a:solidFill>
                    <a:schemeClr val="accent6">
                      <a:lumMod val="75000"/>
                    </a:schemeClr>
                  </a:solidFill>
                  <a:latin typeface="Arial" pitchFamily="34" charset="0"/>
                  <a:cs typeface="Times New Roman" pitchFamily="18" charset="0"/>
                </a:rPr>
                <a:t>   tests)</a:t>
              </a:r>
              <a:endParaRPr lang="fr-FR" altLang="fr-FR" sz="1400" dirty="0">
                <a:solidFill>
                  <a:schemeClr val="accent6">
                    <a:lumMod val="75000"/>
                  </a:schemeClr>
                </a:solidFill>
                <a:latin typeface="Arial" pitchFamily="34" charset="0"/>
              </a:endParaRPr>
            </a:p>
            <a:p>
              <a:pPr>
                <a:buFontTx/>
                <a:buChar char="•"/>
              </a:pPr>
              <a:r>
                <a:rPr lang="fr-FR" altLang="fr-FR" sz="1400" dirty="0">
                  <a:solidFill>
                    <a:schemeClr val="accent6">
                      <a:lumMod val="75000"/>
                    </a:schemeClr>
                  </a:solidFill>
                  <a:latin typeface="Arial" pitchFamily="34" charset="0"/>
                  <a:cs typeface="Times New Roman" pitchFamily="18" charset="0"/>
                </a:rPr>
                <a:t> Études quantitatives (sondages, </a:t>
              </a:r>
            </a:p>
            <a:p>
              <a:r>
                <a:rPr lang="fr-FR" altLang="fr-FR" sz="1400" dirty="0">
                  <a:solidFill>
                    <a:schemeClr val="accent6">
                      <a:lumMod val="75000"/>
                    </a:schemeClr>
                  </a:solidFill>
                  <a:latin typeface="Arial" pitchFamily="34" charset="0"/>
                  <a:cs typeface="Times New Roman" pitchFamily="18" charset="0"/>
                </a:rPr>
                <a:t>   panels).</a:t>
              </a:r>
              <a:endParaRPr lang="fr-FR" altLang="fr-FR" sz="1400" dirty="0">
                <a:solidFill>
                  <a:schemeClr val="accent6">
                    <a:lumMod val="75000"/>
                  </a:schemeClr>
                </a:solidFill>
                <a:latin typeface="Arial" pitchFamily="34" charset="0"/>
              </a:endParaRPr>
            </a:p>
            <a:p>
              <a:endParaRPr lang="fr-FR" altLang="fr-FR" sz="1600" dirty="0">
                <a:latin typeface="Arial" pitchFamily="34" charset="0"/>
              </a:endParaRPr>
            </a:p>
          </p:txBody>
        </p:sp>
        <p:sp>
          <p:nvSpPr>
            <p:cNvPr id="18" name="Line 17"/>
            <p:cNvSpPr>
              <a:spLocks noChangeShapeType="1"/>
            </p:cNvSpPr>
            <p:nvPr/>
          </p:nvSpPr>
          <p:spPr bwMode="auto">
            <a:xfrm>
              <a:off x="7832" y="9119"/>
              <a:ext cx="0" cy="288"/>
            </a:xfrm>
            <a:prstGeom prst="line">
              <a:avLst/>
            </a:prstGeom>
            <a:noFill/>
            <a:ln w="9525">
              <a:solidFill>
                <a:srgbClr val="3333CC"/>
              </a:solidFill>
              <a:round/>
              <a:headEnd/>
              <a:tailEnd/>
            </a:ln>
            <a:extLst>
              <a:ext uri="{909E8E84-426E-40DD-AFC4-6F175D3DCCD1}">
                <a14:hiddenFill xmlns:a14="http://schemas.microsoft.com/office/drawing/2010/main">
                  <a:noFill/>
                </a14:hiddenFill>
              </a:ext>
            </a:extLst>
          </p:spPr>
          <p:txBody>
            <a:bodyPr/>
            <a:lstStyle/>
            <a:p>
              <a:endParaRPr lang="fr-FR"/>
            </a:p>
          </p:txBody>
        </p:sp>
        <p:sp>
          <p:nvSpPr>
            <p:cNvPr id="19" name="Line 18"/>
            <p:cNvSpPr>
              <a:spLocks noChangeShapeType="1"/>
            </p:cNvSpPr>
            <p:nvPr/>
          </p:nvSpPr>
          <p:spPr bwMode="auto">
            <a:xfrm flipH="1">
              <a:off x="4361" y="9407"/>
              <a:ext cx="3456" cy="0"/>
            </a:xfrm>
            <a:prstGeom prst="line">
              <a:avLst/>
            </a:prstGeom>
            <a:noFill/>
            <a:ln w="9525">
              <a:solidFill>
                <a:srgbClr val="3333CC"/>
              </a:solidFill>
              <a:round/>
              <a:headEnd/>
              <a:tailEnd/>
            </a:ln>
            <a:extLst>
              <a:ext uri="{909E8E84-426E-40DD-AFC4-6F175D3DCCD1}">
                <a14:hiddenFill xmlns:a14="http://schemas.microsoft.com/office/drawing/2010/main">
                  <a:noFill/>
                </a14:hiddenFill>
              </a:ext>
            </a:extLst>
          </p:spPr>
          <p:txBody>
            <a:bodyPr/>
            <a:lstStyle/>
            <a:p>
              <a:endParaRPr lang="fr-FR"/>
            </a:p>
          </p:txBody>
        </p:sp>
        <p:sp>
          <p:nvSpPr>
            <p:cNvPr id="20" name="Line 19"/>
            <p:cNvSpPr>
              <a:spLocks noChangeShapeType="1"/>
            </p:cNvSpPr>
            <p:nvPr/>
          </p:nvSpPr>
          <p:spPr bwMode="auto">
            <a:xfrm>
              <a:off x="4361" y="9119"/>
              <a:ext cx="0" cy="288"/>
            </a:xfrm>
            <a:prstGeom prst="line">
              <a:avLst/>
            </a:prstGeom>
            <a:noFill/>
            <a:ln w="9525">
              <a:solidFill>
                <a:srgbClr val="3333CC"/>
              </a:solidFill>
              <a:round/>
              <a:headEnd/>
              <a:tailEnd/>
            </a:ln>
            <a:extLst>
              <a:ext uri="{909E8E84-426E-40DD-AFC4-6F175D3DCCD1}">
                <a14:hiddenFill xmlns:a14="http://schemas.microsoft.com/office/drawing/2010/main">
                  <a:noFill/>
                </a14:hiddenFill>
              </a:ext>
            </a:extLst>
          </p:spPr>
          <p:txBody>
            <a:bodyPr/>
            <a:lstStyle/>
            <a:p>
              <a:endParaRPr lang="fr-FR"/>
            </a:p>
          </p:txBody>
        </p:sp>
        <p:sp>
          <p:nvSpPr>
            <p:cNvPr id="21" name="Line 20"/>
            <p:cNvSpPr>
              <a:spLocks noChangeShapeType="1"/>
            </p:cNvSpPr>
            <p:nvPr/>
          </p:nvSpPr>
          <p:spPr bwMode="auto">
            <a:xfrm>
              <a:off x="6231" y="9407"/>
              <a:ext cx="0" cy="246"/>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2" name="Rectangle 21"/>
            <p:cNvSpPr>
              <a:spLocks noChangeArrowheads="1"/>
            </p:cNvSpPr>
            <p:nvPr/>
          </p:nvSpPr>
          <p:spPr bwMode="auto">
            <a:xfrm>
              <a:off x="4793" y="9653"/>
              <a:ext cx="2880" cy="432"/>
            </a:xfrm>
            <a:prstGeom prst="rect">
              <a:avLst/>
            </a:prstGeom>
            <a:solidFill>
              <a:srgbClr val="FFFFFF"/>
            </a:solidFill>
            <a:ln w="9525">
              <a:solidFill>
                <a:srgbClr val="3333CC"/>
              </a:solidFill>
              <a:miter lim="800000"/>
              <a:headEnd/>
              <a:tailEnd/>
            </a:ln>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fr-FR" altLang="fr-FR" sz="1600" dirty="0">
                  <a:solidFill>
                    <a:schemeClr val="accent6">
                      <a:lumMod val="75000"/>
                    </a:schemeClr>
                  </a:solidFill>
                  <a:latin typeface="Arial" pitchFamily="34" charset="0"/>
                  <a:cs typeface="Times New Roman" pitchFamily="18" charset="0"/>
                </a:rPr>
                <a:t>Analyse des données: </a:t>
              </a:r>
              <a:r>
                <a:rPr lang="fr-FR" altLang="fr-FR" sz="1600" b="1" dirty="0">
                  <a:solidFill>
                    <a:schemeClr val="accent6">
                      <a:lumMod val="75000"/>
                    </a:schemeClr>
                  </a:solidFill>
                  <a:latin typeface="Arial" pitchFamily="34" charset="0"/>
                  <a:cs typeface="Times New Roman" pitchFamily="18" charset="0"/>
                </a:rPr>
                <a:t>Traitement</a:t>
              </a:r>
              <a:endParaRPr lang="fr-FR" altLang="fr-FR" sz="1600" b="1" dirty="0">
                <a:solidFill>
                  <a:schemeClr val="accent6">
                    <a:lumMod val="75000"/>
                  </a:schemeClr>
                </a:solidFill>
                <a:latin typeface="Arial" pitchFamily="34" charset="0"/>
              </a:endParaRPr>
            </a:p>
          </p:txBody>
        </p:sp>
        <p:sp>
          <p:nvSpPr>
            <p:cNvPr id="23" name="Line 22"/>
            <p:cNvSpPr>
              <a:spLocks noChangeShapeType="1"/>
            </p:cNvSpPr>
            <p:nvPr/>
          </p:nvSpPr>
          <p:spPr bwMode="auto">
            <a:xfrm>
              <a:off x="6231" y="10079"/>
              <a:ext cx="1" cy="288"/>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4" name="Line 23"/>
            <p:cNvSpPr>
              <a:spLocks noChangeShapeType="1"/>
            </p:cNvSpPr>
            <p:nvPr/>
          </p:nvSpPr>
          <p:spPr bwMode="auto">
            <a:xfrm flipH="1">
              <a:off x="4505" y="6095"/>
              <a:ext cx="0" cy="576"/>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5" name="Line 24"/>
            <p:cNvSpPr>
              <a:spLocks noChangeShapeType="1"/>
            </p:cNvSpPr>
            <p:nvPr/>
          </p:nvSpPr>
          <p:spPr bwMode="auto">
            <a:xfrm>
              <a:off x="7961" y="6095"/>
              <a:ext cx="0" cy="144"/>
            </a:xfrm>
            <a:prstGeom prst="line">
              <a:avLst/>
            </a:prstGeom>
            <a:noFill/>
            <a:ln w="9525">
              <a:solidFill>
                <a:srgbClr val="3333CC"/>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grpSp>
      <p:sp>
        <p:nvSpPr>
          <p:cNvPr id="26" name="Rectangle 25"/>
          <p:cNvSpPr>
            <a:spLocks noChangeArrowheads="1"/>
          </p:cNvSpPr>
          <p:nvPr/>
        </p:nvSpPr>
        <p:spPr bwMode="auto">
          <a:xfrm>
            <a:off x="3492500" y="6254750"/>
            <a:ext cx="2057400" cy="330830"/>
          </a:xfrm>
          <a:prstGeom prst="rect">
            <a:avLst/>
          </a:prstGeom>
          <a:solidFill>
            <a:srgbClr val="FFFFFF"/>
          </a:solidFill>
          <a:ln w="9525">
            <a:solidFill>
              <a:srgbClr val="3333CC"/>
            </a:solidFill>
            <a:miter lim="800000"/>
            <a:headEnd/>
            <a:tailEnd/>
          </a:ln>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fr-FR" altLang="fr-FR" sz="1600" dirty="0">
                <a:solidFill>
                  <a:schemeClr val="accent6">
                    <a:lumMod val="75000"/>
                  </a:schemeClr>
                </a:solidFill>
                <a:latin typeface="Arial" pitchFamily="34" charset="0"/>
                <a:cs typeface="Times New Roman" pitchFamily="18" charset="0"/>
              </a:rPr>
              <a:t>Rapport</a:t>
            </a:r>
            <a:endParaRPr lang="fr-FR" altLang="fr-FR" sz="1600" dirty="0">
              <a:solidFill>
                <a:schemeClr val="accent6">
                  <a:lumMod val="75000"/>
                </a:schemeClr>
              </a:solidFill>
              <a:latin typeface="Arial" pitchFamily="34" charset="0"/>
            </a:endParaRPr>
          </a:p>
        </p:txBody>
      </p:sp>
      <p:pic>
        <p:nvPicPr>
          <p:cNvPr id="27"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128" y="235764"/>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502134"/>
      </p:ext>
    </p:extLst>
  </p:cSld>
  <p:clrMapOvr>
    <a:masterClrMapping/>
  </p:clrMapOvr>
  <p:transition spd="med">
    <p:randomBa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323528" y="260648"/>
            <a:ext cx="8229600" cy="792088"/>
          </a:xfrm>
        </p:spPr>
        <p:txBody>
          <a:bodyPr lIns="91440" tIns="45720" rIns="91440" bIns="45720"/>
          <a:lstStyle/>
          <a:p>
            <a:pPr defTabSz="914400"/>
            <a:r>
              <a:rPr lang="fr-FR" altLang="fr-FR" sz="2800" b="1" dirty="0">
                <a:solidFill>
                  <a:schemeClr val="accent6">
                    <a:lumMod val="75000"/>
                  </a:schemeClr>
                </a:solidFill>
              </a:rPr>
              <a:t>Les différents niveaux </a:t>
            </a:r>
            <a:br>
              <a:rPr lang="fr-FR" altLang="fr-FR" sz="2800" b="1" dirty="0">
                <a:solidFill>
                  <a:schemeClr val="accent6">
                    <a:lumMod val="75000"/>
                  </a:schemeClr>
                </a:solidFill>
              </a:rPr>
            </a:br>
            <a:r>
              <a:rPr lang="fr-FR" altLang="fr-FR" sz="2800" b="1" dirty="0">
                <a:solidFill>
                  <a:schemeClr val="accent6">
                    <a:lumMod val="75000"/>
                  </a:schemeClr>
                </a:solidFill>
              </a:rPr>
              <a:t>de sources d’informations</a:t>
            </a:r>
          </a:p>
        </p:txBody>
      </p:sp>
      <p:grpSp>
        <p:nvGrpSpPr>
          <p:cNvPr id="2" name="Group 3"/>
          <p:cNvGrpSpPr>
            <a:grpSpLocks/>
          </p:cNvGrpSpPr>
          <p:nvPr/>
        </p:nvGrpSpPr>
        <p:grpSpPr bwMode="auto">
          <a:xfrm>
            <a:off x="842901" y="1496540"/>
            <a:ext cx="8066943" cy="3332162"/>
            <a:chOff x="521" y="914"/>
            <a:chExt cx="5081" cy="2099"/>
          </a:xfrm>
        </p:grpSpPr>
        <p:sp>
          <p:nvSpPr>
            <p:cNvPr id="54283" name="Oval 4"/>
            <p:cNvSpPr>
              <a:spLocks noChangeArrowheads="1"/>
            </p:cNvSpPr>
            <p:nvPr/>
          </p:nvSpPr>
          <p:spPr bwMode="auto">
            <a:xfrm>
              <a:off x="3679" y="1169"/>
              <a:ext cx="1923" cy="1844"/>
            </a:xfrm>
            <a:prstGeom prst="ellipse">
              <a:avLst/>
            </a:prstGeom>
            <a:solidFill>
              <a:schemeClr val="bg1"/>
            </a:solidFill>
            <a:ln w="9525">
              <a:solidFill>
                <a:srgbClr val="3333CC"/>
              </a:solidFill>
              <a:round/>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1000" b="0">
                <a:solidFill>
                  <a:srgbClr val="000000"/>
                </a:solidFill>
                <a:cs typeface="Arial" pitchFamily="34" charset="0"/>
              </a:endParaRPr>
            </a:p>
            <a:p>
              <a:pPr algn="ctr">
                <a:spcBef>
                  <a:spcPct val="0"/>
                </a:spcBef>
                <a:buClrTx/>
                <a:buSzTx/>
                <a:buFontTx/>
                <a:buNone/>
              </a:pPr>
              <a:endParaRPr lang="fr-FR" altLang="fr-FR" sz="1000" b="0">
                <a:solidFill>
                  <a:srgbClr val="000000"/>
                </a:solidFill>
                <a:cs typeface="Arial" pitchFamily="34" charset="0"/>
              </a:endParaRPr>
            </a:p>
            <a:p>
              <a:pPr algn="ctr">
                <a:spcBef>
                  <a:spcPct val="0"/>
                </a:spcBef>
                <a:buClrTx/>
                <a:buSzTx/>
                <a:buFontTx/>
                <a:buNone/>
              </a:pPr>
              <a:endParaRPr lang="fr-FR" altLang="fr-FR" sz="1000" b="0">
                <a:solidFill>
                  <a:srgbClr val="000000"/>
                </a:solidFill>
                <a:cs typeface="Arial" pitchFamily="34" charset="0"/>
              </a:endParaRPr>
            </a:p>
            <a:p>
              <a:pPr algn="ctr">
                <a:spcBef>
                  <a:spcPct val="0"/>
                </a:spcBef>
                <a:buClrTx/>
                <a:buSzTx/>
                <a:buFontTx/>
                <a:buNone/>
              </a:pPr>
              <a:endParaRPr lang="fr-FR" altLang="fr-FR" sz="1000" b="0">
                <a:solidFill>
                  <a:srgbClr val="000000"/>
                </a:solidFill>
                <a:cs typeface="Arial" pitchFamily="34" charset="0"/>
              </a:endParaRPr>
            </a:p>
            <a:p>
              <a:pPr algn="ctr">
                <a:spcBef>
                  <a:spcPct val="0"/>
                </a:spcBef>
                <a:buClrTx/>
                <a:buSzTx/>
                <a:buFontTx/>
                <a:buNone/>
              </a:pPr>
              <a:endParaRPr lang="fr-FR" altLang="fr-FR" sz="1000" b="0">
                <a:solidFill>
                  <a:srgbClr val="000000"/>
                </a:solidFill>
                <a:cs typeface="Arial" pitchFamily="34" charset="0"/>
              </a:endParaRPr>
            </a:p>
            <a:p>
              <a:pPr lvl="1">
                <a:spcBef>
                  <a:spcPct val="0"/>
                </a:spcBef>
                <a:buClrTx/>
                <a:buSzTx/>
                <a:buFontTx/>
                <a:buNone/>
              </a:pPr>
              <a:r>
                <a:rPr lang="fr-FR" altLang="fr-FR" sz="1000" i="0">
                  <a:solidFill>
                    <a:srgbClr val="000000"/>
                  </a:solidFill>
                  <a:cs typeface="Arial" pitchFamily="34" charset="0"/>
                </a:rPr>
                <a:t>  </a:t>
              </a:r>
              <a:endParaRPr lang="fr-FR" altLang="fr-FR" sz="2000" i="0">
                <a:solidFill>
                  <a:srgbClr val="000000"/>
                </a:solidFill>
                <a:cs typeface="Arial" pitchFamily="34" charset="0"/>
              </a:endParaRPr>
            </a:p>
          </p:txBody>
        </p:sp>
        <p:sp>
          <p:nvSpPr>
            <p:cNvPr id="54284" name="AutoShape 5"/>
            <p:cNvSpPr>
              <a:spLocks noChangeArrowheads="1"/>
            </p:cNvSpPr>
            <p:nvPr/>
          </p:nvSpPr>
          <p:spPr bwMode="auto">
            <a:xfrm>
              <a:off x="521" y="914"/>
              <a:ext cx="2540" cy="1019"/>
            </a:xfrm>
            <a:prstGeom prst="wedgeRoundRectCallout">
              <a:avLst>
                <a:gd name="adj1" fmla="val 82875"/>
                <a:gd name="adj2" fmla="val 35481"/>
                <a:gd name="adj3" fmla="val 16667"/>
              </a:avLst>
            </a:prstGeom>
            <a:solidFill>
              <a:schemeClr val="bg1"/>
            </a:solidFill>
            <a:ln w="28575">
              <a:solidFill>
                <a:srgbClr val="3333CC"/>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000" dirty="0">
                  <a:solidFill>
                    <a:schemeClr val="accent6">
                      <a:lumMod val="75000"/>
                    </a:schemeClr>
                  </a:solidFill>
                  <a:cs typeface="Arial" pitchFamily="34" charset="0"/>
                </a:rPr>
                <a:t>Sources Externes, </a:t>
              </a:r>
            </a:p>
            <a:p>
              <a:pPr>
                <a:spcBef>
                  <a:spcPct val="0"/>
                </a:spcBef>
                <a:buClrTx/>
                <a:buSzTx/>
                <a:buFontTx/>
                <a:buNone/>
              </a:pPr>
              <a:r>
                <a:rPr lang="fr-FR" altLang="fr-FR" sz="2000" dirty="0">
                  <a:solidFill>
                    <a:schemeClr val="accent6">
                      <a:lumMod val="75000"/>
                    </a:schemeClr>
                  </a:solidFill>
                  <a:cs typeface="Arial" pitchFamily="34" charset="0"/>
                </a:rPr>
                <a:t>Données </a:t>
              </a:r>
              <a:r>
                <a:rPr lang="fr-FR" altLang="fr-FR" sz="2000" dirty="0">
                  <a:solidFill>
                    <a:srgbClr val="FF0000"/>
                  </a:solidFill>
                  <a:cs typeface="Arial" pitchFamily="34" charset="0"/>
                </a:rPr>
                <a:t>secondaires</a:t>
              </a:r>
              <a:r>
                <a:rPr lang="fr-FR" altLang="fr-FR" sz="1800" dirty="0">
                  <a:solidFill>
                    <a:schemeClr val="accent6">
                      <a:lumMod val="75000"/>
                    </a:schemeClr>
                  </a:solidFill>
                  <a:cs typeface="Arial" pitchFamily="34" charset="0"/>
                </a:rPr>
                <a:t> :</a:t>
              </a:r>
            </a:p>
            <a:p>
              <a:pPr>
                <a:spcBef>
                  <a:spcPct val="0"/>
                </a:spcBef>
                <a:buClrTx/>
                <a:buSzTx/>
                <a:buFontTx/>
                <a:buNone/>
              </a:pPr>
              <a:r>
                <a:rPr lang="fr-FR" altLang="fr-FR" sz="1600" dirty="0">
                  <a:solidFill>
                    <a:schemeClr val="accent6">
                      <a:lumMod val="75000"/>
                    </a:schemeClr>
                  </a:solidFill>
                  <a:cs typeface="Arial" pitchFamily="34" charset="0"/>
                </a:rPr>
                <a:t>Informations répertoriées par des organismes, sources documentaires</a:t>
              </a:r>
            </a:p>
            <a:p>
              <a:pPr>
                <a:spcBef>
                  <a:spcPct val="0"/>
                </a:spcBef>
                <a:buClrTx/>
                <a:buSzTx/>
                <a:buFontTx/>
                <a:buNone/>
              </a:pPr>
              <a:r>
                <a:rPr lang="fr-FR" altLang="fr-FR" sz="1600" dirty="0">
                  <a:solidFill>
                    <a:schemeClr val="accent6">
                      <a:lumMod val="75000"/>
                    </a:schemeClr>
                  </a:solidFill>
                  <a:cs typeface="Arial" pitchFamily="34" charset="0"/>
                </a:rPr>
                <a:t>INSEE, CRECOD, CCI</a:t>
              </a:r>
            </a:p>
          </p:txBody>
        </p:sp>
      </p:grpSp>
      <p:grpSp>
        <p:nvGrpSpPr>
          <p:cNvPr id="3" name="Group 6"/>
          <p:cNvGrpSpPr>
            <a:grpSpLocks/>
          </p:cNvGrpSpPr>
          <p:nvPr/>
        </p:nvGrpSpPr>
        <p:grpSpPr bwMode="auto">
          <a:xfrm>
            <a:off x="1115272" y="2590802"/>
            <a:ext cx="7099674" cy="2351088"/>
            <a:chOff x="698" y="1601"/>
            <a:chExt cx="4472" cy="1481"/>
          </a:xfrm>
        </p:grpSpPr>
        <p:sp>
          <p:nvSpPr>
            <p:cNvPr id="54281" name="Oval 7"/>
            <p:cNvSpPr>
              <a:spLocks noChangeArrowheads="1"/>
            </p:cNvSpPr>
            <p:nvPr/>
          </p:nvSpPr>
          <p:spPr bwMode="auto">
            <a:xfrm>
              <a:off x="4102" y="1601"/>
              <a:ext cx="1068" cy="1024"/>
            </a:xfrm>
            <a:prstGeom prst="ellipse">
              <a:avLst/>
            </a:prstGeom>
            <a:solidFill>
              <a:schemeClr val="accent1"/>
            </a:solidFill>
            <a:ln w="12700">
              <a:solidFill>
                <a:srgbClr val="3333CC"/>
              </a:solidFill>
              <a:round/>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54282" name="AutoShape 8"/>
            <p:cNvSpPr>
              <a:spLocks noChangeArrowheads="1"/>
            </p:cNvSpPr>
            <p:nvPr/>
          </p:nvSpPr>
          <p:spPr bwMode="auto">
            <a:xfrm>
              <a:off x="698" y="2024"/>
              <a:ext cx="1996" cy="1058"/>
            </a:xfrm>
            <a:prstGeom prst="wedgeRoundRectCallout">
              <a:avLst>
                <a:gd name="adj1" fmla="val 124347"/>
                <a:gd name="adj2" fmla="val -44486"/>
                <a:gd name="adj3" fmla="val 16667"/>
              </a:avLst>
            </a:prstGeom>
            <a:solidFill>
              <a:schemeClr val="bg1"/>
            </a:solidFill>
            <a:ln w="28575">
              <a:solidFill>
                <a:srgbClr val="3333CC"/>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000" dirty="0">
                  <a:solidFill>
                    <a:schemeClr val="accent6">
                      <a:lumMod val="75000"/>
                    </a:schemeClr>
                  </a:solidFill>
                  <a:cs typeface="Arial" pitchFamily="34" charset="0"/>
                </a:rPr>
                <a:t>Sources Externes, </a:t>
              </a:r>
            </a:p>
            <a:p>
              <a:pPr>
                <a:spcBef>
                  <a:spcPct val="0"/>
                </a:spcBef>
                <a:buClrTx/>
                <a:buSzTx/>
                <a:buFontTx/>
                <a:buNone/>
              </a:pPr>
              <a:r>
                <a:rPr lang="fr-FR" altLang="fr-FR" sz="2000" dirty="0">
                  <a:solidFill>
                    <a:schemeClr val="accent6">
                      <a:lumMod val="75000"/>
                    </a:schemeClr>
                  </a:solidFill>
                  <a:cs typeface="Arial" pitchFamily="34" charset="0"/>
                </a:rPr>
                <a:t>Données </a:t>
              </a:r>
              <a:r>
                <a:rPr lang="fr-FR" altLang="fr-FR" sz="2000" dirty="0">
                  <a:solidFill>
                    <a:srgbClr val="FF0000"/>
                  </a:solidFill>
                  <a:cs typeface="Arial" pitchFamily="34" charset="0"/>
                </a:rPr>
                <a:t>primaires</a:t>
              </a:r>
              <a:r>
                <a:rPr lang="fr-FR" altLang="fr-FR" sz="2000" dirty="0">
                  <a:solidFill>
                    <a:schemeClr val="accent6">
                      <a:lumMod val="75000"/>
                    </a:schemeClr>
                  </a:solidFill>
                  <a:cs typeface="Arial" pitchFamily="34" charset="0"/>
                </a:rPr>
                <a:t> :</a:t>
              </a:r>
            </a:p>
            <a:p>
              <a:pPr>
                <a:spcBef>
                  <a:spcPct val="0"/>
                </a:spcBef>
                <a:buClrTx/>
                <a:buSzTx/>
                <a:buFontTx/>
                <a:buNone/>
              </a:pPr>
              <a:r>
                <a:rPr lang="fr-FR" altLang="fr-FR" sz="1800" dirty="0">
                  <a:solidFill>
                    <a:schemeClr val="accent6">
                      <a:lumMod val="75000"/>
                    </a:schemeClr>
                  </a:solidFill>
                  <a:cs typeface="Arial" pitchFamily="34" charset="0"/>
                </a:rPr>
                <a:t>les recherches effectuées dans le cadre spécifique de l’entreprise</a:t>
              </a:r>
              <a:endParaRPr lang="fr-FR" altLang="fr-FR" sz="3600" dirty="0">
                <a:solidFill>
                  <a:schemeClr val="accent6">
                    <a:lumMod val="75000"/>
                  </a:schemeClr>
                </a:solidFill>
                <a:cs typeface="Arial" pitchFamily="34" charset="0"/>
              </a:endParaRPr>
            </a:p>
          </p:txBody>
        </p:sp>
      </p:grpSp>
      <p:grpSp>
        <p:nvGrpSpPr>
          <p:cNvPr id="4" name="Group 9"/>
          <p:cNvGrpSpPr>
            <a:grpSpLocks/>
          </p:cNvGrpSpPr>
          <p:nvPr/>
        </p:nvGrpSpPr>
        <p:grpSpPr bwMode="auto">
          <a:xfrm>
            <a:off x="1787532" y="3200876"/>
            <a:ext cx="5688013" cy="3409951"/>
            <a:chOff x="1202" y="1962"/>
            <a:chExt cx="3583" cy="2148"/>
          </a:xfrm>
        </p:grpSpPr>
        <p:sp>
          <p:nvSpPr>
            <p:cNvPr id="54279" name="Oval 10"/>
            <p:cNvSpPr>
              <a:spLocks noChangeArrowheads="1"/>
            </p:cNvSpPr>
            <p:nvPr/>
          </p:nvSpPr>
          <p:spPr bwMode="auto">
            <a:xfrm>
              <a:off x="4596" y="1962"/>
              <a:ext cx="189" cy="212"/>
            </a:xfrm>
            <a:prstGeom prst="ellipse">
              <a:avLst/>
            </a:prstGeom>
            <a:solidFill>
              <a:srgbClr val="3333CC"/>
            </a:solidFill>
            <a:ln w="9525">
              <a:solidFill>
                <a:schemeClr val="tx2"/>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54280" name="AutoShape 11"/>
            <p:cNvSpPr>
              <a:spLocks noChangeArrowheads="1"/>
            </p:cNvSpPr>
            <p:nvPr/>
          </p:nvSpPr>
          <p:spPr bwMode="auto">
            <a:xfrm>
              <a:off x="1202" y="3288"/>
              <a:ext cx="1996" cy="822"/>
            </a:xfrm>
            <a:prstGeom prst="wedgeRoundRectCallout">
              <a:avLst>
                <a:gd name="adj1" fmla="val 120266"/>
                <a:gd name="adj2" fmla="val -190414"/>
                <a:gd name="adj3" fmla="val 16667"/>
              </a:avLst>
            </a:prstGeom>
            <a:solidFill>
              <a:schemeClr val="bg1"/>
            </a:solidFill>
            <a:ln w="28575">
              <a:solidFill>
                <a:srgbClr val="3333CC"/>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2000" dirty="0">
                  <a:solidFill>
                    <a:schemeClr val="accent6">
                      <a:lumMod val="75000"/>
                    </a:schemeClr>
                  </a:solidFill>
                  <a:cs typeface="Arial" pitchFamily="34" charset="0"/>
                </a:rPr>
                <a:t>Sources Internes :</a:t>
              </a:r>
            </a:p>
            <a:p>
              <a:pPr>
                <a:spcBef>
                  <a:spcPct val="0"/>
                </a:spcBef>
                <a:buClrTx/>
                <a:buSzTx/>
                <a:buFontTx/>
                <a:buNone/>
              </a:pPr>
              <a:r>
                <a:rPr lang="fr-FR" altLang="fr-FR" sz="1800" dirty="0">
                  <a:solidFill>
                    <a:schemeClr val="accent6">
                      <a:lumMod val="75000"/>
                    </a:schemeClr>
                  </a:solidFill>
                  <a:cs typeface="Arial" pitchFamily="34" charset="0"/>
                </a:rPr>
                <a:t>Les données régulières et permanentes ou</a:t>
              </a:r>
            </a:p>
            <a:p>
              <a:pPr>
                <a:spcBef>
                  <a:spcPct val="0"/>
                </a:spcBef>
                <a:buClrTx/>
                <a:buSzTx/>
                <a:buFontTx/>
                <a:buNone/>
              </a:pPr>
              <a:r>
                <a:rPr lang="fr-FR" altLang="fr-FR" sz="1800" dirty="0">
                  <a:solidFill>
                    <a:schemeClr val="accent6">
                      <a:lumMod val="75000"/>
                    </a:schemeClr>
                  </a:solidFill>
                  <a:cs typeface="Arial" pitchFamily="34" charset="0"/>
                </a:rPr>
                <a:t>Les données ponctuelles</a:t>
              </a:r>
              <a:endParaRPr lang="fr-FR" altLang="fr-FR" sz="3600" dirty="0">
                <a:solidFill>
                  <a:schemeClr val="accent6">
                    <a:lumMod val="75000"/>
                  </a:schemeClr>
                </a:solidFill>
                <a:cs typeface="Arial" pitchFamily="34" charset="0"/>
              </a:endParaRPr>
            </a:p>
          </p:txBody>
        </p:sp>
      </p:grpSp>
      <p:sp>
        <p:nvSpPr>
          <p:cNvPr id="13" name="Espace réservé du numéro de diapositive 1"/>
          <p:cNvSpPr>
            <a:spLocks noGrp="1"/>
          </p:cNvSpPr>
          <p:nvPr>
            <p:ph type="sldNum" sz="quarter" idx="4294967295"/>
          </p:nvPr>
        </p:nvSpPr>
        <p:spPr>
          <a:xfrm>
            <a:off x="8675688" y="6566694"/>
            <a:ext cx="468312" cy="260350"/>
          </a:xfrm>
          <a:prstGeom prst="rect">
            <a:avLst/>
          </a:prstGeom>
        </p:spPr>
        <p:txBody>
          <a:bodyPr/>
          <a:lstStyle/>
          <a:p>
            <a:r>
              <a:rPr lang="fr-FR" dirty="0"/>
              <a:t>65</a:t>
            </a:r>
            <a:endParaRPr lang="fr-FR" sz="1000" dirty="0">
              <a:solidFill>
                <a:srgbClr val="3333CC"/>
              </a:solidFill>
            </a:endParaRPr>
          </a:p>
        </p:txBody>
      </p:sp>
      <p:sp>
        <p:nvSpPr>
          <p:cNvPr id="14" name="Rectangle à coins arrondis 13"/>
          <p:cNvSpPr/>
          <p:nvPr/>
        </p:nvSpPr>
        <p:spPr>
          <a:xfrm>
            <a:off x="6012159" y="5253924"/>
            <a:ext cx="2520279" cy="1236477"/>
          </a:xfrm>
          <a:prstGeom prst="roundRect">
            <a:avLst/>
          </a:prstGeom>
          <a:solidFill>
            <a:schemeClr val="accent5"/>
          </a:solidFill>
          <a:ln>
            <a:solidFill>
              <a:srgbClr val="3333CC"/>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fr-FR" sz="2000" b="1" dirty="0">
                <a:solidFill>
                  <a:srgbClr val="FF0000"/>
                </a:solidFill>
              </a:rPr>
              <a:t>On distingue </a:t>
            </a:r>
          </a:p>
          <a:p>
            <a:pPr algn="ctr"/>
            <a:r>
              <a:rPr lang="fr-FR" sz="2000" b="1" dirty="0">
                <a:solidFill>
                  <a:srgbClr val="FF0000"/>
                </a:solidFill>
              </a:rPr>
              <a:t>2 sources</a:t>
            </a:r>
          </a:p>
          <a:p>
            <a:pPr algn="ctr"/>
            <a:r>
              <a:rPr lang="fr-FR" sz="2000" b="1" dirty="0">
                <a:solidFill>
                  <a:srgbClr val="FF0000"/>
                </a:solidFill>
              </a:rPr>
              <a:t>d’informations</a:t>
            </a:r>
          </a:p>
          <a:p>
            <a:pPr algn="ctr"/>
            <a:endParaRPr lang="fr-FR" sz="2000" b="1" dirty="0">
              <a:solidFill>
                <a:schemeClr val="tx1"/>
              </a:solidFill>
            </a:endParaRPr>
          </a:p>
          <a:p>
            <a:pPr algn="ctr"/>
            <a:endParaRPr lang="fr-FR" sz="2000" b="1" dirty="0">
              <a:solidFill>
                <a:schemeClr val="tx1"/>
              </a:solidFill>
            </a:endParaRPr>
          </a:p>
        </p:txBody>
      </p:sp>
    </p:spTree>
    <p:extLst>
      <p:ext uri="{BB962C8B-B14F-4D97-AF65-F5344CB8AC3E}">
        <p14:creationId xmlns:p14="http://schemas.microsoft.com/office/powerpoint/2010/main" val="42295614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right)">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2"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right)">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2"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right)">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86</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Les différents niveaux </a:t>
            </a:r>
            <a:br>
              <a:rPr lang="fr-FR" altLang="fr-FR" sz="2800" b="1" dirty="0">
                <a:solidFill>
                  <a:schemeClr val="accent6">
                    <a:lumMod val="75000"/>
                  </a:schemeClr>
                </a:solidFill>
              </a:rPr>
            </a:br>
            <a:r>
              <a:rPr lang="fr-FR" altLang="fr-FR" sz="2800" b="1" dirty="0">
                <a:solidFill>
                  <a:schemeClr val="accent6">
                    <a:lumMod val="75000"/>
                  </a:schemeClr>
                </a:solidFill>
              </a:rPr>
              <a:t>de sources d’informations</a:t>
            </a:r>
          </a:p>
        </p:txBody>
      </p:sp>
      <p:sp>
        <p:nvSpPr>
          <p:cNvPr id="6" name="AutoShape 1026"/>
          <p:cNvSpPr>
            <a:spLocks noGrp="1" noChangeArrowheads="1"/>
          </p:cNvSpPr>
          <p:nvPr>
            <p:ph idx="1"/>
          </p:nvPr>
        </p:nvSpPr>
        <p:spPr bwMode="auto">
          <a:xfrm>
            <a:off x="437589" y="1916832"/>
            <a:ext cx="8229600" cy="4530725"/>
          </a:xfrm>
          <a:custGeom>
            <a:avLst/>
            <a:gdLst>
              <a:gd name="T0" fmla="*/ 2147483647 w 21600"/>
              <a:gd name="T1" fmla="*/ 657033670 h 21600"/>
              <a:gd name="T2" fmla="*/ 1959749105 w 21600"/>
              <a:gd name="T3" fmla="*/ 1314067339 h 21600"/>
              <a:gd name="T4" fmla="*/ 704420875 w 21600"/>
              <a:gd name="T5" fmla="*/ 657033670 h 21600"/>
              <a:gd name="T6" fmla="*/ 1959749105 w 21600"/>
              <a:gd name="T7" fmla="*/ 0 h 21600"/>
              <a:gd name="T8" fmla="*/ 0 60000 65536"/>
              <a:gd name="T9" fmla="*/ 0 60000 65536"/>
              <a:gd name="T10" fmla="*/ 0 60000 65536"/>
              <a:gd name="T11" fmla="*/ 0 60000 65536"/>
              <a:gd name="T12" fmla="*/ 5682 w 21600"/>
              <a:gd name="T13" fmla="*/ 5682 h 21600"/>
              <a:gd name="T14" fmla="*/ 15918 w 21600"/>
              <a:gd name="T15" fmla="*/ 15918 h 21600"/>
            </a:gdLst>
            <a:ahLst/>
            <a:cxnLst>
              <a:cxn ang="T8">
                <a:pos x="T0" y="T1"/>
              </a:cxn>
              <a:cxn ang="T9">
                <a:pos x="T2" y="T3"/>
              </a:cxn>
              <a:cxn ang="T10">
                <a:pos x="T4" y="T5"/>
              </a:cxn>
              <a:cxn ang="T11">
                <a:pos x="T6" y="T7"/>
              </a:cxn>
            </a:cxnLst>
            <a:rect l="T12" t="T13" r="T14" b="T15"/>
            <a:pathLst>
              <a:path w="21600" h="21600">
                <a:moveTo>
                  <a:pt x="0" y="0"/>
                </a:moveTo>
                <a:lnTo>
                  <a:pt x="7764" y="21600"/>
                </a:lnTo>
                <a:lnTo>
                  <a:pt x="13836" y="21600"/>
                </a:lnTo>
                <a:lnTo>
                  <a:pt x="21600" y="0"/>
                </a:lnTo>
                <a:lnTo>
                  <a:pt x="0" y="0"/>
                </a:lnTo>
                <a:close/>
              </a:path>
            </a:pathLst>
          </a:custGeom>
          <a:solidFill>
            <a:schemeClr val="bg1"/>
          </a:solidFill>
          <a:ln w="9525">
            <a:solidFill>
              <a:srgbClr val="000099"/>
            </a:solidFill>
            <a:miter lim="800000"/>
            <a:headEnd/>
            <a:tailEnd/>
          </a:ln>
        </p:spPr>
        <p:txBody>
          <a:bodyPr wrap="none" anchor="ctr"/>
          <a:lstStyle/>
          <a:p>
            <a:pPr marL="0" indent="0">
              <a:buNone/>
            </a:pPr>
            <a:r>
              <a:rPr lang="fr-FR" sz="1800" dirty="0"/>
              <a:t> </a:t>
            </a:r>
          </a:p>
          <a:p>
            <a:pPr marL="0" indent="0">
              <a:buNone/>
            </a:pPr>
            <a:r>
              <a:rPr lang="fr-FR" sz="1800" dirty="0"/>
              <a:t> </a:t>
            </a:r>
          </a:p>
          <a:p>
            <a:pPr marL="0" indent="0">
              <a:buNone/>
            </a:pPr>
            <a:endParaRPr lang="fr-FR" sz="1800" dirty="0"/>
          </a:p>
          <a:p>
            <a:pPr marL="0" indent="0">
              <a:buNone/>
            </a:pPr>
            <a:endParaRPr lang="fr-FR" sz="1800" dirty="0"/>
          </a:p>
          <a:p>
            <a:pPr marL="0" indent="0">
              <a:buNone/>
            </a:pPr>
            <a:endParaRPr lang="fr-FR" sz="1800" dirty="0"/>
          </a:p>
          <a:p>
            <a:pPr marL="0" indent="0">
              <a:buNone/>
            </a:pPr>
            <a:endParaRPr lang="fr-FR" sz="1800" dirty="0"/>
          </a:p>
          <a:p>
            <a:pPr marL="0" indent="0" algn="ctr">
              <a:buNone/>
            </a:pPr>
            <a:endParaRPr lang="fr-FR" sz="1600" dirty="0"/>
          </a:p>
          <a:p>
            <a:pPr marL="0" indent="0" algn="ctr">
              <a:buNone/>
            </a:pPr>
            <a:endParaRPr lang="fr-FR" sz="1600" dirty="0"/>
          </a:p>
          <a:p>
            <a:pPr marL="0" indent="0" algn="ctr">
              <a:buNone/>
            </a:pPr>
            <a:r>
              <a:rPr lang="fr-FR" sz="1600" b="1" dirty="0">
                <a:solidFill>
                  <a:schemeClr val="accent6">
                    <a:lumMod val="75000"/>
                  </a:schemeClr>
                </a:solidFill>
              </a:rPr>
              <a:t>1- Construire son entonnoir, des questions les plus </a:t>
            </a:r>
          </a:p>
          <a:p>
            <a:pPr marL="0" indent="0" algn="ctr">
              <a:buNone/>
            </a:pPr>
            <a:r>
              <a:rPr lang="fr-FR" sz="1600" b="1" dirty="0">
                <a:solidFill>
                  <a:schemeClr val="accent6">
                    <a:lumMod val="75000"/>
                  </a:schemeClr>
                </a:solidFill>
              </a:rPr>
              <a:t>     générales aux questions les plus proches  du</a:t>
            </a:r>
          </a:p>
          <a:p>
            <a:pPr marL="0" indent="0" algn="ctr">
              <a:buNone/>
            </a:pPr>
            <a:r>
              <a:rPr lang="fr-FR" sz="1600" b="1" dirty="0">
                <a:solidFill>
                  <a:schemeClr val="accent6">
                    <a:lumMod val="75000"/>
                  </a:schemeClr>
                </a:solidFill>
              </a:rPr>
              <a:t>       projet pour identifier rapidement les zones </a:t>
            </a:r>
          </a:p>
          <a:p>
            <a:pPr marL="0" indent="0" algn="ctr">
              <a:buNone/>
            </a:pPr>
            <a:r>
              <a:rPr lang="fr-FR" sz="1600" b="1" dirty="0">
                <a:solidFill>
                  <a:schemeClr val="accent6">
                    <a:lumMod val="75000"/>
                  </a:schemeClr>
                </a:solidFill>
              </a:rPr>
              <a:t>d’ignorance critiques</a:t>
            </a:r>
          </a:p>
          <a:p>
            <a:pPr marL="0" indent="0" algn="ctr">
              <a:buNone/>
            </a:pPr>
            <a:r>
              <a:rPr lang="fr-FR" sz="1600" b="1" dirty="0">
                <a:solidFill>
                  <a:schemeClr val="accent6">
                    <a:lumMod val="75000"/>
                  </a:schemeClr>
                </a:solidFill>
              </a:rPr>
              <a:t>      2- Définir </a:t>
            </a:r>
            <a:r>
              <a:rPr lang="fr-FR" sz="1600" i="1" dirty="0">
                <a:solidFill>
                  <a:schemeClr val="accent6">
                    <a:lumMod val="75000"/>
                  </a:schemeClr>
                </a:solidFill>
              </a:rPr>
              <a:t>le sens de la visite </a:t>
            </a:r>
            <a:r>
              <a:rPr lang="fr-FR" sz="1600" b="1" dirty="0">
                <a:solidFill>
                  <a:schemeClr val="accent6">
                    <a:lumMod val="75000"/>
                  </a:schemeClr>
                </a:solidFill>
              </a:rPr>
              <a:t>en cherchant </a:t>
            </a:r>
          </a:p>
          <a:p>
            <a:pPr marL="0" indent="0" algn="ctr">
              <a:buNone/>
            </a:pPr>
            <a:r>
              <a:rPr lang="fr-FR" sz="1600" b="1" dirty="0">
                <a:solidFill>
                  <a:schemeClr val="accent6">
                    <a:lumMod val="75000"/>
                  </a:schemeClr>
                </a:solidFill>
              </a:rPr>
              <a:t>les informations clef par univers pour </a:t>
            </a:r>
          </a:p>
          <a:p>
            <a:pPr marL="0" indent="0" algn="ctr">
              <a:buNone/>
            </a:pPr>
            <a:r>
              <a:rPr lang="fr-FR" sz="1600" b="1" dirty="0">
                <a:solidFill>
                  <a:schemeClr val="accent6">
                    <a:lumMod val="75000"/>
                  </a:schemeClr>
                </a:solidFill>
              </a:rPr>
              <a:t>s’assurer que l’on oublie rien</a:t>
            </a:r>
          </a:p>
          <a:p>
            <a:pPr marL="0" indent="0" algn="ctr">
              <a:buNone/>
            </a:pPr>
            <a:r>
              <a:rPr lang="fr-FR" sz="1600" b="1" dirty="0">
                <a:solidFill>
                  <a:schemeClr val="accent6">
                    <a:lumMod val="75000"/>
                  </a:schemeClr>
                </a:solidFill>
              </a:rPr>
              <a:t>3- Exploiter toutes les sources</a:t>
            </a:r>
          </a:p>
          <a:p>
            <a:pPr marL="0" indent="0" algn="ctr">
              <a:buNone/>
            </a:pPr>
            <a:r>
              <a:rPr lang="fr-FR" sz="1600" b="1" dirty="0">
                <a:solidFill>
                  <a:schemeClr val="accent6">
                    <a:lumMod val="75000"/>
                  </a:schemeClr>
                </a:solidFill>
              </a:rPr>
              <a:t>d’informations pour gagner</a:t>
            </a:r>
          </a:p>
          <a:p>
            <a:pPr marL="0" indent="0" algn="ctr">
              <a:buNone/>
            </a:pPr>
            <a:r>
              <a:rPr lang="fr-FR" sz="1600" b="1" dirty="0">
                <a:solidFill>
                  <a:schemeClr val="accent6">
                    <a:lumMod val="75000"/>
                  </a:schemeClr>
                </a:solidFill>
              </a:rPr>
              <a:t>du temps et de l’argent</a:t>
            </a:r>
          </a:p>
          <a:p>
            <a:pPr marL="0" indent="0" algn="ctr">
              <a:buNone/>
            </a:pPr>
            <a:r>
              <a:rPr lang="fr-FR" sz="1600" b="1" dirty="0">
                <a:solidFill>
                  <a:schemeClr val="accent6">
                    <a:lumMod val="75000"/>
                  </a:schemeClr>
                </a:solidFill>
              </a:rPr>
              <a:t>4- Choisir les techniques</a:t>
            </a:r>
          </a:p>
          <a:p>
            <a:pPr marL="0" indent="0" algn="ctr">
              <a:buNone/>
            </a:pPr>
            <a:r>
              <a:rPr lang="fr-FR" sz="1600" b="1" dirty="0">
                <a:solidFill>
                  <a:schemeClr val="accent6">
                    <a:lumMod val="75000"/>
                  </a:schemeClr>
                </a:solidFill>
              </a:rPr>
              <a:t>De recueil de l’info</a:t>
            </a:r>
          </a:p>
          <a:p>
            <a:pPr marL="0" indent="0" algn="ctr">
              <a:buNone/>
            </a:pPr>
            <a:r>
              <a:rPr lang="fr-FR" sz="1600" b="1" dirty="0">
                <a:solidFill>
                  <a:schemeClr val="accent6">
                    <a:lumMod val="75000"/>
                  </a:schemeClr>
                </a:solidFill>
              </a:rPr>
              <a:t>Pour être efficace</a:t>
            </a:r>
          </a:p>
          <a:p>
            <a:pPr marL="0" indent="0" algn="ctr">
              <a:buNone/>
            </a:pPr>
            <a:r>
              <a:rPr lang="fr-FR" sz="1600" b="1" dirty="0">
                <a:solidFill>
                  <a:schemeClr val="accent6">
                    <a:lumMod val="75000"/>
                  </a:schemeClr>
                </a:solidFill>
              </a:rPr>
              <a:t>et complet</a:t>
            </a:r>
          </a:p>
          <a:p>
            <a:pPr marL="0" indent="0">
              <a:buNone/>
            </a:pPr>
            <a:endParaRPr lang="fr-FR" sz="1800" dirty="0"/>
          </a:p>
          <a:p>
            <a:pPr marL="0" indent="0">
              <a:buNone/>
            </a:pPr>
            <a:endParaRPr lang="fr-FR" sz="1800" dirty="0"/>
          </a:p>
          <a:p>
            <a:pPr marL="0" indent="0">
              <a:buNone/>
            </a:pPr>
            <a:endParaRPr lang="fr-FR" sz="1800" dirty="0"/>
          </a:p>
          <a:p>
            <a:pPr marL="0" indent="0">
              <a:buNone/>
            </a:pPr>
            <a:endParaRPr lang="fr-FR" sz="1800" dirty="0"/>
          </a:p>
          <a:p>
            <a:pPr marL="0" indent="0">
              <a:buNone/>
            </a:pPr>
            <a:endParaRPr lang="fr-FR" sz="1800" dirty="0"/>
          </a:p>
          <a:p>
            <a:pPr marL="0" indent="0">
              <a:buNone/>
            </a:pPr>
            <a:endParaRPr lang="fr-FR" sz="1800" dirty="0"/>
          </a:p>
          <a:p>
            <a:pPr marL="0" indent="0">
              <a:buNone/>
            </a:pPr>
            <a:endParaRPr lang="fr-FR" sz="1800" dirty="0"/>
          </a:p>
        </p:txBody>
      </p:sp>
      <p:sp>
        <p:nvSpPr>
          <p:cNvPr id="7" name="Oval 1029"/>
          <p:cNvSpPr>
            <a:spLocks noChangeArrowheads="1"/>
          </p:cNvSpPr>
          <p:nvPr/>
        </p:nvSpPr>
        <p:spPr bwMode="auto">
          <a:xfrm>
            <a:off x="467544" y="1673597"/>
            <a:ext cx="8208912" cy="504825"/>
          </a:xfrm>
          <a:prstGeom prst="ellipse">
            <a:avLst/>
          </a:prstGeom>
          <a:solidFill>
            <a:schemeClr val="accent2"/>
          </a:solidFill>
          <a:ln w="9525">
            <a:solidFill>
              <a:schemeClr val="tx2"/>
            </a:solidFill>
            <a:round/>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Tree>
    <p:extLst>
      <p:ext uri="{BB962C8B-B14F-4D97-AF65-F5344CB8AC3E}">
        <p14:creationId xmlns:p14="http://schemas.microsoft.com/office/powerpoint/2010/main" val="192966703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87</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Les données internes</a:t>
            </a:r>
          </a:p>
        </p:txBody>
      </p:sp>
      <p:sp>
        <p:nvSpPr>
          <p:cNvPr id="7" name="Rectangle 3"/>
          <p:cNvSpPr>
            <a:spLocks noGrp="1" noChangeArrowheads="1"/>
          </p:cNvSpPr>
          <p:nvPr>
            <p:ph idx="1"/>
          </p:nvPr>
        </p:nvSpPr>
        <p:spPr/>
        <p:txBody>
          <a:bodyPr/>
          <a:lstStyle/>
          <a:p>
            <a:pPr marL="342900" indent="-342900" defTabSz="914400">
              <a:lnSpc>
                <a:spcPct val="80000"/>
              </a:lnSpc>
              <a:buFont typeface="Zapf Dingbats"/>
              <a:buNone/>
            </a:pPr>
            <a:r>
              <a:rPr lang="fr-FR" altLang="fr-FR" sz="1800" dirty="0">
                <a:solidFill>
                  <a:schemeClr val="accent6">
                    <a:lumMod val="75000"/>
                  </a:schemeClr>
                </a:solidFill>
              </a:rPr>
              <a:t>Elles sont composées de 2 sources essentielles :</a:t>
            </a:r>
          </a:p>
          <a:p>
            <a:pPr marL="342900" indent="-342900" defTabSz="914400">
              <a:lnSpc>
                <a:spcPct val="80000"/>
              </a:lnSpc>
              <a:buFont typeface="Zapf Dingbats"/>
              <a:buNone/>
            </a:pPr>
            <a:endParaRPr lang="fr-FR" altLang="fr-FR" sz="1800" dirty="0">
              <a:solidFill>
                <a:schemeClr val="accent6">
                  <a:lumMod val="75000"/>
                </a:schemeClr>
              </a:solidFill>
            </a:endParaRPr>
          </a:p>
          <a:p>
            <a:pPr marL="342900" indent="-342900" defTabSz="914400">
              <a:lnSpc>
                <a:spcPct val="80000"/>
              </a:lnSpc>
              <a:buFont typeface="Zapf Dingbats"/>
              <a:buNone/>
            </a:pPr>
            <a:endParaRPr lang="fr-FR" altLang="fr-FR" sz="1800" dirty="0">
              <a:solidFill>
                <a:schemeClr val="accent6">
                  <a:lumMod val="75000"/>
                </a:schemeClr>
              </a:solidFill>
            </a:endParaRPr>
          </a:p>
          <a:p>
            <a:pPr marL="0" indent="0" defTabSz="914400">
              <a:lnSpc>
                <a:spcPct val="80000"/>
              </a:lnSpc>
              <a:buNone/>
            </a:pPr>
            <a:r>
              <a:rPr lang="fr-FR" altLang="fr-FR" sz="1800" b="1" dirty="0">
                <a:solidFill>
                  <a:schemeClr val="accent6">
                    <a:lumMod val="75000"/>
                  </a:schemeClr>
                </a:solidFill>
              </a:rPr>
              <a:t>Les Sources Régulières, permanentes : </a:t>
            </a:r>
          </a:p>
          <a:p>
            <a:pPr marL="0" indent="0" defTabSz="914400">
              <a:lnSpc>
                <a:spcPct val="80000"/>
              </a:lnSpc>
              <a:buNone/>
            </a:pPr>
            <a:endParaRPr lang="fr-FR" altLang="fr-FR" sz="1800" b="1"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Exploration de fichiers (clients, projets)</a:t>
            </a:r>
          </a:p>
          <a:p>
            <a:pPr marL="742950" lvl="1" indent="-285750" defTabSz="914400">
              <a:lnSpc>
                <a:spcPct val="80000"/>
              </a:lnSpc>
            </a:pPr>
            <a:r>
              <a:rPr lang="fr-FR" altLang="fr-FR" sz="1800" dirty="0">
                <a:solidFill>
                  <a:schemeClr val="accent6">
                    <a:lumMod val="75000"/>
                  </a:schemeClr>
                </a:solidFill>
              </a:rPr>
              <a:t>Exploitation de résultats (statistiques de vente)</a:t>
            </a:r>
          </a:p>
          <a:p>
            <a:pPr marL="742950" lvl="1" indent="-285750" defTabSz="914400">
              <a:lnSpc>
                <a:spcPct val="80000"/>
              </a:lnSpc>
            </a:pPr>
            <a:r>
              <a:rPr lang="fr-FR" altLang="fr-FR" sz="1800" dirty="0">
                <a:solidFill>
                  <a:schemeClr val="accent6">
                    <a:lumMod val="75000"/>
                  </a:schemeClr>
                </a:solidFill>
              </a:rPr>
              <a:t>Remontées force de vente</a:t>
            </a:r>
          </a:p>
          <a:p>
            <a:pPr marL="742950" lvl="1" indent="-285750" defTabSz="914400">
              <a:lnSpc>
                <a:spcPct val="80000"/>
              </a:lnSpc>
            </a:pPr>
            <a:endParaRPr lang="fr-FR" altLang="fr-FR" sz="1800" b="1" dirty="0">
              <a:solidFill>
                <a:schemeClr val="accent6">
                  <a:lumMod val="75000"/>
                </a:schemeClr>
              </a:solidFill>
            </a:endParaRPr>
          </a:p>
          <a:p>
            <a:pPr marL="0" indent="0" defTabSz="914400">
              <a:lnSpc>
                <a:spcPct val="80000"/>
              </a:lnSpc>
              <a:buNone/>
            </a:pPr>
            <a:r>
              <a:rPr lang="fr-FR" altLang="fr-FR" sz="1800" b="1" dirty="0">
                <a:solidFill>
                  <a:schemeClr val="accent6">
                    <a:lumMod val="75000"/>
                  </a:schemeClr>
                </a:solidFill>
              </a:rPr>
              <a:t>Les Sources Ponctuelles :</a:t>
            </a:r>
          </a:p>
          <a:p>
            <a:pPr marL="0" indent="0" defTabSz="914400">
              <a:lnSpc>
                <a:spcPct val="80000"/>
              </a:lnSpc>
              <a:buNone/>
            </a:pPr>
            <a:endParaRPr lang="fr-FR" altLang="fr-FR" sz="1800" b="1"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Enquêtes, tests, auprès du personnel</a:t>
            </a:r>
          </a:p>
          <a:p>
            <a:pPr marL="742950" lvl="1" indent="-285750" defTabSz="914400">
              <a:lnSpc>
                <a:spcPct val="80000"/>
              </a:lnSpc>
            </a:pPr>
            <a:r>
              <a:rPr lang="fr-FR" altLang="fr-FR" sz="1800" dirty="0">
                <a:solidFill>
                  <a:schemeClr val="accent6">
                    <a:lumMod val="75000"/>
                  </a:schemeClr>
                </a:solidFill>
              </a:rPr>
              <a:t>Interrogation régulière « experts » internes </a:t>
            </a:r>
            <a:br>
              <a:rPr lang="fr-FR" altLang="fr-FR" sz="1800" dirty="0">
                <a:solidFill>
                  <a:schemeClr val="accent6">
                    <a:lumMod val="75000"/>
                  </a:schemeClr>
                </a:solidFill>
              </a:rPr>
            </a:br>
            <a:r>
              <a:rPr lang="fr-FR" altLang="fr-FR" sz="1800" dirty="0">
                <a:solidFill>
                  <a:schemeClr val="accent6">
                    <a:lumMod val="75000"/>
                  </a:schemeClr>
                </a:solidFill>
              </a:rPr>
              <a:t>(Ex : panel ou jury d’essayeurs)</a:t>
            </a:r>
          </a:p>
          <a:p>
            <a:pPr marL="742950" lvl="1" indent="-285750" defTabSz="914400">
              <a:lnSpc>
                <a:spcPct val="80000"/>
              </a:lnSpc>
            </a:pPr>
            <a:r>
              <a:rPr lang="fr-FR" altLang="fr-FR" sz="1800" dirty="0">
                <a:solidFill>
                  <a:schemeClr val="accent6">
                    <a:lumMod val="75000"/>
                  </a:schemeClr>
                </a:solidFill>
              </a:rPr>
              <a:t>Analyse de bases de données internes</a:t>
            </a:r>
          </a:p>
          <a:p>
            <a:pPr marL="342900" indent="-342900" defTabSz="914400">
              <a:lnSpc>
                <a:spcPct val="80000"/>
              </a:lnSpc>
              <a:buFont typeface="Zapf Dingbats"/>
              <a:buNone/>
            </a:pPr>
            <a:endParaRPr lang="fr-FR" altLang="fr-FR" sz="2400" dirty="0"/>
          </a:p>
        </p:txBody>
      </p:sp>
    </p:spTree>
    <p:extLst>
      <p:ext uri="{BB962C8B-B14F-4D97-AF65-F5344CB8AC3E}">
        <p14:creationId xmlns:p14="http://schemas.microsoft.com/office/powerpoint/2010/main" val="284970022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88</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Exemples d’applications de </a:t>
            </a:r>
            <a:br>
              <a:rPr lang="fr-FR" altLang="fr-FR" sz="2800" b="1" dirty="0">
                <a:solidFill>
                  <a:schemeClr val="accent6">
                    <a:lumMod val="75000"/>
                  </a:schemeClr>
                </a:solidFill>
              </a:rPr>
            </a:br>
            <a:r>
              <a:rPr lang="fr-FR" altLang="fr-FR" sz="2800" b="1" i="1" dirty="0">
                <a:solidFill>
                  <a:schemeClr val="accent6">
                    <a:lumMod val="75000"/>
                  </a:schemeClr>
                </a:solidFill>
              </a:rPr>
              <a:t>données internes</a:t>
            </a:r>
          </a:p>
        </p:txBody>
      </p:sp>
      <p:sp>
        <p:nvSpPr>
          <p:cNvPr id="6" name="Rectangle 3"/>
          <p:cNvSpPr>
            <a:spLocks noGrp="1" noChangeArrowheads="1"/>
          </p:cNvSpPr>
          <p:nvPr>
            <p:ph idx="1"/>
          </p:nvPr>
        </p:nvSpPr>
        <p:spPr>
          <a:xfrm>
            <a:off x="467544" y="2204865"/>
            <a:ext cx="8229600" cy="2808312"/>
          </a:xfrm>
        </p:spPr>
        <p:txBody>
          <a:bodyPr/>
          <a:lstStyle/>
          <a:p>
            <a:pPr marL="342900" indent="-342900" defTabSz="914400">
              <a:lnSpc>
                <a:spcPct val="80000"/>
              </a:lnSpc>
            </a:pPr>
            <a:r>
              <a:rPr lang="fr-FR" altLang="fr-FR" sz="1800" b="1" dirty="0">
                <a:solidFill>
                  <a:schemeClr val="accent6">
                    <a:lumMod val="75000"/>
                  </a:schemeClr>
                </a:solidFill>
              </a:rPr>
              <a:t>Analyse des statistiques de ventes :</a:t>
            </a:r>
          </a:p>
          <a:p>
            <a:pPr marL="0" indent="0" defTabSz="914400">
              <a:lnSpc>
                <a:spcPct val="80000"/>
              </a:lnSpc>
              <a:buNone/>
            </a:pPr>
            <a:endParaRPr lang="fr-FR" altLang="fr-FR" sz="1800" b="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mise au point de tableaux et graphiques synthétiques (quelques indicateurs-clés)</a:t>
            </a:r>
          </a:p>
          <a:p>
            <a:pPr marL="742950" lvl="1" indent="-285750" defTabSz="914400">
              <a:lnSpc>
                <a:spcPct val="80000"/>
              </a:lnSpc>
            </a:pPr>
            <a:r>
              <a:rPr lang="fr-FR" altLang="fr-FR" sz="1800" dirty="0">
                <a:solidFill>
                  <a:schemeClr val="accent6">
                    <a:lumMod val="75000"/>
                  </a:schemeClr>
                </a:solidFill>
              </a:rPr>
              <a:t>mise en parallèle des facteurs explicatifs par période   </a:t>
            </a:r>
          </a:p>
          <a:p>
            <a:pPr marL="457200" lvl="1" indent="0" defTabSz="914400">
              <a:lnSpc>
                <a:spcPct val="80000"/>
              </a:lnSpc>
              <a:buNone/>
            </a:pPr>
            <a:r>
              <a:rPr lang="fr-FR" altLang="fr-FR" sz="1800" dirty="0">
                <a:solidFill>
                  <a:schemeClr val="accent6">
                    <a:lumMod val="75000"/>
                  </a:schemeClr>
                </a:solidFill>
              </a:rPr>
              <a:t>    (Ex : actions promo, variations prix, saisonnalité,…).</a:t>
            </a:r>
          </a:p>
          <a:p>
            <a:pPr marL="342900" indent="-342900" defTabSz="914400">
              <a:lnSpc>
                <a:spcPct val="80000"/>
              </a:lnSpc>
            </a:pPr>
            <a:endParaRPr lang="fr-FR" altLang="fr-FR" sz="1800" b="0" dirty="0">
              <a:solidFill>
                <a:schemeClr val="accent6">
                  <a:lumMod val="75000"/>
                </a:schemeClr>
              </a:solidFill>
            </a:endParaRPr>
          </a:p>
          <a:p>
            <a:pPr marL="342900" indent="-342900" defTabSz="914400">
              <a:lnSpc>
                <a:spcPct val="80000"/>
              </a:lnSpc>
            </a:pPr>
            <a:endParaRPr lang="fr-FR" altLang="fr-FR" sz="1800" b="0" dirty="0">
              <a:solidFill>
                <a:schemeClr val="accent6">
                  <a:lumMod val="75000"/>
                </a:schemeClr>
              </a:solidFill>
            </a:endParaRPr>
          </a:p>
          <a:p>
            <a:pPr marL="342900" indent="-342900" defTabSz="914400">
              <a:lnSpc>
                <a:spcPct val="80000"/>
              </a:lnSpc>
            </a:pPr>
            <a:r>
              <a:rPr lang="fr-FR" altLang="fr-FR" sz="1800" b="1" dirty="0">
                <a:solidFill>
                  <a:schemeClr val="accent6">
                    <a:lumMod val="75000"/>
                  </a:schemeClr>
                </a:solidFill>
              </a:rPr>
              <a:t>Relevés de présence au point de vente et de documentation commerciale concurrente par la Force de Vente.</a:t>
            </a:r>
          </a:p>
          <a:p>
            <a:pPr marL="342900" indent="-342900" defTabSz="914400">
              <a:lnSpc>
                <a:spcPct val="80000"/>
              </a:lnSpc>
              <a:buFont typeface="Zapf Dingbats"/>
              <a:buNone/>
            </a:pPr>
            <a:endParaRPr lang="fr-FR" altLang="fr-FR" sz="2400" b="0" dirty="0"/>
          </a:p>
        </p:txBody>
      </p:sp>
    </p:spTree>
    <p:extLst>
      <p:ext uri="{BB962C8B-B14F-4D97-AF65-F5344CB8AC3E}">
        <p14:creationId xmlns:p14="http://schemas.microsoft.com/office/powerpoint/2010/main" val="284970022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89</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Les données </a:t>
            </a:r>
            <a:br>
              <a:rPr lang="fr-FR" altLang="fr-FR" sz="2800" b="1" dirty="0">
                <a:solidFill>
                  <a:schemeClr val="accent6">
                    <a:lumMod val="75000"/>
                  </a:schemeClr>
                </a:solidFill>
              </a:rPr>
            </a:br>
            <a:r>
              <a:rPr lang="fr-FR" altLang="fr-FR" sz="2800" b="1" i="1" dirty="0">
                <a:solidFill>
                  <a:schemeClr val="accent6">
                    <a:lumMod val="75000"/>
                  </a:schemeClr>
                </a:solidFill>
              </a:rPr>
              <a:t>externes primaires</a:t>
            </a:r>
          </a:p>
        </p:txBody>
      </p:sp>
      <p:sp>
        <p:nvSpPr>
          <p:cNvPr id="6" name="Rectangle 3"/>
          <p:cNvSpPr>
            <a:spLocks noGrp="1" noChangeArrowheads="1"/>
          </p:cNvSpPr>
          <p:nvPr>
            <p:ph idx="1"/>
          </p:nvPr>
        </p:nvSpPr>
        <p:spPr/>
        <p:txBody>
          <a:bodyPr/>
          <a:lstStyle/>
          <a:p>
            <a:pPr marL="342900" indent="-342900" defTabSz="914400"/>
            <a:endParaRPr lang="fr-FR" altLang="fr-FR" sz="2000" u="sng" dirty="0"/>
          </a:p>
          <a:p>
            <a:pPr marL="0" indent="0" defTabSz="914400">
              <a:buNone/>
            </a:pPr>
            <a:r>
              <a:rPr lang="fr-FR" altLang="fr-FR" sz="1800" b="1" dirty="0">
                <a:solidFill>
                  <a:schemeClr val="accent6">
                    <a:lumMod val="75000"/>
                  </a:schemeClr>
                </a:solidFill>
              </a:rPr>
              <a:t>Les données primaires sont des données recueillies directement :</a:t>
            </a:r>
          </a:p>
          <a:p>
            <a:pPr marL="0" indent="0" defTabSz="914400">
              <a:buNone/>
            </a:pPr>
            <a:endParaRPr lang="fr-FR" altLang="fr-FR" sz="1800" dirty="0">
              <a:solidFill>
                <a:schemeClr val="accent6">
                  <a:lumMod val="75000"/>
                </a:schemeClr>
              </a:solidFill>
            </a:endParaRPr>
          </a:p>
          <a:p>
            <a:pPr marL="742950" lvl="1" indent="-285750" defTabSz="914400"/>
            <a:r>
              <a:rPr lang="fr-FR" altLang="fr-FR" sz="1800" dirty="0">
                <a:solidFill>
                  <a:schemeClr val="accent6">
                    <a:lumMod val="75000"/>
                  </a:schemeClr>
                </a:solidFill>
              </a:rPr>
              <a:t>par observation</a:t>
            </a:r>
          </a:p>
          <a:p>
            <a:pPr marL="742950" lvl="1" indent="-285750" defTabSz="914400"/>
            <a:r>
              <a:rPr lang="fr-FR" altLang="fr-FR" sz="1800" dirty="0">
                <a:solidFill>
                  <a:schemeClr val="accent6">
                    <a:lumMod val="75000"/>
                  </a:schemeClr>
                </a:solidFill>
              </a:rPr>
              <a:t>par entretien auprès des relais d’opinion</a:t>
            </a:r>
          </a:p>
          <a:p>
            <a:pPr marL="742950" lvl="1" indent="-285750" defTabSz="914400"/>
            <a:r>
              <a:rPr lang="fr-FR" altLang="fr-FR" sz="1800" dirty="0">
                <a:solidFill>
                  <a:schemeClr val="accent6">
                    <a:lumMod val="75000"/>
                  </a:schemeClr>
                </a:solidFill>
              </a:rPr>
              <a:t>par enquête auprès des clients potentiels</a:t>
            </a:r>
          </a:p>
          <a:p>
            <a:pPr marL="742950" lvl="1" indent="-285750" defTabSz="914400"/>
            <a:endParaRPr lang="fr-FR" altLang="fr-FR" sz="1800" dirty="0">
              <a:solidFill>
                <a:schemeClr val="accent6">
                  <a:lumMod val="75000"/>
                </a:schemeClr>
              </a:solidFill>
            </a:endParaRPr>
          </a:p>
          <a:p>
            <a:pPr marL="742950" lvl="1" indent="-285750" defTabSz="914400"/>
            <a:endParaRPr lang="fr-FR" altLang="fr-FR" sz="1800" dirty="0">
              <a:solidFill>
                <a:schemeClr val="accent6">
                  <a:lumMod val="75000"/>
                </a:schemeClr>
              </a:solidFill>
            </a:endParaRPr>
          </a:p>
          <a:p>
            <a:pPr marL="0" indent="0" defTabSz="914400">
              <a:buNone/>
            </a:pPr>
            <a:r>
              <a:rPr lang="fr-FR" altLang="fr-FR" sz="1800" b="1" dirty="0">
                <a:solidFill>
                  <a:schemeClr val="accent6">
                    <a:lumMod val="75000"/>
                  </a:schemeClr>
                </a:solidFill>
              </a:rPr>
              <a:t>Le tout dans le cadre d’une recherche d’informations centrée sur la problématique spécifique de l’entreprise </a:t>
            </a:r>
          </a:p>
        </p:txBody>
      </p:sp>
    </p:spTree>
    <p:extLst>
      <p:ext uri="{BB962C8B-B14F-4D97-AF65-F5344CB8AC3E}">
        <p14:creationId xmlns:p14="http://schemas.microsoft.com/office/powerpoint/2010/main" val="284970022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90</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Les données </a:t>
            </a:r>
            <a:br>
              <a:rPr lang="fr-FR" altLang="fr-FR" sz="2800" b="1" dirty="0">
                <a:solidFill>
                  <a:schemeClr val="accent6">
                    <a:lumMod val="75000"/>
                  </a:schemeClr>
                </a:solidFill>
              </a:rPr>
            </a:br>
            <a:r>
              <a:rPr lang="fr-FR" altLang="fr-FR" sz="2800" b="1" i="1" dirty="0">
                <a:solidFill>
                  <a:schemeClr val="accent6">
                    <a:lumMod val="75000"/>
                  </a:schemeClr>
                </a:solidFill>
              </a:rPr>
              <a:t>externes primaires</a:t>
            </a:r>
          </a:p>
        </p:txBody>
      </p:sp>
      <p:sp>
        <p:nvSpPr>
          <p:cNvPr id="6" name="Rectangle 3"/>
          <p:cNvSpPr>
            <a:spLocks noGrp="1" noChangeArrowheads="1"/>
          </p:cNvSpPr>
          <p:nvPr>
            <p:ph idx="1"/>
          </p:nvPr>
        </p:nvSpPr>
        <p:spPr>
          <a:xfrm>
            <a:off x="457200" y="1600200"/>
            <a:ext cx="8229600" cy="4966494"/>
          </a:xfrm>
        </p:spPr>
        <p:txBody>
          <a:bodyPr/>
          <a:lstStyle/>
          <a:p>
            <a:pPr marL="0" indent="0" defTabSz="914400">
              <a:lnSpc>
                <a:spcPct val="80000"/>
              </a:lnSpc>
              <a:buNone/>
            </a:pPr>
            <a:r>
              <a:rPr lang="fr-FR" altLang="fr-FR" sz="1800" b="1" dirty="0">
                <a:solidFill>
                  <a:schemeClr val="accent6">
                    <a:lumMod val="75000"/>
                  </a:schemeClr>
                </a:solidFill>
              </a:rPr>
              <a:t>L’observation est centrée sur l’étude des comportements concrets face à une offre</a:t>
            </a:r>
          </a:p>
          <a:p>
            <a:pPr marL="342900" indent="-342900" defTabSz="914400">
              <a:lnSpc>
                <a:spcPct val="80000"/>
              </a:lnSpc>
            </a:pPr>
            <a:endParaRPr lang="fr-FR" altLang="fr-FR" sz="1800" dirty="0">
              <a:solidFill>
                <a:schemeClr val="accent6">
                  <a:lumMod val="75000"/>
                </a:schemeClr>
              </a:solidFill>
            </a:endParaRPr>
          </a:p>
          <a:p>
            <a:pPr marL="0" indent="0" defTabSz="914400">
              <a:lnSpc>
                <a:spcPct val="80000"/>
              </a:lnSpc>
              <a:buNone/>
            </a:pPr>
            <a:r>
              <a:rPr lang="fr-FR" altLang="fr-FR" sz="1800" b="1" dirty="0">
                <a:solidFill>
                  <a:schemeClr val="accent6">
                    <a:lumMod val="75000"/>
                  </a:schemeClr>
                </a:solidFill>
              </a:rPr>
              <a:t>L’interrogation (enquêtes, entretiens) passe par le </a:t>
            </a:r>
            <a:r>
              <a:rPr lang="fr-FR" altLang="fr-FR" sz="1800" b="1" i="1" dirty="0">
                <a:solidFill>
                  <a:schemeClr val="accent6">
                    <a:lumMod val="75000"/>
                  </a:schemeClr>
                </a:solidFill>
              </a:rPr>
              <a:t>déclaratif</a:t>
            </a:r>
            <a:r>
              <a:rPr lang="fr-FR" altLang="fr-FR" sz="1800" b="1" dirty="0">
                <a:solidFill>
                  <a:schemeClr val="accent6">
                    <a:lumMod val="75000"/>
                  </a:schemeClr>
                </a:solidFill>
              </a:rPr>
              <a:t> donc reste centrée sur les attitudes, intentions et motivations, pas sur la réalité factuelle de consommation </a:t>
            </a:r>
          </a:p>
          <a:p>
            <a:pPr marL="342900" indent="-342900" defTabSz="914400">
              <a:lnSpc>
                <a:spcPct val="80000"/>
              </a:lnSpc>
            </a:pPr>
            <a:endParaRPr lang="fr-FR" altLang="fr-FR" sz="1800" dirty="0">
              <a:solidFill>
                <a:schemeClr val="accent6">
                  <a:lumMod val="75000"/>
                </a:schemeClr>
              </a:solidFill>
            </a:endParaRPr>
          </a:p>
          <a:p>
            <a:pPr marL="0" indent="0" defTabSz="914400">
              <a:lnSpc>
                <a:spcPct val="80000"/>
              </a:lnSpc>
              <a:buNone/>
            </a:pPr>
            <a:r>
              <a:rPr lang="fr-FR" altLang="fr-FR" sz="1800" b="1" dirty="0">
                <a:solidFill>
                  <a:schemeClr val="accent6">
                    <a:lumMod val="75000"/>
                  </a:schemeClr>
                </a:solidFill>
              </a:rPr>
              <a:t>Possibilité d ’avoir recours aux données de panel :</a:t>
            </a:r>
          </a:p>
          <a:p>
            <a:pPr marL="0" indent="0" defTabSz="914400">
              <a:lnSpc>
                <a:spcPct val="80000"/>
              </a:lnSpc>
              <a:buNone/>
            </a:pPr>
            <a:endParaRPr lang="fr-FR" altLang="fr-FR" sz="1800" b="1"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Panels consommateurs (SECODIP)</a:t>
            </a:r>
          </a:p>
          <a:p>
            <a:pPr marL="742950" lvl="1" indent="-285750" defTabSz="914400">
              <a:lnSpc>
                <a:spcPct val="80000"/>
              </a:lnSpc>
            </a:pPr>
            <a:r>
              <a:rPr lang="fr-FR" altLang="fr-FR" sz="1800" dirty="0">
                <a:solidFill>
                  <a:schemeClr val="accent6">
                    <a:lumMod val="75000"/>
                  </a:schemeClr>
                </a:solidFill>
              </a:rPr>
              <a:t>Panels distributeurs</a:t>
            </a:r>
          </a:p>
          <a:p>
            <a:pPr marL="742950" lvl="1" indent="-285750" defTabSz="914400">
              <a:lnSpc>
                <a:spcPct val="80000"/>
              </a:lnSpc>
            </a:pPr>
            <a:endParaRPr lang="fr-FR" altLang="fr-FR" sz="1800" dirty="0">
              <a:solidFill>
                <a:schemeClr val="accent6">
                  <a:lumMod val="75000"/>
                </a:schemeClr>
              </a:solidFill>
            </a:endParaRPr>
          </a:p>
          <a:p>
            <a:pPr marL="0" indent="0" defTabSz="914400">
              <a:lnSpc>
                <a:spcPct val="80000"/>
              </a:lnSpc>
              <a:buNone/>
            </a:pPr>
            <a:r>
              <a:rPr lang="fr-FR" altLang="fr-FR" sz="1800" b="1" dirty="0">
                <a:solidFill>
                  <a:schemeClr val="accent6">
                    <a:lumMod val="75000"/>
                  </a:schemeClr>
                </a:solidFill>
              </a:rPr>
              <a:t>La veille marketing - </a:t>
            </a:r>
            <a:r>
              <a:rPr lang="fr-FR" altLang="fr-FR" sz="1800" b="1" dirty="0" err="1">
                <a:solidFill>
                  <a:schemeClr val="accent6">
                    <a:lumMod val="75000"/>
                  </a:schemeClr>
                </a:solidFill>
              </a:rPr>
              <a:t>Benchmarking</a:t>
            </a:r>
            <a:r>
              <a:rPr lang="fr-FR" altLang="fr-FR" sz="1800" b="1" dirty="0">
                <a:solidFill>
                  <a:schemeClr val="accent6">
                    <a:lumMod val="75000"/>
                  </a:schemeClr>
                </a:solidFill>
              </a:rPr>
              <a:t> :</a:t>
            </a:r>
          </a:p>
          <a:p>
            <a:pPr marL="0" indent="0" defTabSz="914400">
              <a:lnSpc>
                <a:spcPct val="80000"/>
              </a:lnSpc>
              <a:buNone/>
            </a:pPr>
            <a:endParaRPr lang="fr-FR" altLang="fr-FR" sz="1800" b="1"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La veille client</a:t>
            </a:r>
          </a:p>
          <a:p>
            <a:pPr marL="742950" lvl="1" indent="-285750" defTabSz="914400">
              <a:lnSpc>
                <a:spcPct val="80000"/>
              </a:lnSpc>
            </a:pPr>
            <a:r>
              <a:rPr lang="fr-FR" altLang="fr-FR" sz="1800" dirty="0">
                <a:solidFill>
                  <a:schemeClr val="accent6">
                    <a:lumMod val="75000"/>
                  </a:schemeClr>
                </a:solidFill>
              </a:rPr>
              <a:t>La veille concurrentielle</a:t>
            </a:r>
          </a:p>
          <a:p>
            <a:pPr marL="742950" lvl="1" indent="-285750" defTabSz="914400">
              <a:lnSpc>
                <a:spcPct val="80000"/>
              </a:lnSpc>
            </a:pPr>
            <a:r>
              <a:rPr lang="fr-FR" altLang="fr-FR" sz="1800" dirty="0">
                <a:solidFill>
                  <a:schemeClr val="accent6">
                    <a:lumMod val="75000"/>
                  </a:schemeClr>
                </a:solidFill>
              </a:rPr>
              <a:t>La veille technologique</a:t>
            </a:r>
          </a:p>
          <a:p>
            <a:pPr marL="742950" lvl="1" indent="-285750" defTabSz="914400">
              <a:lnSpc>
                <a:spcPct val="80000"/>
              </a:lnSpc>
            </a:pPr>
            <a:r>
              <a:rPr lang="fr-FR" altLang="fr-FR" sz="1800" dirty="0">
                <a:solidFill>
                  <a:schemeClr val="accent6">
                    <a:lumMod val="75000"/>
                  </a:schemeClr>
                </a:solidFill>
              </a:rPr>
              <a:t>La veille environnementale</a:t>
            </a:r>
          </a:p>
        </p:txBody>
      </p:sp>
    </p:spTree>
    <p:extLst>
      <p:ext uri="{BB962C8B-B14F-4D97-AF65-F5344CB8AC3E}">
        <p14:creationId xmlns:p14="http://schemas.microsoft.com/office/powerpoint/2010/main" val="284970022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91</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Les données </a:t>
            </a:r>
            <a:br>
              <a:rPr lang="fr-FR" altLang="fr-FR" sz="2800" b="1" dirty="0">
                <a:solidFill>
                  <a:schemeClr val="accent6">
                    <a:lumMod val="75000"/>
                  </a:schemeClr>
                </a:solidFill>
              </a:rPr>
            </a:br>
            <a:r>
              <a:rPr lang="fr-FR" altLang="fr-FR" sz="2800" b="1" i="1" dirty="0">
                <a:solidFill>
                  <a:schemeClr val="accent6">
                    <a:lumMod val="75000"/>
                  </a:schemeClr>
                </a:solidFill>
              </a:rPr>
              <a:t>externes secondaires </a:t>
            </a:r>
          </a:p>
        </p:txBody>
      </p:sp>
      <p:sp>
        <p:nvSpPr>
          <p:cNvPr id="6" name="Rectangle 3"/>
          <p:cNvSpPr>
            <a:spLocks noGrp="1" noChangeArrowheads="1"/>
          </p:cNvSpPr>
          <p:nvPr>
            <p:ph idx="1"/>
          </p:nvPr>
        </p:nvSpPr>
        <p:spPr/>
        <p:txBody>
          <a:bodyPr/>
          <a:lstStyle/>
          <a:p>
            <a:pPr marL="0" indent="0" algn="just" defTabSz="914400">
              <a:lnSpc>
                <a:spcPct val="80000"/>
              </a:lnSpc>
              <a:buNone/>
            </a:pPr>
            <a:endParaRPr lang="fr-FR" altLang="fr-FR" sz="1800" b="1" dirty="0">
              <a:solidFill>
                <a:schemeClr val="accent6">
                  <a:lumMod val="75000"/>
                </a:schemeClr>
              </a:solidFill>
            </a:endParaRPr>
          </a:p>
          <a:p>
            <a:pPr marL="0" indent="0" algn="just" defTabSz="914400">
              <a:lnSpc>
                <a:spcPct val="80000"/>
              </a:lnSpc>
              <a:buNone/>
            </a:pPr>
            <a:r>
              <a:rPr lang="fr-FR" altLang="fr-FR" sz="1800" b="1" dirty="0">
                <a:solidFill>
                  <a:schemeClr val="accent6">
                    <a:lumMod val="75000"/>
                  </a:schemeClr>
                </a:solidFill>
              </a:rPr>
              <a:t>Définition : Recherche de l’information déjà existante, sur un thème donné, auprès de professionnels du secteur d’activité, médias, syndicats, rédacteurs de rapports, etc.</a:t>
            </a:r>
          </a:p>
          <a:p>
            <a:pPr marL="742950" lvl="1" indent="-285750" defTabSz="914400">
              <a:lnSpc>
                <a:spcPct val="80000"/>
              </a:lnSpc>
            </a:pPr>
            <a:endParaRPr lang="fr-FR" altLang="fr-FR" sz="1800" i="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Les données secondaires sont des données recueillies par quelqu’un d’autre dans un but qui peut être différent de l’entreprise</a:t>
            </a:r>
          </a:p>
          <a:p>
            <a:pPr marL="742950" lvl="1" indent="-28575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L’existence de ces données peut permettre d’économiser beaucoup de temps, il faut donc toujours vérifier leur existence</a:t>
            </a:r>
          </a:p>
          <a:p>
            <a:pPr marL="742950" lvl="1" indent="-28575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Une définition précise des objectifs est fondamentale si l’on veut éviter la « boulimie » dans la recherche d’informations</a:t>
            </a:r>
            <a:endParaRPr lang="fr-FR" altLang="fr-FR" sz="1800" b="1" u="sng" dirty="0">
              <a:solidFill>
                <a:schemeClr val="accent6">
                  <a:lumMod val="75000"/>
                </a:schemeClr>
              </a:solidFill>
            </a:endParaRPr>
          </a:p>
        </p:txBody>
      </p:sp>
    </p:spTree>
    <p:extLst>
      <p:ext uri="{BB962C8B-B14F-4D97-AF65-F5344CB8AC3E}">
        <p14:creationId xmlns:p14="http://schemas.microsoft.com/office/powerpoint/2010/main" val="284970022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92</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Les données </a:t>
            </a:r>
            <a:br>
              <a:rPr lang="fr-FR" altLang="fr-FR" sz="2800" b="1" dirty="0">
                <a:solidFill>
                  <a:schemeClr val="accent6">
                    <a:lumMod val="75000"/>
                  </a:schemeClr>
                </a:solidFill>
              </a:rPr>
            </a:br>
            <a:r>
              <a:rPr lang="fr-FR" altLang="fr-FR" sz="2800" b="1" i="1" dirty="0">
                <a:solidFill>
                  <a:schemeClr val="accent6">
                    <a:lumMod val="75000"/>
                  </a:schemeClr>
                </a:solidFill>
              </a:rPr>
              <a:t>externes secondaires </a:t>
            </a:r>
          </a:p>
        </p:txBody>
      </p:sp>
      <p:sp>
        <p:nvSpPr>
          <p:cNvPr id="6" name="Rectangle 3"/>
          <p:cNvSpPr>
            <a:spLocks noGrp="1" noChangeArrowheads="1"/>
          </p:cNvSpPr>
          <p:nvPr>
            <p:ph idx="1"/>
          </p:nvPr>
        </p:nvSpPr>
        <p:spPr/>
        <p:txBody>
          <a:bodyPr/>
          <a:lstStyle/>
          <a:p>
            <a:pPr marL="0" indent="0" defTabSz="914400">
              <a:lnSpc>
                <a:spcPct val="80000"/>
              </a:lnSpc>
              <a:buNone/>
            </a:pPr>
            <a:endParaRPr lang="fr-FR" altLang="fr-FR" sz="1800" b="1" dirty="0">
              <a:solidFill>
                <a:schemeClr val="accent6">
                  <a:lumMod val="75000"/>
                </a:schemeClr>
              </a:solidFill>
            </a:endParaRPr>
          </a:p>
          <a:p>
            <a:pPr marL="0" indent="0" defTabSz="914400">
              <a:lnSpc>
                <a:spcPct val="80000"/>
              </a:lnSpc>
              <a:buNone/>
            </a:pPr>
            <a:r>
              <a:rPr lang="fr-FR" altLang="fr-FR" sz="1800" b="1" dirty="0">
                <a:solidFill>
                  <a:schemeClr val="accent6">
                    <a:lumMod val="75000"/>
                  </a:schemeClr>
                </a:solidFill>
              </a:rPr>
              <a:t>Sources externes à l’entreprise :</a:t>
            </a:r>
          </a:p>
          <a:p>
            <a:pPr marL="342900" indent="-34290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Etudes documentaires </a:t>
            </a:r>
          </a:p>
          <a:p>
            <a:pPr marL="742950" lvl="1" indent="-28575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Instituées régulièrement (Ex : statistiques syndicales).</a:t>
            </a:r>
          </a:p>
          <a:p>
            <a:pPr marL="742950" lvl="1" indent="-28575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Ponctuelles (Ex : analyses de filières, monographies de marché).</a:t>
            </a:r>
          </a:p>
          <a:p>
            <a:pPr marL="742950" lvl="1" indent="-28575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Analyse de banques de données externes (Ex : tri de fichier).</a:t>
            </a:r>
          </a:p>
          <a:p>
            <a:pPr marL="742950" lvl="1" indent="-28575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Observations (Cf. Veille concurrentielle, technologie…).</a:t>
            </a:r>
          </a:p>
          <a:p>
            <a:pPr marL="742950" lvl="1" indent="-285750" defTabSz="914400">
              <a:lnSpc>
                <a:spcPct val="80000"/>
              </a:lnSpc>
            </a:pPr>
            <a:endParaRPr lang="fr-FR" altLang="fr-FR" sz="1800" dirty="0">
              <a:solidFill>
                <a:schemeClr val="accent6">
                  <a:lumMod val="75000"/>
                </a:schemeClr>
              </a:solidFill>
            </a:endParaRPr>
          </a:p>
          <a:p>
            <a:pPr marL="742950" lvl="1" indent="-285750" defTabSz="914400">
              <a:lnSpc>
                <a:spcPct val="80000"/>
              </a:lnSpc>
            </a:pPr>
            <a:r>
              <a:rPr lang="fr-FR" altLang="fr-FR" sz="1800" dirty="0">
                <a:solidFill>
                  <a:schemeClr val="accent6">
                    <a:lumMod val="75000"/>
                  </a:schemeClr>
                </a:solidFill>
              </a:rPr>
              <a:t>Interrogations « d’experts » (Cf. journalistes, prescripteurs, fournisseurs).</a:t>
            </a:r>
          </a:p>
          <a:p>
            <a:pPr marL="342900" indent="-342900" defTabSz="914400">
              <a:lnSpc>
                <a:spcPct val="80000"/>
              </a:lnSpc>
              <a:buFont typeface="Zapf Dingbats"/>
              <a:buNone/>
            </a:pPr>
            <a:endParaRPr lang="fr-FR" altLang="fr-FR" sz="2000" dirty="0"/>
          </a:p>
        </p:txBody>
      </p:sp>
    </p:spTree>
    <p:extLst>
      <p:ext uri="{BB962C8B-B14F-4D97-AF65-F5344CB8AC3E}">
        <p14:creationId xmlns:p14="http://schemas.microsoft.com/office/powerpoint/2010/main" val="284970022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93</a:t>
            </a:fld>
            <a:endParaRPr lang="fr-FR"/>
          </a:p>
        </p:txBody>
      </p:sp>
      <p:sp>
        <p:nvSpPr>
          <p:cNvPr id="5" name="Rectangle 2"/>
          <p:cNvSpPr>
            <a:spLocks noGrp="1" noChangeArrowheads="1"/>
          </p:cNvSpPr>
          <p:nvPr>
            <p:ph type="title"/>
          </p:nvPr>
        </p:nvSpPr>
        <p:spPr/>
        <p:txBody>
          <a:bodyPr lIns="91440" tIns="45720" rIns="91440" bIns="45720"/>
          <a:lstStyle/>
          <a:p>
            <a:pPr defTabSz="914400"/>
            <a:r>
              <a:rPr lang="fr-FR" altLang="fr-FR" sz="2800" b="1" dirty="0">
                <a:solidFill>
                  <a:schemeClr val="accent6">
                    <a:lumMod val="75000"/>
                  </a:schemeClr>
                </a:solidFill>
              </a:rPr>
              <a:t>Méthode de recherche de</a:t>
            </a:r>
            <a:br>
              <a:rPr lang="fr-FR" altLang="fr-FR" sz="2800" b="1" dirty="0">
                <a:solidFill>
                  <a:schemeClr val="accent6">
                    <a:lumMod val="75000"/>
                  </a:schemeClr>
                </a:solidFill>
              </a:rPr>
            </a:br>
            <a:r>
              <a:rPr lang="fr-FR" altLang="fr-FR" sz="2800" b="1" i="1" dirty="0">
                <a:solidFill>
                  <a:schemeClr val="accent6">
                    <a:lumMod val="75000"/>
                  </a:schemeClr>
                </a:solidFill>
              </a:rPr>
              <a:t>données secondaires</a:t>
            </a:r>
          </a:p>
        </p:txBody>
      </p:sp>
      <p:sp>
        <p:nvSpPr>
          <p:cNvPr id="6" name="Rectangle 3"/>
          <p:cNvSpPr>
            <a:spLocks noGrp="1" noChangeArrowheads="1"/>
          </p:cNvSpPr>
          <p:nvPr>
            <p:ph idx="1"/>
          </p:nvPr>
        </p:nvSpPr>
        <p:spPr>
          <a:xfrm>
            <a:off x="457200" y="1600200"/>
            <a:ext cx="8229600" cy="4966494"/>
          </a:xfrm>
        </p:spPr>
        <p:txBody>
          <a:bodyPr/>
          <a:lstStyle/>
          <a:p>
            <a:pPr marL="0" indent="0" defTabSz="914400">
              <a:lnSpc>
                <a:spcPct val="90000"/>
              </a:lnSpc>
              <a:buNone/>
            </a:pPr>
            <a:r>
              <a:rPr lang="fr-FR" altLang="fr-FR" sz="1800" b="1" dirty="0">
                <a:solidFill>
                  <a:schemeClr val="accent6">
                    <a:lumMod val="75000"/>
                  </a:schemeClr>
                </a:solidFill>
              </a:rPr>
              <a:t>Où rechercher l'information ? </a:t>
            </a:r>
          </a:p>
          <a:p>
            <a:pPr marL="0" indent="0" defTabSz="914400">
              <a:lnSpc>
                <a:spcPct val="90000"/>
              </a:lnSpc>
              <a:buNone/>
            </a:pPr>
            <a:endParaRPr lang="fr-FR" altLang="fr-FR" sz="1800" dirty="0">
              <a:solidFill>
                <a:schemeClr val="accent6">
                  <a:lumMod val="75000"/>
                </a:schemeClr>
              </a:solidFill>
            </a:endParaRPr>
          </a:p>
          <a:p>
            <a:pPr marL="742950" lvl="1" indent="-285750" defTabSz="914400">
              <a:lnSpc>
                <a:spcPct val="90000"/>
              </a:lnSpc>
            </a:pPr>
            <a:r>
              <a:rPr lang="fr-FR" altLang="fr-FR" sz="1800" dirty="0">
                <a:solidFill>
                  <a:schemeClr val="accent6">
                    <a:lumMod val="75000"/>
                  </a:schemeClr>
                </a:solidFill>
              </a:rPr>
              <a:t>Syndicats professionnels</a:t>
            </a:r>
          </a:p>
          <a:p>
            <a:pPr marL="742950" lvl="1" indent="-285750" defTabSz="914400">
              <a:lnSpc>
                <a:spcPct val="90000"/>
              </a:lnSpc>
            </a:pPr>
            <a:r>
              <a:rPr lang="fr-FR" altLang="fr-FR" sz="1800" dirty="0">
                <a:solidFill>
                  <a:schemeClr val="accent6">
                    <a:lumMod val="75000"/>
                  </a:schemeClr>
                </a:solidFill>
              </a:rPr>
              <a:t>INSEE*, Observatoire économique</a:t>
            </a:r>
          </a:p>
          <a:p>
            <a:pPr marL="742950" lvl="1" indent="-285750" defTabSz="914400">
              <a:lnSpc>
                <a:spcPct val="90000"/>
              </a:lnSpc>
            </a:pPr>
            <a:r>
              <a:rPr lang="fr-FR" altLang="fr-FR" sz="1800" dirty="0">
                <a:solidFill>
                  <a:schemeClr val="accent6">
                    <a:lumMod val="75000"/>
                  </a:schemeClr>
                </a:solidFill>
              </a:rPr>
              <a:t>CECOD (Centre d'Etude en Commerce et en Distribution).</a:t>
            </a:r>
          </a:p>
          <a:p>
            <a:pPr marL="742950" lvl="1" indent="-285750" defTabSz="914400">
              <a:lnSpc>
                <a:spcPct val="90000"/>
              </a:lnSpc>
            </a:pPr>
            <a:r>
              <a:rPr lang="fr-FR" altLang="fr-FR" sz="1800" dirty="0">
                <a:solidFill>
                  <a:schemeClr val="accent6">
                    <a:lumMod val="75000"/>
                  </a:schemeClr>
                </a:solidFill>
              </a:rPr>
              <a:t>CCI (Centre de Documentation)</a:t>
            </a:r>
          </a:p>
          <a:p>
            <a:pPr marL="742950" lvl="1" indent="-285750" defTabSz="914400">
              <a:lnSpc>
                <a:spcPct val="90000"/>
              </a:lnSpc>
            </a:pPr>
            <a:r>
              <a:rPr lang="fr-FR" altLang="fr-FR" sz="1800" dirty="0">
                <a:solidFill>
                  <a:schemeClr val="accent6">
                    <a:lumMod val="75000"/>
                  </a:schemeClr>
                </a:solidFill>
              </a:rPr>
              <a:t>Comité d'Expansion</a:t>
            </a:r>
          </a:p>
          <a:p>
            <a:pPr marL="742950" lvl="1" indent="-285750" defTabSz="914400">
              <a:lnSpc>
                <a:spcPct val="90000"/>
              </a:lnSpc>
            </a:pPr>
            <a:r>
              <a:rPr lang="fr-FR" altLang="fr-FR" sz="1800" dirty="0">
                <a:solidFill>
                  <a:schemeClr val="accent6">
                    <a:lumMod val="75000"/>
                  </a:schemeClr>
                </a:solidFill>
              </a:rPr>
              <a:t>Services économiques des villes</a:t>
            </a:r>
          </a:p>
          <a:p>
            <a:pPr marL="742950" lvl="1" indent="-285750" defTabSz="914400">
              <a:lnSpc>
                <a:spcPct val="90000"/>
              </a:lnSpc>
            </a:pPr>
            <a:r>
              <a:rPr lang="fr-FR" altLang="fr-FR" sz="1800" dirty="0">
                <a:solidFill>
                  <a:schemeClr val="accent6">
                    <a:lumMod val="75000"/>
                  </a:schemeClr>
                </a:solidFill>
              </a:rPr>
              <a:t>Ecoles, facultés …</a:t>
            </a:r>
          </a:p>
          <a:p>
            <a:pPr marL="742950" lvl="1" indent="-285750" defTabSz="914400">
              <a:lnSpc>
                <a:spcPct val="90000"/>
              </a:lnSpc>
            </a:pPr>
            <a:r>
              <a:rPr lang="fr-FR" altLang="fr-FR" sz="1800" dirty="0">
                <a:solidFill>
                  <a:schemeClr val="accent6">
                    <a:lumMod val="75000"/>
                  </a:schemeClr>
                </a:solidFill>
              </a:rPr>
              <a:t>Ministères de référence</a:t>
            </a:r>
          </a:p>
          <a:p>
            <a:pPr marL="742950" lvl="1" indent="-285750" defTabSz="914400">
              <a:lnSpc>
                <a:spcPct val="90000"/>
              </a:lnSpc>
            </a:pPr>
            <a:r>
              <a:rPr lang="fr-FR" altLang="fr-FR" sz="1800" dirty="0">
                <a:solidFill>
                  <a:schemeClr val="accent6">
                    <a:lumMod val="75000"/>
                  </a:schemeClr>
                </a:solidFill>
              </a:rPr>
              <a:t>Annuaires</a:t>
            </a:r>
          </a:p>
          <a:p>
            <a:pPr marL="742950" lvl="1" indent="-285750" defTabSz="914400">
              <a:lnSpc>
                <a:spcPct val="90000"/>
              </a:lnSpc>
            </a:pPr>
            <a:r>
              <a:rPr lang="fr-FR" altLang="fr-FR" sz="1800" dirty="0">
                <a:solidFill>
                  <a:schemeClr val="accent6">
                    <a:lumMod val="75000"/>
                  </a:schemeClr>
                </a:solidFill>
              </a:rPr>
              <a:t>Presse professionnelle</a:t>
            </a:r>
          </a:p>
          <a:p>
            <a:pPr marL="742950" lvl="1" indent="-285750" defTabSz="914400">
              <a:lnSpc>
                <a:spcPct val="90000"/>
              </a:lnSpc>
            </a:pPr>
            <a:endParaRPr lang="fr-FR" altLang="fr-FR" sz="1800" dirty="0">
              <a:solidFill>
                <a:schemeClr val="accent6">
                  <a:lumMod val="75000"/>
                </a:schemeClr>
              </a:solidFill>
            </a:endParaRPr>
          </a:p>
          <a:p>
            <a:pPr marL="0" indent="0" defTabSz="914400">
              <a:lnSpc>
                <a:spcPct val="90000"/>
              </a:lnSpc>
              <a:buNone/>
            </a:pPr>
            <a:r>
              <a:rPr lang="fr-FR" altLang="fr-FR" sz="1800" b="1" dirty="0">
                <a:solidFill>
                  <a:schemeClr val="accent6">
                    <a:lumMod val="75000"/>
                  </a:schemeClr>
                </a:solidFill>
              </a:rPr>
              <a:t>Internet devenant de plus en plus le média le plus rapide pour initier (et parfois pour finir) la recherche</a:t>
            </a:r>
          </a:p>
          <a:p>
            <a:pPr marL="0" indent="0" defTabSz="914400">
              <a:lnSpc>
                <a:spcPct val="90000"/>
              </a:lnSpc>
              <a:buNone/>
            </a:pPr>
            <a:endParaRPr lang="fr-FR" altLang="fr-FR" sz="900" b="1" dirty="0">
              <a:solidFill>
                <a:schemeClr val="accent6">
                  <a:lumMod val="75000"/>
                </a:schemeClr>
              </a:solidFill>
            </a:endParaRPr>
          </a:p>
          <a:p>
            <a:pPr marL="0" indent="0" defTabSz="914400">
              <a:lnSpc>
                <a:spcPct val="90000"/>
              </a:lnSpc>
              <a:buNone/>
            </a:pPr>
            <a:r>
              <a:rPr lang="fr-FR" altLang="fr-FR" sz="1200" b="1" dirty="0">
                <a:solidFill>
                  <a:srgbClr val="000099"/>
                </a:solidFill>
              </a:rPr>
              <a:t>*</a:t>
            </a:r>
            <a:r>
              <a:rPr lang="fr-FR" sz="1200" dirty="0">
                <a:solidFill>
                  <a:srgbClr val="000099"/>
                </a:solidFill>
              </a:rPr>
              <a:t>Institut National de la Statistique et des Études Économiques</a:t>
            </a:r>
            <a:endParaRPr lang="fr-FR" altLang="fr-FR" sz="1200" b="1" dirty="0">
              <a:solidFill>
                <a:srgbClr val="000099"/>
              </a:solidFill>
            </a:endParaRPr>
          </a:p>
        </p:txBody>
      </p:sp>
    </p:spTree>
    <p:extLst>
      <p:ext uri="{BB962C8B-B14F-4D97-AF65-F5344CB8AC3E}">
        <p14:creationId xmlns:p14="http://schemas.microsoft.com/office/powerpoint/2010/main" val="284970022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ltLang="fr-FR" b="1" dirty="0">
                <a:solidFill>
                  <a:schemeClr val="accent6">
                    <a:lumMod val="75000"/>
                  </a:schemeClr>
                </a:solidFill>
              </a:rPr>
              <a:t>Les facteurs d’influence</a:t>
            </a:r>
            <a:endParaRPr lang="fr-FR" dirty="0"/>
          </a:p>
        </p:txBody>
      </p:sp>
      <p:sp>
        <p:nvSpPr>
          <p:cNvPr id="3" name="Espace réservé du contenu 2"/>
          <p:cNvSpPr>
            <a:spLocks noGrp="1"/>
          </p:cNvSpPr>
          <p:nvPr>
            <p:ph idx="1"/>
          </p:nvPr>
        </p:nvSpPr>
        <p:spPr>
          <a:xfrm>
            <a:off x="446088" y="1417638"/>
            <a:ext cx="8229600" cy="4530725"/>
          </a:xfrm>
        </p:spPr>
        <p:txBody>
          <a:bodyPr/>
          <a:lstStyle/>
          <a:p>
            <a:pPr marL="0" indent="0" algn="just">
              <a:buNone/>
            </a:pPr>
            <a:r>
              <a:rPr lang="fr-FR" altLang="fr-FR" sz="2400" dirty="0">
                <a:solidFill>
                  <a:schemeClr val="accent6">
                    <a:lumMod val="75000"/>
                  </a:schemeClr>
                </a:solidFill>
              </a:rPr>
              <a:t> </a:t>
            </a:r>
          </a:p>
          <a:p>
            <a:pPr marL="0" indent="0" algn="just">
              <a:buNone/>
            </a:pPr>
            <a:r>
              <a:rPr lang="fr-FR" altLang="fr-FR" sz="2400" dirty="0">
                <a:solidFill>
                  <a:schemeClr val="accent6">
                    <a:lumMod val="75000"/>
                  </a:schemeClr>
                </a:solidFill>
              </a:rPr>
              <a:t>les composantes environnants ayant une influence sur l’évolution et le fonctionnement de cette rencontre offre-demande, on utilise des outils</a:t>
            </a:r>
          </a:p>
          <a:p>
            <a:pPr marL="0" indent="0" algn="just">
              <a:buNone/>
            </a:pPr>
            <a:endParaRPr lang="fr-FR" altLang="fr-FR" sz="800" dirty="0">
              <a:solidFill>
                <a:schemeClr val="accent6">
                  <a:lumMod val="75000"/>
                </a:schemeClr>
              </a:solidFill>
            </a:endParaRPr>
          </a:p>
          <a:p>
            <a:pPr marL="0" indent="0" algn="just">
              <a:buNone/>
            </a:pPr>
            <a:r>
              <a:rPr lang="fr-FR" altLang="fr-FR" sz="2400" b="1" dirty="0">
                <a:solidFill>
                  <a:schemeClr val="accent6">
                    <a:lumMod val="75000"/>
                  </a:schemeClr>
                </a:solidFill>
              </a:rPr>
              <a:t>PESTEL</a:t>
            </a:r>
            <a:r>
              <a:rPr lang="fr-FR" altLang="fr-FR" sz="2400" dirty="0">
                <a:solidFill>
                  <a:schemeClr val="accent6">
                    <a:lumMod val="75000"/>
                  </a:schemeClr>
                </a:solidFill>
              </a:rPr>
              <a:t> - SPECTRED </a:t>
            </a:r>
          </a:p>
          <a:p>
            <a:pPr marL="0" indent="0" algn="just">
              <a:buNone/>
            </a:pPr>
            <a:r>
              <a:rPr lang="fr-FR" altLang="fr-FR" sz="2400" b="1" dirty="0">
                <a:solidFill>
                  <a:schemeClr val="accent6">
                    <a:lumMod val="75000"/>
                  </a:schemeClr>
                </a:solidFill>
              </a:rPr>
              <a:t>Social</a:t>
            </a:r>
            <a:r>
              <a:rPr lang="fr-FR" altLang="fr-FR" sz="2400" dirty="0">
                <a:solidFill>
                  <a:schemeClr val="accent6">
                    <a:lumMod val="75000"/>
                  </a:schemeClr>
                </a:solidFill>
              </a:rPr>
              <a:t>, </a:t>
            </a:r>
            <a:r>
              <a:rPr lang="fr-FR" altLang="fr-FR" sz="2400" b="1" dirty="0">
                <a:solidFill>
                  <a:schemeClr val="accent6">
                    <a:lumMod val="75000"/>
                  </a:schemeClr>
                </a:solidFill>
              </a:rPr>
              <a:t>Politique</a:t>
            </a:r>
            <a:r>
              <a:rPr lang="fr-FR" altLang="fr-FR" sz="2400" dirty="0">
                <a:solidFill>
                  <a:schemeClr val="accent6">
                    <a:lumMod val="75000"/>
                  </a:schemeClr>
                </a:solidFill>
              </a:rPr>
              <a:t>, </a:t>
            </a:r>
            <a:r>
              <a:rPr lang="fr-FR" altLang="fr-FR" sz="2400" b="1" dirty="0">
                <a:solidFill>
                  <a:schemeClr val="accent6">
                    <a:lumMod val="75000"/>
                  </a:schemeClr>
                </a:solidFill>
              </a:rPr>
              <a:t>Économique</a:t>
            </a:r>
            <a:r>
              <a:rPr lang="fr-FR" altLang="fr-FR" sz="2400" dirty="0">
                <a:solidFill>
                  <a:schemeClr val="accent6">
                    <a:lumMod val="75000"/>
                  </a:schemeClr>
                </a:solidFill>
              </a:rPr>
              <a:t>, </a:t>
            </a:r>
            <a:r>
              <a:rPr lang="fr-FR" altLang="fr-FR" sz="2400" b="1" dirty="0">
                <a:solidFill>
                  <a:schemeClr val="accent6">
                    <a:lumMod val="75000"/>
                  </a:schemeClr>
                </a:solidFill>
              </a:rPr>
              <a:t>Technologique</a:t>
            </a:r>
            <a:r>
              <a:rPr lang="fr-FR" altLang="fr-FR" sz="2400" dirty="0">
                <a:solidFill>
                  <a:schemeClr val="accent6">
                    <a:lumMod val="75000"/>
                  </a:schemeClr>
                </a:solidFill>
              </a:rPr>
              <a:t>, Culturel, Réglementaire, </a:t>
            </a:r>
            <a:r>
              <a:rPr lang="fr-FR" altLang="fr-FR" sz="2400" b="1" dirty="0">
                <a:solidFill>
                  <a:schemeClr val="accent6">
                    <a:lumMod val="75000"/>
                  </a:schemeClr>
                </a:solidFill>
              </a:rPr>
              <a:t>Écologique</a:t>
            </a:r>
            <a:r>
              <a:rPr lang="fr-FR" altLang="fr-FR" sz="2400" dirty="0">
                <a:solidFill>
                  <a:schemeClr val="accent6">
                    <a:lumMod val="75000"/>
                  </a:schemeClr>
                </a:solidFill>
              </a:rPr>
              <a:t>, Démographique, </a:t>
            </a:r>
            <a:r>
              <a:rPr lang="fr-FR" altLang="fr-FR" sz="2400" b="1" dirty="0">
                <a:solidFill>
                  <a:schemeClr val="accent6">
                    <a:lumMod val="75000"/>
                  </a:schemeClr>
                </a:solidFill>
              </a:rPr>
              <a:t>Légal</a:t>
            </a:r>
          </a:p>
          <a:p>
            <a:pPr marL="0" indent="0" algn="just">
              <a:buNone/>
            </a:pPr>
            <a:endParaRPr lang="fr-FR" altLang="fr-FR" sz="800" dirty="0">
              <a:solidFill>
                <a:schemeClr val="accent6">
                  <a:lumMod val="75000"/>
                </a:schemeClr>
              </a:solidFill>
            </a:endParaRPr>
          </a:p>
          <a:p>
            <a:pPr marL="0" indent="0" algn="just">
              <a:buNone/>
            </a:pPr>
            <a:r>
              <a:rPr lang="fr-FR" altLang="fr-FR" sz="2400" dirty="0">
                <a:solidFill>
                  <a:schemeClr val="accent6">
                    <a:lumMod val="75000"/>
                  </a:schemeClr>
                </a:solidFill>
              </a:rPr>
              <a:t>PESTE</a:t>
            </a:r>
          </a:p>
          <a:p>
            <a:pPr marL="0" indent="0" algn="just">
              <a:buNone/>
            </a:pPr>
            <a:r>
              <a:rPr lang="fr-FR" altLang="fr-FR" sz="2400" dirty="0">
                <a:solidFill>
                  <a:schemeClr val="accent6">
                    <a:lumMod val="75000"/>
                  </a:schemeClr>
                </a:solidFill>
              </a:rPr>
              <a:t>Politique, Économique, Social, Technologique, Écologique</a:t>
            </a:r>
          </a:p>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94</a:t>
            </a:fld>
            <a:endParaRPr lang="fr-FR"/>
          </a:p>
        </p:txBody>
      </p:sp>
    </p:spTree>
    <p:extLst>
      <p:ext uri="{BB962C8B-B14F-4D97-AF65-F5344CB8AC3E}">
        <p14:creationId xmlns:p14="http://schemas.microsoft.com/office/powerpoint/2010/main" val="176759123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95</a:t>
            </a:fld>
            <a:endParaRPr lang="fr-FR" dirty="0"/>
          </a:p>
        </p:txBody>
      </p:sp>
      <p:sp>
        <p:nvSpPr>
          <p:cNvPr id="3" name="Rectangle 2"/>
          <p:cNvSpPr/>
          <p:nvPr/>
        </p:nvSpPr>
        <p:spPr>
          <a:xfrm>
            <a:off x="-334746" y="1517501"/>
            <a:ext cx="2647421" cy="2395528"/>
          </a:xfrm>
          <a:prstGeom prst="rect">
            <a:avLst/>
          </a:prstGeom>
        </p:spPr>
        <p:txBody>
          <a:bodyPr wrap="square">
            <a:spAutoFit/>
          </a:bodyPr>
          <a:lstStyle/>
          <a:p>
            <a:pPr marL="742950" lvl="1" indent="-285750" defTabSz="914400">
              <a:spcBef>
                <a:spcPts val="500"/>
              </a:spcBef>
              <a:spcAft>
                <a:spcPts val="500"/>
              </a:spcAft>
              <a:buFont typeface="Wingdings" pitchFamily="2" charset="2"/>
              <a:buChar char="§"/>
            </a:pPr>
            <a:r>
              <a:rPr lang="fr-FR" altLang="fr-FR" sz="1800" dirty="0">
                <a:solidFill>
                  <a:schemeClr val="accent6">
                    <a:lumMod val="75000"/>
                  </a:schemeClr>
                </a:solidFill>
              </a:rPr>
              <a:t>Politique,</a:t>
            </a:r>
          </a:p>
          <a:p>
            <a:pPr marL="742950" lvl="1" indent="-285750" defTabSz="914400">
              <a:spcBef>
                <a:spcPts val="500"/>
              </a:spcBef>
              <a:spcAft>
                <a:spcPts val="500"/>
              </a:spcAft>
              <a:buFont typeface="Wingdings" pitchFamily="2" charset="2"/>
              <a:buChar char="§"/>
            </a:pPr>
            <a:r>
              <a:rPr lang="fr-FR" altLang="fr-FR" sz="1800" dirty="0">
                <a:solidFill>
                  <a:schemeClr val="accent6">
                    <a:lumMod val="75000"/>
                  </a:schemeClr>
                </a:solidFill>
              </a:rPr>
              <a:t>Economique,</a:t>
            </a:r>
          </a:p>
          <a:p>
            <a:pPr marL="742950" lvl="1" indent="-285750" defTabSz="914400">
              <a:spcBef>
                <a:spcPts val="500"/>
              </a:spcBef>
              <a:spcAft>
                <a:spcPts val="500"/>
              </a:spcAft>
              <a:buFont typeface="Wingdings" pitchFamily="2" charset="2"/>
              <a:buChar char="§"/>
            </a:pPr>
            <a:r>
              <a:rPr lang="fr-FR" altLang="fr-FR" sz="1800" dirty="0">
                <a:solidFill>
                  <a:schemeClr val="accent6">
                    <a:lumMod val="75000"/>
                  </a:schemeClr>
                </a:solidFill>
              </a:rPr>
              <a:t>Sociologique,</a:t>
            </a:r>
          </a:p>
          <a:p>
            <a:pPr marL="742950" lvl="1" indent="-285750" defTabSz="914400">
              <a:spcBef>
                <a:spcPts val="500"/>
              </a:spcBef>
              <a:spcAft>
                <a:spcPts val="500"/>
              </a:spcAft>
              <a:buFont typeface="Wingdings" pitchFamily="2" charset="2"/>
              <a:buChar char="§"/>
            </a:pPr>
            <a:r>
              <a:rPr lang="fr-FR" altLang="fr-FR" sz="1800" dirty="0">
                <a:solidFill>
                  <a:schemeClr val="accent6">
                    <a:lumMod val="75000"/>
                  </a:schemeClr>
                </a:solidFill>
              </a:rPr>
              <a:t>Technologique,</a:t>
            </a:r>
          </a:p>
          <a:p>
            <a:pPr marL="742950" lvl="1" indent="-285750" defTabSz="914400">
              <a:spcBef>
                <a:spcPts val="500"/>
              </a:spcBef>
              <a:spcAft>
                <a:spcPts val="500"/>
              </a:spcAft>
              <a:buFont typeface="Wingdings" pitchFamily="2" charset="2"/>
              <a:buChar char="§"/>
            </a:pPr>
            <a:r>
              <a:rPr lang="fr-FR" altLang="fr-FR" sz="1800" dirty="0">
                <a:solidFill>
                  <a:schemeClr val="accent6">
                    <a:lumMod val="75000"/>
                  </a:schemeClr>
                </a:solidFill>
              </a:rPr>
              <a:t>Ecologique</a:t>
            </a:r>
          </a:p>
          <a:p>
            <a:pPr marL="742950" lvl="1" indent="-285750" defTabSz="914400">
              <a:spcBef>
                <a:spcPts val="500"/>
              </a:spcBef>
              <a:spcAft>
                <a:spcPts val="500"/>
              </a:spcAft>
              <a:buFont typeface="Wingdings" pitchFamily="2" charset="2"/>
              <a:buChar char="§"/>
            </a:pPr>
            <a:r>
              <a:rPr lang="fr-FR" altLang="fr-FR" sz="1800" dirty="0">
                <a:solidFill>
                  <a:schemeClr val="accent6">
                    <a:lumMod val="75000"/>
                  </a:schemeClr>
                </a:solidFill>
              </a:rPr>
              <a:t>Législation</a:t>
            </a:r>
          </a:p>
        </p:txBody>
      </p:sp>
      <p:pic>
        <p:nvPicPr>
          <p:cNvPr id="544770" name="Picture 2" descr="C:\Users\BLUEOFFICE\Desktop\PESTE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6354" y="701465"/>
            <a:ext cx="5855663" cy="402760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Text Box 6"/>
          <p:cNvSpPr txBox="1">
            <a:spLocks noChangeArrowheads="1"/>
          </p:cNvSpPr>
          <p:nvPr/>
        </p:nvSpPr>
        <p:spPr bwMode="auto">
          <a:xfrm>
            <a:off x="988965" y="5747951"/>
            <a:ext cx="7920879" cy="646331"/>
          </a:xfrm>
          <a:prstGeom prst="rect">
            <a:avLst/>
          </a:prstGeom>
          <a:noFill/>
          <a:ln w="9525">
            <a:noFill/>
            <a:miter lim="800000"/>
            <a:headEnd/>
            <a:tailEnd/>
          </a:ln>
          <a:effectLst/>
        </p:spPr>
        <p:txBody>
          <a:bodyPr wrap="square">
            <a:spAutoFit/>
          </a:bodyPr>
          <a:lstStyle/>
          <a:p>
            <a:pPr algn="just">
              <a:spcBef>
                <a:spcPct val="50000"/>
              </a:spcBef>
            </a:pPr>
            <a:r>
              <a:rPr lang="fr-FR" sz="1200" b="1" dirty="0">
                <a:solidFill>
                  <a:srgbClr val="FF0000"/>
                </a:solidFill>
              </a:rPr>
              <a:t>Exercice Lacoste </a:t>
            </a:r>
            <a:r>
              <a:rPr lang="fr-FR" sz="1200" dirty="0">
                <a:solidFill>
                  <a:schemeClr val="accent6">
                    <a:lumMod val="75000"/>
                  </a:schemeClr>
                </a:solidFill>
              </a:rPr>
              <a:t>exemple analyser le marché marocain en utilisant l’outils PESTEL, faites le diagnostic interne de la Marque, préciser les marques concurrentes directes, construisez la carte de positionnement et déterminez les deux axes les plus pertinents</a:t>
            </a:r>
          </a:p>
        </p:txBody>
      </p:sp>
      <p:sp>
        <p:nvSpPr>
          <p:cNvPr id="6" name="Text Box 2"/>
          <p:cNvSpPr txBox="1">
            <a:spLocks noChangeArrowheads="1"/>
          </p:cNvSpPr>
          <p:nvPr/>
        </p:nvSpPr>
        <p:spPr bwMode="auto">
          <a:xfrm>
            <a:off x="2605442" y="4926653"/>
            <a:ext cx="5616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i="1" dirty="0">
                <a:solidFill>
                  <a:schemeClr val="bg1"/>
                </a:solidFill>
              </a:rPr>
              <a:t>Qu’est ce qui peut faire changer le marché </a:t>
            </a:r>
            <a:r>
              <a:rPr lang="fr-FR" sz="1800" b="1" i="1" dirty="0">
                <a:solidFill>
                  <a:srgbClr val="333399"/>
                </a:solidFill>
              </a:rPr>
              <a:t>?</a:t>
            </a:r>
          </a:p>
        </p:txBody>
      </p:sp>
      <p:sp>
        <p:nvSpPr>
          <p:cNvPr id="7" name="AutoShape 3"/>
          <p:cNvSpPr>
            <a:spLocks noChangeArrowheads="1"/>
          </p:cNvSpPr>
          <p:nvPr/>
        </p:nvSpPr>
        <p:spPr bwMode="auto">
          <a:xfrm rot="16200000">
            <a:off x="1101570" y="4750955"/>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8" name="AutoShape 4"/>
          <p:cNvSpPr>
            <a:spLocks noChangeArrowheads="1"/>
          </p:cNvSpPr>
          <p:nvPr/>
        </p:nvSpPr>
        <p:spPr bwMode="auto">
          <a:xfrm rot="5400000">
            <a:off x="1835250" y="4931137"/>
            <a:ext cx="649287"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pic>
        <p:nvPicPr>
          <p:cNvPr id="10" name="Picture 42" descr="thumbnail"/>
          <p:cNvPicPr>
            <a:picLocks noChangeAspect="1" noChangeArrowheads="1"/>
          </p:cNvPicPr>
          <p:nvPr/>
        </p:nvPicPr>
        <p:blipFill>
          <a:blip r:embed="rId3" cstate="print">
            <a:duotone>
              <a:prstClr val="black"/>
              <a:schemeClr val="accent1">
                <a:tint val="45000"/>
                <a:satMod val="400000"/>
              </a:schemeClr>
            </a:duotone>
          </a:blip>
          <a:srcRect/>
          <a:stretch>
            <a:fillRect/>
          </a:stretch>
        </p:blipFill>
        <p:spPr bwMode="auto">
          <a:xfrm>
            <a:off x="114879" y="5747951"/>
            <a:ext cx="576064" cy="576064"/>
          </a:xfrm>
          <a:prstGeom prst="rect">
            <a:avLst/>
          </a:prstGeom>
          <a:solidFill>
            <a:srgbClr val="3333CC"/>
          </a:solidFill>
          <a:ln>
            <a:solidFill>
              <a:srgbClr val="3333CC"/>
            </a:solidFill>
          </a:ln>
        </p:spPr>
      </p:pic>
    </p:spTree>
    <p:extLst>
      <p:ext uri="{BB962C8B-B14F-4D97-AF65-F5344CB8AC3E}">
        <p14:creationId xmlns:p14="http://schemas.microsoft.com/office/powerpoint/2010/main" val="555465716"/>
      </p:ext>
    </p:extLst>
  </p:cSld>
  <p:clrMapOvr>
    <a:masterClrMapping/>
  </p:clrMapOvr>
  <p:transition spd="med">
    <p:randomBa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96</a:t>
            </a:fld>
            <a:endParaRPr lang="fr-FR" dirty="0"/>
          </a:p>
        </p:txBody>
      </p:sp>
      <p:pic>
        <p:nvPicPr>
          <p:cNvPr id="56013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899" t="11133" r="15996" b="6250"/>
          <a:stretch/>
        </p:blipFill>
        <p:spPr bwMode="auto">
          <a:xfrm>
            <a:off x="1082207" y="865633"/>
            <a:ext cx="7452320" cy="5236430"/>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79512" y="6197573"/>
            <a:ext cx="8496944" cy="276999"/>
          </a:xfrm>
          <a:prstGeom prst="rect">
            <a:avLst/>
          </a:prstGeom>
        </p:spPr>
        <p:txBody>
          <a:bodyPr wrap="square">
            <a:spAutoFit/>
          </a:bodyPr>
          <a:lstStyle/>
          <a:p>
            <a:pPr algn="ctr"/>
            <a:r>
              <a:rPr lang="fr-FR" sz="1200" kern="0" dirty="0"/>
              <a:t>Dossier Bureau 14-12-2015/Cabinet BLEU/Thématiques-Cours/Cours Stratégie &amp; Marketing/Lacoste</a:t>
            </a:r>
            <a:endParaRPr lang="fr-FR" sz="1200" dirty="0"/>
          </a:p>
        </p:txBody>
      </p:sp>
      <p:pic>
        <p:nvPicPr>
          <p:cNvPr id="560131" name="Picture 3" descr="C:\Users\BLUEOFFICE\Desktop\index.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3848" y="692696"/>
            <a:ext cx="943322" cy="3832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BLUEOFFICE\Desktop\revisions-poly.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1385" y="422731"/>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162500"/>
      </p:ext>
    </p:extLst>
  </p:cSld>
  <p:clrMapOvr>
    <a:masterClrMapping/>
  </p:clrMapOvr>
  <p:transition spd="med">
    <p:randomBa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97</a:t>
            </a:fld>
            <a:endParaRPr lang="fr-FR" dirty="0"/>
          </a:p>
        </p:txBody>
      </p:sp>
      <p:pic>
        <p:nvPicPr>
          <p:cNvPr id="546818" name="Picture 2" descr="C:\Users\BLUEOFFICE\Desktop\marketing-oprationnel-cours-36-638.jpg"/>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375875" y="260648"/>
            <a:ext cx="7436143" cy="525658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3" name="Imag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1328" y="4807561"/>
            <a:ext cx="1718516" cy="1419341"/>
          </a:xfrm>
          <a:prstGeom prst="rect">
            <a:avLst/>
          </a:prstGeom>
          <a:ln>
            <a:solidFill>
              <a:srgbClr val="000099"/>
            </a:solidFill>
          </a:ln>
        </p:spPr>
      </p:pic>
    </p:spTree>
    <p:extLst>
      <p:ext uri="{BB962C8B-B14F-4D97-AF65-F5344CB8AC3E}">
        <p14:creationId xmlns:p14="http://schemas.microsoft.com/office/powerpoint/2010/main" val="3392806307"/>
      </p:ext>
    </p:extLst>
  </p:cSld>
  <p:clrMapOvr>
    <a:masterClrMapping/>
  </p:clrMapOvr>
  <p:transition spd="med">
    <p:randomBa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98</a:t>
            </a:fld>
            <a:endParaRPr lang="fr-FR" dirty="0"/>
          </a:p>
        </p:txBody>
      </p:sp>
      <p:pic>
        <p:nvPicPr>
          <p:cNvPr id="5632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951" t="11291" r="28648" b="6250"/>
          <a:stretch/>
        </p:blipFill>
        <p:spPr bwMode="auto">
          <a:xfrm>
            <a:off x="1187624" y="332656"/>
            <a:ext cx="6297561" cy="6032090"/>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pic>
        <p:nvPicPr>
          <p:cNvPr id="3" name="Imag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03863" y="3135619"/>
            <a:ext cx="608097" cy="576065"/>
          </a:xfrm>
          <a:prstGeom prst="rect">
            <a:avLst/>
          </a:prstGeom>
          <a:ln w="76200">
            <a:solidFill>
              <a:srgbClr val="000099"/>
            </a:solidFill>
          </a:ln>
        </p:spPr>
      </p:pic>
    </p:spTree>
    <p:extLst>
      <p:ext uri="{BB962C8B-B14F-4D97-AF65-F5344CB8AC3E}">
        <p14:creationId xmlns:p14="http://schemas.microsoft.com/office/powerpoint/2010/main" val="463604323"/>
      </p:ext>
    </p:extLst>
  </p:cSld>
  <p:clrMapOvr>
    <a:masterClrMapping/>
  </p:clrMapOvr>
  <p:transition spd="med">
    <p:randomBa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99</a:t>
            </a:fld>
            <a:endParaRPr lang="fr-FR" dirty="0"/>
          </a:p>
        </p:txBody>
      </p:sp>
      <p:pic>
        <p:nvPicPr>
          <p:cNvPr id="5642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118" t="10989" r="29048" b="5544"/>
          <a:stretch/>
        </p:blipFill>
        <p:spPr bwMode="auto">
          <a:xfrm>
            <a:off x="1187624" y="404664"/>
            <a:ext cx="6223820" cy="6105833"/>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187403400"/>
      </p:ext>
    </p:extLst>
  </p:cSld>
  <p:clrMapOvr>
    <a:masterClrMapping/>
  </p:clrMapOvr>
  <p:transition spd="med">
    <p:randomBa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100</a:t>
            </a:fld>
            <a:endParaRPr lang="fr-FR" dirty="0"/>
          </a:p>
        </p:txBody>
      </p:sp>
      <p:sp>
        <p:nvSpPr>
          <p:cNvPr id="3" name="Rectangle 2"/>
          <p:cNvSpPr/>
          <p:nvPr/>
        </p:nvSpPr>
        <p:spPr>
          <a:xfrm>
            <a:off x="179512" y="1052736"/>
            <a:ext cx="8640960" cy="4185761"/>
          </a:xfrm>
          <a:prstGeom prst="rect">
            <a:avLst/>
          </a:prstGeom>
        </p:spPr>
        <p:txBody>
          <a:bodyPr wrap="square">
            <a:spAutoFit/>
          </a:bodyPr>
          <a:lstStyle/>
          <a:p>
            <a:pPr algn="just"/>
            <a:r>
              <a:rPr lang="fr-FR" sz="2000" dirty="0">
                <a:solidFill>
                  <a:srgbClr val="000066"/>
                </a:solidFill>
                <a:latin typeface="Calibri" panose="020F0502020204030204" pitchFamily="34" charset="0"/>
              </a:rPr>
              <a:t>Une entreprise qui </a:t>
            </a:r>
            <a:r>
              <a:rPr lang="fr-FR" sz="2000" b="1" dirty="0">
                <a:solidFill>
                  <a:srgbClr val="000066"/>
                </a:solidFill>
                <a:latin typeface="Calibri" panose="020F0502020204030204" pitchFamily="34" charset="0"/>
              </a:rPr>
              <a:t>définit sa stratégie </a:t>
            </a:r>
            <a:r>
              <a:rPr lang="fr-FR" sz="2000" dirty="0">
                <a:solidFill>
                  <a:srgbClr val="000066"/>
                </a:solidFill>
                <a:latin typeface="Calibri" panose="020F0502020204030204" pitchFamily="34" charset="0"/>
              </a:rPr>
              <a:t>à moyen et long terme a besoin de d’</a:t>
            </a:r>
            <a:r>
              <a:rPr lang="fr-FR" sz="3200" b="1" dirty="0">
                <a:solidFill>
                  <a:srgbClr val="000066"/>
                </a:solidFill>
                <a:latin typeface="Calibri" panose="020F0502020204030204" pitchFamily="34" charset="0"/>
              </a:rPr>
              <a:t>outils d’aides à la décision</a:t>
            </a:r>
            <a:r>
              <a:rPr lang="fr-FR" sz="2000" dirty="0">
                <a:solidFill>
                  <a:srgbClr val="000066"/>
                </a:solidFill>
                <a:latin typeface="Calibri" panose="020F0502020204030204" pitchFamily="34" charset="0"/>
              </a:rPr>
              <a:t>. Il existe deux façons d’étudier le positionnement stratégique d’une entreprise : </a:t>
            </a:r>
          </a:p>
          <a:p>
            <a:pPr algn="just"/>
            <a:endParaRPr lang="fr-FR" sz="1800" dirty="0">
              <a:solidFill>
                <a:srgbClr val="000066"/>
              </a:solidFill>
              <a:latin typeface="Calibri" panose="020F0502020204030204" pitchFamily="34" charset="0"/>
            </a:endParaRPr>
          </a:p>
          <a:p>
            <a:pPr marL="342900" indent="-342900" algn="just">
              <a:buFontTx/>
              <a:buChar char="-"/>
            </a:pPr>
            <a:r>
              <a:rPr lang="fr-FR" sz="2000" dirty="0">
                <a:solidFill>
                  <a:srgbClr val="000066"/>
                </a:solidFill>
                <a:latin typeface="Calibri" panose="020F0502020204030204" pitchFamily="34" charset="0"/>
              </a:rPr>
              <a:t>Les </a:t>
            </a:r>
            <a:r>
              <a:rPr lang="fr-FR" sz="2000" b="1" dirty="0">
                <a:solidFill>
                  <a:srgbClr val="000066"/>
                </a:solidFill>
                <a:latin typeface="Calibri" panose="020F0502020204030204" pitchFamily="34" charset="0"/>
              </a:rPr>
              <a:t>analyses quantitatives </a:t>
            </a:r>
            <a:r>
              <a:rPr lang="fr-FR" sz="2000" dirty="0">
                <a:solidFill>
                  <a:srgbClr val="000066"/>
                </a:solidFill>
                <a:latin typeface="Calibri" panose="020F0502020204030204" pitchFamily="34" charset="0"/>
              </a:rPr>
              <a:t>basées sur les chiffres clés du marché, des concurrents mis en perspective avec ceux de l’entreprise. </a:t>
            </a:r>
          </a:p>
          <a:p>
            <a:pPr marL="342900" indent="-342900" algn="just">
              <a:buFontTx/>
              <a:buChar char="-"/>
            </a:pPr>
            <a:endParaRPr lang="fr-FR" sz="2000" dirty="0">
              <a:solidFill>
                <a:srgbClr val="000066"/>
              </a:solidFill>
              <a:latin typeface="Calibri" panose="020F0502020204030204" pitchFamily="34" charset="0"/>
            </a:endParaRPr>
          </a:p>
          <a:p>
            <a:pPr marL="342900" indent="-342900" algn="just">
              <a:buFontTx/>
              <a:buChar char="-"/>
            </a:pPr>
            <a:endParaRPr lang="fr-FR" sz="2000" dirty="0">
              <a:solidFill>
                <a:srgbClr val="000066"/>
              </a:solidFill>
              <a:latin typeface="Calibri" panose="020F0502020204030204" pitchFamily="34" charset="0"/>
            </a:endParaRPr>
          </a:p>
          <a:p>
            <a:pPr marL="342900" indent="-342900" algn="just">
              <a:buFontTx/>
              <a:buChar char="-"/>
            </a:pPr>
            <a:endParaRPr lang="fr-FR" sz="2000" dirty="0">
              <a:solidFill>
                <a:srgbClr val="000066"/>
              </a:solidFill>
              <a:latin typeface="Calibri" panose="020F0502020204030204" pitchFamily="34" charset="0"/>
            </a:endParaRPr>
          </a:p>
          <a:p>
            <a:pPr marL="342900" indent="-342900" algn="just">
              <a:buFontTx/>
              <a:buChar char="-"/>
            </a:pPr>
            <a:endParaRPr lang="fr-FR" sz="1600" dirty="0">
              <a:solidFill>
                <a:srgbClr val="000066"/>
              </a:solidFill>
              <a:latin typeface="Calibri" panose="020F0502020204030204" pitchFamily="34" charset="0"/>
            </a:endParaRPr>
          </a:p>
          <a:p>
            <a:pPr marL="342900" indent="-342900" algn="just">
              <a:buFontTx/>
              <a:buChar char="-"/>
            </a:pPr>
            <a:r>
              <a:rPr lang="fr-FR" sz="2000" dirty="0">
                <a:solidFill>
                  <a:srgbClr val="000066"/>
                </a:solidFill>
                <a:latin typeface="Calibri" panose="020F0502020204030204" pitchFamily="34" charset="0"/>
              </a:rPr>
              <a:t>Les </a:t>
            </a:r>
            <a:r>
              <a:rPr lang="fr-FR" sz="2000" b="1" dirty="0">
                <a:solidFill>
                  <a:srgbClr val="000066"/>
                </a:solidFill>
                <a:latin typeface="Calibri" panose="020F0502020204030204" pitchFamily="34" charset="0"/>
              </a:rPr>
              <a:t>analyses qualitatives </a:t>
            </a:r>
            <a:r>
              <a:rPr lang="fr-FR" sz="2000" dirty="0">
                <a:solidFill>
                  <a:srgbClr val="000066"/>
                </a:solidFill>
                <a:latin typeface="Calibri" panose="020F0502020204030204" pitchFamily="34" charset="0"/>
              </a:rPr>
              <a:t>qui ont pour objectif de positionner l’entreprise dans son environnement puis son domaine d’activité stratégique. </a:t>
            </a:r>
          </a:p>
          <a:p>
            <a:pPr algn="just"/>
            <a:endParaRPr lang="fr-FR" sz="2000" dirty="0">
              <a:solidFill>
                <a:srgbClr val="000066"/>
              </a:solidFill>
              <a:latin typeface="Calibri" panose="020F0502020204030204" pitchFamily="34" charset="0"/>
            </a:endParaRPr>
          </a:p>
        </p:txBody>
      </p:sp>
      <p:sp>
        <p:nvSpPr>
          <p:cNvPr id="4" name="Rectangle 2"/>
          <p:cNvSpPr txBox="1">
            <a:spLocks noChangeArrowheads="1"/>
          </p:cNvSpPr>
          <p:nvPr/>
        </p:nvSpPr>
        <p:spPr>
          <a:xfrm>
            <a:off x="457200" y="277813"/>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kern="0" dirty="0">
                <a:solidFill>
                  <a:schemeClr val="accent6">
                    <a:lumMod val="75000"/>
                  </a:schemeClr>
                </a:solidFill>
              </a:rPr>
              <a:t>SWOT - MOFF </a:t>
            </a: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4935565"/>
            <a:ext cx="3295650" cy="1390650"/>
          </a:xfrm>
          <a:prstGeom prst="rect">
            <a:avLst/>
          </a:prstGeom>
          <a:ln>
            <a:solidFill>
              <a:srgbClr val="000066"/>
            </a:solidFill>
          </a:ln>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0232" y="2935344"/>
            <a:ext cx="1888803" cy="923807"/>
          </a:xfrm>
          <a:prstGeom prst="rect">
            <a:avLst/>
          </a:prstGeom>
          <a:ln>
            <a:solidFill>
              <a:srgbClr val="000066"/>
            </a:solidFill>
          </a:ln>
        </p:spPr>
      </p:pic>
    </p:spTree>
    <p:extLst>
      <p:ext uri="{BB962C8B-B14F-4D97-AF65-F5344CB8AC3E}">
        <p14:creationId xmlns:p14="http://schemas.microsoft.com/office/powerpoint/2010/main" val="2084252302"/>
      </p:ext>
    </p:extLst>
  </p:cSld>
  <p:clrMapOvr>
    <a:masterClrMapping/>
  </p:clrMapOvr>
  <p:transition spd="med">
    <p:randomBa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101</a:t>
            </a:fld>
            <a:endParaRPr lang="fr-FR" dirty="0"/>
          </a:p>
        </p:txBody>
      </p:sp>
      <p:sp>
        <p:nvSpPr>
          <p:cNvPr id="3" name="Rectangle 2"/>
          <p:cNvSpPr/>
          <p:nvPr/>
        </p:nvSpPr>
        <p:spPr>
          <a:xfrm>
            <a:off x="683568" y="1124744"/>
            <a:ext cx="7560840" cy="5016758"/>
          </a:xfrm>
          <a:prstGeom prst="rect">
            <a:avLst/>
          </a:prstGeom>
        </p:spPr>
        <p:txBody>
          <a:bodyPr wrap="square">
            <a:spAutoFit/>
          </a:bodyPr>
          <a:lstStyle/>
          <a:p>
            <a:pPr algn="just"/>
            <a:r>
              <a:rPr lang="fr-FR" sz="2000" dirty="0">
                <a:solidFill>
                  <a:srgbClr val="000066"/>
                </a:solidFill>
                <a:latin typeface="Calibri" panose="020F0502020204030204" pitchFamily="34" charset="0"/>
              </a:rPr>
              <a:t>La plupart des démarches retiennent que le diagnostic stratégique de l’entreprise doit conduire à l’identification des </a:t>
            </a:r>
            <a:r>
              <a:rPr lang="fr-FR" sz="2000" b="1" dirty="0">
                <a:solidFill>
                  <a:srgbClr val="000066"/>
                </a:solidFill>
                <a:latin typeface="Calibri" panose="020F0502020204030204" pitchFamily="34" charset="0"/>
              </a:rPr>
              <a:t>facteurs clés de succès FCS</a:t>
            </a:r>
            <a:r>
              <a:rPr lang="fr-FR" sz="2000" dirty="0">
                <a:solidFill>
                  <a:srgbClr val="000066"/>
                </a:solidFill>
                <a:latin typeface="Calibri" panose="020F0502020204030204" pitchFamily="34" charset="0"/>
              </a:rPr>
              <a:t> dans les activités sur lesquelles l’entreprise se développe ou envisage de le faire. </a:t>
            </a:r>
          </a:p>
          <a:p>
            <a:pPr algn="just"/>
            <a:endParaRPr lang="fr-FR" sz="2000" dirty="0">
              <a:solidFill>
                <a:srgbClr val="000066"/>
              </a:solidFill>
              <a:latin typeface="Calibri" panose="020F0502020204030204" pitchFamily="34" charset="0"/>
            </a:endParaRPr>
          </a:p>
          <a:p>
            <a:pPr algn="just"/>
            <a:endParaRPr lang="fr-FR" sz="2000" dirty="0">
              <a:solidFill>
                <a:srgbClr val="000066"/>
              </a:solidFill>
              <a:latin typeface="Calibri" panose="020F0502020204030204" pitchFamily="34" charset="0"/>
            </a:endParaRPr>
          </a:p>
          <a:p>
            <a:pPr algn="just"/>
            <a:endParaRPr lang="fr-FR" sz="2000" dirty="0">
              <a:solidFill>
                <a:srgbClr val="000066"/>
              </a:solidFill>
              <a:latin typeface="Calibri" panose="020F0502020204030204" pitchFamily="34" charset="0"/>
            </a:endParaRPr>
          </a:p>
          <a:p>
            <a:pPr algn="just"/>
            <a:endParaRPr lang="fr-FR" sz="2000" dirty="0">
              <a:solidFill>
                <a:srgbClr val="000066"/>
              </a:solidFill>
              <a:latin typeface="Calibri" panose="020F0502020204030204" pitchFamily="34" charset="0"/>
            </a:endParaRPr>
          </a:p>
          <a:p>
            <a:pPr algn="just"/>
            <a:endParaRPr lang="fr-FR" sz="2000" dirty="0">
              <a:solidFill>
                <a:srgbClr val="000066"/>
              </a:solidFill>
              <a:latin typeface="Calibri" panose="020F0502020204030204" pitchFamily="34" charset="0"/>
            </a:endParaRPr>
          </a:p>
          <a:p>
            <a:pPr algn="just"/>
            <a:endParaRPr lang="fr-FR" sz="2000" dirty="0">
              <a:solidFill>
                <a:srgbClr val="000066"/>
              </a:solidFill>
              <a:latin typeface="Calibri" panose="020F0502020204030204" pitchFamily="34" charset="0"/>
            </a:endParaRPr>
          </a:p>
          <a:p>
            <a:pPr algn="just"/>
            <a:endParaRPr lang="fr-FR" sz="2000" dirty="0">
              <a:solidFill>
                <a:srgbClr val="000066"/>
              </a:solidFill>
              <a:latin typeface="Calibri" panose="020F0502020204030204" pitchFamily="34" charset="0"/>
            </a:endParaRPr>
          </a:p>
          <a:p>
            <a:pPr algn="just"/>
            <a:r>
              <a:rPr lang="fr-FR" sz="2000" dirty="0">
                <a:solidFill>
                  <a:srgbClr val="000066"/>
                </a:solidFill>
                <a:latin typeface="Calibri" panose="020F0502020204030204" pitchFamily="34" charset="0"/>
              </a:rPr>
              <a:t>L’analyse SWOT est un des meilleurs outils d’analyse stratégique qualitative. Inventé par un groupe de professeurs de Harvard : </a:t>
            </a:r>
            <a:r>
              <a:rPr lang="fr-FR" sz="2000" dirty="0" err="1">
                <a:solidFill>
                  <a:srgbClr val="000066"/>
                </a:solidFill>
                <a:latin typeface="Calibri" panose="020F0502020204030204" pitchFamily="34" charset="0"/>
              </a:rPr>
              <a:t>Learned</a:t>
            </a:r>
            <a:r>
              <a:rPr lang="fr-FR" sz="2000" dirty="0">
                <a:solidFill>
                  <a:srgbClr val="000066"/>
                </a:solidFill>
                <a:latin typeface="Calibri" panose="020F0502020204030204" pitchFamily="34" charset="0"/>
              </a:rPr>
              <a:t>, Christensen, Andrews, et </a:t>
            </a:r>
            <a:r>
              <a:rPr lang="fr-FR" sz="2000" dirty="0" err="1">
                <a:solidFill>
                  <a:srgbClr val="000066"/>
                </a:solidFill>
                <a:latin typeface="Calibri" panose="020F0502020204030204" pitchFamily="34" charset="0"/>
              </a:rPr>
              <a:t>Guth</a:t>
            </a:r>
            <a:r>
              <a:rPr lang="fr-FR" sz="2000" dirty="0">
                <a:solidFill>
                  <a:srgbClr val="000066"/>
                </a:solidFill>
                <a:latin typeface="Calibri" panose="020F0502020204030204" pitchFamily="34" charset="0"/>
              </a:rPr>
              <a:t>, cette matrice met en avant un certain déterminisme structurel et environnemental lors de la </a:t>
            </a:r>
            <a:r>
              <a:rPr lang="fr-FR" sz="2000" b="1" dirty="0">
                <a:solidFill>
                  <a:srgbClr val="000066"/>
                </a:solidFill>
                <a:latin typeface="Calibri" panose="020F0502020204030204" pitchFamily="34" charset="0"/>
              </a:rPr>
              <a:t>formulation de la stratégie</a:t>
            </a:r>
            <a:r>
              <a:rPr lang="fr-FR" sz="2000" dirty="0">
                <a:solidFill>
                  <a:srgbClr val="000066"/>
                </a:solidFill>
                <a:latin typeface="Calibri" panose="020F0502020204030204" pitchFamily="34" charset="0"/>
              </a:rPr>
              <a:t>. </a:t>
            </a:r>
            <a:endParaRPr lang="fr-FR" sz="2000" dirty="0">
              <a:solidFill>
                <a:srgbClr val="000066"/>
              </a:solidFill>
            </a:endParaRPr>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0988" y="2492896"/>
            <a:ext cx="2286000" cy="1752600"/>
          </a:xfrm>
          <a:prstGeom prst="rect">
            <a:avLst/>
          </a:prstGeom>
        </p:spPr>
      </p:pic>
    </p:spTree>
    <p:extLst>
      <p:ext uri="{BB962C8B-B14F-4D97-AF65-F5344CB8AC3E}">
        <p14:creationId xmlns:p14="http://schemas.microsoft.com/office/powerpoint/2010/main" val="2808823910"/>
      </p:ext>
    </p:extLst>
  </p:cSld>
  <p:clrMapOvr>
    <a:masterClrMapping/>
  </p:clrMapOvr>
  <p:transition spd="med">
    <p:randomBa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102</a:t>
            </a:fld>
            <a:endParaRPr lang="fr-FR" dirty="0"/>
          </a:p>
        </p:txBody>
      </p:sp>
      <p:sp>
        <p:nvSpPr>
          <p:cNvPr id="3" name="Rectangle 2"/>
          <p:cNvSpPr/>
          <p:nvPr/>
        </p:nvSpPr>
        <p:spPr>
          <a:xfrm>
            <a:off x="261864" y="1268760"/>
            <a:ext cx="8424936" cy="1323439"/>
          </a:xfrm>
          <a:prstGeom prst="rect">
            <a:avLst/>
          </a:prstGeom>
        </p:spPr>
        <p:txBody>
          <a:bodyPr wrap="square">
            <a:spAutoFit/>
          </a:bodyPr>
          <a:lstStyle/>
          <a:p>
            <a:pPr algn="just"/>
            <a:r>
              <a:rPr lang="fr-FR" sz="2000" b="1" dirty="0">
                <a:solidFill>
                  <a:srgbClr val="000066"/>
                </a:solidFill>
                <a:latin typeface="Calibri" panose="020F0502020204030204" pitchFamily="34" charset="0"/>
              </a:rPr>
              <a:t>Il s’agit donc d’étudier les opportunités et menaces de l’environnement externe pour les confronter aux forces et faibles de l’entreprise. Cette analyse est le plus souvent matérialisée sous forme de tableau croisé tel qu’illustré ci-dessous : </a:t>
            </a:r>
            <a:endParaRPr lang="fr-FR" sz="2000" b="1" dirty="0">
              <a:solidFill>
                <a:srgbClr val="000066"/>
              </a:solidFill>
            </a:endParaRPr>
          </a:p>
        </p:txBody>
      </p:sp>
      <p:pic>
        <p:nvPicPr>
          <p:cNvPr id="4" name="Image 3"/>
          <p:cNvPicPr>
            <a:picLocks noChangeAspect="1"/>
          </p:cNvPicPr>
          <p:nvPr/>
        </p:nvPicPr>
        <p:blipFill>
          <a:blip r:embed="rId2"/>
          <a:stretch>
            <a:fillRect/>
          </a:stretch>
        </p:blipFill>
        <p:spPr>
          <a:xfrm>
            <a:off x="359272" y="2767205"/>
            <a:ext cx="8316416" cy="3624483"/>
          </a:xfrm>
          <a:prstGeom prst="rect">
            <a:avLst/>
          </a:prstGeom>
        </p:spPr>
      </p:pic>
      <p:sp>
        <p:nvSpPr>
          <p:cNvPr id="5" name="Rectangle 2"/>
          <p:cNvSpPr txBox="1">
            <a:spLocks noChangeArrowheads="1"/>
          </p:cNvSpPr>
          <p:nvPr/>
        </p:nvSpPr>
        <p:spPr>
          <a:xfrm>
            <a:off x="457200" y="277813"/>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kern="0" dirty="0">
                <a:solidFill>
                  <a:schemeClr val="accent6">
                    <a:lumMod val="75000"/>
                  </a:schemeClr>
                </a:solidFill>
              </a:rPr>
              <a:t>SWOT - MOFF </a:t>
            </a:r>
          </a:p>
        </p:txBody>
      </p:sp>
    </p:spTree>
    <p:extLst>
      <p:ext uri="{BB962C8B-B14F-4D97-AF65-F5344CB8AC3E}">
        <p14:creationId xmlns:p14="http://schemas.microsoft.com/office/powerpoint/2010/main" val="2588211506"/>
      </p:ext>
    </p:extLst>
  </p:cSld>
  <p:clrMapOvr>
    <a:masterClrMapping/>
  </p:clrMapOvr>
  <p:transition spd="med">
    <p:randomBa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103</a:t>
            </a:fld>
            <a:endParaRPr lang="fr-FR" dirty="0"/>
          </a:p>
        </p:txBody>
      </p:sp>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582005"/>
            <a:ext cx="6624735" cy="5693987"/>
          </a:xfrm>
          <a:prstGeom prst="rect">
            <a:avLst/>
          </a:prstGeom>
          <a:ln>
            <a:solidFill>
              <a:srgbClr val="000066"/>
            </a:solidFill>
          </a:ln>
        </p:spPr>
      </p:pic>
    </p:spTree>
    <p:extLst>
      <p:ext uri="{BB962C8B-B14F-4D97-AF65-F5344CB8AC3E}">
        <p14:creationId xmlns:p14="http://schemas.microsoft.com/office/powerpoint/2010/main" val="3084423553"/>
      </p:ext>
    </p:extLst>
  </p:cSld>
  <p:clrMapOvr>
    <a:masterClrMapping/>
  </p:clrMapOvr>
  <p:transition spd="med">
    <p:randomBa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104</a:t>
            </a:fld>
            <a:endParaRPr lang="fr-FR" dirty="0"/>
          </a:p>
        </p:txBody>
      </p:sp>
      <p:sp>
        <p:nvSpPr>
          <p:cNvPr id="3" name="Rectangle 2"/>
          <p:cNvSpPr/>
          <p:nvPr/>
        </p:nvSpPr>
        <p:spPr>
          <a:xfrm>
            <a:off x="251520" y="934383"/>
            <a:ext cx="8280920" cy="5632311"/>
          </a:xfrm>
          <a:prstGeom prst="rect">
            <a:avLst/>
          </a:prstGeom>
        </p:spPr>
        <p:txBody>
          <a:bodyPr wrap="square">
            <a:spAutoFit/>
          </a:bodyPr>
          <a:lstStyle/>
          <a:p>
            <a:pPr algn="just"/>
            <a:r>
              <a:rPr lang="fr-FR" sz="2000" dirty="0">
                <a:solidFill>
                  <a:srgbClr val="000066"/>
                </a:solidFill>
                <a:latin typeface="Calibri" panose="020F0502020204030204" pitchFamily="34" charset="0"/>
              </a:rPr>
              <a:t>Ce sont les facteurs politiques, économiques, démographiques et environnementaux qui déterminent l’environnement externe de l’entreprise. Ce sont des éléments non maîtrisés qui peuvent représenter une opportunité ou bien une menace pour l’entreprise. </a:t>
            </a:r>
            <a:r>
              <a:rPr lang="fr-FR" sz="1200" dirty="0">
                <a:solidFill>
                  <a:srgbClr val="000066"/>
                </a:solidFill>
                <a:latin typeface="Calibri" panose="020F0502020204030204" pitchFamily="34" charset="0"/>
              </a:rPr>
              <a:t>(Nous ne pouvons agir dessus mais s’adapter)</a:t>
            </a:r>
          </a:p>
          <a:p>
            <a:endParaRPr lang="fr-FR" sz="2000" b="1" dirty="0">
              <a:solidFill>
                <a:srgbClr val="538DD3"/>
              </a:solidFill>
              <a:latin typeface="Cambria" panose="02040503050406030204" pitchFamily="18" charset="0"/>
            </a:endParaRPr>
          </a:p>
          <a:p>
            <a:r>
              <a:rPr lang="fr-FR" sz="2000" b="1" dirty="0">
                <a:solidFill>
                  <a:srgbClr val="538DD3"/>
                </a:solidFill>
                <a:latin typeface="Cambria" panose="02040503050406030204" pitchFamily="18" charset="0"/>
              </a:rPr>
              <a:t>Exemples de facteurs externes Positifs </a:t>
            </a:r>
            <a:endParaRPr lang="fr-FR" sz="2000" dirty="0">
              <a:solidFill>
                <a:srgbClr val="538DD3"/>
              </a:solidFill>
              <a:latin typeface="Cambria" panose="02040503050406030204" pitchFamily="18" charset="0"/>
            </a:endParaRPr>
          </a:p>
          <a:p>
            <a:r>
              <a:rPr lang="fr-FR" sz="2000" dirty="0">
                <a:solidFill>
                  <a:srgbClr val="000066"/>
                </a:solidFill>
                <a:latin typeface="Cambria" panose="02040503050406030204" pitchFamily="18" charset="0"/>
              </a:rPr>
              <a:t>- </a:t>
            </a:r>
            <a:r>
              <a:rPr lang="fr-FR" sz="2000" dirty="0">
                <a:solidFill>
                  <a:srgbClr val="000066"/>
                </a:solidFill>
                <a:latin typeface="Calibri" panose="020F0502020204030204" pitchFamily="34" charset="0"/>
              </a:rPr>
              <a:t>Ouverture d’un marché d’Etat à la concurrence </a:t>
            </a:r>
          </a:p>
          <a:p>
            <a:r>
              <a:rPr lang="fr-FR" sz="2000" dirty="0">
                <a:solidFill>
                  <a:srgbClr val="000066"/>
                </a:solidFill>
                <a:latin typeface="Calibri" panose="020F0502020204030204" pitchFamily="34" charset="0"/>
              </a:rPr>
              <a:t>-  Subventions d’Etat </a:t>
            </a:r>
          </a:p>
          <a:p>
            <a:r>
              <a:rPr lang="fr-FR" sz="2000" dirty="0">
                <a:solidFill>
                  <a:srgbClr val="000066"/>
                </a:solidFill>
                <a:latin typeface="Calibri" panose="020F0502020204030204" pitchFamily="34" charset="0"/>
              </a:rPr>
              <a:t>-  Augmentation du taux de natalité </a:t>
            </a:r>
          </a:p>
          <a:p>
            <a:r>
              <a:rPr lang="fr-FR" sz="2000" dirty="0">
                <a:solidFill>
                  <a:srgbClr val="000066"/>
                </a:solidFill>
                <a:latin typeface="Calibri" panose="020F0502020204030204" pitchFamily="34" charset="0"/>
              </a:rPr>
              <a:t>-  Suppression des droits sur un brevet </a:t>
            </a:r>
          </a:p>
          <a:p>
            <a:r>
              <a:rPr lang="fr-FR" sz="2000" dirty="0">
                <a:solidFill>
                  <a:srgbClr val="000066"/>
                </a:solidFill>
                <a:latin typeface="Calibri" panose="020F0502020204030204" pitchFamily="34" charset="0"/>
              </a:rPr>
              <a:t>-  Monnaie locale forte </a:t>
            </a:r>
          </a:p>
          <a:p>
            <a:r>
              <a:rPr lang="fr-FR" sz="2000" dirty="0">
                <a:solidFill>
                  <a:srgbClr val="000000"/>
                </a:solidFill>
                <a:latin typeface="Calibri" panose="020F0502020204030204" pitchFamily="34" charset="0"/>
              </a:rPr>
              <a:t> </a:t>
            </a:r>
          </a:p>
          <a:p>
            <a:r>
              <a:rPr lang="fr-FR" sz="2000" b="1" dirty="0">
                <a:solidFill>
                  <a:srgbClr val="538DD3"/>
                </a:solidFill>
                <a:latin typeface="Calibri" panose="020F0502020204030204" pitchFamily="34" charset="0"/>
              </a:rPr>
              <a:t>Exemples de facteurs externes négatifs </a:t>
            </a:r>
            <a:endParaRPr lang="fr-FR" sz="2000" dirty="0">
              <a:solidFill>
                <a:srgbClr val="538DD3"/>
              </a:solidFill>
              <a:latin typeface="Calibri" panose="020F0502020204030204" pitchFamily="34" charset="0"/>
            </a:endParaRPr>
          </a:p>
          <a:p>
            <a:r>
              <a:rPr lang="fr-FR" sz="2000" dirty="0">
                <a:solidFill>
                  <a:srgbClr val="000066"/>
                </a:solidFill>
                <a:latin typeface="Calibri" panose="020F0502020204030204" pitchFamily="34" charset="0"/>
              </a:rPr>
              <a:t>-  Changement de lois </a:t>
            </a:r>
          </a:p>
          <a:p>
            <a:r>
              <a:rPr lang="fr-FR" sz="2000" dirty="0">
                <a:solidFill>
                  <a:srgbClr val="000066"/>
                </a:solidFill>
                <a:latin typeface="Calibri" panose="020F0502020204030204" pitchFamily="34" charset="0"/>
              </a:rPr>
              <a:t>-  Protectionnisme d’Etat </a:t>
            </a:r>
          </a:p>
          <a:p>
            <a:r>
              <a:rPr lang="fr-FR" sz="2000" dirty="0">
                <a:solidFill>
                  <a:srgbClr val="000066"/>
                </a:solidFill>
                <a:latin typeface="Calibri" panose="020F0502020204030204" pitchFamily="34" charset="0"/>
              </a:rPr>
              <a:t>-  Evolution défavorable du taux de change </a:t>
            </a:r>
          </a:p>
          <a:p>
            <a:r>
              <a:rPr lang="fr-FR" sz="2000" dirty="0">
                <a:solidFill>
                  <a:srgbClr val="000066"/>
                </a:solidFill>
                <a:latin typeface="Calibri" panose="020F0502020204030204" pitchFamily="34" charset="0"/>
              </a:rPr>
              <a:t>-  Entrée de nouveaux concurrents </a:t>
            </a:r>
          </a:p>
          <a:p>
            <a:r>
              <a:rPr lang="fr-FR" sz="2000" dirty="0">
                <a:solidFill>
                  <a:srgbClr val="000066"/>
                </a:solidFill>
                <a:latin typeface="Calibri" panose="020F0502020204030204" pitchFamily="34" charset="0"/>
              </a:rPr>
              <a:t>-  Augmentation des taxations </a:t>
            </a:r>
          </a:p>
        </p:txBody>
      </p:sp>
      <p:sp>
        <p:nvSpPr>
          <p:cNvPr id="4" name="Rectangle 2"/>
          <p:cNvSpPr txBox="1">
            <a:spLocks noChangeArrowheads="1"/>
          </p:cNvSpPr>
          <p:nvPr/>
        </p:nvSpPr>
        <p:spPr>
          <a:xfrm>
            <a:off x="457200" y="277813"/>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kern="0" dirty="0">
                <a:solidFill>
                  <a:schemeClr val="accent6">
                    <a:lumMod val="75000"/>
                  </a:schemeClr>
                </a:solidFill>
              </a:rPr>
              <a:t>Les Opportunités et les Menaces  </a:t>
            </a:r>
          </a:p>
        </p:txBody>
      </p:sp>
    </p:spTree>
    <p:extLst>
      <p:ext uri="{BB962C8B-B14F-4D97-AF65-F5344CB8AC3E}">
        <p14:creationId xmlns:p14="http://schemas.microsoft.com/office/powerpoint/2010/main" val="1963676391"/>
      </p:ext>
    </p:extLst>
  </p:cSld>
  <p:clrMapOvr>
    <a:masterClrMapping/>
  </p:clrMapOvr>
  <p:transition spd="med">
    <p:randomBa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105</a:t>
            </a:fld>
            <a:endParaRPr lang="fr-FR" dirty="0"/>
          </a:p>
        </p:txBody>
      </p:sp>
      <p:sp>
        <p:nvSpPr>
          <p:cNvPr id="3" name="Rectangle 2"/>
          <p:cNvSpPr/>
          <p:nvPr/>
        </p:nvSpPr>
        <p:spPr>
          <a:xfrm>
            <a:off x="179512" y="1166843"/>
            <a:ext cx="8784976" cy="5016758"/>
          </a:xfrm>
          <a:prstGeom prst="rect">
            <a:avLst/>
          </a:prstGeom>
        </p:spPr>
        <p:txBody>
          <a:bodyPr wrap="square">
            <a:spAutoFit/>
          </a:bodyPr>
          <a:lstStyle/>
          <a:p>
            <a:pPr algn="just"/>
            <a:r>
              <a:rPr lang="fr-FR" sz="2000" dirty="0">
                <a:solidFill>
                  <a:srgbClr val="000066"/>
                </a:solidFill>
                <a:latin typeface="Calibri" panose="020F0502020204030204" pitchFamily="34" charset="0"/>
              </a:rPr>
              <a:t>Ce sont les caractéristiques propres à l’entreprise que l’on considère comme une force ou une faiblesse vis-à-vis de son environnement. Ces caractéristiques peuvent être techniques, financières, humaines ou structurelles. </a:t>
            </a:r>
            <a:r>
              <a:rPr lang="fr-FR" sz="1200" dirty="0">
                <a:solidFill>
                  <a:srgbClr val="000066"/>
                </a:solidFill>
                <a:latin typeface="Calibri" panose="020F0502020204030204" pitchFamily="34" charset="0"/>
              </a:rPr>
              <a:t>(Nous pouvons agir dessus)</a:t>
            </a:r>
          </a:p>
          <a:p>
            <a:pPr algn="just"/>
            <a:endParaRPr lang="fr-FR" sz="2000" dirty="0">
              <a:solidFill>
                <a:srgbClr val="000000"/>
              </a:solidFill>
              <a:latin typeface="Calibri" panose="020F0502020204030204" pitchFamily="34" charset="0"/>
            </a:endParaRPr>
          </a:p>
          <a:p>
            <a:r>
              <a:rPr lang="fr-FR" sz="2000" b="1" dirty="0">
                <a:solidFill>
                  <a:srgbClr val="538DD3"/>
                </a:solidFill>
                <a:latin typeface="Cambria" panose="02040503050406030204" pitchFamily="18" charset="0"/>
              </a:rPr>
              <a:t>Exemples de caractéristiques internes positives </a:t>
            </a:r>
            <a:endParaRPr lang="fr-FR" sz="2000" dirty="0">
              <a:solidFill>
                <a:srgbClr val="538DD3"/>
              </a:solidFill>
              <a:latin typeface="Cambria" panose="02040503050406030204" pitchFamily="18" charset="0"/>
            </a:endParaRPr>
          </a:p>
          <a:p>
            <a:r>
              <a:rPr lang="fr-FR" sz="2000" dirty="0">
                <a:solidFill>
                  <a:srgbClr val="000066"/>
                </a:solidFill>
                <a:latin typeface="Cambria" panose="02040503050406030204" pitchFamily="18" charset="0"/>
              </a:rPr>
              <a:t>- </a:t>
            </a:r>
            <a:r>
              <a:rPr lang="fr-FR" sz="2000" dirty="0">
                <a:solidFill>
                  <a:srgbClr val="000066"/>
                </a:solidFill>
                <a:latin typeface="Calibri" panose="020F0502020204030204" pitchFamily="34" charset="0"/>
              </a:rPr>
              <a:t>Brevet protégé </a:t>
            </a:r>
          </a:p>
          <a:p>
            <a:r>
              <a:rPr lang="fr-FR" sz="2000" dirty="0">
                <a:solidFill>
                  <a:srgbClr val="000066"/>
                </a:solidFill>
                <a:latin typeface="Calibri" panose="020F0502020204030204" pitchFamily="34" charset="0"/>
              </a:rPr>
              <a:t>- Positionnement Prix compétitif </a:t>
            </a:r>
          </a:p>
          <a:p>
            <a:r>
              <a:rPr lang="fr-FR" sz="2000" dirty="0">
                <a:solidFill>
                  <a:srgbClr val="000066"/>
                </a:solidFill>
                <a:latin typeface="Calibri" panose="020F0502020204030204" pitchFamily="34" charset="0"/>
              </a:rPr>
              <a:t>- Produits innovants </a:t>
            </a:r>
          </a:p>
          <a:p>
            <a:r>
              <a:rPr lang="fr-FR" sz="2000" dirty="0">
                <a:solidFill>
                  <a:srgbClr val="000066"/>
                </a:solidFill>
                <a:latin typeface="Calibri" panose="020F0502020204030204" pitchFamily="34" charset="0"/>
              </a:rPr>
              <a:t>- Marque forte </a:t>
            </a:r>
          </a:p>
          <a:p>
            <a:r>
              <a:rPr lang="fr-FR" sz="2000" dirty="0">
                <a:solidFill>
                  <a:srgbClr val="000066"/>
                </a:solidFill>
                <a:latin typeface="Calibri" panose="020F0502020204030204" pitchFamily="34" charset="0"/>
              </a:rPr>
              <a:t>- Qualités de production reconnues </a:t>
            </a:r>
          </a:p>
          <a:p>
            <a:endParaRPr lang="fr-FR" sz="2000" dirty="0">
              <a:solidFill>
                <a:srgbClr val="000000"/>
              </a:solidFill>
              <a:latin typeface="Calibri" panose="020F0502020204030204" pitchFamily="34" charset="0"/>
            </a:endParaRPr>
          </a:p>
          <a:p>
            <a:r>
              <a:rPr lang="fr-FR" sz="2000" b="1" dirty="0">
                <a:solidFill>
                  <a:srgbClr val="538DD3"/>
                </a:solidFill>
                <a:latin typeface="Cambria" panose="02040503050406030204" pitchFamily="18" charset="0"/>
              </a:rPr>
              <a:t>Exemples de caractéristiques internes négatives </a:t>
            </a:r>
            <a:endParaRPr lang="fr-FR" sz="2000" dirty="0">
              <a:solidFill>
                <a:srgbClr val="538DD3"/>
              </a:solidFill>
              <a:latin typeface="Cambria" panose="02040503050406030204" pitchFamily="18" charset="0"/>
            </a:endParaRPr>
          </a:p>
          <a:p>
            <a:r>
              <a:rPr lang="fr-FR" sz="2000" dirty="0">
                <a:solidFill>
                  <a:srgbClr val="000066"/>
                </a:solidFill>
                <a:latin typeface="Cambria" panose="02040503050406030204" pitchFamily="18" charset="0"/>
              </a:rPr>
              <a:t>- </a:t>
            </a:r>
            <a:r>
              <a:rPr lang="fr-FR" sz="2000" dirty="0">
                <a:solidFill>
                  <a:srgbClr val="000066"/>
                </a:solidFill>
                <a:latin typeface="Calibri" panose="020F0502020204030204" pitchFamily="34" charset="0"/>
              </a:rPr>
              <a:t>Trésorerie faible </a:t>
            </a:r>
          </a:p>
          <a:p>
            <a:r>
              <a:rPr lang="fr-FR" sz="2000" dirty="0">
                <a:solidFill>
                  <a:srgbClr val="000066"/>
                </a:solidFill>
                <a:latin typeface="Calibri" panose="020F0502020204030204" pitchFamily="34" charset="0"/>
              </a:rPr>
              <a:t>- Positionnement prix peu compétitif </a:t>
            </a:r>
          </a:p>
          <a:p>
            <a:r>
              <a:rPr lang="fr-FR" sz="2000" dirty="0">
                <a:solidFill>
                  <a:srgbClr val="000066"/>
                </a:solidFill>
                <a:latin typeface="Calibri" panose="020F0502020204030204" pitchFamily="34" charset="0"/>
              </a:rPr>
              <a:t>- Manque d’effectifs </a:t>
            </a:r>
          </a:p>
          <a:p>
            <a:r>
              <a:rPr lang="fr-FR" sz="2000" dirty="0">
                <a:solidFill>
                  <a:srgbClr val="000066"/>
                </a:solidFill>
                <a:latin typeface="Calibri" panose="020F0502020204030204" pitchFamily="34" charset="0"/>
              </a:rPr>
              <a:t>- Mauvaise réputation </a:t>
            </a:r>
          </a:p>
        </p:txBody>
      </p:sp>
      <p:sp>
        <p:nvSpPr>
          <p:cNvPr id="4" name="Rectangle 2"/>
          <p:cNvSpPr txBox="1">
            <a:spLocks noChangeArrowheads="1"/>
          </p:cNvSpPr>
          <p:nvPr/>
        </p:nvSpPr>
        <p:spPr>
          <a:xfrm>
            <a:off x="457200" y="277813"/>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kern="0" dirty="0">
                <a:solidFill>
                  <a:schemeClr val="accent6">
                    <a:lumMod val="75000"/>
                  </a:schemeClr>
                </a:solidFill>
              </a:rPr>
              <a:t>Les Forces et les Faiblesses   </a:t>
            </a:r>
          </a:p>
        </p:txBody>
      </p:sp>
    </p:spTree>
    <p:extLst>
      <p:ext uri="{BB962C8B-B14F-4D97-AF65-F5344CB8AC3E}">
        <p14:creationId xmlns:p14="http://schemas.microsoft.com/office/powerpoint/2010/main" val="2183083493"/>
      </p:ext>
    </p:extLst>
  </p:cSld>
  <p:clrMapOvr>
    <a:masterClrMapping/>
  </p:clrMapOvr>
  <p:transition spd="med">
    <p:randomBa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106</a:t>
            </a:fld>
            <a:endParaRPr lang="fr-FR" dirty="0"/>
          </a:p>
        </p:txBody>
      </p:sp>
      <p:pic>
        <p:nvPicPr>
          <p:cNvPr id="3"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3707904" y="1700808"/>
            <a:ext cx="1068896" cy="1068896"/>
          </a:xfrm>
          <a:prstGeom prst="rect">
            <a:avLst/>
          </a:prstGeom>
          <a:solidFill>
            <a:srgbClr val="3333CC"/>
          </a:solidFill>
          <a:ln>
            <a:solidFill>
              <a:srgbClr val="3333CC"/>
            </a:solidFill>
          </a:ln>
        </p:spPr>
      </p:pic>
      <p:pic>
        <p:nvPicPr>
          <p:cNvPr id="4"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5" name="Rectangle 2"/>
          <p:cNvSpPr txBox="1">
            <a:spLocks noChangeArrowheads="1"/>
          </p:cNvSpPr>
          <p:nvPr/>
        </p:nvSpPr>
        <p:spPr>
          <a:xfrm>
            <a:off x="251520" y="3645024"/>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altLang="fr-FR" sz="2000" b="1" kern="0" dirty="0">
                <a:solidFill>
                  <a:schemeClr val="accent6">
                    <a:lumMod val="75000"/>
                  </a:schemeClr>
                </a:solidFill>
              </a:rPr>
              <a:t>- Choisir une structure ou un produit (club Med, + Cas de création   </a:t>
            </a:r>
          </a:p>
          <a:p>
            <a:pPr algn="l"/>
            <a:r>
              <a:rPr lang="fr-FR" altLang="fr-FR" sz="2000" b="1" kern="0" dirty="0">
                <a:solidFill>
                  <a:schemeClr val="accent6">
                    <a:lumMod val="75000"/>
                  </a:schemeClr>
                </a:solidFill>
              </a:rPr>
              <a:t>   ou de développement personnels…)</a:t>
            </a:r>
          </a:p>
          <a:p>
            <a:pPr algn="l"/>
            <a:r>
              <a:rPr lang="fr-FR" altLang="fr-FR" sz="2000" b="1" kern="0" dirty="0">
                <a:solidFill>
                  <a:schemeClr val="accent6">
                    <a:lumMod val="75000"/>
                  </a:schemeClr>
                </a:solidFill>
              </a:rPr>
              <a:t>- Réalisez la matrice SWOT et/ou la matrice PESTEL </a:t>
            </a:r>
          </a:p>
          <a:p>
            <a:pPr algn="l"/>
            <a:r>
              <a:rPr lang="fr-FR" altLang="fr-FR" sz="2000" b="1" kern="0" dirty="0">
                <a:solidFill>
                  <a:schemeClr val="accent6">
                    <a:lumMod val="75000"/>
                  </a:schemeClr>
                </a:solidFill>
              </a:rPr>
              <a:t>- Présentez</a:t>
            </a:r>
            <a:r>
              <a:rPr lang="fr-FR" altLang="fr-FR" sz="2800" b="1" kern="0" dirty="0">
                <a:solidFill>
                  <a:schemeClr val="accent6">
                    <a:lumMod val="75000"/>
                  </a:schemeClr>
                </a:solidFill>
              </a:rPr>
              <a:t> </a:t>
            </a:r>
            <a:r>
              <a:rPr lang="fr-FR" altLang="fr-FR" sz="2000" kern="0" dirty="0">
                <a:solidFill>
                  <a:schemeClr val="accent6">
                    <a:lumMod val="75000"/>
                  </a:schemeClr>
                </a:solidFill>
              </a:rPr>
              <a:t>(3 slides maximum)</a:t>
            </a:r>
          </a:p>
        </p:txBody>
      </p:sp>
    </p:spTree>
    <p:extLst>
      <p:ext uri="{BB962C8B-B14F-4D97-AF65-F5344CB8AC3E}">
        <p14:creationId xmlns:p14="http://schemas.microsoft.com/office/powerpoint/2010/main" val="1565097347"/>
      </p:ext>
    </p:extLst>
  </p:cSld>
  <p:clrMapOvr>
    <a:masterClrMapping/>
  </p:clrMapOvr>
  <p:transition spd="med">
    <p:randomBa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107</a:t>
            </a:fld>
            <a:endParaRPr lang="fr-FR" dirty="0"/>
          </a:p>
        </p:txBody>
      </p:sp>
      <p:pic>
        <p:nvPicPr>
          <p:cNvPr id="3"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3707904" y="1700808"/>
            <a:ext cx="1068896" cy="1068896"/>
          </a:xfrm>
          <a:prstGeom prst="rect">
            <a:avLst/>
          </a:prstGeom>
          <a:solidFill>
            <a:srgbClr val="3333CC"/>
          </a:solidFill>
          <a:ln>
            <a:solidFill>
              <a:srgbClr val="3333CC"/>
            </a:solidFill>
          </a:ln>
        </p:spPr>
      </p:pic>
      <p:pic>
        <p:nvPicPr>
          <p:cNvPr id="4"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5" name="Rectangle 2"/>
          <p:cNvSpPr txBox="1">
            <a:spLocks noChangeArrowheads="1"/>
          </p:cNvSpPr>
          <p:nvPr/>
        </p:nvSpPr>
        <p:spPr>
          <a:xfrm>
            <a:off x="152666" y="3356992"/>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342900" indent="-342900" algn="l">
              <a:buFontTx/>
              <a:buChar char="-"/>
            </a:pPr>
            <a:r>
              <a:rPr lang="fr-FR" altLang="fr-FR" sz="2000" b="1" kern="0" dirty="0">
                <a:solidFill>
                  <a:schemeClr val="accent6">
                    <a:lumMod val="75000"/>
                  </a:schemeClr>
                </a:solidFill>
              </a:rPr>
              <a:t>Vous référant à votre PP - Projet Patrimoine</a:t>
            </a:r>
          </a:p>
          <a:p>
            <a:pPr marL="342900" indent="-342900" algn="l">
              <a:buFontTx/>
              <a:buChar char="-"/>
            </a:pPr>
            <a:endParaRPr lang="fr-FR" altLang="fr-FR" sz="2000" b="1" kern="0" dirty="0">
              <a:solidFill>
                <a:schemeClr val="accent6">
                  <a:lumMod val="75000"/>
                </a:schemeClr>
              </a:solidFill>
            </a:endParaRPr>
          </a:p>
          <a:p>
            <a:pPr marL="342900" indent="-342900" algn="l">
              <a:buFontTx/>
              <a:buChar char="-"/>
            </a:pPr>
            <a:endParaRPr lang="fr-FR" altLang="fr-FR" sz="2000" b="1" kern="0" dirty="0">
              <a:solidFill>
                <a:schemeClr val="accent6">
                  <a:lumMod val="75000"/>
                </a:schemeClr>
              </a:solidFill>
            </a:endParaRPr>
          </a:p>
          <a:p>
            <a:pPr marL="342900" indent="-342900" algn="l">
              <a:buFontTx/>
              <a:buChar char="-"/>
            </a:pPr>
            <a:endParaRPr lang="fr-FR" altLang="fr-FR" sz="2000" b="1" kern="0" dirty="0">
              <a:solidFill>
                <a:schemeClr val="accent6">
                  <a:lumMod val="75000"/>
                </a:schemeClr>
              </a:solidFill>
            </a:endParaRPr>
          </a:p>
          <a:p>
            <a:pPr marL="342900" indent="-342900" algn="l">
              <a:buFontTx/>
              <a:buChar char="-"/>
            </a:pPr>
            <a:endParaRPr lang="fr-FR" altLang="fr-FR" sz="2000" b="1" kern="0" dirty="0">
              <a:solidFill>
                <a:schemeClr val="accent6">
                  <a:lumMod val="75000"/>
                </a:schemeClr>
              </a:solidFill>
            </a:endParaRPr>
          </a:p>
          <a:p>
            <a:pPr marL="342900" indent="-342900" algn="l">
              <a:buFontTx/>
              <a:buChar char="-"/>
            </a:pPr>
            <a:endParaRPr lang="fr-FR" altLang="fr-FR" sz="2000" b="1" kern="0" dirty="0">
              <a:solidFill>
                <a:schemeClr val="accent6">
                  <a:lumMod val="75000"/>
                </a:schemeClr>
              </a:solidFill>
            </a:endParaRPr>
          </a:p>
          <a:p>
            <a:pPr marL="342900" indent="-342900" algn="l">
              <a:buFontTx/>
              <a:buChar char="-"/>
            </a:pPr>
            <a:endParaRPr lang="fr-FR" altLang="fr-FR" sz="2000" b="1" kern="0" dirty="0">
              <a:solidFill>
                <a:schemeClr val="accent6">
                  <a:lumMod val="75000"/>
                </a:schemeClr>
              </a:solidFill>
            </a:endParaRPr>
          </a:p>
          <a:p>
            <a:pPr marL="342900" indent="-342900" algn="l">
              <a:buFontTx/>
              <a:buChar char="-"/>
            </a:pPr>
            <a:endParaRPr lang="fr-FR" altLang="fr-FR" sz="1050" b="1" kern="0" dirty="0">
              <a:solidFill>
                <a:schemeClr val="accent6">
                  <a:lumMod val="75000"/>
                </a:schemeClr>
              </a:solidFill>
            </a:endParaRPr>
          </a:p>
          <a:p>
            <a:pPr algn="l"/>
            <a:r>
              <a:rPr lang="fr-FR" altLang="fr-FR" sz="2000" b="1" kern="0" dirty="0">
                <a:solidFill>
                  <a:schemeClr val="accent6">
                    <a:lumMod val="75000"/>
                  </a:schemeClr>
                </a:solidFill>
              </a:rPr>
              <a:t>- Réalisez la matrice SWOT </a:t>
            </a:r>
          </a:p>
          <a:p>
            <a:pPr algn="l"/>
            <a:r>
              <a:rPr lang="fr-FR" altLang="fr-FR" sz="2000" b="1" kern="0" dirty="0">
                <a:solidFill>
                  <a:schemeClr val="accent6">
                    <a:lumMod val="75000"/>
                  </a:schemeClr>
                </a:solidFill>
              </a:rPr>
              <a:t>- Présentez</a:t>
            </a:r>
            <a:r>
              <a:rPr lang="fr-FR" altLang="fr-FR" sz="2800" b="1" kern="0" dirty="0">
                <a:solidFill>
                  <a:schemeClr val="accent6">
                    <a:lumMod val="75000"/>
                  </a:schemeClr>
                </a:solidFill>
              </a:rPr>
              <a:t> </a:t>
            </a:r>
            <a:r>
              <a:rPr lang="fr-FR" altLang="fr-FR" sz="1200" kern="0" dirty="0">
                <a:solidFill>
                  <a:schemeClr val="accent6">
                    <a:lumMod val="75000"/>
                  </a:schemeClr>
                </a:solidFill>
              </a:rPr>
              <a:t>(7 slides maximum avec </a:t>
            </a:r>
            <a:r>
              <a:rPr lang="fr-FR" altLang="fr-FR" sz="1200" kern="0" dirty="0" err="1">
                <a:solidFill>
                  <a:schemeClr val="accent6">
                    <a:lumMod val="75000"/>
                  </a:schemeClr>
                </a:solidFill>
              </a:rPr>
              <a:t>visuels&amp;mots</a:t>
            </a:r>
            <a:r>
              <a:rPr lang="fr-FR" altLang="fr-FR" sz="1200" kern="0" dirty="0">
                <a:solidFill>
                  <a:schemeClr val="accent6">
                    <a:lumMod val="75000"/>
                  </a:schemeClr>
                </a:solidFill>
              </a:rPr>
              <a:t>)</a:t>
            </a:r>
          </a:p>
        </p:txBody>
      </p:sp>
      <p:pic>
        <p:nvPicPr>
          <p:cNvPr id="6" name="Imag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185916">
            <a:off x="6103276" y="1036378"/>
            <a:ext cx="1752600" cy="1752600"/>
          </a:xfrm>
          <a:prstGeom prst="rect">
            <a:avLst/>
          </a:prstGeom>
          <a:ln>
            <a:solidFill>
              <a:srgbClr val="000066"/>
            </a:solidFill>
          </a:ln>
        </p:spPr>
      </p:pic>
      <p:pic>
        <p:nvPicPr>
          <p:cNvPr id="7" name="Imag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09388" y="3620976"/>
            <a:ext cx="1828800" cy="2495550"/>
          </a:xfrm>
          <a:prstGeom prst="rect">
            <a:avLst/>
          </a:prstGeom>
          <a:ln>
            <a:solidFill>
              <a:srgbClr val="000066"/>
            </a:solidFill>
          </a:ln>
        </p:spPr>
      </p:pic>
      <p:pic>
        <p:nvPicPr>
          <p:cNvPr id="8" name="Imag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5536" y="1700808"/>
            <a:ext cx="2455305" cy="1332880"/>
          </a:xfrm>
          <a:prstGeom prst="rect">
            <a:avLst/>
          </a:prstGeom>
          <a:ln>
            <a:solidFill>
              <a:srgbClr val="000066"/>
            </a:solidFill>
          </a:ln>
        </p:spPr>
      </p:pic>
      <p:pic>
        <p:nvPicPr>
          <p:cNvPr id="9" name="Imag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22041" y="3837378"/>
            <a:ext cx="1677751" cy="1677751"/>
          </a:xfrm>
          <a:prstGeom prst="rect">
            <a:avLst/>
          </a:prstGeom>
          <a:ln>
            <a:solidFill>
              <a:srgbClr val="000066"/>
            </a:solidFill>
          </a:ln>
        </p:spPr>
      </p:pic>
      <p:pic>
        <p:nvPicPr>
          <p:cNvPr id="10" name="Imag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427984" y="4138786"/>
            <a:ext cx="2009775" cy="2276475"/>
          </a:xfrm>
          <a:prstGeom prst="rect">
            <a:avLst/>
          </a:prstGeom>
          <a:ln>
            <a:solidFill>
              <a:srgbClr val="000066"/>
            </a:solidFill>
          </a:ln>
        </p:spPr>
      </p:pic>
      <p:sp>
        <p:nvSpPr>
          <p:cNvPr id="11" name="Rectangle 2"/>
          <p:cNvSpPr txBox="1">
            <a:spLocks noChangeArrowheads="1"/>
          </p:cNvSpPr>
          <p:nvPr/>
        </p:nvSpPr>
        <p:spPr>
          <a:xfrm>
            <a:off x="127552" y="368955"/>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1600" b="1" kern="0" dirty="0">
                <a:solidFill>
                  <a:schemeClr val="accent6">
                    <a:lumMod val="75000"/>
                  </a:schemeClr>
                </a:solidFill>
              </a:rPr>
              <a:t>Est-ce que tous, vous avez votre sujet/projet</a:t>
            </a:r>
          </a:p>
          <a:p>
            <a:r>
              <a:rPr lang="fr-FR" altLang="fr-FR" sz="1600" b="1" kern="0" dirty="0">
                <a:solidFill>
                  <a:schemeClr val="accent6">
                    <a:lumMod val="75000"/>
                  </a:schemeClr>
                </a:solidFill>
              </a:rPr>
              <a:t>(faire un tour)</a:t>
            </a:r>
            <a:r>
              <a:rPr lang="fr-FR" altLang="fr-FR" sz="2800" b="1" kern="0" dirty="0">
                <a:solidFill>
                  <a:schemeClr val="accent6">
                    <a:lumMod val="75000"/>
                  </a:schemeClr>
                </a:solidFill>
              </a:rPr>
              <a:t> </a:t>
            </a:r>
          </a:p>
        </p:txBody>
      </p:sp>
    </p:spTree>
    <p:extLst>
      <p:ext uri="{BB962C8B-B14F-4D97-AF65-F5344CB8AC3E}">
        <p14:creationId xmlns:p14="http://schemas.microsoft.com/office/powerpoint/2010/main" val="2916283977"/>
      </p:ext>
    </p:extLst>
  </p:cSld>
  <p:clrMapOvr>
    <a:masterClrMapping/>
  </p:clrMapOvr>
  <p:transition spd="med">
    <p:randomBa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108</a:t>
            </a:fld>
            <a:endParaRPr lang="fr-FR" dirty="0"/>
          </a:p>
        </p:txBody>
      </p:sp>
      <p:sp>
        <p:nvSpPr>
          <p:cNvPr id="3" name="Rectangle 2"/>
          <p:cNvSpPr/>
          <p:nvPr/>
        </p:nvSpPr>
        <p:spPr>
          <a:xfrm>
            <a:off x="325350" y="1124744"/>
            <a:ext cx="8568952" cy="5324535"/>
          </a:xfrm>
          <a:prstGeom prst="rect">
            <a:avLst/>
          </a:prstGeom>
        </p:spPr>
        <p:txBody>
          <a:bodyPr wrap="square">
            <a:spAutoFit/>
          </a:bodyPr>
          <a:lstStyle/>
          <a:p>
            <a:pPr algn="just"/>
            <a:r>
              <a:rPr lang="fr-FR" sz="2000" dirty="0">
                <a:solidFill>
                  <a:srgbClr val="000066"/>
                </a:solidFill>
              </a:rPr>
              <a:t>Le Modèle PESTEL permet de décrire </a:t>
            </a:r>
            <a:r>
              <a:rPr lang="fr-FR" sz="2000" b="1" dirty="0">
                <a:solidFill>
                  <a:srgbClr val="000066"/>
                </a:solidFill>
              </a:rPr>
              <a:t>le macro-environnement</a:t>
            </a:r>
            <a:r>
              <a:rPr lang="fr-FR" sz="2000" dirty="0">
                <a:solidFill>
                  <a:srgbClr val="000066"/>
                </a:solidFill>
              </a:rPr>
              <a:t> et de comprendre l'impact futur des facteurs environnementaux qui peuvent être significativement différents des facteurs actuels.</a:t>
            </a:r>
          </a:p>
          <a:p>
            <a:pPr algn="just"/>
            <a:r>
              <a:rPr lang="fr-FR" sz="2000" dirty="0">
                <a:solidFill>
                  <a:srgbClr val="000066"/>
                </a:solidFill>
              </a:rPr>
              <a:t>C'est un outil qui permet d'évaluer les forces de</a:t>
            </a:r>
            <a:r>
              <a:rPr lang="fr-FR" sz="2000" b="1" dirty="0">
                <a:solidFill>
                  <a:srgbClr val="000066"/>
                </a:solidFill>
              </a:rPr>
              <a:t> l'environnement </a:t>
            </a:r>
            <a:r>
              <a:rPr lang="fr-FR" sz="2000" dirty="0">
                <a:solidFill>
                  <a:srgbClr val="000066"/>
                </a:solidFill>
              </a:rPr>
              <a:t>général qui peuvent influencer celui de l'entreprise.</a:t>
            </a:r>
          </a:p>
          <a:p>
            <a:pPr algn="just"/>
            <a:r>
              <a:rPr lang="fr-FR" sz="2000" dirty="0">
                <a:solidFill>
                  <a:srgbClr val="000066"/>
                </a:solidFill>
              </a:rPr>
              <a:t>La construction d'une </a:t>
            </a:r>
            <a:r>
              <a:rPr lang="fr-FR" sz="2000" b="1" dirty="0">
                <a:solidFill>
                  <a:srgbClr val="000066"/>
                </a:solidFill>
              </a:rPr>
              <a:t>matrice PESTEL</a:t>
            </a:r>
            <a:r>
              <a:rPr lang="fr-FR" sz="2000" dirty="0">
                <a:solidFill>
                  <a:srgbClr val="000066"/>
                </a:solidFill>
              </a:rPr>
              <a:t> est le point de départ de l'analyse de l'environnement.</a:t>
            </a:r>
          </a:p>
          <a:p>
            <a:pPr algn="just"/>
            <a:r>
              <a:rPr lang="fr-FR" sz="2000" dirty="0">
                <a:solidFill>
                  <a:srgbClr val="000066"/>
                </a:solidFill>
              </a:rPr>
              <a:t>Le macro-environnement comprend les facteurs globaux qui ont un impact sur toutes les organisations. A partir de ces facteurs globaux, il est possible d'identifier les tendances structurelles, c'est-à-dire les caractéristiques de l'environnement général qui peuvent différer d'une zone géographique à une autre, et ainsi favoriser certaines entreprises ou en défavoriser d'autres. L'impact de ces influences générales peut transparaître dans l'environnement immédiat de l'entreprise au travers des évolutions des forces concurrentielles.</a:t>
            </a:r>
          </a:p>
          <a:p>
            <a:pPr algn="just"/>
            <a:r>
              <a:rPr lang="fr-FR" sz="2000" b="1" dirty="0">
                <a:solidFill>
                  <a:srgbClr val="000066"/>
                </a:solidFill>
              </a:rPr>
              <a:t>Le modèle PESTEL </a:t>
            </a:r>
            <a:r>
              <a:rPr lang="fr-FR" sz="2000" dirty="0">
                <a:solidFill>
                  <a:srgbClr val="000066"/>
                </a:solidFill>
              </a:rPr>
              <a:t>est une synthèse qui répartit les influences environnementales en six grandes catégories :</a:t>
            </a:r>
          </a:p>
        </p:txBody>
      </p:sp>
      <p:sp>
        <p:nvSpPr>
          <p:cNvPr id="4" name="Rectangle 2"/>
          <p:cNvSpPr txBox="1">
            <a:spLocks noChangeArrowheads="1"/>
          </p:cNvSpPr>
          <p:nvPr/>
        </p:nvSpPr>
        <p:spPr>
          <a:xfrm>
            <a:off x="457200" y="277813"/>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kern="0" dirty="0">
                <a:solidFill>
                  <a:schemeClr val="accent6">
                    <a:lumMod val="75000"/>
                  </a:schemeClr>
                </a:solidFill>
              </a:rPr>
              <a:t>La Matrice PESTEL  </a:t>
            </a:r>
          </a:p>
        </p:txBody>
      </p:sp>
    </p:spTree>
    <p:extLst>
      <p:ext uri="{BB962C8B-B14F-4D97-AF65-F5344CB8AC3E}">
        <p14:creationId xmlns:p14="http://schemas.microsoft.com/office/powerpoint/2010/main" val="2003634561"/>
      </p:ext>
    </p:extLst>
  </p:cSld>
  <p:clrMapOvr>
    <a:masterClrMapping/>
  </p:clrMapOvr>
  <p:transition spd="med">
    <p:randomBa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109</a:t>
            </a:fld>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328" y="1628800"/>
            <a:ext cx="8677115" cy="3456384"/>
          </a:xfrm>
          <a:prstGeom prst="rect">
            <a:avLst/>
          </a:prstGeom>
          <a:ln>
            <a:solidFill>
              <a:srgbClr val="000099"/>
            </a:solidFill>
          </a:ln>
        </p:spPr>
      </p:pic>
      <p:sp>
        <p:nvSpPr>
          <p:cNvPr id="6" name="Rectangle 2"/>
          <p:cNvSpPr txBox="1">
            <a:spLocks noChangeArrowheads="1"/>
          </p:cNvSpPr>
          <p:nvPr/>
        </p:nvSpPr>
        <p:spPr>
          <a:xfrm>
            <a:off x="457200" y="277813"/>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kern="0" dirty="0">
                <a:solidFill>
                  <a:schemeClr val="accent6">
                    <a:lumMod val="75000"/>
                  </a:schemeClr>
                </a:solidFill>
              </a:rPr>
              <a:t>La Matrice PESTEL  </a:t>
            </a:r>
          </a:p>
        </p:txBody>
      </p:sp>
    </p:spTree>
    <p:extLst>
      <p:ext uri="{BB962C8B-B14F-4D97-AF65-F5344CB8AC3E}">
        <p14:creationId xmlns:p14="http://schemas.microsoft.com/office/powerpoint/2010/main" val="2165442252"/>
      </p:ext>
    </p:extLst>
  </p:cSld>
  <p:clrMapOvr>
    <a:masterClrMapping/>
  </p:clrMapOvr>
  <p:transition spd="med">
    <p:randomBa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110</a:t>
            </a:fld>
            <a:endParaRPr lang="fr-FR" dirty="0"/>
          </a:p>
        </p:txBody>
      </p:sp>
      <p:pic>
        <p:nvPicPr>
          <p:cNvPr id="3" name="Image 2"/>
          <p:cNvPicPr/>
          <p:nvPr/>
        </p:nvPicPr>
        <p:blipFill rotWithShape="1">
          <a:blip r:embed="rId2"/>
          <a:srcRect l="24470" t="32052" r="21298" b="11488"/>
          <a:stretch/>
        </p:blipFill>
        <p:spPr bwMode="auto">
          <a:xfrm>
            <a:off x="323528" y="1879885"/>
            <a:ext cx="8136904" cy="4536504"/>
          </a:xfrm>
          <a:prstGeom prst="rect">
            <a:avLst/>
          </a:prstGeom>
          <a:ln>
            <a:solidFill>
              <a:srgbClr val="000099"/>
            </a:solidFill>
          </a:ln>
          <a:extLst>
            <a:ext uri="{53640926-AAD7-44D8-BBD7-CCE9431645EC}">
              <a14:shadowObscured xmlns:a14="http://schemas.microsoft.com/office/drawing/2010/main"/>
            </a:ext>
          </a:extLst>
        </p:spPr>
      </p:pic>
      <p:pic>
        <p:nvPicPr>
          <p:cNvPr id="4" name="Imag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2" y="260648"/>
            <a:ext cx="1150243" cy="1150243"/>
          </a:xfrm>
          <a:prstGeom prst="rect">
            <a:avLst/>
          </a:prstGeom>
        </p:spPr>
      </p:pic>
    </p:spTree>
    <p:extLst>
      <p:ext uri="{BB962C8B-B14F-4D97-AF65-F5344CB8AC3E}">
        <p14:creationId xmlns:p14="http://schemas.microsoft.com/office/powerpoint/2010/main" val="4140519231"/>
      </p:ext>
    </p:extLst>
  </p:cSld>
  <p:clrMapOvr>
    <a:masterClrMapping/>
  </p:clrMapOvr>
  <p:transition spd="med">
    <p:randomBa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111</a:t>
            </a:fld>
            <a:endParaRPr lang="fr-FR" dirty="0"/>
          </a:p>
        </p:txBody>
      </p:sp>
      <p:pic>
        <p:nvPicPr>
          <p:cNvPr id="3" name="Image 2"/>
          <p:cNvPicPr/>
          <p:nvPr/>
        </p:nvPicPr>
        <p:blipFill rotWithShape="1">
          <a:blip r:embed="rId2"/>
          <a:srcRect l="24305" t="29406" r="23115" b="13841"/>
          <a:stretch/>
        </p:blipFill>
        <p:spPr bwMode="auto">
          <a:xfrm>
            <a:off x="607021" y="1772816"/>
            <a:ext cx="8064896" cy="4464496"/>
          </a:xfrm>
          <a:prstGeom prst="rect">
            <a:avLst/>
          </a:prstGeom>
          <a:ln>
            <a:solidFill>
              <a:srgbClr val="000099"/>
            </a:solidFill>
          </a:ln>
          <a:extLst>
            <a:ext uri="{53640926-AAD7-44D8-BBD7-CCE9431645EC}">
              <a14:shadowObscured xmlns:a14="http://schemas.microsoft.com/office/drawing/2010/main"/>
            </a:ext>
          </a:extLst>
        </p:spPr>
      </p:pic>
      <p:pic>
        <p:nvPicPr>
          <p:cNvPr id="4" name="Imag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2" y="260648"/>
            <a:ext cx="1150243" cy="1150243"/>
          </a:xfrm>
          <a:prstGeom prst="rect">
            <a:avLst/>
          </a:prstGeom>
        </p:spPr>
      </p:pic>
    </p:spTree>
    <p:extLst>
      <p:ext uri="{BB962C8B-B14F-4D97-AF65-F5344CB8AC3E}">
        <p14:creationId xmlns:p14="http://schemas.microsoft.com/office/powerpoint/2010/main" val="2133596600"/>
      </p:ext>
    </p:extLst>
  </p:cSld>
  <p:clrMapOvr>
    <a:masterClrMapping/>
  </p:clrMapOvr>
  <p:transition spd="med">
    <p:randomBa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112</a:t>
            </a:fld>
            <a:endParaRPr lang="fr-FR" dirty="0"/>
          </a:p>
        </p:txBody>
      </p:sp>
      <p:graphicFrame>
        <p:nvGraphicFramePr>
          <p:cNvPr id="4" name="Objet 3"/>
          <p:cNvGraphicFramePr>
            <a:graphicFrameLocks noChangeAspect="1"/>
          </p:cNvGraphicFramePr>
          <p:nvPr>
            <p:extLst>
              <p:ext uri="{D42A27DB-BD31-4B8C-83A1-F6EECF244321}">
                <p14:modId xmlns:p14="http://schemas.microsoft.com/office/powerpoint/2010/main" val="3427139062"/>
              </p:ext>
            </p:extLst>
          </p:nvPr>
        </p:nvGraphicFramePr>
        <p:xfrm>
          <a:off x="800100" y="514350"/>
          <a:ext cx="7543800" cy="5829300"/>
        </p:xfrm>
        <a:graphic>
          <a:graphicData uri="http://schemas.openxmlformats.org/presentationml/2006/ole">
            <mc:AlternateContent xmlns:mc="http://schemas.openxmlformats.org/markup-compatibility/2006">
              <mc:Choice xmlns:v="urn:schemas-microsoft-com:vml" Requires="v">
                <p:oleObj spid="_x0000_s532986" name="Acrobat Document" r:id="rId3" imgW="7543768" imgH="5829216" progId="AcroExch.Document.11">
                  <p:embed/>
                </p:oleObj>
              </mc:Choice>
              <mc:Fallback>
                <p:oleObj name="Acrobat Document" r:id="rId3" imgW="7543768" imgH="5829216" progId="AcroExch.Document.11">
                  <p:embed/>
                  <p:pic>
                    <p:nvPicPr>
                      <p:cNvPr id="0" name=""/>
                      <p:cNvPicPr/>
                      <p:nvPr/>
                    </p:nvPicPr>
                    <p:blipFill>
                      <a:blip r:embed="rId4"/>
                      <a:stretch>
                        <a:fillRect/>
                      </a:stretch>
                    </p:blipFill>
                    <p:spPr>
                      <a:xfrm>
                        <a:off x="800100" y="514350"/>
                        <a:ext cx="7543800" cy="5829300"/>
                      </a:xfrm>
                      <a:prstGeom prst="rect">
                        <a:avLst/>
                      </a:prstGeom>
                      <a:ln>
                        <a:solidFill>
                          <a:srgbClr val="3333CC"/>
                        </a:solidFill>
                      </a:ln>
                    </p:spPr>
                  </p:pic>
                </p:oleObj>
              </mc:Fallback>
            </mc:AlternateContent>
          </a:graphicData>
        </a:graphic>
      </p:graphicFrame>
    </p:spTree>
    <p:extLst>
      <p:ext uri="{BB962C8B-B14F-4D97-AF65-F5344CB8AC3E}">
        <p14:creationId xmlns:p14="http://schemas.microsoft.com/office/powerpoint/2010/main" val="1598647371"/>
      </p:ext>
    </p:extLst>
  </p:cSld>
  <p:clrMapOvr>
    <a:masterClrMapping/>
  </p:clrMapOvr>
  <p:transition spd="med">
    <p:randomBa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113</a:t>
            </a:fld>
            <a:endParaRPr lang="fr-FR" dirty="0"/>
          </a:p>
        </p:txBody>
      </p:sp>
      <p:pic>
        <p:nvPicPr>
          <p:cNvPr id="53350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3946" t="29291" r="36639" b="12891"/>
          <a:stretch/>
        </p:blipFill>
        <p:spPr bwMode="auto">
          <a:xfrm>
            <a:off x="285355" y="548680"/>
            <a:ext cx="6429375" cy="4229527"/>
          </a:xfrm>
          <a:prstGeom prst="rect">
            <a:avLst/>
          </a:prstGeom>
          <a:solidFill>
            <a:srgbClr val="3333CC"/>
          </a:solidFill>
          <a:ln w="9525">
            <a:solidFill>
              <a:srgbClr val="3333CC"/>
            </a:solidFill>
            <a:miter lim="800000"/>
            <a:headEnd/>
            <a:tailEnd/>
          </a:ln>
          <a:extLst/>
        </p:spPr>
      </p:pic>
      <p:pic>
        <p:nvPicPr>
          <p:cNvPr id="533507" name="Picture 3" descr="C:\Users\BLUEOFFICE\Desktop\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4343399"/>
            <a:ext cx="1729829" cy="207579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3508" name="Picture 4" descr="C:\Users\BLUEOFFICE\Desktop\index.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2076759"/>
            <a:ext cx="2301802" cy="13684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3509" name="Picture 5" descr="C:\Users\BLUEOFFICE\Desktop\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75656" y="4545203"/>
            <a:ext cx="1676400" cy="16764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895638"/>
      </p:ext>
    </p:extLst>
  </p:cSld>
  <p:clrMapOvr>
    <a:masterClrMapping/>
  </p:clrMapOvr>
  <p:transition spd="med">
    <p:randomBa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114</a:t>
            </a:fld>
            <a:endParaRPr lang="fr-FR" dirty="0"/>
          </a:p>
        </p:txBody>
      </p:sp>
      <p:pic>
        <p:nvPicPr>
          <p:cNvPr id="5703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777" t="24663" r="33782" b="11426"/>
          <a:stretch/>
        </p:blipFill>
        <p:spPr bwMode="auto">
          <a:xfrm>
            <a:off x="395536" y="692695"/>
            <a:ext cx="7992888" cy="5693811"/>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086562762"/>
      </p:ext>
    </p:extLst>
  </p:cSld>
  <p:clrMapOvr>
    <a:masterClrMapping/>
  </p:clrMapOvr>
  <p:transition spd="med">
    <p:randomBar/>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115</a:t>
            </a:fld>
            <a:endParaRPr lang="fr-FR" dirty="0"/>
          </a:p>
        </p:txBody>
      </p:sp>
      <p:pic>
        <p:nvPicPr>
          <p:cNvPr id="3" name="Image 2"/>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650842" y="1412776"/>
            <a:ext cx="8002590" cy="4656733"/>
          </a:xfrm>
          <a:prstGeom prst="rect">
            <a:avLst/>
          </a:prstGeom>
        </p:spPr>
      </p:pic>
      <p:pic>
        <p:nvPicPr>
          <p:cNvPr id="4"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 name="Picture 2" descr="C:\Users\BLUEOFFICE\Desktop\revisions-poly.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48264" y="5872471"/>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1449504"/>
      </p:ext>
    </p:extLst>
  </p:cSld>
  <p:clrMapOvr>
    <a:masterClrMapping/>
  </p:clrMapOvr>
  <p:transition spd="med">
    <p:randomBa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116</a:t>
            </a:fld>
            <a:endParaRPr lang="fr-FR" dirty="0"/>
          </a:p>
        </p:txBody>
      </p:sp>
      <p:pic>
        <p:nvPicPr>
          <p:cNvPr id="3"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4" name="Image 3"/>
          <p:cNvPicPr/>
          <p:nvPr/>
        </p:nvPicPr>
        <p:blipFill rotWithShape="1">
          <a:blip r:embed="rId3"/>
          <a:srcRect l="46793" t="23231" r="26918" b="15017"/>
          <a:stretch/>
        </p:blipFill>
        <p:spPr bwMode="auto">
          <a:xfrm>
            <a:off x="1835696" y="257374"/>
            <a:ext cx="5777805" cy="6309320"/>
          </a:xfrm>
          <a:prstGeom prst="rect">
            <a:avLst/>
          </a:prstGeom>
          <a:ln>
            <a:solidFill>
              <a:srgbClr val="000099"/>
            </a:solidFill>
          </a:ln>
          <a:extLst>
            <a:ext uri="{53640926-AAD7-44D8-BBD7-CCE9431645EC}">
              <a14:shadowObscured xmlns:a14="http://schemas.microsoft.com/office/drawing/2010/main"/>
            </a:ext>
          </a:extLst>
        </p:spPr>
      </p:pic>
      <p:sp>
        <p:nvSpPr>
          <p:cNvPr id="5" name="Rectangle 6"/>
          <p:cNvSpPr txBox="1">
            <a:spLocks noChangeArrowheads="1"/>
          </p:cNvSpPr>
          <p:nvPr/>
        </p:nvSpPr>
        <p:spPr>
          <a:xfrm rot="16200000">
            <a:off x="-1053045" y="3287340"/>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900" b="1" dirty="0"/>
              <a:t>Le diagramme SWOT : l’exemple du </a:t>
            </a:r>
            <a:r>
              <a:rPr lang="fr-FR" sz="900" b="1" i="1" dirty="0"/>
              <a:t>Vietnam Museum of </a:t>
            </a:r>
            <a:r>
              <a:rPr lang="fr-FR" sz="900" b="1" i="1" dirty="0" err="1"/>
              <a:t>Ethnology</a:t>
            </a:r>
            <a:r>
              <a:rPr lang="fr-FR" sz="900" b="1" kern="0" dirty="0">
                <a:solidFill>
                  <a:schemeClr val="accent6">
                    <a:lumMod val="75000"/>
                  </a:schemeClr>
                </a:solidFill>
              </a:rPr>
              <a:t> </a:t>
            </a:r>
          </a:p>
        </p:txBody>
      </p:sp>
      <p:pic>
        <p:nvPicPr>
          <p:cNvPr id="6" name="Picture 2" descr="C:\Users\BLUEOFFICE\Desktop\revisions-poly.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08304" y="2564904"/>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70557"/>
      </p:ext>
    </p:extLst>
  </p:cSld>
  <p:clrMapOvr>
    <a:masterClrMapping/>
  </p:clrMapOvr>
  <p:transition spd="med">
    <p:randomBa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117</a:t>
            </a:fld>
            <a:endParaRPr lang="fr-FR" dirty="0"/>
          </a:p>
        </p:txBody>
      </p:sp>
      <p:grpSp>
        <p:nvGrpSpPr>
          <p:cNvPr id="4" name="Group 2070"/>
          <p:cNvGrpSpPr>
            <a:grpSpLocks/>
          </p:cNvGrpSpPr>
          <p:nvPr/>
        </p:nvGrpSpPr>
        <p:grpSpPr bwMode="auto">
          <a:xfrm>
            <a:off x="221128" y="1769092"/>
            <a:ext cx="8694170" cy="4396212"/>
            <a:chOff x="1341" y="3064"/>
            <a:chExt cx="9180" cy="6660"/>
          </a:xfrm>
        </p:grpSpPr>
        <p:sp>
          <p:nvSpPr>
            <p:cNvPr id="5" name="Rectangle 2071"/>
            <p:cNvSpPr>
              <a:spLocks noChangeArrowheads="1"/>
            </p:cNvSpPr>
            <p:nvPr/>
          </p:nvSpPr>
          <p:spPr bwMode="auto">
            <a:xfrm>
              <a:off x="1341" y="3064"/>
              <a:ext cx="9180" cy="6660"/>
            </a:xfrm>
            <a:prstGeom prst="rect">
              <a:avLst/>
            </a:prstGeom>
            <a:solidFill>
              <a:srgbClr val="FFFF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ln>
                  <a:solidFill>
                    <a:schemeClr val="accent2"/>
                  </a:solidFill>
                </a:ln>
                <a:solidFill>
                  <a:schemeClr val="accent5"/>
                </a:solidFill>
                <a:latin typeface="Times"/>
              </a:endParaRPr>
            </a:p>
          </p:txBody>
        </p:sp>
        <p:sp>
          <p:nvSpPr>
            <p:cNvPr id="6" name="Rectangle 2072"/>
            <p:cNvSpPr>
              <a:spLocks noChangeArrowheads="1"/>
            </p:cNvSpPr>
            <p:nvPr/>
          </p:nvSpPr>
          <p:spPr bwMode="auto">
            <a:xfrm>
              <a:off x="1521" y="3244"/>
              <a:ext cx="8820" cy="3960"/>
            </a:xfrm>
            <a:prstGeom prst="rect">
              <a:avLst/>
            </a:prstGeom>
            <a:solidFill>
              <a:srgbClr val="CCFF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ln>
                  <a:solidFill>
                    <a:schemeClr val="accent2"/>
                  </a:solidFill>
                </a:ln>
                <a:solidFill>
                  <a:schemeClr val="accent5"/>
                </a:solidFill>
                <a:latin typeface="Times"/>
              </a:endParaRPr>
            </a:p>
          </p:txBody>
        </p:sp>
        <p:sp>
          <p:nvSpPr>
            <p:cNvPr id="7" name="Text Box 2073"/>
            <p:cNvSpPr txBox="1">
              <a:spLocks noChangeArrowheads="1"/>
            </p:cNvSpPr>
            <p:nvPr/>
          </p:nvSpPr>
          <p:spPr bwMode="auto">
            <a:xfrm>
              <a:off x="1521" y="9184"/>
              <a:ext cx="8820" cy="360"/>
            </a:xfrm>
            <a:prstGeom prst="rect">
              <a:avLst/>
            </a:prstGeom>
            <a:solidFill>
              <a:srgbClr val="FFFF99"/>
            </a:solidFill>
            <a:ln>
              <a:noFill/>
            </a:ln>
            <a:extLs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dirty="0">
                  <a:ln>
                    <a:solidFill>
                      <a:schemeClr val="accent2"/>
                    </a:solidFill>
                  </a:ln>
                  <a:solidFill>
                    <a:schemeClr val="accent5"/>
                  </a:solidFill>
                  <a:latin typeface="Times"/>
                </a:rPr>
                <a:t>MACRO - ENVIRONNEMENT</a:t>
              </a:r>
            </a:p>
          </p:txBody>
        </p:sp>
        <p:sp>
          <p:nvSpPr>
            <p:cNvPr id="8" name="Text Box 2074"/>
            <p:cNvSpPr txBox="1">
              <a:spLocks noChangeArrowheads="1"/>
            </p:cNvSpPr>
            <p:nvPr/>
          </p:nvSpPr>
          <p:spPr bwMode="auto">
            <a:xfrm>
              <a:off x="1701" y="3424"/>
              <a:ext cx="8460" cy="360"/>
            </a:xfrm>
            <a:prstGeom prst="rect">
              <a:avLst/>
            </a:prstGeom>
            <a:solidFill>
              <a:srgbClr val="CCFFCC"/>
            </a:solidFill>
            <a:ln>
              <a:noFill/>
            </a:ln>
            <a:extLs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dirty="0">
                  <a:ln>
                    <a:solidFill>
                      <a:schemeClr val="accent2"/>
                    </a:solidFill>
                  </a:ln>
                  <a:solidFill>
                    <a:schemeClr val="accent5"/>
                  </a:solidFill>
                  <a:latin typeface="Times"/>
                </a:rPr>
                <a:t>MICRO - ENVIRONNEMENT</a:t>
              </a:r>
            </a:p>
          </p:txBody>
        </p:sp>
        <p:sp>
          <p:nvSpPr>
            <p:cNvPr id="9" name="Rectangle 2075"/>
            <p:cNvSpPr>
              <a:spLocks noChangeArrowheads="1"/>
            </p:cNvSpPr>
            <p:nvPr/>
          </p:nvSpPr>
          <p:spPr bwMode="auto">
            <a:xfrm>
              <a:off x="1701" y="3784"/>
              <a:ext cx="8460" cy="1620"/>
            </a:xfrm>
            <a:prstGeom prst="rect">
              <a:avLst/>
            </a:prstGeom>
            <a:solidFill>
              <a:srgbClr val="FFCC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ln>
                  <a:solidFill>
                    <a:schemeClr val="accent2"/>
                  </a:solidFill>
                </a:ln>
                <a:solidFill>
                  <a:schemeClr val="accent5"/>
                </a:solidFill>
                <a:latin typeface="Times"/>
              </a:endParaRPr>
            </a:p>
          </p:txBody>
        </p:sp>
        <p:sp>
          <p:nvSpPr>
            <p:cNvPr id="10" name="Text Box 2076"/>
            <p:cNvSpPr txBox="1">
              <a:spLocks noChangeArrowheads="1"/>
            </p:cNvSpPr>
            <p:nvPr/>
          </p:nvSpPr>
          <p:spPr bwMode="auto">
            <a:xfrm>
              <a:off x="2421" y="4864"/>
              <a:ext cx="7200" cy="360"/>
            </a:xfrm>
            <a:prstGeom prst="rect">
              <a:avLst/>
            </a:prstGeom>
            <a:solidFill>
              <a:srgbClr val="FFCC99"/>
            </a:solidFill>
            <a:ln>
              <a:noFill/>
            </a:ln>
            <a:extLs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a:ln>
                    <a:solidFill>
                      <a:schemeClr val="accent2"/>
                    </a:solidFill>
                  </a:ln>
                  <a:solidFill>
                    <a:schemeClr val="accent5"/>
                  </a:solidFill>
                  <a:latin typeface="Times"/>
                </a:rPr>
                <a:t>Partenaire commerciaux</a:t>
              </a:r>
            </a:p>
          </p:txBody>
        </p:sp>
        <p:sp>
          <p:nvSpPr>
            <p:cNvPr id="11" name="Text Box 2077"/>
            <p:cNvSpPr txBox="1">
              <a:spLocks noChangeArrowheads="1"/>
            </p:cNvSpPr>
            <p:nvPr/>
          </p:nvSpPr>
          <p:spPr bwMode="auto">
            <a:xfrm>
              <a:off x="2058" y="4144"/>
              <a:ext cx="1620" cy="540"/>
            </a:xfrm>
            <a:prstGeom prst="rect">
              <a:avLst/>
            </a:prstGeom>
            <a:solidFill>
              <a:srgbClr val="FFCC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Fournisseurs</a:t>
              </a:r>
            </a:p>
          </p:txBody>
        </p:sp>
        <p:sp>
          <p:nvSpPr>
            <p:cNvPr id="12" name="Text Box 2078"/>
            <p:cNvSpPr txBox="1">
              <a:spLocks noChangeArrowheads="1"/>
            </p:cNvSpPr>
            <p:nvPr/>
          </p:nvSpPr>
          <p:spPr bwMode="auto">
            <a:xfrm>
              <a:off x="4041" y="4144"/>
              <a:ext cx="1620" cy="540"/>
            </a:xfrm>
            <a:prstGeom prst="rect">
              <a:avLst/>
            </a:prstGeom>
            <a:solidFill>
              <a:srgbClr val="FFCC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Entreprise</a:t>
              </a:r>
            </a:p>
          </p:txBody>
        </p:sp>
        <p:sp>
          <p:nvSpPr>
            <p:cNvPr id="13" name="Text Box 2079"/>
            <p:cNvSpPr txBox="1">
              <a:spLocks noChangeArrowheads="1"/>
            </p:cNvSpPr>
            <p:nvPr/>
          </p:nvSpPr>
          <p:spPr bwMode="auto">
            <a:xfrm>
              <a:off x="6201" y="4144"/>
              <a:ext cx="1800" cy="540"/>
            </a:xfrm>
            <a:prstGeom prst="rect">
              <a:avLst/>
            </a:prstGeom>
            <a:solidFill>
              <a:srgbClr val="FFCC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Intermédiaires</a:t>
              </a:r>
            </a:p>
          </p:txBody>
        </p:sp>
        <p:sp>
          <p:nvSpPr>
            <p:cNvPr id="14" name="Text Box 2080"/>
            <p:cNvSpPr txBox="1">
              <a:spLocks noChangeArrowheads="1"/>
            </p:cNvSpPr>
            <p:nvPr/>
          </p:nvSpPr>
          <p:spPr bwMode="auto">
            <a:xfrm>
              <a:off x="8361" y="4144"/>
              <a:ext cx="1620" cy="540"/>
            </a:xfrm>
            <a:prstGeom prst="rect">
              <a:avLst/>
            </a:prstGeom>
            <a:solidFill>
              <a:srgbClr val="FFCC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Marché final</a:t>
              </a:r>
            </a:p>
          </p:txBody>
        </p:sp>
        <p:sp>
          <p:nvSpPr>
            <p:cNvPr id="15" name="Line 2081"/>
            <p:cNvSpPr>
              <a:spLocks noChangeShapeType="1"/>
            </p:cNvSpPr>
            <p:nvPr/>
          </p:nvSpPr>
          <p:spPr bwMode="auto">
            <a:xfrm>
              <a:off x="3681" y="4324"/>
              <a:ext cx="360" cy="0"/>
            </a:xfrm>
            <a:prstGeom prst="line">
              <a:avLst/>
            </a:prstGeom>
            <a:noFill/>
            <a:ln w="28575">
              <a:solidFill>
                <a:srgbClr val="333399"/>
              </a:solidFill>
              <a:round/>
              <a:headEnd/>
              <a:tailEnd/>
            </a:ln>
            <a:extLst>
              <a:ext uri="{909E8E84-426E-40DD-AFC4-6F175D3DCCD1}">
                <a14:hiddenFill xmlns:a14="http://schemas.microsoft.com/office/drawing/2010/main">
                  <a:noFill/>
                </a14:hiddenFill>
              </a:ext>
            </a:extLst>
          </p:spPr>
          <p:txBody>
            <a:bodyPr/>
            <a:lstStyle/>
            <a:p>
              <a:endParaRPr lang="fr-FR">
                <a:ln>
                  <a:solidFill>
                    <a:schemeClr val="accent2"/>
                  </a:solidFill>
                </a:ln>
                <a:solidFill>
                  <a:schemeClr val="accent5"/>
                </a:solidFill>
              </a:endParaRPr>
            </a:p>
          </p:txBody>
        </p:sp>
        <p:sp>
          <p:nvSpPr>
            <p:cNvPr id="16" name="Line 2082"/>
            <p:cNvSpPr>
              <a:spLocks noChangeShapeType="1"/>
            </p:cNvSpPr>
            <p:nvPr/>
          </p:nvSpPr>
          <p:spPr bwMode="auto">
            <a:xfrm flipH="1">
              <a:off x="5661" y="4324"/>
              <a:ext cx="540" cy="0"/>
            </a:xfrm>
            <a:prstGeom prst="line">
              <a:avLst/>
            </a:prstGeom>
            <a:noFill/>
            <a:ln w="28575">
              <a:solidFill>
                <a:srgbClr val="333399"/>
              </a:solidFill>
              <a:round/>
              <a:headEnd/>
              <a:tailEnd/>
            </a:ln>
            <a:extLst>
              <a:ext uri="{909E8E84-426E-40DD-AFC4-6F175D3DCCD1}">
                <a14:hiddenFill xmlns:a14="http://schemas.microsoft.com/office/drawing/2010/main">
                  <a:noFill/>
                </a14:hiddenFill>
              </a:ext>
            </a:extLst>
          </p:spPr>
          <p:txBody>
            <a:bodyPr/>
            <a:lstStyle/>
            <a:p>
              <a:endParaRPr lang="fr-FR">
                <a:ln>
                  <a:solidFill>
                    <a:schemeClr val="accent2"/>
                  </a:solidFill>
                </a:ln>
                <a:solidFill>
                  <a:schemeClr val="accent5"/>
                </a:solidFill>
              </a:endParaRPr>
            </a:p>
          </p:txBody>
        </p:sp>
        <p:sp>
          <p:nvSpPr>
            <p:cNvPr id="17" name="Line 2083"/>
            <p:cNvSpPr>
              <a:spLocks noChangeShapeType="1"/>
            </p:cNvSpPr>
            <p:nvPr/>
          </p:nvSpPr>
          <p:spPr bwMode="auto">
            <a:xfrm flipH="1">
              <a:off x="8001" y="4324"/>
              <a:ext cx="360" cy="0"/>
            </a:xfrm>
            <a:prstGeom prst="line">
              <a:avLst/>
            </a:prstGeom>
            <a:noFill/>
            <a:ln w="28575">
              <a:solidFill>
                <a:srgbClr val="333399"/>
              </a:solidFill>
              <a:round/>
              <a:headEnd/>
              <a:tailEnd/>
            </a:ln>
            <a:extLst>
              <a:ext uri="{909E8E84-426E-40DD-AFC4-6F175D3DCCD1}">
                <a14:hiddenFill xmlns:a14="http://schemas.microsoft.com/office/drawing/2010/main">
                  <a:noFill/>
                </a14:hiddenFill>
              </a:ext>
            </a:extLst>
          </p:spPr>
          <p:txBody>
            <a:bodyPr/>
            <a:lstStyle/>
            <a:p>
              <a:endParaRPr lang="fr-FR">
                <a:ln>
                  <a:solidFill>
                    <a:schemeClr val="accent2"/>
                  </a:solidFill>
                </a:ln>
                <a:solidFill>
                  <a:schemeClr val="accent5"/>
                </a:solidFill>
              </a:endParaRPr>
            </a:p>
          </p:txBody>
        </p:sp>
        <p:sp>
          <p:nvSpPr>
            <p:cNvPr id="18" name="Text Box 2084"/>
            <p:cNvSpPr txBox="1">
              <a:spLocks noChangeArrowheads="1"/>
            </p:cNvSpPr>
            <p:nvPr/>
          </p:nvSpPr>
          <p:spPr bwMode="auto">
            <a:xfrm>
              <a:off x="1701" y="5584"/>
              <a:ext cx="1620" cy="540"/>
            </a:xfrm>
            <a:prstGeom prst="rect">
              <a:avLst/>
            </a:prstGeom>
            <a:solidFill>
              <a:srgbClr val="CCFF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Concurrence</a:t>
              </a:r>
            </a:p>
          </p:txBody>
        </p:sp>
        <p:sp>
          <p:nvSpPr>
            <p:cNvPr id="19" name="Text Box 2085"/>
            <p:cNvSpPr txBox="1">
              <a:spLocks noChangeArrowheads="1"/>
            </p:cNvSpPr>
            <p:nvPr/>
          </p:nvSpPr>
          <p:spPr bwMode="auto">
            <a:xfrm>
              <a:off x="1701" y="6304"/>
              <a:ext cx="1620" cy="540"/>
            </a:xfrm>
            <a:prstGeom prst="rect">
              <a:avLst/>
            </a:prstGeom>
            <a:solidFill>
              <a:srgbClr val="CCFF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Médias</a:t>
              </a:r>
            </a:p>
          </p:txBody>
        </p:sp>
        <p:sp>
          <p:nvSpPr>
            <p:cNvPr id="20" name="Text Box 2086"/>
            <p:cNvSpPr txBox="1">
              <a:spLocks noChangeArrowheads="1"/>
            </p:cNvSpPr>
            <p:nvPr/>
          </p:nvSpPr>
          <p:spPr bwMode="auto">
            <a:xfrm>
              <a:off x="3501" y="5584"/>
              <a:ext cx="1440" cy="720"/>
            </a:xfrm>
            <a:prstGeom prst="rect">
              <a:avLst/>
            </a:prstGeom>
            <a:solidFill>
              <a:srgbClr val="CCFF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Monde financier</a:t>
              </a:r>
            </a:p>
          </p:txBody>
        </p:sp>
        <p:sp>
          <p:nvSpPr>
            <p:cNvPr id="21" name="Text Box 2087"/>
            <p:cNvSpPr txBox="1">
              <a:spLocks noChangeArrowheads="1"/>
            </p:cNvSpPr>
            <p:nvPr/>
          </p:nvSpPr>
          <p:spPr bwMode="auto">
            <a:xfrm>
              <a:off x="5121" y="5584"/>
              <a:ext cx="1440" cy="720"/>
            </a:xfrm>
            <a:prstGeom prst="rect">
              <a:avLst/>
            </a:prstGeom>
            <a:solidFill>
              <a:srgbClr val="CCFF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Pouvoirs</a:t>
              </a:r>
            </a:p>
            <a:p>
              <a:pPr algn="ctr">
                <a:spcBef>
                  <a:spcPct val="0"/>
                </a:spcBef>
                <a:buClrTx/>
                <a:buSzTx/>
                <a:buFontTx/>
                <a:buNone/>
              </a:pPr>
              <a:r>
                <a:rPr lang="fr-FR" altLang="fr-FR" sz="1200" b="0">
                  <a:ln>
                    <a:solidFill>
                      <a:schemeClr val="accent2"/>
                    </a:solidFill>
                  </a:ln>
                  <a:solidFill>
                    <a:schemeClr val="accent5"/>
                  </a:solidFill>
                  <a:latin typeface="Times"/>
                </a:rPr>
                <a:t>publics</a:t>
              </a:r>
            </a:p>
          </p:txBody>
        </p:sp>
        <p:sp>
          <p:nvSpPr>
            <p:cNvPr id="22" name="Text Box 2088"/>
            <p:cNvSpPr txBox="1">
              <a:spLocks noChangeArrowheads="1"/>
            </p:cNvSpPr>
            <p:nvPr/>
          </p:nvSpPr>
          <p:spPr bwMode="auto">
            <a:xfrm>
              <a:off x="6921" y="5584"/>
              <a:ext cx="1440" cy="720"/>
            </a:xfrm>
            <a:prstGeom prst="rect">
              <a:avLst/>
            </a:prstGeom>
            <a:solidFill>
              <a:srgbClr val="CCFF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Groupes d’intérêt</a:t>
              </a:r>
            </a:p>
          </p:txBody>
        </p:sp>
        <p:sp>
          <p:nvSpPr>
            <p:cNvPr id="23" name="Text Box 2089"/>
            <p:cNvSpPr txBox="1">
              <a:spLocks noChangeArrowheads="1"/>
            </p:cNvSpPr>
            <p:nvPr/>
          </p:nvSpPr>
          <p:spPr bwMode="auto">
            <a:xfrm>
              <a:off x="8721" y="5584"/>
              <a:ext cx="1440" cy="720"/>
            </a:xfrm>
            <a:prstGeom prst="rect">
              <a:avLst/>
            </a:prstGeom>
            <a:solidFill>
              <a:srgbClr val="CCFF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Opinion publique</a:t>
              </a:r>
            </a:p>
          </p:txBody>
        </p:sp>
        <p:sp>
          <p:nvSpPr>
            <p:cNvPr id="24" name="Text Box 2090"/>
            <p:cNvSpPr txBox="1">
              <a:spLocks noChangeArrowheads="1"/>
            </p:cNvSpPr>
            <p:nvPr/>
          </p:nvSpPr>
          <p:spPr bwMode="auto">
            <a:xfrm>
              <a:off x="2061" y="7564"/>
              <a:ext cx="1800" cy="540"/>
            </a:xfrm>
            <a:prstGeom prst="rect">
              <a:avLst/>
            </a:prstGeom>
            <a:solidFill>
              <a:srgbClr val="FFFF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Socio-démo</a:t>
              </a:r>
            </a:p>
          </p:txBody>
        </p:sp>
        <p:sp>
          <p:nvSpPr>
            <p:cNvPr id="25" name="Text Box 2091"/>
            <p:cNvSpPr txBox="1">
              <a:spLocks noChangeArrowheads="1"/>
            </p:cNvSpPr>
            <p:nvPr/>
          </p:nvSpPr>
          <p:spPr bwMode="auto">
            <a:xfrm>
              <a:off x="3321" y="8464"/>
              <a:ext cx="1800" cy="540"/>
            </a:xfrm>
            <a:prstGeom prst="rect">
              <a:avLst/>
            </a:prstGeom>
            <a:solidFill>
              <a:srgbClr val="FFFF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Economie</a:t>
              </a:r>
            </a:p>
          </p:txBody>
        </p:sp>
        <p:sp>
          <p:nvSpPr>
            <p:cNvPr id="26" name="Text Box 2092"/>
            <p:cNvSpPr txBox="1">
              <a:spLocks noChangeArrowheads="1"/>
            </p:cNvSpPr>
            <p:nvPr/>
          </p:nvSpPr>
          <p:spPr bwMode="auto">
            <a:xfrm>
              <a:off x="4941" y="7564"/>
              <a:ext cx="1800" cy="540"/>
            </a:xfrm>
            <a:prstGeom prst="rect">
              <a:avLst/>
            </a:prstGeom>
            <a:solidFill>
              <a:srgbClr val="FFFF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Politico-légal</a:t>
              </a:r>
            </a:p>
          </p:txBody>
        </p:sp>
        <p:sp>
          <p:nvSpPr>
            <p:cNvPr id="27" name="Text Box 2093"/>
            <p:cNvSpPr txBox="1">
              <a:spLocks noChangeArrowheads="1"/>
            </p:cNvSpPr>
            <p:nvPr/>
          </p:nvSpPr>
          <p:spPr bwMode="auto">
            <a:xfrm>
              <a:off x="6381" y="8464"/>
              <a:ext cx="1800" cy="540"/>
            </a:xfrm>
            <a:prstGeom prst="rect">
              <a:avLst/>
            </a:prstGeom>
            <a:solidFill>
              <a:srgbClr val="FFFF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Technologique</a:t>
              </a:r>
            </a:p>
          </p:txBody>
        </p:sp>
        <p:sp>
          <p:nvSpPr>
            <p:cNvPr id="28" name="Text Box 2094"/>
            <p:cNvSpPr txBox="1">
              <a:spLocks noChangeArrowheads="1"/>
            </p:cNvSpPr>
            <p:nvPr/>
          </p:nvSpPr>
          <p:spPr bwMode="auto">
            <a:xfrm>
              <a:off x="7821" y="7564"/>
              <a:ext cx="1800" cy="540"/>
            </a:xfrm>
            <a:prstGeom prst="rect">
              <a:avLst/>
            </a:prstGeom>
            <a:solidFill>
              <a:srgbClr val="FFFF99"/>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b="0">
                  <a:ln>
                    <a:solidFill>
                      <a:schemeClr val="accent2"/>
                    </a:solidFill>
                  </a:ln>
                  <a:solidFill>
                    <a:schemeClr val="accent5"/>
                  </a:solidFill>
                  <a:latin typeface="Times"/>
                </a:rPr>
                <a:t>Ecologique</a:t>
              </a:r>
            </a:p>
          </p:txBody>
        </p:sp>
        <p:sp>
          <p:nvSpPr>
            <p:cNvPr id="29" name="Text Box 2095"/>
            <p:cNvSpPr txBox="1">
              <a:spLocks noChangeArrowheads="1"/>
            </p:cNvSpPr>
            <p:nvPr/>
          </p:nvSpPr>
          <p:spPr bwMode="auto">
            <a:xfrm>
              <a:off x="5121" y="6664"/>
              <a:ext cx="4140" cy="360"/>
            </a:xfrm>
            <a:prstGeom prst="rect">
              <a:avLst/>
            </a:prstGeom>
            <a:solidFill>
              <a:srgbClr val="CCFFCC"/>
            </a:solidFill>
            <a:ln>
              <a:noFill/>
            </a:ln>
            <a:extLs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a:ln>
                    <a:solidFill>
                      <a:schemeClr val="accent2"/>
                    </a:solidFill>
                  </a:ln>
                  <a:solidFill>
                    <a:schemeClr val="accent5"/>
                  </a:solidFill>
                  <a:latin typeface="Times"/>
                </a:rPr>
                <a:t>Publics</a:t>
              </a:r>
            </a:p>
          </p:txBody>
        </p:sp>
      </p:grpSp>
      <p:pic>
        <p:nvPicPr>
          <p:cNvPr id="30"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128" y="235764"/>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31" name="Rectangle 6"/>
          <p:cNvSpPr txBox="1">
            <a:spLocks noChangeArrowheads="1"/>
          </p:cNvSpPr>
          <p:nvPr/>
        </p:nvSpPr>
        <p:spPr>
          <a:xfrm>
            <a:off x="2399633" y="453936"/>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Tree>
    <p:extLst>
      <p:ext uri="{BB962C8B-B14F-4D97-AF65-F5344CB8AC3E}">
        <p14:creationId xmlns:p14="http://schemas.microsoft.com/office/powerpoint/2010/main" val="1065866733"/>
      </p:ext>
    </p:extLst>
  </p:cSld>
  <p:clrMapOvr>
    <a:masterClrMapping/>
  </p:clrMapOvr>
  <p:transition spd="med">
    <p:randomBa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1026"/>
          <p:cNvSpPr>
            <a:spLocks noGrp="1" noChangeArrowheads="1"/>
          </p:cNvSpPr>
          <p:nvPr>
            <p:ph type="title"/>
          </p:nvPr>
        </p:nvSpPr>
        <p:spPr>
          <a:xfrm>
            <a:off x="251520" y="332656"/>
            <a:ext cx="8072803" cy="720080"/>
          </a:xfrm>
        </p:spPr>
        <p:txBody>
          <a:bodyPr lIns="91440" tIns="45720" rIns="91440" bIns="45720"/>
          <a:lstStyle/>
          <a:p>
            <a:pPr defTabSz="914400"/>
            <a:r>
              <a:rPr lang="fr-FR" altLang="fr-FR" sz="2800" b="1" dirty="0">
                <a:solidFill>
                  <a:schemeClr val="accent6">
                    <a:lumMod val="75000"/>
                  </a:schemeClr>
                </a:solidFill>
                <a:latin typeface="Arial" panose="020B0604020202020204" pitchFamily="34" charset="0"/>
                <a:cs typeface="Arial" panose="020B0604020202020204" pitchFamily="34" charset="0"/>
              </a:rPr>
              <a:t>Définition d’un marché</a:t>
            </a:r>
          </a:p>
        </p:txBody>
      </p:sp>
      <p:sp>
        <p:nvSpPr>
          <p:cNvPr id="20484" name="Rectangle 1027"/>
          <p:cNvSpPr>
            <a:spLocks noGrp="1" noChangeArrowheads="1"/>
          </p:cNvSpPr>
          <p:nvPr>
            <p:ph type="body" idx="1"/>
          </p:nvPr>
        </p:nvSpPr>
        <p:spPr>
          <a:xfrm>
            <a:off x="611560" y="1052736"/>
            <a:ext cx="8159262" cy="4457700"/>
          </a:xfrm>
        </p:spPr>
        <p:txBody>
          <a:bodyPr/>
          <a:lstStyle/>
          <a:p>
            <a:pPr marL="0" indent="0" algn="just" defTabSz="914400">
              <a:buNone/>
            </a:pPr>
            <a:r>
              <a:rPr lang="fr-FR" altLang="fr-FR" sz="1800" b="0" dirty="0">
                <a:solidFill>
                  <a:schemeClr val="accent6">
                    <a:lumMod val="75000"/>
                  </a:schemeClr>
                </a:solidFill>
                <a:latin typeface="Arial" panose="020B0604020202020204" pitchFamily="34" charset="0"/>
                <a:cs typeface="Arial" panose="020B0604020202020204" pitchFamily="34" charset="0"/>
              </a:rPr>
              <a:t>Quatre niveaux d'analyse du marché :</a:t>
            </a:r>
          </a:p>
          <a:p>
            <a:pPr marL="0" indent="0" algn="just" defTabSz="914400">
              <a:buNone/>
            </a:pPr>
            <a:endParaRPr lang="fr-FR" altLang="fr-FR" sz="1800" b="0" dirty="0">
              <a:solidFill>
                <a:schemeClr val="accent6">
                  <a:lumMod val="75000"/>
                </a:schemeClr>
              </a:solidFill>
              <a:latin typeface="Arial" panose="020B0604020202020204" pitchFamily="34" charset="0"/>
              <a:cs typeface="Arial" panose="020B0604020202020204" pitchFamily="34" charset="0"/>
            </a:endParaRPr>
          </a:p>
          <a:p>
            <a:pPr marL="800100" lvl="1" indent="-342900" algn="just" defTabSz="914400">
              <a:buClr>
                <a:srgbClr val="000099"/>
              </a:buClr>
              <a:buFont typeface="Wingdings" panose="05000000000000000000" pitchFamily="2" charset="2"/>
              <a:buChar char="§"/>
            </a:pPr>
            <a:r>
              <a:rPr lang="fr-FR" altLang="fr-FR" sz="1800" dirty="0">
                <a:solidFill>
                  <a:schemeClr val="accent6">
                    <a:lumMod val="75000"/>
                  </a:schemeClr>
                </a:solidFill>
                <a:latin typeface="Arial" panose="020B0604020202020204" pitchFamily="34" charset="0"/>
                <a:cs typeface="Arial" panose="020B0604020202020204" pitchFamily="34" charset="0"/>
              </a:rPr>
              <a:t>le marché </a:t>
            </a:r>
            <a:r>
              <a:rPr lang="fr-FR" altLang="fr-FR" sz="1800" b="1" dirty="0">
                <a:solidFill>
                  <a:schemeClr val="accent6">
                    <a:lumMod val="75000"/>
                  </a:schemeClr>
                </a:solidFill>
                <a:latin typeface="Arial" panose="020B0604020202020204" pitchFamily="34" charset="0"/>
                <a:cs typeface="Arial" panose="020B0604020202020204" pitchFamily="34" charset="0"/>
              </a:rPr>
              <a:t>principal</a:t>
            </a:r>
            <a:r>
              <a:rPr lang="fr-FR" altLang="fr-FR" sz="1800" dirty="0">
                <a:solidFill>
                  <a:schemeClr val="accent6">
                    <a:lumMod val="75000"/>
                  </a:schemeClr>
                </a:solidFill>
                <a:latin typeface="Arial" panose="020B0604020202020204" pitchFamily="34" charset="0"/>
                <a:cs typeface="Arial" panose="020B0604020202020204" pitchFamily="34" charset="0"/>
              </a:rPr>
              <a:t> correspond à l'ensemble des produits techniquement identiques et directement concurrents ;</a:t>
            </a:r>
          </a:p>
          <a:p>
            <a:pPr marL="457200" lvl="1" indent="0" algn="just" defTabSz="914400">
              <a:buClr>
                <a:srgbClr val="000099"/>
              </a:buClr>
              <a:buNone/>
            </a:pPr>
            <a:endParaRPr lang="fr-FR" altLang="fr-FR" sz="1800" dirty="0">
              <a:solidFill>
                <a:schemeClr val="accent6">
                  <a:lumMod val="75000"/>
                </a:schemeClr>
              </a:solidFill>
              <a:latin typeface="Arial" panose="020B0604020202020204" pitchFamily="34" charset="0"/>
              <a:cs typeface="Arial" panose="020B0604020202020204" pitchFamily="34" charset="0"/>
            </a:endParaRPr>
          </a:p>
          <a:p>
            <a:pPr marL="800100" lvl="1" indent="-342900" algn="just" defTabSz="914400">
              <a:buClr>
                <a:srgbClr val="000099"/>
              </a:buClr>
              <a:buFont typeface="Wingdings" panose="05000000000000000000" pitchFamily="2" charset="2"/>
              <a:buChar char="§"/>
            </a:pPr>
            <a:r>
              <a:rPr lang="fr-FR" altLang="fr-FR" sz="1800" dirty="0">
                <a:solidFill>
                  <a:schemeClr val="accent6">
                    <a:lumMod val="75000"/>
                  </a:schemeClr>
                </a:solidFill>
                <a:latin typeface="Arial" panose="020B0604020202020204" pitchFamily="34" charset="0"/>
                <a:cs typeface="Arial" panose="020B0604020202020204" pitchFamily="34" charset="0"/>
              </a:rPr>
              <a:t>le marché </a:t>
            </a:r>
            <a:r>
              <a:rPr lang="fr-FR" altLang="fr-FR" sz="1800" b="1" dirty="0">
                <a:solidFill>
                  <a:schemeClr val="accent6">
                    <a:lumMod val="75000"/>
                  </a:schemeClr>
                </a:solidFill>
                <a:latin typeface="Arial" panose="020B0604020202020204" pitchFamily="34" charset="0"/>
                <a:cs typeface="Arial" panose="020B0604020202020204" pitchFamily="34" charset="0"/>
              </a:rPr>
              <a:t>environnant</a:t>
            </a:r>
            <a:r>
              <a:rPr lang="fr-FR" altLang="fr-FR" sz="1800" dirty="0">
                <a:solidFill>
                  <a:schemeClr val="accent6">
                    <a:lumMod val="75000"/>
                  </a:schemeClr>
                </a:solidFill>
                <a:latin typeface="Arial" panose="020B0604020202020204" pitchFamily="34" charset="0"/>
                <a:cs typeface="Arial" panose="020B0604020202020204" pitchFamily="34" charset="0"/>
              </a:rPr>
              <a:t> est composé des produits de nature différente des produits du marché principal, mais satisfaisant les mêmes besoins dans les mêmes conditions ;</a:t>
            </a:r>
          </a:p>
          <a:p>
            <a:pPr marL="457200" lvl="1" indent="0" algn="just" defTabSz="914400">
              <a:buClr>
                <a:srgbClr val="000099"/>
              </a:buClr>
              <a:buNone/>
            </a:pPr>
            <a:endParaRPr lang="fr-FR" altLang="fr-FR" sz="1800" dirty="0">
              <a:solidFill>
                <a:schemeClr val="accent6">
                  <a:lumMod val="75000"/>
                </a:schemeClr>
              </a:solidFill>
              <a:latin typeface="Arial" panose="020B0604020202020204" pitchFamily="34" charset="0"/>
              <a:cs typeface="Arial" panose="020B0604020202020204" pitchFamily="34" charset="0"/>
            </a:endParaRPr>
          </a:p>
          <a:p>
            <a:pPr marL="800100" lvl="1" indent="-342900" algn="just" defTabSz="914400">
              <a:buClr>
                <a:srgbClr val="000099"/>
              </a:buClr>
              <a:buFont typeface="Wingdings" panose="05000000000000000000" pitchFamily="2" charset="2"/>
              <a:buChar char="§"/>
            </a:pPr>
            <a:r>
              <a:rPr lang="fr-FR" altLang="fr-FR" sz="1800" dirty="0">
                <a:solidFill>
                  <a:schemeClr val="accent6">
                    <a:lumMod val="75000"/>
                  </a:schemeClr>
                </a:solidFill>
                <a:latin typeface="Arial" panose="020B0604020202020204" pitchFamily="34" charset="0"/>
                <a:cs typeface="Arial" panose="020B0604020202020204" pitchFamily="34" charset="0"/>
              </a:rPr>
              <a:t>le marché </a:t>
            </a:r>
            <a:r>
              <a:rPr lang="fr-FR" altLang="fr-FR" sz="1800" b="1" dirty="0">
                <a:solidFill>
                  <a:schemeClr val="accent6">
                    <a:lumMod val="75000"/>
                  </a:schemeClr>
                </a:solidFill>
                <a:latin typeface="Arial" panose="020B0604020202020204" pitchFamily="34" charset="0"/>
                <a:cs typeface="Arial" panose="020B0604020202020204" pitchFamily="34" charset="0"/>
              </a:rPr>
              <a:t>générique</a:t>
            </a:r>
            <a:r>
              <a:rPr lang="fr-FR" altLang="fr-FR" sz="1800" dirty="0">
                <a:solidFill>
                  <a:schemeClr val="accent6">
                    <a:lumMod val="75000"/>
                  </a:schemeClr>
                </a:solidFill>
                <a:latin typeface="Arial" panose="020B0604020202020204" pitchFamily="34" charset="0"/>
                <a:cs typeface="Arial" panose="020B0604020202020204" pitchFamily="34" charset="0"/>
              </a:rPr>
              <a:t> comprend tous les produits liés à la catégorie de besoins satisfaits par les produits du marché principal;</a:t>
            </a:r>
          </a:p>
          <a:p>
            <a:pPr marL="457200" lvl="1" indent="0" algn="just" defTabSz="914400">
              <a:buClr>
                <a:srgbClr val="000099"/>
              </a:buClr>
              <a:buNone/>
            </a:pPr>
            <a:endParaRPr lang="fr-FR" altLang="fr-FR" sz="1800" dirty="0">
              <a:solidFill>
                <a:schemeClr val="accent6">
                  <a:lumMod val="75000"/>
                </a:schemeClr>
              </a:solidFill>
              <a:latin typeface="Arial" panose="020B0604020202020204" pitchFamily="34" charset="0"/>
              <a:cs typeface="Arial" panose="020B0604020202020204" pitchFamily="34" charset="0"/>
            </a:endParaRPr>
          </a:p>
          <a:p>
            <a:pPr marL="800100" lvl="1" indent="-342900" algn="just" defTabSz="914400">
              <a:buClr>
                <a:srgbClr val="000099"/>
              </a:buClr>
              <a:buFont typeface="Wingdings" panose="05000000000000000000" pitchFamily="2" charset="2"/>
              <a:buChar char="§"/>
            </a:pPr>
            <a:r>
              <a:rPr lang="fr-FR" altLang="fr-FR" sz="1800" dirty="0">
                <a:solidFill>
                  <a:schemeClr val="accent6">
                    <a:lumMod val="75000"/>
                  </a:schemeClr>
                </a:solidFill>
                <a:latin typeface="Arial" panose="020B0604020202020204" pitchFamily="34" charset="0"/>
                <a:cs typeface="Arial" panose="020B0604020202020204" pitchFamily="34" charset="0"/>
              </a:rPr>
              <a:t>le marché </a:t>
            </a:r>
            <a:r>
              <a:rPr lang="fr-FR" altLang="fr-FR" sz="1800" b="1" dirty="0">
                <a:solidFill>
                  <a:schemeClr val="accent6">
                    <a:lumMod val="75000"/>
                  </a:schemeClr>
                </a:solidFill>
                <a:latin typeface="Arial" panose="020B0604020202020204" pitchFamily="34" charset="0"/>
                <a:cs typeface="Arial" panose="020B0604020202020204" pitchFamily="34" charset="0"/>
              </a:rPr>
              <a:t>support</a:t>
            </a:r>
            <a:r>
              <a:rPr lang="fr-FR" altLang="fr-FR" sz="1800" dirty="0">
                <a:solidFill>
                  <a:schemeClr val="accent6">
                    <a:lumMod val="75000"/>
                  </a:schemeClr>
                </a:solidFill>
                <a:latin typeface="Arial" panose="020B0604020202020204" pitchFamily="34" charset="0"/>
                <a:cs typeface="Arial" panose="020B0604020202020204" pitchFamily="34" charset="0"/>
              </a:rPr>
              <a:t> est associé aux produits dont l'existence est nécessaire à la consommation des produits des marchés précédents</a:t>
            </a:r>
          </a:p>
          <a:p>
            <a:pPr marL="0" indent="0" algn="ctr">
              <a:buNone/>
            </a:pPr>
            <a:endParaRPr lang="fr-FR" altLang="fr-FR" dirty="0">
              <a:solidFill>
                <a:schemeClr val="accent6">
                  <a:lumMod val="75000"/>
                </a:schemeClr>
              </a:solidFill>
            </a:endParaRPr>
          </a:p>
          <a:p>
            <a:pPr marL="0" indent="0" algn="ctr">
              <a:buNone/>
            </a:pPr>
            <a:r>
              <a:rPr lang="fr-FR" altLang="fr-FR" sz="1800" dirty="0">
                <a:solidFill>
                  <a:schemeClr val="accent6">
                    <a:lumMod val="75000"/>
                  </a:schemeClr>
                </a:solidFill>
                <a:latin typeface="Arial" panose="020B0604020202020204" pitchFamily="34" charset="0"/>
                <a:cs typeface="Arial" panose="020B0604020202020204" pitchFamily="34" charset="0"/>
              </a:rPr>
              <a:t>Il existe toujours une concurrence ? (oui/non !)</a:t>
            </a:r>
          </a:p>
          <a:p>
            <a:pPr marL="0" indent="0" algn="ctr" defTabSz="914400">
              <a:buNone/>
            </a:pPr>
            <a:endParaRPr lang="fr-FR" altLang="fr-FR" b="0" dirty="0">
              <a:solidFill>
                <a:srgbClr val="3333CC"/>
              </a:solidFill>
            </a:endParaRPr>
          </a:p>
        </p:txBody>
      </p:sp>
    </p:spTree>
    <p:extLst>
      <p:ext uri="{BB962C8B-B14F-4D97-AF65-F5344CB8AC3E}">
        <p14:creationId xmlns:p14="http://schemas.microsoft.com/office/powerpoint/2010/main" val="399530900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119</a:t>
            </a:fld>
            <a:endParaRPr lang="fr-FR"/>
          </a:p>
        </p:txBody>
      </p:sp>
      <p:pic>
        <p:nvPicPr>
          <p:cNvPr id="545794" name="Picture 2" descr="C:\Users\BLUEOFFICE\Desktop\etude-de-march-comment-visualiser-vos-diffrents-niveaux-de-march-1-728.jpg"/>
          <p:cNvPicPr>
            <a:picLocks noChangeAspect="1" noChangeArrowheads="1"/>
          </p:cNvPicPr>
          <p:nvPr/>
        </p:nvPicPr>
        <p:blipFill rotWithShape="1">
          <a:blip r:embed="rId2">
            <a:extLst>
              <a:ext uri="{28A0092B-C50C-407E-A947-70E740481C1C}">
                <a14:useLocalDpi xmlns:a14="http://schemas.microsoft.com/office/drawing/2010/main" val="0"/>
              </a:ext>
            </a:extLst>
          </a:blip>
          <a:srcRect l="20968" t="13565" r="16444"/>
          <a:stretch/>
        </p:blipFill>
        <p:spPr bwMode="auto">
          <a:xfrm>
            <a:off x="107504" y="1164431"/>
            <a:ext cx="4896544" cy="469870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45795" name="Picture 3" descr="C:\Users\BLUEOFFICE\Desktop\index_html_m6da0fcb9.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1600200"/>
            <a:ext cx="4945114" cy="281439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7" name="Rectangle 6"/>
          <p:cNvSpPr txBox="1">
            <a:spLocks noGrp="1" noChangeArrowheads="1"/>
          </p:cNvSpPr>
          <p:nvPr>
            <p:ph type="title"/>
          </p:nvPr>
        </p:nvSpPr>
        <p:spPr>
          <a:xfrm>
            <a:off x="2703260" y="260649"/>
            <a:ext cx="3668940" cy="648072"/>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Tree>
    <p:extLst>
      <p:ext uri="{BB962C8B-B14F-4D97-AF65-F5344CB8AC3E}">
        <p14:creationId xmlns:p14="http://schemas.microsoft.com/office/powerpoint/2010/main" val="352159573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Espace réservé du numéro de diapositive 5"/>
          <p:cNvSpPr>
            <a:spLocks noGrp="1"/>
          </p:cNvSpPr>
          <p:nvPr>
            <p:ph type="sldNum" sz="quarter" idx="4"/>
          </p:nvPr>
        </p:nvSpPr>
        <p:spPr>
          <a:xfrm>
            <a:off x="8675688" y="6624638"/>
            <a:ext cx="468312" cy="260350"/>
          </a:xfrm>
        </p:spPr>
        <p:txBody>
          <a:bodyPr/>
          <a:lstStyle/>
          <a:p>
            <a:fld id="{F8738AA4-21FB-4673-8CBC-1964789C023B}" type="slidenum">
              <a:rPr lang="fr-FR"/>
              <a:pPr/>
              <a:t>120</a:t>
            </a:fld>
            <a:endParaRPr lang="fr-FR"/>
          </a:p>
        </p:txBody>
      </p:sp>
      <p:sp>
        <p:nvSpPr>
          <p:cNvPr id="33813" name="Oval 21"/>
          <p:cNvSpPr>
            <a:spLocks noChangeArrowheads="1"/>
          </p:cNvSpPr>
          <p:nvPr/>
        </p:nvSpPr>
        <p:spPr bwMode="auto">
          <a:xfrm>
            <a:off x="198437" y="1716237"/>
            <a:ext cx="8893175" cy="4249737"/>
          </a:xfrm>
          <a:prstGeom prst="ellipse">
            <a:avLst/>
          </a:prstGeom>
          <a:solidFill>
            <a:srgbClr val="CCFFFF">
              <a:alpha val="20000"/>
            </a:srgbClr>
          </a:solidFill>
          <a:ln w="57150">
            <a:solidFill>
              <a:srgbClr val="000066"/>
            </a:solidFill>
            <a:round/>
            <a:headEnd/>
            <a:tailEnd/>
          </a:ln>
          <a:effectLst/>
        </p:spPr>
        <p:txBody>
          <a:bodyPr wrap="none" anchor="ctr"/>
          <a:lstStyle/>
          <a:p>
            <a:endParaRPr lang="fr-FR"/>
          </a:p>
        </p:txBody>
      </p:sp>
      <p:sp>
        <p:nvSpPr>
          <p:cNvPr id="33795" name="Rectangle 3"/>
          <p:cNvSpPr>
            <a:spLocks noGrp="1" noChangeArrowheads="1"/>
          </p:cNvSpPr>
          <p:nvPr>
            <p:ph type="body" idx="4294967295"/>
          </p:nvPr>
        </p:nvSpPr>
        <p:spPr>
          <a:xfrm rot="16200000">
            <a:off x="251619" y="3212306"/>
            <a:ext cx="1512888" cy="504825"/>
          </a:xfrm>
          <a:prstGeom prst="rect">
            <a:avLst/>
          </a:prstGeom>
        </p:spPr>
        <p:txBody>
          <a:bodyPr/>
          <a:lstStyle/>
          <a:p>
            <a:pPr algn="ctr">
              <a:lnSpc>
                <a:spcPct val="90000"/>
              </a:lnSpc>
              <a:spcBef>
                <a:spcPct val="0"/>
              </a:spcBef>
              <a:buFontTx/>
              <a:buNone/>
            </a:pPr>
            <a:r>
              <a:rPr lang="fr-FR" sz="2000" dirty="0">
                <a:solidFill>
                  <a:schemeClr val="accent6">
                    <a:lumMod val="75000"/>
                  </a:schemeClr>
                </a:solidFill>
              </a:rPr>
              <a:t>Le marché potentiel</a:t>
            </a:r>
          </a:p>
        </p:txBody>
      </p:sp>
      <p:sp>
        <p:nvSpPr>
          <p:cNvPr id="33800" name="Text Box 8"/>
          <p:cNvSpPr txBox="1">
            <a:spLocks noChangeArrowheads="1"/>
          </p:cNvSpPr>
          <p:nvPr/>
        </p:nvSpPr>
        <p:spPr bwMode="auto">
          <a:xfrm>
            <a:off x="971550" y="11890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marché</a:t>
            </a:r>
          </a:p>
        </p:txBody>
      </p:sp>
      <p:sp>
        <p:nvSpPr>
          <p:cNvPr id="33801" name="Text Box 9"/>
          <p:cNvSpPr txBox="1">
            <a:spLocks noChangeArrowheads="1"/>
          </p:cNvSpPr>
          <p:nvPr/>
        </p:nvSpPr>
        <p:spPr bwMode="auto">
          <a:xfrm>
            <a:off x="4716463" y="1158875"/>
            <a:ext cx="36004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composantes</a:t>
            </a:r>
          </a:p>
        </p:txBody>
      </p:sp>
      <p:sp>
        <p:nvSpPr>
          <p:cNvPr id="33802" name="AutoShape 10"/>
          <p:cNvSpPr>
            <a:spLocks noChangeArrowheads="1"/>
          </p:cNvSpPr>
          <p:nvPr/>
        </p:nvSpPr>
        <p:spPr bwMode="auto">
          <a:xfrm rot="5400000">
            <a:off x="4284663" y="12080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33803" name="Text Box 11"/>
          <p:cNvSpPr txBox="1">
            <a:spLocks noChangeArrowheads="1"/>
          </p:cNvSpPr>
          <p:nvPr/>
        </p:nvSpPr>
        <p:spPr bwMode="auto">
          <a:xfrm>
            <a:off x="1503363" y="2854325"/>
            <a:ext cx="3357562" cy="503238"/>
          </a:xfrm>
          <a:prstGeom prst="rect">
            <a:avLst/>
          </a:prstGeom>
          <a:solidFill>
            <a:srgbClr val="3333CC"/>
          </a:solidFill>
          <a:ln w="9525">
            <a:noFill/>
            <a:miter lim="800000"/>
            <a:headEnd/>
            <a:tailEnd/>
          </a:ln>
          <a:effectLst/>
        </p:spPr>
        <p:txBody>
          <a:bodyPr anchor="ctr" anchorCtr="1"/>
          <a:lstStyle/>
          <a:p>
            <a:pPr algn="ctr">
              <a:spcBef>
                <a:spcPct val="50000"/>
              </a:spcBef>
            </a:pPr>
            <a:r>
              <a:rPr lang="fr-FR" sz="1800" dirty="0">
                <a:solidFill>
                  <a:schemeClr val="bg1"/>
                </a:solidFill>
              </a:rPr>
              <a:t>Les consommateurs actuels</a:t>
            </a:r>
          </a:p>
        </p:txBody>
      </p:sp>
      <p:sp>
        <p:nvSpPr>
          <p:cNvPr id="33804" name="Text Box 12"/>
          <p:cNvSpPr txBox="1">
            <a:spLocks noChangeArrowheads="1"/>
          </p:cNvSpPr>
          <p:nvPr/>
        </p:nvSpPr>
        <p:spPr bwMode="auto">
          <a:xfrm>
            <a:off x="1401763" y="4516438"/>
            <a:ext cx="3602037" cy="641350"/>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Les non-consommateurs </a:t>
            </a:r>
            <a:br>
              <a:rPr lang="fr-FR" sz="1800" dirty="0">
                <a:solidFill>
                  <a:schemeClr val="bg1"/>
                </a:solidFill>
              </a:rPr>
            </a:br>
            <a:r>
              <a:rPr lang="fr-FR" sz="1800" dirty="0">
                <a:solidFill>
                  <a:schemeClr val="bg1"/>
                </a:solidFill>
              </a:rPr>
              <a:t>absolus</a:t>
            </a:r>
          </a:p>
        </p:txBody>
      </p:sp>
      <p:sp>
        <p:nvSpPr>
          <p:cNvPr id="33805" name="Text Box 13"/>
          <p:cNvSpPr txBox="1">
            <a:spLocks noChangeArrowheads="1"/>
          </p:cNvSpPr>
          <p:nvPr/>
        </p:nvSpPr>
        <p:spPr bwMode="auto">
          <a:xfrm>
            <a:off x="1503363" y="3502025"/>
            <a:ext cx="3357562" cy="504825"/>
          </a:xfrm>
          <a:prstGeom prst="rect">
            <a:avLst/>
          </a:prstGeom>
          <a:solidFill>
            <a:srgbClr val="3333CC"/>
          </a:solidFill>
          <a:ln w="9525">
            <a:noFill/>
            <a:miter lim="800000"/>
            <a:headEnd/>
            <a:tailEnd/>
          </a:ln>
          <a:effectLst/>
        </p:spPr>
        <p:txBody>
          <a:bodyPr anchor="ctr" anchorCtr="1"/>
          <a:lstStyle/>
          <a:p>
            <a:pPr algn="ctr">
              <a:spcBef>
                <a:spcPct val="50000"/>
              </a:spcBef>
            </a:pPr>
            <a:r>
              <a:rPr lang="fr-FR" sz="1800" dirty="0">
                <a:solidFill>
                  <a:schemeClr val="bg1"/>
                </a:solidFill>
              </a:rPr>
              <a:t>Les prospects</a:t>
            </a:r>
          </a:p>
        </p:txBody>
      </p:sp>
      <p:sp>
        <p:nvSpPr>
          <p:cNvPr id="33807" name="Text Box 15"/>
          <p:cNvSpPr txBox="1">
            <a:spLocks noChangeArrowheads="1"/>
          </p:cNvSpPr>
          <p:nvPr/>
        </p:nvSpPr>
        <p:spPr bwMode="auto">
          <a:xfrm>
            <a:off x="5219700" y="2675731"/>
            <a:ext cx="3024188" cy="369332"/>
          </a:xfrm>
          <a:prstGeom prst="rect">
            <a:avLst/>
          </a:prstGeom>
          <a:solidFill>
            <a:srgbClr val="3333CC"/>
          </a:solidFill>
          <a:ln w="9525">
            <a:solidFill>
              <a:srgbClr val="3333CC"/>
            </a:solidFill>
            <a:miter lim="800000"/>
            <a:headEnd/>
            <a:tailEnd/>
          </a:ln>
          <a:effectLst/>
        </p:spPr>
        <p:txBody>
          <a:bodyPr>
            <a:spAutoFit/>
          </a:bodyPr>
          <a:lstStyle/>
          <a:p>
            <a:pPr algn="ctr">
              <a:spcBef>
                <a:spcPct val="50000"/>
              </a:spcBef>
            </a:pPr>
            <a:r>
              <a:rPr lang="fr-FR" sz="1800" dirty="0">
                <a:solidFill>
                  <a:schemeClr val="bg1"/>
                </a:solidFill>
              </a:rPr>
              <a:t>Votre entreprise</a:t>
            </a:r>
          </a:p>
        </p:txBody>
      </p:sp>
      <p:sp>
        <p:nvSpPr>
          <p:cNvPr id="33808" name="Text Box 16"/>
          <p:cNvSpPr txBox="1">
            <a:spLocks noChangeArrowheads="1"/>
          </p:cNvSpPr>
          <p:nvPr/>
        </p:nvSpPr>
        <p:spPr bwMode="auto">
          <a:xfrm>
            <a:off x="5209559" y="3160749"/>
            <a:ext cx="3024188" cy="1079500"/>
          </a:xfrm>
          <a:prstGeom prst="rect">
            <a:avLst/>
          </a:prstGeom>
          <a:solidFill>
            <a:srgbClr val="3333CC"/>
          </a:solidFill>
          <a:ln w="9525">
            <a:solidFill>
              <a:srgbClr val="3333CC"/>
            </a:solidFill>
            <a:miter lim="800000"/>
            <a:headEnd/>
            <a:tailEnd/>
          </a:ln>
          <a:effectLst/>
        </p:spPr>
        <p:txBody>
          <a:bodyPr anchor="ctr" anchorCtr="1"/>
          <a:lstStyle/>
          <a:p>
            <a:pPr algn="ctr">
              <a:spcBef>
                <a:spcPct val="50000"/>
              </a:spcBef>
            </a:pPr>
            <a:r>
              <a:rPr lang="fr-FR" sz="1800" dirty="0">
                <a:solidFill>
                  <a:schemeClr val="bg1"/>
                </a:solidFill>
              </a:rPr>
              <a:t>Les concurrents</a:t>
            </a:r>
          </a:p>
        </p:txBody>
      </p:sp>
      <p:sp>
        <p:nvSpPr>
          <p:cNvPr id="33809" name="Text Box 17"/>
          <p:cNvSpPr txBox="1">
            <a:spLocks noChangeArrowheads="1"/>
          </p:cNvSpPr>
          <p:nvPr/>
        </p:nvSpPr>
        <p:spPr bwMode="auto">
          <a:xfrm>
            <a:off x="5040313" y="2153184"/>
            <a:ext cx="2952750" cy="400110"/>
          </a:xfrm>
          <a:prstGeom prst="rect">
            <a:avLst/>
          </a:prstGeom>
          <a:noFill/>
          <a:ln w="9525">
            <a:noFill/>
            <a:miter lim="800000"/>
            <a:headEnd/>
            <a:tailEnd/>
          </a:ln>
          <a:effectLst/>
        </p:spPr>
        <p:txBody>
          <a:bodyPr>
            <a:spAutoFit/>
          </a:bodyPr>
          <a:lstStyle/>
          <a:p>
            <a:pPr algn="ctr">
              <a:spcBef>
                <a:spcPct val="50000"/>
              </a:spcBef>
            </a:pPr>
            <a:r>
              <a:rPr lang="fr-FR" sz="2000" b="1" dirty="0">
                <a:solidFill>
                  <a:schemeClr val="accent6">
                    <a:lumMod val="75000"/>
                  </a:schemeClr>
                </a:solidFill>
              </a:rPr>
              <a:t>L’offre</a:t>
            </a:r>
          </a:p>
        </p:txBody>
      </p:sp>
      <p:sp>
        <p:nvSpPr>
          <p:cNvPr id="33810" name="Text Box 18"/>
          <p:cNvSpPr txBox="1">
            <a:spLocks noChangeArrowheads="1"/>
          </p:cNvSpPr>
          <p:nvPr/>
        </p:nvSpPr>
        <p:spPr bwMode="auto">
          <a:xfrm>
            <a:off x="1381919" y="2318403"/>
            <a:ext cx="3600450" cy="400110"/>
          </a:xfrm>
          <a:prstGeom prst="rect">
            <a:avLst/>
          </a:prstGeom>
          <a:noFill/>
          <a:ln w="9525">
            <a:noFill/>
            <a:miter lim="800000"/>
            <a:headEnd/>
            <a:tailEnd/>
          </a:ln>
          <a:effectLst/>
        </p:spPr>
        <p:txBody>
          <a:bodyPr>
            <a:spAutoFit/>
          </a:bodyPr>
          <a:lstStyle/>
          <a:p>
            <a:pPr algn="ctr">
              <a:spcBef>
                <a:spcPct val="50000"/>
              </a:spcBef>
            </a:pPr>
            <a:r>
              <a:rPr lang="fr-FR" sz="2000" dirty="0">
                <a:solidFill>
                  <a:schemeClr val="accent6">
                    <a:lumMod val="75000"/>
                  </a:schemeClr>
                </a:solidFill>
              </a:rPr>
              <a:t>La </a:t>
            </a:r>
            <a:r>
              <a:rPr lang="fr-FR" sz="2000" b="1" dirty="0">
                <a:solidFill>
                  <a:schemeClr val="accent6">
                    <a:lumMod val="75000"/>
                  </a:schemeClr>
                </a:solidFill>
              </a:rPr>
              <a:t>demande</a:t>
            </a:r>
          </a:p>
        </p:txBody>
      </p:sp>
      <p:sp>
        <p:nvSpPr>
          <p:cNvPr id="33814" name="Oval 22"/>
          <p:cNvSpPr>
            <a:spLocks noChangeArrowheads="1"/>
          </p:cNvSpPr>
          <p:nvPr/>
        </p:nvSpPr>
        <p:spPr bwMode="auto">
          <a:xfrm>
            <a:off x="6732588" y="5589588"/>
            <a:ext cx="2159000" cy="647700"/>
          </a:xfrm>
          <a:prstGeom prst="ellipse">
            <a:avLst/>
          </a:prstGeom>
          <a:solidFill>
            <a:srgbClr val="000066"/>
          </a:solidFill>
          <a:ln w="9525">
            <a:noFill/>
            <a:round/>
            <a:headEnd/>
            <a:tailEnd/>
          </a:ln>
          <a:effectLst/>
        </p:spPr>
        <p:txBody>
          <a:bodyPr wrap="none" anchor="ctr"/>
          <a:lstStyle/>
          <a:p>
            <a:pPr algn="ctr"/>
            <a:r>
              <a:rPr lang="fr-FR" sz="1800" dirty="0">
                <a:solidFill>
                  <a:schemeClr val="bg1"/>
                </a:solidFill>
              </a:rPr>
              <a:t>+ L’environnement</a:t>
            </a:r>
          </a:p>
        </p:txBody>
      </p:sp>
      <p:sp>
        <p:nvSpPr>
          <p:cNvPr id="33817" name="Rectangle 25"/>
          <p:cNvSpPr>
            <a:spLocks noGrp="1" noChangeArrowheads="1"/>
          </p:cNvSpPr>
          <p:nvPr>
            <p:ph type="title" idx="4294967295"/>
          </p:nvPr>
        </p:nvSpPr>
        <p:spPr>
          <a:xfrm>
            <a:off x="2551070" y="188640"/>
            <a:ext cx="7427913"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121</a:t>
            </a:fld>
            <a:endParaRPr lang="fr-FR" dirty="0"/>
          </a:p>
        </p:txBody>
      </p:sp>
      <p:pic>
        <p:nvPicPr>
          <p:cNvPr id="566274" name="Picture 2"/>
          <p:cNvPicPr>
            <a:picLocks noChangeAspect="1" noChangeArrowheads="1"/>
          </p:cNvPicPr>
          <p:nvPr/>
        </p:nvPicPr>
        <p:blipFill rotWithShape="1">
          <a:blip r:embed="rId2">
            <a:grayscl/>
            <a:extLst>
              <a:ext uri="{28A0092B-C50C-407E-A947-70E740481C1C}">
                <a14:useLocalDpi xmlns:a14="http://schemas.microsoft.com/office/drawing/2010/main" val="0"/>
              </a:ext>
            </a:extLst>
          </a:blip>
          <a:srcRect l="20535" t="20508" r="31368" b="34328"/>
          <a:stretch/>
        </p:blipFill>
        <p:spPr bwMode="auto">
          <a:xfrm>
            <a:off x="467544" y="1860228"/>
            <a:ext cx="8154442" cy="430507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25"/>
          <p:cNvSpPr txBox="1">
            <a:spLocks noChangeArrowheads="1"/>
          </p:cNvSpPr>
          <p:nvPr/>
        </p:nvSpPr>
        <p:spPr>
          <a:xfrm>
            <a:off x="2551071" y="188640"/>
            <a:ext cx="371395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
        <p:nvSpPr>
          <p:cNvPr id="5" name="Text Box 8"/>
          <p:cNvSpPr txBox="1">
            <a:spLocks noChangeArrowheads="1"/>
          </p:cNvSpPr>
          <p:nvPr/>
        </p:nvSpPr>
        <p:spPr bwMode="auto">
          <a:xfrm>
            <a:off x="954009" y="1004372"/>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marché</a:t>
            </a:r>
          </a:p>
        </p:txBody>
      </p:sp>
      <p:sp>
        <p:nvSpPr>
          <p:cNvPr id="6" name="AutoShape 10"/>
          <p:cNvSpPr>
            <a:spLocks noChangeArrowheads="1"/>
          </p:cNvSpPr>
          <p:nvPr/>
        </p:nvSpPr>
        <p:spPr bwMode="auto">
          <a:xfrm rot="5400000">
            <a:off x="4382223" y="1013342"/>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9"/>
          <p:cNvSpPr txBox="1">
            <a:spLocks noChangeArrowheads="1"/>
          </p:cNvSpPr>
          <p:nvPr/>
        </p:nvSpPr>
        <p:spPr bwMode="auto">
          <a:xfrm>
            <a:off x="4723608" y="942738"/>
            <a:ext cx="36004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composantes</a:t>
            </a:r>
          </a:p>
        </p:txBody>
      </p:sp>
    </p:spTree>
    <p:extLst>
      <p:ext uri="{BB962C8B-B14F-4D97-AF65-F5344CB8AC3E}">
        <p14:creationId xmlns:p14="http://schemas.microsoft.com/office/powerpoint/2010/main" val="441937416"/>
      </p:ext>
    </p:extLst>
  </p:cSld>
  <p:clrMapOvr>
    <a:masterClrMapping/>
  </p:clrMapOvr>
  <p:transition spd="med">
    <p:randomBa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122</a:t>
            </a:fld>
            <a:endParaRPr lang="fr-FR" dirty="0"/>
          </a:p>
        </p:txBody>
      </p:sp>
      <p:sp>
        <p:nvSpPr>
          <p:cNvPr id="4" name="Rectangle 25"/>
          <p:cNvSpPr txBox="1">
            <a:spLocks noChangeArrowheads="1"/>
          </p:cNvSpPr>
          <p:nvPr/>
        </p:nvSpPr>
        <p:spPr>
          <a:xfrm>
            <a:off x="2551071" y="188640"/>
            <a:ext cx="389313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
        <p:nvSpPr>
          <p:cNvPr id="5" name="Text Box 8"/>
          <p:cNvSpPr txBox="1">
            <a:spLocks noChangeArrowheads="1"/>
          </p:cNvSpPr>
          <p:nvPr/>
        </p:nvSpPr>
        <p:spPr bwMode="auto">
          <a:xfrm>
            <a:off x="954009" y="1004372"/>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marché</a:t>
            </a:r>
          </a:p>
        </p:txBody>
      </p:sp>
      <p:sp>
        <p:nvSpPr>
          <p:cNvPr id="6" name="AutoShape 10"/>
          <p:cNvSpPr>
            <a:spLocks noChangeArrowheads="1"/>
          </p:cNvSpPr>
          <p:nvPr/>
        </p:nvSpPr>
        <p:spPr bwMode="auto">
          <a:xfrm rot="5400000">
            <a:off x="4382223" y="1013342"/>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9"/>
          <p:cNvSpPr txBox="1">
            <a:spLocks noChangeArrowheads="1"/>
          </p:cNvSpPr>
          <p:nvPr/>
        </p:nvSpPr>
        <p:spPr bwMode="auto">
          <a:xfrm>
            <a:off x="4723608" y="942738"/>
            <a:ext cx="36004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composantes</a:t>
            </a:r>
          </a:p>
        </p:txBody>
      </p:sp>
      <p:pic>
        <p:nvPicPr>
          <p:cNvPr id="567298" name="Picture 2"/>
          <p:cNvPicPr>
            <a:picLocks noChangeAspect="1" noChangeArrowheads="1"/>
          </p:cNvPicPr>
          <p:nvPr/>
        </p:nvPicPr>
        <p:blipFill rotWithShape="1">
          <a:blip r:embed="rId2">
            <a:grayscl/>
            <a:extLst>
              <a:ext uri="{28A0092B-C50C-407E-A947-70E740481C1C}">
                <a14:useLocalDpi xmlns:a14="http://schemas.microsoft.com/office/drawing/2010/main" val="0"/>
              </a:ext>
            </a:extLst>
          </a:blip>
          <a:srcRect l="20727" t="22320" r="32596" b="18771"/>
          <a:stretch/>
        </p:blipFill>
        <p:spPr bwMode="auto">
          <a:xfrm>
            <a:off x="1345596" y="1772816"/>
            <a:ext cx="6073254" cy="430928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6184497"/>
      </p:ext>
    </p:extLst>
  </p:cSld>
  <p:clrMapOvr>
    <a:masterClrMapping/>
  </p:clrMapOvr>
  <p:transition spd="med">
    <p:randomBa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Grp="1" noChangeArrowheads="1"/>
          </p:cNvSpPr>
          <p:nvPr>
            <p:ph type="body" idx="1"/>
          </p:nvPr>
        </p:nvSpPr>
        <p:spPr>
          <a:xfrm>
            <a:off x="251520" y="731955"/>
            <a:ext cx="8159262" cy="4457700"/>
          </a:xfrm>
        </p:spPr>
        <p:txBody>
          <a:bodyPr/>
          <a:lstStyle/>
          <a:p>
            <a:pPr marL="0" indent="0" algn="ctr" defTabSz="914400">
              <a:buNone/>
            </a:pPr>
            <a:r>
              <a:rPr lang="fr-FR" altLang="fr-FR" sz="2800" b="1" dirty="0">
                <a:solidFill>
                  <a:schemeClr val="accent6">
                    <a:lumMod val="75000"/>
                  </a:schemeClr>
                </a:solidFill>
              </a:rPr>
              <a:t>Le marché actuel, potentiel et évolution </a:t>
            </a:r>
          </a:p>
          <a:p>
            <a:pPr marL="0" indent="0" algn="ctr" defTabSz="914400">
              <a:buNone/>
            </a:pPr>
            <a:r>
              <a:rPr lang="fr-FR" altLang="fr-FR" sz="2800" b="1" dirty="0">
                <a:solidFill>
                  <a:schemeClr val="accent6">
                    <a:lumMod val="75000"/>
                  </a:schemeClr>
                </a:solidFill>
              </a:rPr>
              <a:t>du marché potentiel</a:t>
            </a:r>
          </a:p>
        </p:txBody>
      </p:sp>
      <p:grpSp>
        <p:nvGrpSpPr>
          <p:cNvPr id="24581" name="Group 4"/>
          <p:cNvGrpSpPr>
            <a:grpSpLocks/>
          </p:cNvGrpSpPr>
          <p:nvPr/>
        </p:nvGrpSpPr>
        <p:grpSpPr bwMode="auto">
          <a:xfrm>
            <a:off x="531152" y="1767278"/>
            <a:ext cx="7948246" cy="4343400"/>
            <a:chOff x="1701" y="7828"/>
            <a:chExt cx="9540" cy="5676"/>
          </a:xfrm>
        </p:grpSpPr>
        <p:sp>
          <p:nvSpPr>
            <p:cNvPr id="24582" name="Rectangle 5"/>
            <p:cNvSpPr>
              <a:spLocks noChangeArrowheads="1"/>
            </p:cNvSpPr>
            <p:nvPr/>
          </p:nvSpPr>
          <p:spPr bwMode="auto">
            <a:xfrm>
              <a:off x="1701" y="9123"/>
              <a:ext cx="9540" cy="3060"/>
            </a:xfrm>
            <a:prstGeom prst="rect">
              <a:avLst/>
            </a:prstGeom>
            <a:solidFill>
              <a:schemeClr val="bg1"/>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just">
                <a:spcBef>
                  <a:spcPct val="0"/>
                </a:spcBef>
                <a:buClrTx/>
                <a:buSzTx/>
                <a:buFontTx/>
                <a:buNone/>
              </a:pPr>
              <a:endParaRPr lang="fr-FR" altLang="fr-FR" sz="1200" b="0">
                <a:solidFill>
                  <a:schemeClr val="tx1"/>
                </a:solidFill>
                <a:latin typeface="Times"/>
              </a:endParaRPr>
            </a:p>
          </p:txBody>
        </p:sp>
        <p:sp>
          <p:nvSpPr>
            <p:cNvPr id="24583" name="Line 6"/>
            <p:cNvSpPr>
              <a:spLocks noChangeShapeType="1"/>
            </p:cNvSpPr>
            <p:nvPr/>
          </p:nvSpPr>
          <p:spPr bwMode="auto">
            <a:xfrm>
              <a:off x="6561" y="9123"/>
              <a:ext cx="0" cy="3060"/>
            </a:xfrm>
            <a:prstGeom prst="line">
              <a:avLst/>
            </a:prstGeom>
            <a:noFill/>
            <a:ln w="28575">
              <a:solidFill>
                <a:srgbClr val="333399"/>
              </a:solidFill>
              <a:round/>
              <a:headEnd/>
              <a:tailEnd/>
            </a:ln>
            <a:extLst>
              <a:ext uri="{909E8E84-426E-40DD-AFC4-6F175D3DCCD1}">
                <a14:hiddenFill xmlns:a14="http://schemas.microsoft.com/office/drawing/2010/main">
                  <a:noFill/>
                </a14:hiddenFill>
              </a:ext>
            </a:extLst>
          </p:spPr>
          <p:txBody>
            <a:bodyPr/>
            <a:lstStyle/>
            <a:p>
              <a:endParaRPr lang="fr-FR"/>
            </a:p>
          </p:txBody>
        </p:sp>
        <p:sp>
          <p:nvSpPr>
            <p:cNvPr id="24584" name="Line 7"/>
            <p:cNvSpPr>
              <a:spLocks noChangeShapeType="1"/>
            </p:cNvSpPr>
            <p:nvPr/>
          </p:nvSpPr>
          <p:spPr bwMode="auto">
            <a:xfrm>
              <a:off x="8901" y="9123"/>
              <a:ext cx="0" cy="3060"/>
            </a:xfrm>
            <a:prstGeom prst="line">
              <a:avLst/>
            </a:prstGeom>
            <a:noFill/>
            <a:ln w="28575">
              <a:solidFill>
                <a:srgbClr val="333399"/>
              </a:solidFill>
              <a:round/>
              <a:headEnd/>
              <a:tailEnd/>
            </a:ln>
            <a:extLst>
              <a:ext uri="{909E8E84-426E-40DD-AFC4-6F175D3DCCD1}">
                <a14:hiddenFill xmlns:a14="http://schemas.microsoft.com/office/drawing/2010/main">
                  <a:noFill/>
                </a14:hiddenFill>
              </a:ext>
            </a:extLst>
          </p:spPr>
          <p:txBody>
            <a:bodyPr/>
            <a:lstStyle/>
            <a:p>
              <a:endParaRPr lang="fr-FR"/>
            </a:p>
          </p:txBody>
        </p:sp>
        <p:sp>
          <p:nvSpPr>
            <p:cNvPr id="24585" name="Text Box 8"/>
            <p:cNvSpPr txBox="1">
              <a:spLocks noChangeArrowheads="1"/>
            </p:cNvSpPr>
            <p:nvPr/>
          </p:nvSpPr>
          <p:spPr bwMode="auto">
            <a:xfrm>
              <a:off x="6741" y="10157"/>
              <a:ext cx="1980" cy="731"/>
            </a:xfrm>
            <a:prstGeom prst="rect">
              <a:avLst/>
            </a:prstGeom>
            <a:solidFill>
              <a:schemeClr val="bg1"/>
            </a:solidFill>
            <a:ln w="28575">
              <a:solidFill>
                <a:srgbClr val="3333CC"/>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dirty="0">
                  <a:solidFill>
                    <a:schemeClr val="accent6">
                      <a:lumMod val="75000"/>
                    </a:schemeClr>
                  </a:solidFill>
                  <a:latin typeface="Times"/>
                </a:rPr>
                <a:t>Non consommateurs relatifs</a:t>
              </a:r>
            </a:p>
          </p:txBody>
        </p:sp>
        <p:sp>
          <p:nvSpPr>
            <p:cNvPr id="24586" name="Text Box 9"/>
            <p:cNvSpPr txBox="1">
              <a:spLocks noChangeArrowheads="1"/>
            </p:cNvSpPr>
            <p:nvPr/>
          </p:nvSpPr>
          <p:spPr bwMode="auto">
            <a:xfrm>
              <a:off x="9081" y="10073"/>
              <a:ext cx="1980" cy="815"/>
            </a:xfrm>
            <a:prstGeom prst="rect">
              <a:avLst/>
            </a:prstGeom>
            <a:solidFill>
              <a:schemeClr val="bg1"/>
            </a:solidFill>
            <a:ln w="28575">
              <a:solidFill>
                <a:srgbClr val="3333CC"/>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dirty="0">
                  <a:solidFill>
                    <a:schemeClr val="accent6">
                      <a:lumMod val="75000"/>
                    </a:schemeClr>
                  </a:solidFill>
                  <a:latin typeface="Times"/>
                </a:rPr>
                <a:t>Non consommateurs absolus</a:t>
              </a:r>
            </a:p>
          </p:txBody>
        </p:sp>
        <p:sp>
          <p:nvSpPr>
            <p:cNvPr id="24587" name="Rectangle 10"/>
            <p:cNvSpPr>
              <a:spLocks noChangeArrowheads="1"/>
            </p:cNvSpPr>
            <p:nvPr/>
          </p:nvSpPr>
          <p:spPr bwMode="auto">
            <a:xfrm>
              <a:off x="4401" y="10157"/>
              <a:ext cx="1610" cy="731"/>
            </a:xfrm>
            <a:prstGeom prst="rect">
              <a:avLst/>
            </a:prstGeom>
            <a:solidFill>
              <a:schemeClr val="bg1"/>
            </a:solidFill>
            <a:ln w="28575">
              <a:solidFill>
                <a:srgbClr val="3333CC"/>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dirty="0">
                  <a:solidFill>
                    <a:schemeClr val="accent6">
                      <a:lumMod val="75000"/>
                    </a:schemeClr>
                  </a:solidFill>
                  <a:latin typeface="Times"/>
                </a:rPr>
                <a:t>Marché actuel de l’entreprise</a:t>
              </a:r>
            </a:p>
          </p:txBody>
        </p:sp>
        <p:sp>
          <p:nvSpPr>
            <p:cNvPr id="24588" name="Rectangle 11"/>
            <p:cNvSpPr>
              <a:spLocks noChangeArrowheads="1"/>
            </p:cNvSpPr>
            <p:nvPr/>
          </p:nvSpPr>
          <p:spPr bwMode="auto">
            <a:xfrm>
              <a:off x="6201" y="9123"/>
              <a:ext cx="360" cy="3060"/>
            </a:xfrm>
            <a:prstGeom prst="rect">
              <a:avLst/>
            </a:prstGeom>
            <a:solidFill>
              <a:srgbClr val="3333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24589" name="Rectangle 12"/>
            <p:cNvSpPr>
              <a:spLocks noChangeArrowheads="1"/>
            </p:cNvSpPr>
            <p:nvPr/>
          </p:nvSpPr>
          <p:spPr bwMode="auto">
            <a:xfrm>
              <a:off x="3861" y="9123"/>
              <a:ext cx="360" cy="3060"/>
            </a:xfrm>
            <a:prstGeom prst="rect">
              <a:avLst/>
            </a:prstGeom>
            <a:solidFill>
              <a:srgbClr val="3333CC"/>
            </a:solidFill>
            <a:ln w="28575">
              <a:solidFill>
                <a:srgbClr val="333399"/>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24590" name="Line 13"/>
            <p:cNvSpPr>
              <a:spLocks noChangeShapeType="1"/>
            </p:cNvSpPr>
            <p:nvPr/>
          </p:nvSpPr>
          <p:spPr bwMode="auto">
            <a:xfrm>
              <a:off x="1701" y="8369"/>
              <a:ext cx="9540" cy="0"/>
            </a:xfrm>
            <a:prstGeom prst="line">
              <a:avLst/>
            </a:prstGeom>
            <a:noFill/>
            <a:ln w="28575">
              <a:solidFill>
                <a:srgbClr val="333399"/>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4591" name="Text Box 14"/>
            <p:cNvSpPr txBox="1">
              <a:spLocks noChangeArrowheads="1"/>
            </p:cNvSpPr>
            <p:nvPr/>
          </p:nvSpPr>
          <p:spPr bwMode="auto">
            <a:xfrm>
              <a:off x="4941" y="7828"/>
              <a:ext cx="270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200" dirty="0">
                  <a:solidFill>
                    <a:schemeClr val="accent6">
                      <a:lumMod val="75000"/>
                    </a:schemeClr>
                  </a:solidFill>
                  <a:latin typeface="Times"/>
                </a:rPr>
                <a:t>Population totale</a:t>
              </a:r>
            </a:p>
          </p:txBody>
        </p:sp>
        <p:sp>
          <p:nvSpPr>
            <p:cNvPr id="24592" name="Line 15"/>
            <p:cNvSpPr>
              <a:spLocks noChangeShapeType="1"/>
            </p:cNvSpPr>
            <p:nvPr/>
          </p:nvSpPr>
          <p:spPr bwMode="auto">
            <a:xfrm>
              <a:off x="1701" y="8908"/>
              <a:ext cx="4860" cy="0"/>
            </a:xfrm>
            <a:prstGeom prst="line">
              <a:avLst/>
            </a:prstGeom>
            <a:noFill/>
            <a:ln w="28575">
              <a:solidFill>
                <a:srgbClr val="333399"/>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4593" name="Text Box 16"/>
            <p:cNvSpPr txBox="1">
              <a:spLocks noChangeArrowheads="1"/>
            </p:cNvSpPr>
            <p:nvPr/>
          </p:nvSpPr>
          <p:spPr bwMode="auto">
            <a:xfrm>
              <a:off x="2601" y="8369"/>
              <a:ext cx="360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1200" dirty="0">
                  <a:solidFill>
                    <a:schemeClr val="accent6">
                      <a:lumMod val="75000"/>
                    </a:schemeClr>
                  </a:solidFill>
                  <a:latin typeface="Times"/>
                </a:rPr>
                <a:t>Marché actuel de la profession</a:t>
              </a:r>
            </a:p>
          </p:txBody>
        </p:sp>
        <p:sp>
          <p:nvSpPr>
            <p:cNvPr id="24594" name="Line 17"/>
            <p:cNvSpPr>
              <a:spLocks noChangeShapeType="1"/>
            </p:cNvSpPr>
            <p:nvPr/>
          </p:nvSpPr>
          <p:spPr bwMode="auto">
            <a:xfrm flipH="1">
              <a:off x="3861" y="12508"/>
              <a:ext cx="2700" cy="0"/>
            </a:xfrm>
            <a:prstGeom prst="line">
              <a:avLst/>
            </a:prstGeom>
            <a:noFill/>
            <a:ln w="28575">
              <a:solidFill>
                <a:srgbClr val="3333CC"/>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4595" name="Text Box 18"/>
            <p:cNvSpPr txBox="1">
              <a:spLocks noChangeArrowheads="1"/>
            </p:cNvSpPr>
            <p:nvPr/>
          </p:nvSpPr>
          <p:spPr bwMode="auto">
            <a:xfrm>
              <a:off x="3861" y="12508"/>
              <a:ext cx="360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1200" dirty="0">
                  <a:solidFill>
                    <a:schemeClr val="accent6">
                      <a:lumMod val="75000"/>
                    </a:schemeClr>
                  </a:solidFill>
                  <a:latin typeface="Times"/>
                </a:rPr>
                <a:t>Marché potentiel de l’entreprise</a:t>
              </a:r>
            </a:p>
          </p:txBody>
        </p:sp>
        <p:sp>
          <p:nvSpPr>
            <p:cNvPr id="24596" name="Text Box 19"/>
            <p:cNvSpPr txBox="1">
              <a:spLocks noChangeArrowheads="1"/>
            </p:cNvSpPr>
            <p:nvPr/>
          </p:nvSpPr>
          <p:spPr bwMode="auto">
            <a:xfrm>
              <a:off x="1881" y="10168"/>
              <a:ext cx="1800" cy="720"/>
            </a:xfrm>
            <a:prstGeom prst="rect">
              <a:avLst/>
            </a:prstGeom>
            <a:solidFill>
              <a:schemeClr val="bg1"/>
            </a:solidFill>
            <a:ln w="28575">
              <a:solidFill>
                <a:srgbClr val="3333CC"/>
              </a:solidFill>
              <a:miter lim="800000"/>
              <a:headEnd/>
              <a:tailEnd/>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1200" dirty="0">
                  <a:solidFill>
                    <a:schemeClr val="accent6">
                      <a:lumMod val="75000"/>
                    </a:schemeClr>
                  </a:solidFill>
                  <a:latin typeface="Times"/>
                </a:rPr>
                <a:t>Marché actuel de la concurrence</a:t>
              </a:r>
            </a:p>
          </p:txBody>
        </p:sp>
        <p:sp>
          <p:nvSpPr>
            <p:cNvPr id="24597" name="Line 20"/>
            <p:cNvSpPr>
              <a:spLocks noChangeShapeType="1"/>
            </p:cNvSpPr>
            <p:nvPr/>
          </p:nvSpPr>
          <p:spPr bwMode="auto">
            <a:xfrm flipH="1">
              <a:off x="1701" y="12964"/>
              <a:ext cx="7200" cy="0"/>
            </a:xfrm>
            <a:prstGeom prst="line">
              <a:avLst/>
            </a:prstGeom>
            <a:noFill/>
            <a:ln w="28575">
              <a:solidFill>
                <a:srgbClr val="3333CC"/>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4598" name="Text Box 21"/>
            <p:cNvSpPr txBox="1">
              <a:spLocks noChangeArrowheads="1"/>
            </p:cNvSpPr>
            <p:nvPr/>
          </p:nvSpPr>
          <p:spPr bwMode="auto">
            <a:xfrm>
              <a:off x="3441" y="12964"/>
              <a:ext cx="420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r>
                <a:rPr lang="fr-FR" altLang="fr-FR" sz="1200" dirty="0">
                  <a:solidFill>
                    <a:schemeClr val="accent6">
                      <a:lumMod val="75000"/>
                    </a:schemeClr>
                  </a:solidFill>
                  <a:latin typeface="Times"/>
                </a:rPr>
                <a:t>Marché potentiel de la profession</a:t>
              </a:r>
            </a:p>
          </p:txBody>
        </p:sp>
      </p:grpSp>
    </p:spTree>
    <p:extLst>
      <p:ext uri="{BB962C8B-B14F-4D97-AF65-F5344CB8AC3E}">
        <p14:creationId xmlns:p14="http://schemas.microsoft.com/office/powerpoint/2010/main" val="218401277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75688" y="6624638"/>
            <a:ext cx="468312" cy="260350"/>
          </a:xfrm>
        </p:spPr>
        <p:txBody>
          <a:bodyPr/>
          <a:lstStyle/>
          <a:p>
            <a:fld id="{B044B200-9ADF-460C-A143-B20A8291DDCC}" type="slidenum">
              <a:rPr lang="fr-FR"/>
              <a:pPr/>
              <a:t>124</a:t>
            </a:fld>
            <a:endParaRPr lang="fr-FR"/>
          </a:p>
        </p:txBody>
      </p:sp>
      <p:sp>
        <p:nvSpPr>
          <p:cNvPr id="43016" name="Text Box 8"/>
          <p:cNvSpPr txBox="1">
            <a:spLocks noChangeArrowheads="1"/>
          </p:cNvSpPr>
          <p:nvPr/>
        </p:nvSpPr>
        <p:spPr bwMode="auto">
          <a:xfrm>
            <a:off x="1116013" y="15144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marché</a:t>
            </a:r>
          </a:p>
        </p:txBody>
      </p:sp>
      <p:sp>
        <p:nvSpPr>
          <p:cNvPr id="43017" name="Text Box 9"/>
          <p:cNvSpPr txBox="1">
            <a:spLocks noChangeArrowheads="1"/>
          </p:cNvSpPr>
          <p:nvPr/>
        </p:nvSpPr>
        <p:spPr bwMode="auto">
          <a:xfrm>
            <a:off x="4860925" y="1484313"/>
            <a:ext cx="3240088"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différents types</a:t>
            </a:r>
          </a:p>
        </p:txBody>
      </p:sp>
      <p:sp>
        <p:nvSpPr>
          <p:cNvPr id="43018" name="AutoShape 10"/>
          <p:cNvSpPr>
            <a:spLocks noChangeArrowheads="1"/>
          </p:cNvSpPr>
          <p:nvPr/>
        </p:nvSpPr>
        <p:spPr bwMode="auto">
          <a:xfrm rot="5400000">
            <a:off x="4429125" y="1533525"/>
            <a:ext cx="360363"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43023" name="Rectangle 15"/>
          <p:cNvSpPr>
            <a:spLocks noChangeArrowheads="1"/>
          </p:cNvSpPr>
          <p:nvPr/>
        </p:nvSpPr>
        <p:spPr bwMode="auto">
          <a:xfrm>
            <a:off x="539750" y="2420938"/>
            <a:ext cx="2736850" cy="935037"/>
          </a:xfrm>
          <a:prstGeom prst="rect">
            <a:avLst/>
          </a:prstGeom>
          <a:solidFill>
            <a:srgbClr val="3333CC"/>
          </a:solidFill>
          <a:ln w="9525">
            <a:noFill/>
            <a:miter lim="800000"/>
            <a:headEnd/>
            <a:tailEnd/>
          </a:ln>
          <a:effectLst/>
        </p:spPr>
        <p:txBody>
          <a:bodyPr anchor="ctr" anchorCtr="1"/>
          <a:lstStyle/>
          <a:p>
            <a:pPr algn="ctr">
              <a:spcBef>
                <a:spcPct val="20000"/>
              </a:spcBef>
            </a:pPr>
            <a:r>
              <a:rPr lang="fr-FR" sz="1800" b="1" dirty="0">
                <a:solidFill>
                  <a:schemeClr val="bg1"/>
                </a:solidFill>
              </a:rPr>
              <a:t>Le marché de substitution</a:t>
            </a:r>
          </a:p>
        </p:txBody>
      </p:sp>
      <p:sp>
        <p:nvSpPr>
          <p:cNvPr id="43024" name="Rectangle 16"/>
          <p:cNvSpPr>
            <a:spLocks noChangeArrowheads="1"/>
          </p:cNvSpPr>
          <p:nvPr/>
        </p:nvSpPr>
        <p:spPr bwMode="auto">
          <a:xfrm>
            <a:off x="539750" y="3571875"/>
            <a:ext cx="2736850" cy="936625"/>
          </a:xfrm>
          <a:prstGeom prst="rect">
            <a:avLst/>
          </a:prstGeom>
          <a:solidFill>
            <a:srgbClr val="3333CC"/>
          </a:solidFill>
          <a:ln w="9525" algn="ctr">
            <a:noFill/>
            <a:miter lim="800000"/>
            <a:headEnd/>
            <a:tailEnd/>
          </a:ln>
          <a:effectLst/>
        </p:spPr>
        <p:txBody>
          <a:bodyPr anchor="ctr" anchorCtr="1"/>
          <a:lstStyle/>
          <a:p>
            <a:pPr algn="ctr">
              <a:spcBef>
                <a:spcPct val="20000"/>
              </a:spcBef>
            </a:pPr>
            <a:r>
              <a:rPr lang="fr-FR" sz="1800" b="1" dirty="0">
                <a:solidFill>
                  <a:schemeClr val="bg1"/>
                </a:solidFill>
              </a:rPr>
              <a:t>Le marché de complément</a:t>
            </a:r>
          </a:p>
        </p:txBody>
      </p:sp>
      <p:sp>
        <p:nvSpPr>
          <p:cNvPr id="43025" name="Rectangle 17"/>
          <p:cNvSpPr>
            <a:spLocks noChangeArrowheads="1"/>
          </p:cNvSpPr>
          <p:nvPr/>
        </p:nvSpPr>
        <p:spPr bwMode="auto">
          <a:xfrm>
            <a:off x="539750" y="4795838"/>
            <a:ext cx="2736850" cy="936625"/>
          </a:xfrm>
          <a:prstGeom prst="rect">
            <a:avLst/>
          </a:prstGeom>
          <a:solidFill>
            <a:srgbClr val="3333CC"/>
          </a:solidFill>
          <a:ln w="9525" algn="ctr">
            <a:noFill/>
            <a:miter lim="800000"/>
            <a:headEnd/>
            <a:tailEnd/>
          </a:ln>
          <a:effectLst/>
        </p:spPr>
        <p:txBody>
          <a:bodyPr anchor="ctr" anchorCtr="1"/>
          <a:lstStyle/>
          <a:p>
            <a:pPr algn="ctr">
              <a:spcBef>
                <a:spcPct val="20000"/>
              </a:spcBef>
            </a:pPr>
            <a:r>
              <a:rPr lang="fr-FR" sz="1800" b="1" dirty="0">
                <a:solidFill>
                  <a:schemeClr val="bg1"/>
                </a:solidFill>
              </a:rPr>
              <a:t>Le marché captif</a:t>
            </a:r>
          </a:p>
        </p:txBody>
      </p:sp>
      <p:sp>
        <p:nvSpPr>
          <p:cNvPr id="43026" name="Text Box 18"/>
          <p:cNvSpPr txBox="1">
            <a:spLocks noChangeArrowheads="1"/>
          </p:cNvSpPr>
          <p:nvPr/>
        </p:nvSpPr>
        <p:spPr bwMode="auto">
          <a:xfrm>
            <a:off x="3492500" y="2420938"/>
            <a:ext cx="5040313" cy="925512"/>
          </a:xfrm>
          <a:prstGeom prst="rect">
            <a:avLst/>
          </a:prstGeom>
          <a:noFill/>
          <a:ln w="9525">
            <a:solidFill>
              <a:srgbClr val="000066"/>
            </a:solidFill>
            <a:miter lim="800000"/>
            <a:headEnd/>
            <a:tailEnd/>
          </a:ln>
          <a:effectLst/>
        </p:spPr>
        <p:txBody>
          <a:bodyPr>
            <a:spAutoFit/>
          </a:bodyPr>
          <a:lstStyle/>
          <a:p>
            <a:pPr algn="just">
              <a:spcBef>
                <a:spcPct val="50000"/>
              </a:spcBef>
            </a:pPr>
            <a:r>
              <a:rPr lang="fr-FR" sz="1800" dirty="0">
                <a:solidFill>
                  <a:schemeClr val="accent6">
                    <a:lumMod val="75000"/>
                  </a:schemeClr>
                </a:solidFill>
              </a:rPr>
              <a:t>Les autres marchés qui peuvent apporter un service se rapprochant de l’offre de l’entreprise (Ex : gaz - électricité - fuel - solaire) </a:t>
            </a:r>
          </a:p>
        </p:txBody>
      </p:sp>
      <p:sp>
        <p:nvSpPr>
          <p:cNvPr id="43028" name="Text Box 20"/>
          <p:cNvSpPr txBox="1">
            <a:spLocks noChangeArrowheads="1"/>
          </p:cNvSpPr>
          <p:nvPr/>
        </p:nvSpPr>
        <p:spPr bwMode="auto">
          <a:xfrm>
            <a:off x="3492500" y="3573463"/>
            <a:ext cx="5040313" cy="925512"/>
          </a:xfrm>
          <a:prstGeom prst="rect">
            <a:avLst/>
          </a:prstGeom>
          <a:noFill/>
          <a:ln w="9525">
            <a:solidFill>
              <a:srgbClr val="000066"/>
            </a:solidFill>
            <a:miter lim="800000"/>
            <a:headEnd/>
            <a:tailEnd/>
          </a:ln>
          <a:effectLst/>
        </p:spPr>
        <p:txBody>
          <a:bodyPr>
            <a:spAutoFit/>
          </a:bodyPr>
          <a:lstStyle/>
          <a:p>
            <a:pPr algn="just">
              <a:spcBef>
                <a:spcPct val="50000"/>
              </a:spcBef>
            </a:pPr>
            <a:r>
              <a:rPr lang="fr-FR" sz="1800" dirty="0">
                <a:solidFill>
                  <a:schemeClr val="accent6">
                    <a:lumMod val="75000"/>
                  </a:schemeClr>
                </a:solidFill>
              </a:rPr>
              <a:t>La demande du marché est liée à celle d’un autre marché du fait d’une utilisation complémentaire des 2 produits</a:t>
            </a:r>
          </a:p>
        </p:txBody>
      </p:sp>
      <p:sp>
        <p:nvSpPr>
          <p:cNvPr id="43029" name="Text Box 21"/>
          <p:cNvSpPr txBox="1">
            <a:spLocks noChangeArrowheads="1"/>
          </p:cNvSpPr>
          <p:nvPr/>
        </p:nvSpPr>
        <p:spPr bwMode="auto">
          <a:xfrm>
            <a:off x="3492500" y="4797425"/>
            <a:ext cx="5040313" cy="925513"/>
          </a:xfrm>
          <a:prstGeom prst="rect">
            <a:avLst/>
          </a:prstGeom>
          <a:noFill/>
          <a:ln w="9525">
            <a:solidFill>
              <a:srgbClr val="000066"/>
            </a:solidFill>
            <a:miter lim="800000"/>
            <a:headEnd/>
            <a:tailEnd/>
          </a:ln>
          <a:effectLst/>
        </p:spPr>
        <p:txBody>
          <a:bodyPr>
            <a:spAutoFit/>
          </a:bodyPr>
          <a:lstStyle/>
          <a:p>
            <a:pPr algn="just">
              <a:spcBef>
                <a:spcPct val="50000"/>
              </a:spcBef>
            </a:pPr>
            <a:r>
              <a:rPr lang="fr-FR" sz="1800" dirty="0">
                <a:solidFill>
                  <a:srgbClr val="000066"/>
                </a:solidFill>
              </a:rPr>
              <a:t>Le marché auquel l’entreprise ne peut avoir accès car celui-ci est verrouillé par un concurrent ou un statut juridique</a:t>
            </a:r>
          </a:p>
        </p:txBody>
      </p:sp>
      <p:sp>
        <p:nvSpPr>
          <p:cNvPr id="43032" name="Rectangle 24"/>
          <p:cNvSpPr>
            <a:spLocks noGrp="1" noChangeArrowheads="1"/>
          </p:cNvSpPr>
          <p:nvPr>
            <p:ph type="title" idx="4294967295"/>
          </p:nvPr>
        </p:nvSpPr>
        <p:spPr>
          <a:xfrm>
            <a:off x="2483769" y="332656"/>
            <a:ext cx="3672408"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75688" y="6624638"/>
            <a:ext cx="468312" cy="260350"/>
          </a:xfrm>
        </p:spPr>
        <p:txBody>
          <a:bodyPr/>
          <a:lstStyle/>
          <a:p>
            <a:fld id="{4DE35B61-7956-4B3B-AACB-D3AA588621F8}" type="slidenum">
              <a:rPr lang="fr-FR"/>
              <a:pPr/>
              <a:t>125</a:t>
            </a:fld>
            <a:endParaRPr lang="fr-FR"/>
          </a:p>
        </p:txBody>
      </p:sp>
      <p:sp>
        <p:nvSpPr>
          <p:cNvPr id="78856" name="Text Box 8"/>
          <p:cNvSpPr txBox="1">
            <a:spLocks noChangeArrowheads="1"/>
          </p:cNvSpPr>
          <p:nvPr/>
        </p:nvSpPr>
        <p:spPr bwMode="auto">
          <a:xfrm>
            <a:off x="1114425" y="1273175"/>
            <a:ext cx="3168650" cy="396875"/>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L’acte d’achat</a:t>
            </a:r>
          </a:p>
        </p:txBody>
      </p:sp>
      <p:sp>
        <p:nvSpPr>
          <p:cNvPr id="78857" name="Text Box 9"/>
          <p:cNvSpPr txBox="1">
            <a:spLocks noChangeArrowheads="1"/>
          </p:cNvSpPr>
          <p:nvPr/>
        </p:nvSpPr>
        <p:spPr bwMode="auto">
          <a:xfrm>
            <a:off x="4859338" y="1243013"/>
            <a:ext cx="41767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différents acteurs</a:t>
            </a:r>
          </a:p>
        </p:txBody>
      </p:sp>
      <p:sp>
        <p:nvSpPr>
          <p:cNvPr id="78858" name="AutoShape 10"/>
          <p:cNvSpPr>
            <a:spLocks noChangeArrowheads="1"/>
          </p:cNvSpPr>
          <p:nvPr/>
        </p:nvSpPr>
        <p:spPr bwMode="auto">
          <a:xfrm rot="5400000">
            <a:off x="4427537" y="1292226"/>
            <a:ext cx="360363"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pic>
        <p:nvPicPr>
          <p:cNvPr id="78871" name="Picture 23" descr="j0344965"/>
          <p:cNvPicPr>
            <a:picLocks noChangeAspect="1" noChangeArrowheads="1"/>
          </p:cNvPicPr>
          <p:nvPr/>
        </p:nvPicPr>
        <p:blipFill>
          <a:blip r:embed="rId2" cstate="print"/>
          <a:srcRect/>
          <a:stretch>
            <a:fillRect/>
          </a:stretch>
        </p:blipFill>
        <p:spPr bwMode="auto">
          <a:xfrm>
            <a:off x="2193925" y="2600325"/>
            <a:ext cx="4105275" cy="3311525"/>
          </a:xfrm>
          <a:prstGeom prst="rect">
            <a:avLst/>
          </a:prstGeom>
          <a:solidFill>
            <a:srgbClr val="3333CC"/>
          </a:solidFill>
        </p:spPr>
      </p:pic>
      <p:sp>
        <p:nvSpPr>
          <p:cNvPr id="78865" name="Rectangle 17"/>
          <p:cNvSpPr>
            <a:spLocks noChangeArrowheads="1"/>
          </p:cNvSpPr>
          <p:nvPr/>
        </p:nvSpPr>
        <p:spPr bwMode="auto">
          <a:xfrm>
            <a:off x="6444208" y="3500058"/>
            <a:ext cx="2303463" cy="396875"/>
          </a:xfrm>
          <a:prstGeom prst="rect">
            <a:avLst/>
          </a:prstGeom>
          <a:solidFill>
            <a:schemeClr val="accent2">
              <a:alpha val="47000"/>
            </a:schemeClr>
          </a:solidFill>
          <a:ln w="9525">
            <a:noFill/>
            <a:miter lim="800000"/>
            <a:headEnd/>
            <a:tailEnd/>
          </a:ln>
          <a:effectLst/>
        </p:spPr>
        <p:txBody>
          <a:bodyPr>
            <a:spAutoFit/>
          </a:bodyPr>
          <a:lstStyle/>
          <a:p>
            <a:pPr algn="ctr"/>
            <a:r>
              <a:rPr lang="fr-FR" sz="2000" b="1" dirty="0">
                <a:solidFill>
                  <a:schemeClr val="accent6">
                    <a:lumMod val="75000"/>
                  </a:schemeClr>
                </a:solidFill>
                <a:cs typeface="Arial" charset="0"/>
              </a:rPr>
              <a:t>L’utilisateur</a:t>
            </a:r>
            <a:endParaRPr lang="fr-FR" sz="2000" b="1" i="1" dirty="0">
              <a:solidFill>
                <a:schemeClr val="accent6">
                  <a:lumMod val="75000"/>
                </a:schemeClr>
              </a:solidFill>
              <a:cs typeface="Arial" charset="0"/>
            </a:endParaRPr>
          </a:p>
        </p:txBody>
      </p:sp>
      <p:sp>
        <p:nvSpPr>
          <p:cNvPr id="78866" name="Rectangle 18"/>
          <p:cNvSpPr>
            <a:spLocks noChangeArrowheads="1"/>
          </p:cNvSpPr>
          <p:nvPr/>
        </p:nvSpPr>
        <p:spPr bwMode="auto">
          <a:xfrm>
            <a:off x="3040564" y="2033655"/>
            <a:ext cx="2626310" cy="396875"/>
          </a:xfrm>
          <a:prstGeom prst="rect">
            <a:avLst/>
          </a:prstGeom>
          <a:solidFill>
            <a:schemeClr val="accent2"/>
          </a:solidFill>
          <a:ln w="9525">
            <a:noFill/>
            <a:miter lim="800000"/>
            <a:headEnd/>
            <a:tailEnd/>
          </a:ln>
          <a:effectLst/>
        </p:spPr>
        <p:txBody>
          <a:bodyPr wrap="square">
            <a:spAutoFit/>
          </a:bodyPr>
          <a:lstStyle/>
          <a:p>
            <a:pPr algn="ctr"/>
            <a:r>
              <a:rPr lang="fr-FR" sz="2000" b="1" dirty="0">
                <a:solidFill>
                  <a:schemeClr val="bg1"/>
                </a:solidFill>
                <a:cs typeface="Arial" charset="0"/>
              </a:rPr>
              <a:t>Le prescripteur</a:t>
            </a:r>
            <a:endParaRPr lang="fr-FR" sz="2000" b="1" i="1" dirty="0">
              <a:solidFill>
                <a:schemeClr val="bg1"/>
              </a:solidFill>
              <a:cs typeface="Arial" charset="0"/>
            </a:endParaRPr>
          </a:p>
        </p:txBody>
      </p:sp>
      <p:sp>
        <p:nvSpPr>
          <p:cNvPr id="78867" name="Rectangle 19"/>
          <p:cNvSpPr>
            <a:spLocks noChangeArrowheads="1"/>
          </p:cNvSpPr>
          <p:nvPr/>
        </p:nvSpPr>
        <p:spPr bwMode="auto">
          <a:xfrm>
            <a:off x="141622" y="4111623"/>
            <a:ext cx="1945605" cy="396875"/>
          </a:xfrm>
          <a:prstGeom prst="rect">
            <a:avLst/>
          </a:prstGeom>
          <a:solidFill>
            <a:schemeClr val="accent2">
              <a:alpha val="47000"/>
            </a:schemeClr>
          </a:solidFill>
          <a:ln w="9525">
            <a:noFill/>
            <a:miter lim="800000"/>
            <a:headEnd/>
            <a:tailEnd/>
          </a:ln>
          <a:effectLst/>
        </p:spPr>
        <p:txBody>
          <a:bodyPr wrap="square">
            <a:spAutoFit/>
          </a:bodyPr>
          <a:lstStyle/>
          <a:p>
            <a:pPr algn="ctr"/>
            <a:r>
              <a:rPr lang="fr-FR" sz="2000" b="1" dirty="0">
                <a:solidFill>
                  <a:schemeClr val="accent6">
                    <a:lumMod val="75000"/>
                  </a:schemeClr>
                </a:solidFill>
                <a:cs typeface="Arial" charset="0"/>
              </a:rPr>
              <a:t>Le décideur</a:t>
            </a:r>
            <a:endParaRPr lang="fr-FR" sz="2000" b="1" i="1" dirty="0">
              <a:solidFill>
                <a:schemeClr val="accent6">
                  <a:lumMod val="75000"/>
                </a:schemeClr>
              </a:solidFill>
              <a:cs typeface="Arial" charset="0"/>
            </a:endParaRPr>
          </a:p>
        </p:txBody>
      </p:sp>
      <p:sp>
        <p:nvSpPr>
          <p:cNvPr id="78868" name="Rectangle 20"/>
          <p:cNvSpPr>
            <a:spLocks noChangeArrowheads="1"/>
          </p:cNvSpPr>
          <p:nvPr/>
        </p:nvSpPr>
        <p:spPr bwMode="auto">
          <a:xfrm>
            <a:off x="3023394" y="3698495"/>
            <a:ext cx="2519362" cy="936625"/>
          </a:xfrm>
          <a:prstGeom prst="rect">
            <a:avLst/>
          </a:prstGeom>
          <a:solidFill>
            <a:schemeClr val="bg1"/>
          </a:solidFill>
          <a:ln w="9525">
            <a:solidFill>
              <a:srgbClr val="3333CC"/>
            </a:solidFill>
            <a:miter lim="800000"/>
            <a:headEnd/>
            <a:tailEnd/>
          </a:ln>
          <a:effectLst/>
        </p:spPr>
        <p:txBody>
          <a:bodyPr anchor="ctr" anchorCtr="1"/>
          <a:lstStyle/>
          <a:p>
            <a:pPr algn="ctr"/>
            <a:r>
              <a:rPr lang="fr-FR" sz="2000" b="1" dirty="0">
                <a:solidFill>
                  <a:schemeClr val="accent6">
                    <a:lumMod val="75000"/>
                  </a:schemeClr>
                </a:solidFill>
                <a:latin typeface="Tahoma" charset="0"/>
              </a:rPr>
              <a:t>Les filtres</a:t>
            </a:r>
            <a:endParaRPr lang="fr-FR" sz="2000" i="1" dirty="0">
              <a:solidFill>
                <a:schemeClr val="accent6">
                  <a:lumMod val="75000"/>
                </a:schemeClr>
              </a:solidFill>
              <a:latin typeface="Tahoma" charset="0"/>
            </a:endParaRPr>
          </a:p>
        </p:txBody>
      </p:sp>
      <p:sp>
        <p:nvSpPr>
          <p:cNvPr id="78875" name="Rectangle 27"/>
          <p:cNvSpPr>
            <a:spLocks noGrp="1" noChangeArrowheads="1"/>
          </p:cNvSpPr>
          <p:nvPr>
            <p:ph type="title" idx="4294967295"/>
          </p:nvPr>
        </p:nvSpPr>
        <p:spPr>
          <a:xfrm>
            <a:off x="2483769" y="260648"/>
            <a:ext cx="3528392"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78864" name="Rectangle 16"/>
          <p:cNvSpPr>
            <a:spLocks noChangeArrowheads="1"/>
          </p:cNvSpPr>
          <p:nvPr/>
        </p:nvSpPr>
        <p:spPr bwMode="auto">
          <a:xfrm>
            <a:off x="3272335" y="6024373"/>
            <a:ext cx="2303462" cy="396875"/>
          </a:xfrm>
          <a:prstGeom prst="rect">
            <a:avLst/>
          </a:prstGeom>
          <a:solidFill>
            <a:schemeClr val="accent2"/>
          </a:solidFill>
          <a:ln w="9525">
            <a:noFill/>
            <a:miter lim="800000"/>
            <a:headEnd/>
            <a:tailEnd/>
          </a:ln>
          <a:effectLst/>
        </p:spPr>
        <p:txBody>
          <a:bodyPr>
            <a:spAutoFit/>
          </a:bodyPr>
          <a:lstStyle/>
          <a:p>
            <a:pPr algn="ctr"/>
            <a:r>
              <a:rPr lang="fr-FR" sz="2000" b="1" dirty="0">
                <a:solidFill>
                  <a:schemeClr val="bg1"/>
                </a:solidFill>
                <a:cs typeface="Arial" charset="0"/>
              </a:rPr>
              <a:t>L’acheteur</a:t>
            </a:r>
            <a:endParaRPr lang="fr-FR" sz="2000" b="1" i="1" dirty="0">
              <a:solidFill>
                <a:schemeClr val="bg1"/>
              </a:solidFill>
              <a:cs typeface="Arial" charset="0"/>
            </a:endParaRPr>
          </a:p>
        </p:txBody>
      </p:sp>
    </p:spTree>
  </p:cSld>
  <p:clrMapOvr>
    <a:masterClrMapping/>
  </p:clrMapOvr>
  <p:transition spd="med">
    <p:randomBa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Espace réservé du numéro de diapositive 5"/>
          <p:cNvSpPr>
            <a:spLocks noGrp="1"/>
          </p:cNvSpPr>
          <p:nvPr>
            <p:ph type="sldNum" sz="quarter" idx="4"/>
          </p:nvPr>
        </p:nvSpPr>
        <p:spPr>
          <a:xfrm>
            <a:off x="8675688" y="6566694"/>
            <a:ext cx="468312" cy="260350"/>
          </a:xfrm>
        </p:spPr>
        <p:txBody>
          <a:bodyPr/>
          <a:lstStyle/>
          <a:p>
            <a:fld id="{15DA8129-B415-49F1-84AD-48F7CCE54D77}" type="slidenum">
              <a:rPr lang="fr-FR"/>
              <a:pPr/>
              <a:t>126</a:t>
            </a:fld>
            <a:endParaRPr lang="fr-FR"/>
          </a:p>
        </p:txBody>
      </p:sp>
      <p:sp>
        <p:nvSpPr>
          <p:cNvPr id="77828" name="Rectangle 4"/>
          <p:cNvSpPr>
            <a:spLocks noChangeArrowheads="1"/>
          </p:cNvSpPr>
          <p:nvPr/>
        </p:nvSpPr>
        <p:spPr bwMode="auto">
          <a:xfrm>
            <a:off x="395288" y="1868488"/>
            <a:ext cx="8353425" cy="804862"/>
          </a:xfrm>
          <a:prstGeom prst="rect">
            <a:avLst/>
          </a:prstGeom>
          <a:noFill/>
          <a:ln w="9525">
            <a:solidFill>
              <a:srgbClr val="3333CC"/>
            </a:solidFill>
            <a:miter lim="800000"/>
            <a:headEnd/>
            <a:tailEnd/>
          </a:ln>
          <a:effectLst/>
        </p:spPr>
        <p:txBody>
          <a:bodyPr>
            <a:spAutoFit/>
          </a:bodyPr>
          <a:lstStyle/>
          <a:p>
            <a:pPr>
              <a:lnSpc>
                <a:spcPct val="110000"/>
              </a:lnSpc>
            </a:pPr>
            <a:r>
              <a:rPr lang="fr-FR" dirty="0">
                <a:solidFill>
                  <a:schemeClr val="accent6">
                    <a:lumMod val="75000"/>
                  </a:schemeClr>
                </a:solidFill>
                <a:latin typeface="Tahoma" charset="0"/>
              </a:rPr>
              <a:t>Dans l’organisation, il a de façon formelle la charge de </a:t>
            </a:r>
            <a:r>
              <a:rPr lang="fr-FR" sz="1600" b="1" dirty="0">
                <a:solidFill>
                  <a:schemeClr val="accent6">
                    <a:lumMod val="75000"/>
                  </a:schemeClr>
                </a:solidFill>
                <a:latin typeface="Tahoma" charset="0"/>
              </a:rPr>
              <a:t>définir les conditions d’achat</a:t>
            </a:r>
            <a:r>
              <a:rPr lang="fr-FR" dirty="0">
                <a:solidFill>
                  <a:schemeClr val="accent6">
                    <a:lumMod val="75000"/>
                  </a:schemeClr>
                </a:solidFill>
                <a:latin typeface="Tahoma" charset="0"/>
              </a:rPr>
              <a:t>, de sélectionner les fournisseurs et de négocier les contrats. </a:t>
            </a:r>
            <a:br>
              <a:rPr lang="fr-FR" dirty="0">
                <a:solidFill>
                  <a:schemeClr val="accent6">
                    <a:lumMod val="75000"/>
                  </a:schemeClr>
                </a:solidFill>
                <a:latin typeface="Tahoma" charset="0"/>
              </a:rPr>
            </a:br>
            <a:r>
              <a:rPr lang="fr-FR" sz="1200" i="1" dirty="0">
                <a:solidFill>
                  <a:schemeClr val="accent6">
                    <a:lumMod val="75000"/>
                  </a:schemeClr>
                </a:solidFill>
                <a:latin typeface="Tahoma" charset="0"/>
              </a:rPr>
              <a:t>Il s’agit en général des services d’achat et d’approvisionnement</a:t>
            </a:r>
            <a:r>
              <a:rPr lang="fr-FR" sz="1200" dirty="0">
                <a:solidFill>
                  <a:schemeClr val="accent6">
                    <a:lumMod val="75000"/>
                  </a:schemeClr>
                </a:solidFill>
                <a:latin typeface="Tahoma" charset="0"/>
              </a:rPr>
              <a:t>.</a:t>
            </a:r>
            <a:endParaRPr lang="fr-FR" sz="1200" i="1" dirty="0">
              <a:solidFill>
                <a:schemeClr val="accent6">
                  <a:lumMod val="75000"/>
                </a:schemeClr>
              </a:solidFill>
              <a:latin typeface="Tahoma" charset="0"/>
            </a:endParaRPr>
          </a:p>
        </p:txBody>
      </p:sp>
      <p:sp>
        <p:nvSpPr>
          <p:cNvPr id="77830" name="Rectangle 6"/>
          <p:cNvSpPr>
            <a:spLocks noChangeArrowheads="1"/>
          </p:cNvSpPr>
          <p:nvPr/>
        </p:nvSpPr>
        <p:spPr bwMode="auto">
          <a:xfrm>
            <a:off x="395288" y="3055938"/>
            <a:ext cx="8353425" cy="804862"/>
          </a:xfrm>
          <a:prstGeom prst="rect">
            <a:avLst/>
          </a:prstGeom>
          <a:noFill/>
          <a:ln w="9525">
            <a:solidFill>
              <a:srgbClr val="3333CC"/>
            </a:solidFill>
            <a:miter lim="800000"/>
            <a:headEnd/>
            <a:tailEnd/>
          </a:ln>
          <a:effectLst/>
        </p:spPr>
        <p:txBody>
          <a:bodyPr>
            <a:spAutoFit/>
          </a:bodyPr>
          <a:lstStyle/>
          <a:p>
            <a:pPr>
              <a:lnSpc>
                <a:spcPct val="110000"/>
              </a:lnSpc>
            </a:pPr>
            <a:r>
              <a:rPr lang="fr-FR" dirty="0">
                <a:solidFill>
                  <a:schemeClr val="accent6">
                    <a:lumMod val="75000"/>
                  </a:schemeClr>
                </a:solidFill>
                <a:latin typeface="Tahoma" charset="0"/>
              </a:rPr>
              <a:t>Il </a:t>
            </a:r>
            <a:r>
              <a:rPr lang="fr-FR" sz="1600" b="1" dirty="0">
                <a:solidFill>
                  <a:schemeClr val="accent6">
                    <a:lumMod val="75000"/>
                  </a:schemeClr>
                </a:solidFill>
                <a:latin typeface="Tahoma" charset="0"/>
              </a:rPr>
              <a:t>utilise</a:t>
            </a:r>
            <a:r>
              <a:rPr lang="fr-FR" dirty="0">
                <a:solidFill>
                  <a:schemeClr val="accent6">
                    <a:lumMod val="75000"/>
                  </a:schemeClr>
                </a:solidFill>
                <a:latin typeface="Tahoma" charset="0"/>
              </a:rPr>
              <a:t> le produit. C’est généralement l’utilisateur qui est le mieux placé pour évaluer la performance des produits. </a:t>
            </a:r>
            <a:br>
              <a:rPr lang="fr-FR" dirty="0">
                <a:solidFill>
                  <a:schemeClr val="accent6">
                    <a:lumMod val="75000"/>
                  </a:schemeClr>
                </a:solidFill>
                <a:latin typeface="Tahoma" charset="0"/>
              </a:rPr>
            </a:br>
            <a:r>
              <a:rPr lang="fr-FR" sz="1200" i="1" dirty="0">
                <a:solidFill>
                  <a:schemeClr val="accent6">
                    <a:lumMod val="75000"/>
                  </a:schemeClr>
                </a:solidFill>
                <a:latin typeface="Tahoma" charset="0"/>
              </a:rPr>
              <a:t>Ce sera l’ingénieur de production ou le responsable du service informatique</a:t>
            </a:r>
          </a:p>
        </p:txBody>
      </p:sp>
      <p:sp>
        <p:nvSpPr>
          <p:cNvPr id="77827" name="Rectangle 3"/>
          <p:cNvSpPr>
            <a:spLocks noChangeArrowheads="1"/>
          </p:cNvSpPr>
          <p:nvPr/>
        </p:nvSpPr>
        <p:spPr bwMode="auto">
          <a:xfrm>
            <a:off x="395288" y="1582738"/>
            <a:ext cx="2016125" cy="304800"/>
          </a:xfrm>
          <a:prstGeom prst="rect">
            <a:avLst/>
          </a:prstGeom>
          <a:solidFill>
            <a:schemeClr val="accent2"/>
          </a:solidFill>
          <a:ln w="9525">
            <a:noFill/>
            <a:miter lim="800000"/>
            <a:headEnd/>
            <a:tailEnd/>
          </a:ln>
          <a:effectLst/>
        </p:spPr>
        <p:txBody>
          <a:bodyPr>
            <a:spAutoFit/>
          </a:bodyPr>
          <a:lstStyle/>
          <a:p>
            <a:r>
              <a:rPr lang="fr-FR" b="1" dirty="0">
                <a:solidFill>
                  <a:schemeClr val="bg1"/>
                </a:solidFill>
                <a:latin typeface="Tahoma" charset="0"/>
              </a:rPr>
              <a:t>L’acheteur</a:t>
            </a:r>
            <a:endParaRPr lang="fr-FR" i="1" dirty="0">
              <a:solidFill>
                <a:schemeClr val="bg1"/>
              </a:solidFill>
              <a:latin typeface="Tahoma" charset="0"/>
            </a:endParaRPr>
          </a:p>
        </p:txBody>
      </p:sp>
      <p:sp>
        <p:nvSpPr>
          <p:cNvPr id="77832" name="Rectangle 8"/>
          <p:cNvSpPr>
            <a:spLocks noChangeArrowheads="1"/>
          </p:cNvSpPr>
          <p:nvPr/>
        </p:nvSpPr>
        <p:spPr bwMode="auto">
          <a:xfrm>
            <a:off x="395288" y="4265613"/>
            <a:ext cx="8353425" cy="574581"/>
          </a:xfrm>
          <a:prstGeom prst="rect">
            <a:avLst/>
          </a:prstGeom>
          <a:noFill/>
          <a:ln w="9525">
            <a:solidFill>
              <a:srgbClr val="3333CC"/>
            </a:solidFill>
            <a:miter lim="800000"/>
            <a:headEnd/>
            <a:tailEnd/>
          </a:ln>
          <a:effectLst/>
        </p:spPr>
        <p:txBody>
          <a:bodyPr>
            <a:spAutoFit/>
          </a:bodyPr>
          <a:lstStyle/>
          <a:p>
            <a:pPr>
              <a:lnSpc>
                <a:spcPct val="110000"/>
              </a:lnSpc>
            </a:pPr>
            <a:r>
              <a:rPr lang="fr-FR" dirty="0">
                <a:solidFill>
                  <a:schemeClr val="accent6">
                    <a:lumMod val="75000"/>
                  </a:schemeClr>
                </a:solidFill>
                <a:latin typeface="Tahoma" charset="0"/>
              </a:rPr>
              <a:t>à l’intérieur (bureau d’études, R&amp;D…) ou à l’ extérieur (conseiller, expert…) de l’organisation il </a:t>
            </a:r>
            <a:r>
              <a:rPr lang="fr-FR" sz="1600" b="1" dirty="0">
                <a:solidFill>
                  <a:schemeClr val="accent6">
                    <a:lumMod val="75000"/>
                  </a:schemeClr>
                </a:solidFill>
                <a:latin typeface="Tahoma" charset="0"/>
              </a:rPr>
              <a:t>recommande</a:t>
            </a:r>
            <a:r>
              <a:rPr lang="fr-FR" dirty="0">
                <a:solidFill>
                  <a:schemeClr val="accent6">
                    <a:lumMod val="75000"/>
                  </a:schemeClr>
                </a:solidFill>
                <a:latin typeface="Tahoma" charset="0"/>
              </a:rPr>
              <a:t> des produits, définit les spécifications et les critères de choix des produits.</a:t>
            </a:r>
            <a:endParaRPr lang="fr-FR" i="1" dirty="0">
              <a:solidFill>
                <a:schemeClr val="accent6">
                  <a:lumMod val="75000"/>
                </a:schemeClr>
              </a:solidFill>
              <a:latin typeface="Tahoma" charset="0"/>
            </a:endParaRPr>
          </a:p>
        </p:txBody>
      </p:sp>
      <p:sp>
        <p:nvSpPr>
          <p:cNvPr id="77834" name="Rectangle 10"/>
          <p:cNvSpPr>
            <a:spLocks noChangeArrowheads="1"/>
          </p:cNvSpPr>
          <p:nvPr/>
        </p:nvSpPr>
        <p:spPr bwMode="auto">
          <a:xfrm>
            <a:off x="395288" y="5222875"/>
            <a:ext cx="8353425" cy="566309"/>
          </a:xfrm>
          <a:prstGeom prst="rect">
            <a:avLst/>
          </a:prstGeom>
          <a:noFill/>
          <a:ln w="9525">
            <a:solidFill>
              <a:srgbClr val="3333CC"/>
            </a:solidFill>
            <a:miter lim="800000"/>
            <a:headEnd/>
            <a:tailEnd/>
          </a:ln>
          <a:effectLst/>
        </p:spPr>
        <p:txBody>
          <a:bodyPr>
            <a:spAutoFit/>
          </a:bodyPr>
          <a:lstStyle/>
          <a:p>
            <a:pPr>
              <a:lnSpc>
                <a:spcPct val="110000"/>
              </a:lnSpc>
            </a:pPr>
            <a:r>
              <a:rPr lang="fr-FR" dirty="0">
                <a:solidFill>
                  <a:schemeClr val="accent6">
                    <a:lumMod val="75000"/>
                  </a:schemeClr>
                </a:solidFill>
                <a:latin typeface="Tahoma" charset="0"/>
              </a:rPr>
              <a:t>Ou la personne qui a le pouvoir </a:t>
            </a:r>
            <a:r>
              <a:rPr lang="fr-FR" sz="1600" b="1" dirty="0">
                <a:solidFill>
                  <a:schemeClr val="accent6">
                    <a:lumMod val="75000"/>
                  </a:schemeClr>
                </a:solidFill>
                <a:latin typeface="Tahoma" charset="0"/>
              </a:rPr>
              <a:t>d’engager</a:t>
            </a:r>
            <a:r>
              <a:rPr lang="fr-FR" dirty="0">
                <a:solidFill>
                  <a:schemeClr val="accent6">
                    <a:lumMod val="75000"/>
                  </a:schemeClr>
                </a:solidFill>
                <a:latin typeface="Tahoma" charset="0"/>
              </a:rPr>
              <a:t> l’entreprise vis-à-vis d’un fournisseur. </a:t>
            </a:r>
          </a:p>
          <a:p>
            <a:pPr>
              <a:lnSpc>
                <a:spcPct val="110000"/>
              </a:lnSpc>
            </a:pPr>
            <a:r>
              <a:rPr lang="fr-FR" sz="1200" i="1" dirty="0">
                <a:solidFill>
                  <a:schemeClr val="accent6">
                    <a:lumMod val="75000"/>
                  </a:schemeClr>
                </a:solidFill>
                <a:latin typeface="Tahoma" charset="0"/>
              </a:rPr>
              <a:t>Lorsqu’il s’agit d’achats importants, les dirigeants de l’entreprise sont souvent les décideurs.</a:t>
            </a:r>
          </a:p>
        </p:txBody>
      </p:sp>
      <p:sp>
        <p:nvSpPr>
          <p:cNvPr id="77831" name="Rectangle 7"/>
          <p:cNvSpPr>
            <a:spLocks noChangeArrowheads="1"/>
          </p:cNvSpPr>
          <p:nvPr/>
        </p:nvSpPr>
        <p:spPr bwMode="auto">
          <a:xfrm>
            <a:off x="395287" y="3960813"/>
            <a:ext cx="2016125" cy="304800"/>
          </a:xfrm>
          <a:prstGeom prst="rect">
            <a:avLst/>
          </a:prstGeom>
          <a:solidFill>
            <a:schemeClr val="accent2"/>
          </a:solidFill>
          <a:ln w="9525">
            <a:noFill/>
            <a:miter lim="800000"/>
            <a:headEnd/>
            <a:tailEnd/>
          </a:ln>
          <a:effectLst/>
        </p:spPr>
        <p:txBody>
          <a:bodyPr>
            <a:spAutoFit/>
          </a:bodyPr>
          <a:lstStyle/>
          <a:p>
            <a:r>
              <a:rPr lang="fr-FR" b="1" dirty="0">
                <a:solidFill>
                  <a:schemeClr val="bg1"/>
                </a:solidFill>
                <a:latin typeface="Tahoma" charset="0"/>
              </a:rPr>
              <a:t>Le prescripteur</a:t>
            </a:r>
            <a:endParaRPr lang="fr-FR" i="1" dirty="0">
              <a:solidFill>
                <a:schemeClr val="bg1"/>
              </a:solidFill>
              <a:latin typeface="Tahoma" charset="0"/>
            </a:endParaRPr>
          </a:p>
        </p:txBody>
      </p:sp>
      <p:sp>
        <p:nvSpPr>
          <p:cNvPr id="77836" name="Rectangle 12"/>
          <p:cNvSpPr>
            <a:spLocks noChangeArrowheads="1"/>
          </p:cNvSpPr>
          <p:nvPr/>
        </p:nvSpPr>
        <p:spPr bwMode="auto">
          <a:xfrm>
            <a:off x="395288" y="6156325"/>
            <a:ext cx="8353425" cy="314325"/>
          </a:xfrm>
          <a:prstGeom prst="rect">
            <a:avLst/>
          </a:prstGeom>
          <a:noFill/>
          <a:ln w="9525">
            <a:solidFill>
              <a:srgbClr val="3333CC"/>
            </a:solidFill>
            <a:miter lim="800000"/>
            <a:headEnd/>
            <a:tailEnd/>
          </a:ln>
          <a:effectLst/>
        </p:spPr>
        <p:txBody>
          <a:bodyPr>
            <a:spAutoFit/>
          </a:bodyPr>
          <a:lstStyle/>
          <a:p>
            <a:r>
              <a:rPr lang="fr-FR" b="1" dirty="0">
                <a:solidFill>
                  <a:schemeClr val="accent6">
                    <a:lumMod val="75000"/>
                  </a:schemeClr>
                </a:solidFill>
                <a:latin typeface="Tahoma" charset="0"/>
              </a:rPr>
              <a:t>C’est l’ensemble des sources d’influence informelles qui peuvent agir sur le centre d’achat.</a:t>
            </a:r>
            <a:endParaRPr lang="fr-FR" b="1" i="1" dirty="0">
              <a:solidFill>
                <a:schemeClr val="accent6">
                  <a:lumMod val="75000"/>
                </a:schemeClr>
              </a:solidFill>
              <a:latin typeface="Tahoma" charset="0"/>
            </a:endParaRPr>
          </a:p>
        </p:txBody>
      </p:sp>
      <p:sp>
        <p:nvSpPr>
          <p:cNvPr id="77843" name="Rectangle 19"/>
          <p:cNvSpPr>
            <a:spLocks noChangeArrowheads="1"/>
          </p:cNvSpPr>
          <p:nvPr/>
        </p:nvSpPr>
        <p:spPr bwMode="auto">
          <a:xfrm>
            <a:off x="2627785" y="37200"/>
            <a:ext cx="3528392"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Analyser le marché</a:t>
            </a:r>
          </a:p>
        </p:txBody>
      </p:sp>
      <p:sp>
        <p:nvSpPr>
          <p:cNvPr id="77835" name="Rectangle 11"/>
          <p:cNvSpPr>
            <a:spLocks noChangeArrowheads="1"/>
          </p:cNvSpPr>
          <p:nvPr/>
        </p:nvSpPr>
        <p:spPr bwMode="auto">
          <a:xfrm>
            <a:off x="395288" y="5851525"/>
            <a:ext cx="2016125" cy="304800"/>
          </a:xfrm>
          <a:prstGeom prst="rect">
            <a:avLst/>
          </a:prstGeom>
          <a:solidFill>
            <a:schemeClr val="accent2"/>
          </a:solidFill>
          <a:ln w="9525">
            <a:noFill/>
            <a:miter lim="800000"/>
            <a:headEnd/>
            <a:tailEnd/>
          </a:ln>
          <a:effectLst/>
        </p:spPr>
        <p:txBody>
          <a:bodyPr>
            <a:spAutoFit/>
          </a:bodyPr>
          <a:lstStyle/>
          <a:p>
            <a:r>
              <a:rPr lang="fr-FR" b="1" dirty="0">
                <a:solidFill>
                  <a:schemeClr val="bg1"/>
                </a:solidFill>
                <a:latin typeface="Tahoma" charset="0"/>
              </a:rPr>
              <a:t>Les filtres</a:t>
            </a:r>
            <a:endParaRPr lang="fr-FR" i="1" dirty="0">
              <a:solidFill>
                <a:schemeClr val="bg1"/>
              </a:solidFill>
              <a:latin typeface="Tahoma" charset="0"/>
            </a:endParaRPr>
          </a:p>
        </p:txBody>
      </p:sp>
      <p:sp>
        <p:nvSpPr>
          <p:cNvPr id="77844" name="Text Box 20"/>
          <p:cNvSpPr txBox="1">
            <a:spLocks noChangeArrowheads="1"/>
          </p:cNvSpPr>
          <p:nvPr/>
        </p:nvSpPr>
        <p:spPr bwMode="auto">
          <a:xfrm>
            <a:off x="1243237" y="91027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L’acte d’achat</a:t>
            </a:r>
          </a:p>
        </p:txBody>
      </p:sp>
      <p:sp>
        <p:nvSpPr>
          <p:cNvPr id="77845" name="Text Box 21"/>
          <p:cNvSpPr txBox="1">
            <a:spLocks noChangeArrowheads="1"/>
          </p:cNvSpPr>
          <p:nvPr/>
        </p:nvSpPr>
        <p:spPr bwMode="auto">
          <a:xfrm>
            <a:off x="4877037" y="880115"/>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différents acteurs</a:t>
            </a:r>
          </a:p>
        </p:txBody>
      </p:sp>
      <p:sp>
        <p:nvSpPr>
          <p:cNvPr id="77846" name="AutoShape 22"/>
          <p:cNvSpPr>
            <a:spLocks noChangeArrowheads="1"/>
          </p:cNvSpPr>
          <p:nvPr/>
        </p:nvSpPr>
        <p:spPr bwMode="auto">
          <a:xfrm rot="5400000">
            <a:off x="4500562" y="930134"/>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7829" name="Rectangle 5"/>
          <p:cNvSpPr>
            <a:spLocks noChangeArrowheads="1"/>
          </p:cNvSpPr>
          <p:nvPr/>
        </p:nvSpPr>
        <p:spPr bwMode="auto">
          <a:xfrm>
            <a:off x="395288" y="2765804"/>
            <a:ext cx="2016125" cy="307777"/>
          </a:xfrm>
          <a:prstGeom prst="rect">
            <a:avLst/>
          </a:prstGeom>
          <a:solidFill>
            <a:schemeClr val="accent2">
              <a:alpha val="47000"/>
            </a:schemeClr>
          </a:solidFill>
          <a:ln w="9525">
            <a:noFill/>
            <a:miter lim="800000"/>
            <a:headEnd/>
            <a:tailEnd/>
          </a:ln>
          <a:effectLst/>
        </p:spPr>
        <p:txBody>
          <a:bodyPr>
            <a:spAutoFit/>
          </a:bodyPr>
          <a:lstStyle/>
          <a:p>
            <a:r>
              <a:rPr lang="fr-FR" b="1" dirty="0">
                <a:solidFill>
                  <a:schemeClr val="accent2"/>
                </a:solidFill>
                <a:latin typeface="Tahoma" charset="0"/>
              </a:rPr>
              <a:t> </a:t>
            </a:r>
            <a:r>
              <a:rPr lang="fr-FR" b="1" dirty="0">
                <a:solidFill>
                  <a:schemeClr val="bg1"/>
                </a:solidFill>
                <a:latin typeface="Tahoma" charset="0"/>
              </a:rPr>
              <a:t>L’utilisateur</a:t>
            </a:r>
            <a:endParaRPr lang="fr-FR" i="1" dirty="0">
              <a:solidFill>
                <a:schemeClr val="bg1"/>
              </a:solidFill>
              <a:latin typeface="Tahoma" charset="0"/>
            </a:endParaRPr>
          </a:p>
        </p:txBody>
      </p:sp>
      <p:sp>
        <p:nvSpPr>
          <p:cNvPr id="77833" name="Rectangle 9"/>
          <p:cNvSpPr>
            <a:spLocks noChangeArrowheads="1"/>
          </p:cNvSpPr>
          <p:nvPr/>
        </p:nvSpPr>
        <p:spPr bwMode="auto">
          <a:xfrm>
            <a:off x="395288" y="4918075"/>
            <a:ext cx="2016125" cy="304800"/>
          </a:xfrm>
          <a:prstGeom prst="rect">
            <a:avLst/>
          </a:prstGeom>
          <a:solidFill>
            <a:schemeClr val="accent2">
              <a:alpha val="47000"/>
            </a:schemeClr>
          </a:solidFill>
          <a:ln w="9525">
            <a:noFill/>
            <a:miter lim="800000"/>
            <a:headEnd/>
            <a:tailEnd/>
          </a:ln>
          <a:effectLst/>
        </p:spPr>
        <p:txBody>
          <a:bodyPr>
            <a:spAutoFit/>
          </a:bodyPr>
          <a:lstStyle/>
          <a:p>
            <a:r>
              <a:rPr lang="fr-FR" b="1" dirty="0">
                <a:solidFill>
                  <a:schemeClr val="bg1"/>
                </a:solidFill>
                <a:latin typeface="Tahoma" charset="0"/>
              </a:rPr>
              <a:t>Le décideur</a:t>
            </a:r>
            <a:endParaRPr lang="fr-FR" i="1" dirty="0">
              <a:solidFill>
                <a:schemeClr val="bg1"/>
              </a:solidFill>
              <a:latin typeface="Tahoma" charset="0"/>
            </a:endParaRPr>
          </a:p>
        </p:txBody>
      </p:sp>
    </p:spTree>
  </p:cSld>
  <p:clrMapOvr>
    <a:masterClrMapping/>
  </p:clrMapOvr>
  <p:transition spd="med">
    <p:randomBa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Espace réservé du numéro de diapositive 5"/>
          <p:cNvSpPr>
            <a:spLocks noGrp="1"/>
          </p:cNvSpPr>
          <p:nvPr>
            <p:ph type="sldNum" sz="quarter" idx="4"/>
          </p:nvPr>
        </p:nvSpPr>
        <p:spPr>
          <a:xfrm>
            <a:off x="8675688" y="6566694"/>
            <a:ext cx="468312" cy="260350"/>
          </a:xfrm>
        </p:spPr>
        <p:txBody>
          <a:bodyPr/>
          <a:lstStyle/>
          <a:p>
            <a:fld id="{C5A9C795-46EF-4907-8559-C8CA6B70C9E8}" type="slidenum">
              <a:rPr lang="fr-FR"/>
              <a:pPr/>
              <a:t>127</a:t>
            </a:fld>
            <a:endParaRPr lang="fr-FR"/>
          </a:p>
        </p:txBody>
      </p:sp>
      <p:graphicFrame>
        <p:nvGraphicFramePr>
          <p:cNvPr id="79875" name="Group 3"/>
          <p:cNvGraphicFramePr>
            <a:graphicFrameLocks noGrp="1"/>
          </p:cNvGraphicFramePr>
          <p:nvPr>
            <p:extLst>
              <p:ext uri="{D42A27DB-BD31-4B8C-83A1-F6EECF244321}">
                <p14:modId xmlns:p14="http://schemas.microsoft.com/office/powerpoint/2010/main" val="1873474510"/>
              </p:ext>
            </p:extLst>
          </p:nvPr>
        </p:nvGraphicFramePr>
        <p:xfrm>
          <a:off x="468313" y="1341438"/>
          <a:ext cx="8207375" cy="4656140"/>
        </p:xfrm>
        <a:graphic>
          <a:graphicData uri="http://schemas.openxmlformats.org/drawingml/2006/table">
            <a:tbl>
              <a:tblPr/>
              <a:tblGrid>
                <a:gridCol w="2244725">
                  <a:extLst>
                    <a:ext uri="{9D8B030D-6E8A-4147-A177-3AD203B41FA5}">
                      <a16:colId xmlns:a16="http://schemas.microsoft.com/office/drawing/2014/main" val="20000"/>
                    </a:ext>
                  </a:extLst>
                </a:gridCol>
                <a:gridCol w="1193800">
                  <a:extLst>
                    <a:ext uri="{9D8B030D-6E8A-4147-A177-3AD203B41FA5}">
                      <a16:colId xmlns:a16="http://schemas.microsoft.com/office/drawing/2014/main" val="20001"/>
                    </a:ext>
                  </a:extLst>
                </a:gridCol>
                <a:gridCol w="1192212">
                  <a:extLst>
                    <a:ext uri="{9D8B030D-6E8A-4147-A177-3AD203B41FA5}">
                      <a16:colId xmlns:a16="http://schemas.microsoft.com/office/drawing/2014/main" val="20002"/>
                    </a:ext>
                  </a:extLst>
                </a:gridCol>
                <a:gridCol w="1263650">
                  <a:extLst>
                    <a:ext uri="{9D8B030D-6E8A-4147-A177-3AD203B41FA5}">
                      <a16:colId xmlns:a16="http://schemas.microsoft.com/office/drawing/2014/main" val="20003"/>
                    </a:ext>
                  </a:extLst>
                </a:gridCol>
                <a:gridCol w="1190625">
                  <a:extLst>
                    <a:ext uri="{9D8B030D-6E8A-4147-A177-3AD203B41FA5}">
                      <a16:colId xmlns:a16="http://schemas.microsoft.com/office/drawing/2014/main" val="20004"/>
                    </a:ext>
                  </a:extLst>
                </a:gridCol>
                <a:gridCol w="1122363">
                  <a:extLst>
                    <a:ext uri="{9D8B030D-6E8A-4147-A177-3AD203B41FA5}">
                      <a16:colId xmlns:a16="http://schemas.microsoft.com/office/drawing/2014/main" val="20005"/>
                    </a:ext>
                  </a:extLst>
                </a:gridCol>
              </a:tblGrid>
              <a:tr h="503238">
                <a:tc row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Étapes du processus d’achat</a:t>
                      </a:r>
                    </a:p>
                  </a:txBody>
                  <a:tcPr marL="0" marR="0" marT="46800" marB="46800" anchor="ctr" anchorCtr="1" horzOverflow="overflow">
                    <a:lnL w="28575"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gridSpan="5">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Composition du centre d’achat</a:t>
                      </a: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00"/>
                  </a:ext>
                </a:extLst>
              </a:tr>
              <a:tr h="433388">
                <a:tc vMerge="1">
                  <a:txBody>
                    <a:bodyPr/>
                    <a:lstStyle/>
                    <a:p>
                      <a:endParaRPr lang="fr-FR"/>
                    </a:p>
                  </a:txBody>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Utilisateur</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Prescripteur</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Acheteur</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Décideur</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Filtres</a:t>
                      </a: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19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Reconnaissance</a:t>
                      </a:r>
                      <a:br>
                        <a:rPr kumimoji="0" lang="fr-FR" sz="1400" b="0" i="0" u="none" strike="noStrike" cap="none" normalizeH="0" baseline="0">
                          <a:ln>
                            <a:noFill/>
                          </a:ln>
                          <a:solidFill>
                            <a:schemeClr val="accent6">
                              <a:lumMod val="75000"/>
                            </a:schemeClr>
                          </a:solidFill>
                          <a:effectLst/>
                          <a:latin typeface="Arial" charset="0"/>
                        </a:rPr>
                      </a:br>
                      <a:r>
                        <a:rPr kumimoji="0" lang="fr-FR" sz="1400" b="0" i="0" u="none" strike="noStrike" cap="none" normalizeH="0" baseline="0">
                          <a:ln>
                            <a:noFill/>
                          </a:ln>
                          <a:solidFill>
                            <a:schemeClr val="accent6">
                              <a:lumMod val="75000"/>
                            </a:schemeClr>
                          </a:solidFill>
                          <a:effectLst/>
                          <a:latin typeface="Arial" charset="0"/>
                        </a:rPr>
                        <a:t>d’un problème         </a:t>
                      </a:r>
                    </a:p>
                  </a:txBody>
                  <a:tcPr marL="162000" marR="0" marT="46800" marB="46800" anchor="ctr" horzOverflow="overflow">
                    <a:lnL w="28575"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dirty="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dirty="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dirty="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22300">
                <a:tc>
                  <a:txBody>
                    <a:bodyPr/>
                    <a:lstStyle/>
                    <a:p>
                      <a:pPr marL="0" marR="0" lvl="0" indent="0" algn="l" defTabSz="914400" rtl="0" eaLnBrk="1" fontAlgn="base" latinLnBrk="0" hangingPunct="1">
                        <a:lnSpc>
                          <a:spcPct val="100000"/>
                        </a:lnSpc>
                        <a:spcBef>
                          <a:spcPct val="20000"/>
                        </a:spcBef>
                        <a:spcAft>
                          <a:spcPct val="0"/>
                        </a:spcAft>
                        <a:buClrTx/>
                        <a:buSzTx/>
                        <a:buFontTx/>
                        <a:buNone/>
                        <a:tabLst>
                          <a:tab pos="1436688" algn="l"/>
                        </a:tabLst>
                      </a:pPr>
                      <a:r>
                        <a:rPr kumimoji="0" lang="fr-FR" sz="1400" b="0" i="0" u="none" strike="noStrike" cap="none" normalizeH="0" baseline="0">
                          <a:ln>
                            <a:noFill/>
                          </a:ln>
                          <a:solidFill>
                            <a:schemeClr val="accent6">
                              <a:lumMod val="75000"/>
                            </a:schemeClr>
                          </a:solidFill>
                          <a:effectLst/>
                          <a:latin typeface="Arial" charset="0"/>
                        </a:rPr>
                        <a:t>Détermination</a:t>
                      </a:r>
                      <a:br>
                        <a:rPr kumimoji="0" lang="fr-FR" sz="1400" b="0" i="0" u="none" strike="noStrike" cap="none" normalizeH="0" baseline="0">
                          <a:ln>
                            <a:noFill/>
                          </a:ln>
                          <a:solidFill>
                            <a:schemeClr val="accent6">
                              <a:lumMod val="75000"/>
                            </a:schemeClr>
                          </a:solidFill>
                          <a:effectLst/>
                          <a:latin typeface="Arial" charset="0"/>
                        </a:rPr>
                      </a:br>
                      <a:r>
                        <a:rPr kumimoji="0" lang="fr-FR" sz="1400" b="0" i="0" u="none" strike="noStrike" cap="none" normalizeH="0" baseline="0">
                          <a:ln>
                            <a:noFill/>
                          </a:ln>
                          <a:solidFill>
                            <a:schemeClr val="accent6">
                              <a:lumMod val="75000"/>
                            </a:schemeClr>
                          </a:solidFill>
                          <a:effectLst/>
                          <a:latin typeface="Arial" charset="0"/>
                        </a:rPr>
                        <a:t>des spécifications</a:t>
                      </a:r>
                    </a:p>
                  </a:txBody>
                  <a:tcPr marL="162000" marR="0" marT="46800" marB="46800" anchor="ctr" horzOverflow="overflow">
                    <a:lnL w="28575"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19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Recherche de fournisseurs potentiels</a:t>
                      </a:r>
                    </a:p>
                  </a:txBody>
                  <a:tcPr marL="162000" marR="0" marT="46800" marB="46800" anchor="ctr" horzOverflow="overflow">
                    <a:lnL w="28575"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20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Évaluation des propositions</a:t>
                      </a:r>
                    </a:p>
                  </a:txBody>
                  <a:tcPr marL="162000" marR="0" marT="46800" marB="46800" anchor="ctr" horzOverflow="overflow">
                    <a:lnL w="28575"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6175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a:ln>
                            <a:noFill/>
                          </a:ln>
                          <a:solidFill>
                            <a:schemeClr val="accent6">
                              <a:lumMod val="75000"/>
                            </a:schemeClr>
                          </a:solidFill>
                          <a:effectLst/>
                          <a:latin typeface="Arial" charset="0"/>
                        </a:rPr>
                        <a:t>Choix des</a:t>
                      </a:r>
                      <a:br>
                        <a:rPr kumimoji="0" lang="fr-FR" sz="1400" b="0" i="0" u="none" strike="noStrike" cap="none" normalizeH="0" baseline="0">
                          <a:ln>
                            <a:noFill/>
                          </a:ln>
                          <a:solidFill>
                            <a:schemeClr val="accent6">
                              <a:lumMod val="75000"/>
                            </a:schemeClr>
                          </a:solidFill>
                          <a:effectLst/>
                          <a:latin typeface="Arial" charset="0"/>
                        </a:rPr>
                      </a:br>
                      <a:r>
                        <a:rPr kumimoji="0" lang="fr-FR" sz="1400" b="0" i="0" u="none" strike="noStrike" cap="none" normalizeH="0" baseline="0">
                          <a:ln>
                            <a:noFill/>
                          </a:ln>
                          <a:solidFill>
                            <a:schemeClr val="accent6">
                              <a:lumMod val="75000"/>
                            </a:schemeClr>
                          </a:solidFill>
                          <a:effectLst/>
                          <a:latin typeface="Arial" charset="0"/>
                        </a:rPr>
                        <a:t>fournisseurs</a:t>
                      </a:r>
                    </a:p>
                  </a:txBody>
                  <a:tcPr marL="162000" marR="0" marT="46800" marB="46800" anchor="ctr" horzOverflow="overflow">
                    <a:lnL w="28575"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620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fr-FR" sz="1400" b="0" i="0" u="none" strike="noStrike" cap="none" normalizeH="0" baseline="0" dirty="0">
                          <a:ln>
                            <a:noFill/>
                          </a:ln>
                          <a:solidFill>
                            <a:schemeClr val="accent6">
                              <a:lumMod val="75000"/>
                            </a:schemeClr>
                          </a:solidFill>
                          <a:effectLst/>
                          <a:latin typeface="Arial" charset="0"/>
                        </a:rPr>
                        <a:t>Évaluation des performances</a:t>
                      </a:r>
                    </a:p>
                  </a:txBody>
                  <a:tcPr marL="162000" marR="0" marT="46800" marB="46800" anchor="ctr" horzOverflow="overflow">
                    <a:lnL w="28575"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fr-FR" sz="1400" b="1" i="0" u="none" strike="noStrike" cap="none" normalizeH="0" baseline="0" dirty="0">
                          <a:ln>
                            <a:noFill/>
                          </a:ln>
                          <a:solidFill>
                            <a:schemeClr val="accent6">
                              <a:lumMod val="75000"/>
                            </a:schemeClr>
                          </a:solidFill>
                          <a:effectLst/>
                          <a:latin typeface="Arial" charset="0"/>
                        </a:rPr>
                        <a:t>X</a:t>
                      </a: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dirty="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dirty="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dirty="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fr-FR" sz="1400" b="1" i="0" u="none" strike="noStrike" cap="none" normalizeH="0" baseline="0" dirty="0">
                        <a:ln>
                          <a:noFill/>
                        </a:ln>
                        <a:solidFill>
                          <a:schemeClr val="accent6">
                            <a:lumMod val="75000"/>
                          </a:schemeClr>
                        </a:solidFill>
                        <a:effectLst/>
                        <a:latin typeface="Arial" charset="0"/>
                      </a:endParaRPr>
                    </a:p>
                  </a:txBody>
                  <a:tcPr marL="0" marR="0" marT="46800" marB="46800" anchor="ctr" anchorCtr="1" horzOverflow="overflow">
                    <a:lnL w="19050"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79935" name="Text Box 63"/>
          <p:cNvSpPr txBox="1">
            <a:spLocks noChangeArrowheads="1"/>
          </p:cNvSpPr>
          <p:nvPr/>
        </p:nvSpPr>
        <p:spPr bwMode="auto">
          <a:xfrm>
            <a:off x="2411413" y="6124575"/>
            <a:ext cx="547370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i="1" dirty="0">
                <a:solidFill>
                  <a:schemeClr val="bg1"/>
                </a:solidFill>
              </a:rPr>
              <a:t>Cas fréquent en B to B</a:t>
            </a:r>
          </a:p>
        </p:txBody>
      </p:sp>
      <p:sp>
        <p:nvSpPr>
          <p:cNvPr id="79936" name="AutoShape 64"/>
          <p:cNvSpPr>
            <a:spLocks noChangeArrowheads="1"/>
          </p:cNvSpPr>
          <p:nvPr/>
        </p:nvSpPr>
        <p:spPr bwMode="auto">
          <a:xfrm rot="16200000">
            <a:off x="1582738" y="6089650"/>
            <a:ext cx="361950" cy="431800"/>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79937" name="AutoShape 65"/>
          <p:cNvSpPr>
            <a:spLocks noChangeArrowheads="1"/>
          </p:cNvSpPr>
          <p:nvPr/>
        </p:nvSpPr>
        <p:spPr bwMode="auto">
          <a:xfrm rot="5400000">
            <a:off x="1927225" y="6216650"/>
            <a:ext cx="465138" cy="217488"/>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9938" name="Rectangle 66"/>
          <p:cNvSpPr>
            <a:spLocks noChangeArrowheads="1"/>
          </p:cNvSpPr>
          <p:nvPr/>
        </p:nvSpPr>
        <p:spPr bwMode="auto">
          <a:xfrm>
            <a:off x="2455366" y="130175"/>
            <a:ext cx="3700810" cy="706438"/>
          </a:xfrm>
          <a:prstGeom prst="rect">
            <a:avLst/>
          </a:prstGeom>
          <a:noFill/>
          <a:ln w="9525">
            <a:noFill/>
            <a:miter lim="800000"/>
            <a:headEnd/>
            <a:tailEnd/>
          </a:ln>
          <a:effectLst/>
        </p:spPr>
        <p:txBody>
          <a:bodyPr anchor="ctr"/>
          <a:lstStyle/>
          <a:p>
            <a:pPr>
              <a:lnSpc>
                <a:spcPct val="70000"/>
              </a:lnSpc>
            </a:pPr>
            <a:r>
              <a:rPr lang="fr-FR" sz="2800" b="1" dirty="0">
                <a:solidFill>
                  <a:schemeClr val="accent6">
                    <a:lumMod val="75000"/>
                  </a:schemeClr>
                </a:solidFill>
              </a:rPr>
              <a:t>Analyser le marché</a:t>
            </a:r>
          </a:p>
        </p:txBody>
      </p:sp>
      <p:sp>
        <p:nvSpPr>
          <p:cNvPr id="79939" name="Rectangle 67"/>
          <p:cNvSpPr>
            <a:spLocks noChangeArrowheads="1"/>
          </p:cNvSpPr>
          <p:nvPr/>
        </p:nvSpPr>
        <p:spPr bwMode="auto">
          <a:xfrm>
            <a:off x="705321" y="929024"/>
            <a:ext cx="7200900" cy="504825"/>
          </a:xfrm>
          <a:prstGeom prst="rect">
            <a:avLst/>
          </a:prstGeom>
          <a:noFill/>
          <a:ln w="9525">
            <a:noFill/>
            <a:miter lim="800000"/>
            <a:headEnd/>
            <a:tailEnd/>
          </a:ln>
          <a:effectLst/>
        </p:spPr>
        <p:txBody>
          <a:bodyPr anchor="ctr"/>
          <a:lstStyle/>
          <a:p>
            <a:pPr algn="ctr">
              <a:lnSpc>
                <a:spcPct val="70000"/>
              </a:lnSpc>
            </a:pPr>
            <a:r>
              <a:rPr lang="fr-FR" sz="1800" b="1" dirty="0">
                <a:solidFill>
                  <a:schemeClr val="accent6">
                    <a:lumMod val="75000"/>
                  </a:schemeClr>
                </a:solidFill>
              </a:rPr>
              <a:t>Un achat avec plusieurs intervenants</a:t>
            </a:r>
          </a:p>
        </p:txBody>
      </p:sp>
    </p:spTree>
  </p:cSld>
  <p:clrMapOvr>
    <a:masterClrMapping/>
  </p:clrMapOvr>
  <p:transition spd="med">
    <p:randomBa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A29D87FB-47AA-4EE6-BFA6-CAB1D8F18A8D}" type="slidenum">
              <a:rPr lang="fr-FR"/>
              <a:pPr/>
              <a:t>128</a:t>
            </a:fld>
            <a:endParaRPr lang="fr-FR"/>
          </a:p>
        </p:txBody>
      </p:sp>
      <p:sp>
        <p:nvSpPr>
          <p:cNvPr id="12290" name="Rectangle 2"/>
          <p:cNvSpPr>
            <a:spLocks noGrp="1" noChangeArrowheads="1"/>
          </p:cNvSpPr>
          <p:nvPr>
            <p:ph type="title" idx="4294967295"/>
          </p:nvPr>
        </p:nvSpPr>
        <p:spPr>
          <a:xfrm>
            <a:off x="2411761" y="548680"/>
            <a:ext cx="3744416" cy="706437"/>
          </a:xfrm>
          <a:prstGeom prst="rect">
            <a:avLst/>
          </a:prstGeom>
        </p:spPr>
        <p:txBody>
          <a:bodyPr/>
          <a:lstStyle/>
          <a:p>
            <a:pPr algn="l"/>
            <a:r>
              <a:rPr lang="fr-FR" sz="2800" b="1" dirty="0">
                <a:solidFill>
                  <a:schemeClr val="accent6">
                    <a:lumMod val="75000"/>
                  </a:schemeClr>
                </a:solidFill>
              </a:rPr>
              <a:t>Analyser le marché</a:t>
            </a:r>
          </a:p>
        </p:txBody>
      </p:sp>
      <p:sp>
        <p:nvSpPr>
          <p:cNvPr id="12291" name="Rectangle 3"/>
          <p:cNvSpPr>
            <a:spLocks noGrp="1" noChangeArrowheads="1"/>
          </p:cNvSpPr>
          <p:nvPr>
            <p:ph type="body" idx="4294967295"/>
          </p:nvPr>
        </p:nvSpPr>
        <p:spPr>
          <a:xfrm>
            <a:off x="719932" y="3645024"/>
            <a:ext cx="7056437" cy="2232025"/>
          </a:xfrm>
          <a:prstGeom prst="rect">
            <a:avLst/>
          </a:prstGeom>
        </p:spPr>
        <p:txBody>
          <a:bodyPr/>
          <a:lstStyle/>
          <a:p>
            <a:r>
              <a:rPr lang="fr-FR" sz="2400" dirty="0">
                <a:solidFill>
                  <a:schemeClr val="accent6">
                    <a:lumMod val="75000"/>
                  </a:schemeClr>
                </a:solidFill>
              </a:rPr>
              <a:t>Plusieurs approches complémentaires :</a:t>
            </a:r>
          </a:p>
          <a:p>
            <a:pPr lvl="1"/>
            <a:r>
              <a:rPr lang="fr-FR" sz="2000" dirty="0">
                <a:solidFill>
                  <a:schemeClr val="accent6">
                    <a:lumMod val="75000"/>
                  </a:schemeClr>
                </a:solidFill>
              </a:rPr>
              <a:t>Besoins, désirs</a:t>
            </a:r>
          </a:p>
          <a:p>
            <a:pPr lvl="1"/>
            <a:r>
              <a:rPr lang="fr-FR" sz="2000" dirty="0">
                <a:solidFill>
                  <a:schemeClr val="accent6">
                    <a:lumMod val="75000"/>
                  </a:schemeClr>
                </a:solidFill>
              </a:rPr>
              <a:t>Motivations</a:t>
            </a:r>
          </a:p>
          <a:p>
            <a:pPr lvl="1"/>
            <a:r>
              <a:rPr lang="fr-FR" sz="2000" dirty="0">
                <a:solidFill>
                  <a:schemeClr val="accent6">
                    <a:lumMod val="75000"/>
                  </a:schemeClr>
                </a:solidFill>
              </a:rPr>
              <a:t>Attitudes</a:t>
            </a:r>
          </a:p>
          <a:p>
            <a:pPr lvl="1"/>
            <a:r>
              <a:rPr lang="fr-FR" sz="2000" dirty="0">
                <a:solidFill>
                  <a:schemeClr val="accent6">
                    <a:lumMod val="75000"/>
                  </a:schemeClr>
                </a:solidFill>
              </a:rPr>
              <a:t>Personnalité et image de soi</a:t>
            </a:r>
          </a:p>
        </p:txBody>
      </p:sp>
      <p:sp>
        <p:nvSpPr>
          <p:cNvPr id="12300" name="Text Box 12"/>
          <p:cNvSpPr txBox="1">
            <a:spLocks noChangeArrowheads="1"/>
          </p:cNvSpPr>
          <p:nvPr/>
        </p:nvSpPr>
        <p:spPr bwMode="auto">
          <a:xfrm>
            <a:off x="971550" y="17430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12301" name="Text Box 13"/>
          <p:cNvSpPr txBox="1">
            <a:spLocks noChangeArrowheads="1"/>
          </p:cNvSpPr>
          <p:nvPr/>
        </p:nvSpPr>
        <p:spPr bwMode="auto">
          <a:xfrm>
            <a:off x="4716463" y="1712913"/>
            <a:ext cx="3167905" cy="457200"/>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Le comportement</a:t>
            </a:r>
          </a:p>
        </p:txBody>
      </p:sp>
      <p:sp>
        <p:nvSpPr>
          <p:cNvPr id="12302" name="AutoShape 14"/>
          <p:cNvSpPr>
            <a:spLocks noChangeArrowheads="1"/>
          </p:cNvSpPr>
          <p:nvPr/>
        </p:nvSpPr>
        <p:spPr bwMode="auto">
          <a:xfrm rot="5400000">
            <a:off x="4284662" y="176133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303" name="Text Box 15"/>
          <p:cNvSpPr txBox="1">
            <a:spLocks noChangeArrowheads="1"/>
          </p:cNvSpPr>
          <p:nvPr/>
        </p:nvSpPr>
        <p:spPr bwMode="auto">
          <a:xfrm>
            <a:off x="719932" y="2636912"/>
            <a:ext cx="7993062" cy="701731"/>
          </a:xfrm>
          <a:prstGeom prst="rect">
            <a:avLst/>
          </a:prstGeom>
          <a:noFill/>
          <a:ln w="9525">
            <a:noFill/>
            <a:miter lim="800000"/>
            <a:headEnd/>
            <a:tailEnd/>
          </a:ln>
          <a:effectLst/>
        </p:spPr>
        <p:txBody>
          <a:bodyPr>
            <a:spAutoFit/>
          </a:bodyPr>
          <a:lstStyle/>
          <a:p>
            <a:pPr>
              <a:spcBef>
                <a:spcPct val="20000"/>
              </a:spcBef>
            </a:pPr>
            <a:r>
              <a:rPr lang="fr-FR" sz="1800" dirty="0">
                <a:solidFill>
                  <a:schemeClr val="accent6">
                    <a:lumMod val="75000"/>
                  </a:schemeClr>
                </a:solidFill>
              </a:rPr>
              <a:t>Il est l’acteur principal de la demande. </a:t>
            </a:r>
          </a:p>
          <a:p>
            <a:pPr>
              <a:spcBef>
                <a:spcPct val="20000"/>
              </a:spcBef>
            </a:pPr>
            <a:r>
              <a:rPr lang="fr-FR" sz="1800" dirty="0">
                <a:solidFill>
                  <a:schemeClr val="accent6">
                    <a:lumMod val="75000"/>
                  </a:schemeClr>
                </a:solidFill>
              </a:rPr>
              <a:t>L’objet de toutes les convoitises, donc de la plupart des études</a:t>
            </a:r>
          </a:p>
        </p:txBody>
      </p:sp>
    </p:spTree>
  </p:cSld>
  <p:clrMapOvr>
    <a:masterClrMapping/>
  </p:clrMapOvr>
  <p:transition spd="med">
    <p:randomBa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624638"/>
            <a:ext cx="468312" cy="260350"/>
          </a:xfrm>
        </p:spPr>
        <p:txBody>
          <a:bodyPr/>
          <a:lstStyle/>
          <a:p>
            <a:fld id="{B7010E50-1D2B-4425-8AA2-77D8BA51B293}" type="slidenum">
              <a:rPr lang="fr-FR"/>
              <a:pPr/>
              <a:t>129</a:t>
            </a:fld>
            <a:endParaRPr lang="fr-FR"/>
          </a:p>
        </p:txBody>
      </p:sp>
      <p:sp>
        <p:nvSpPr>
          <p:cNvPr id="72707" name="Rectangle 3"/>
          <p:cNvSpPr>
            <a:spLocks noChangeArrowheads="1"/>
          </p:cNvSpPr>
          <p:nvPr/>
        </p:nvSpPr>
        <p:spPr bwMode="auto">
          <a:xfrm>
            <a:off x="611188" y="1363663"/>
            <a:ext cx="8137525" cy="5484578"/>
          </a:xfrm>
          <a:prstGeom prst="rect">
            <a:avLst/>
          </a:prstGeom>
          <a:noFill/>
          <a:ln w="9525">
            <a:noFill/>
            <a:miter lim="800000"/>
            <a:headEnd/>
            <a:tailEnd/>
          </a:ln>
          <a:effectLst/>
        </p:spPr>
        <p:txBody>
          <a:bodyPr>
            <a:spAutoFit/>
          </a:bodyPr>
          <a:lstStyle/>
          <a:p>
            <a:pPr marL="342900" indent="-342900" defTabSz="901700">
              <a:lnSpc>
                <a:spcPct val="110000"/>
              </a:lnSpc>
              <a:spcBef>
                <a:spcPct val="20000"/>
              </a:spcBef>
              <a:buClr>
                <a:srgbClr val="3333CC"/>
              </a:buClr>
              <a:buFont typeface="Wingdings" panose="05000000000000000000" pitchFamily="2" charset="2"/>
              <a:buChar char="§"/>
              <a:tabLst>
                <a:tab pos="6727825" algn="l"/>
              </a:tabLst>
            </a:pPr>
            <a:r>
              <a:rPr lang="fr-FR" sz="1800" dirty="0">
                <a:solidFill>
                  <a:schemeClr val="accent6">
                    <a:lumMod val="75000"/>
                  </a:schemeClr>
                </a:solidFill>
                <a:latin typeface="Tahoma" charset="0"/>
              </a:rPr>
              <a:t>Le </a:t>
            </a:r>
            <a:r>
              <a:rPr lang="fr-FR" sz="2800" b="1" dirty="0">
                <a:solidFill>
                  <a:schemeClr val="accent6">
                    <a:lumMod val="75000"/>
                  </a:schemeClr>
                </a:solidFill>
                <a:latin typeface="Tahoma" charset="0"/>
              </a:rPr>
              <a:t>besoin </a:t>
            </a:r>
            <a:r>
              <a:rPr lang="fr-FR" sz="1800" dirty="0">
                <a:solidFill>
                  <a:schemeClr val="accent6">
                    <a:lumMod val="75000"/>
                  </a:schemeClr>
                </a:solidFill>
                <a:latin typeface="Tahoma" charset="0"/>
              </a:rPr>
              <a:t>est une exigence de la nature et de la vie sociale.</a:t>
            </a:r>
          </a:p>
          <a:p>
            <a:pPr defTabSz="901700">
              <a:lnSpc>
                <a:spcPct val="110000"/>
              </a:lnSpc>
              <a:spcBef>
                <a:spcPct val="20000"/>
              </a:spcBef>
              <a:buClr>
                <a:srgbClr val="3333CC"/>
              </a:buClr>
              <a:tabLst>
                <a:tab pos="6727825" algn="l"/>
              </a:tabLst>
            </a:pPr>
            <a:endParaRPr lang="fr-FR" sz="500" dirty="0">
              <a:solidFill>
                <a:schemeClr val="accent6">
                  <a:lumMod val="75000"/>
                </a:schemeClr>
              </a:solidFill>
              <a:latin typeface="Tahoma" charset="0"/>
            </a:endParaRPr>
          </a:p>
          <a:p>
            <a:pPr marL="342900" indent="-342900" algn="just" defTabSz="901700">
              <a:lnSpc>
                <a:spcPct val="110000"/>
              </a:lnSpc>
              <a:spcBef>
                <a:spcPct val="20000"/>
              </a:spcBef>
              <a:buClr>
                <a:srgbClr val="3333CC"/>
              </a:buClr>
              <a:buFont typeface="Wingdings" panose="05000000000000000000" pitchFamily="2" charset="2"/>
              <a:buChar char="§"/>
              <a:tabLst>
                <a:tab pos="6727825" algn="l"/>
              </a:tabLst>
            </a:pPr>
            <a:r>
              <a:rPr lang="fr-FR" sz="1800" dirty="0">
                <a:solidFill>
                  <a:schemeClr val="accent6">
                    <a:lumMod val="75000"/>
                  </a:schemeClr>
                </a:solidFill>
                <a:latin typeface="Tahoma" charset="0"/>
              </a:rPr>
              <a:t>Le </a:t>
            </a:r>
            <a:r>
              <a:rPr lang="fr-FR" sz="2800" b="1" dirty="0">
                <a:solidFill>
                  <a:schemeClr val="accent6">
                    <a:lumMod val="75000"/>
                  </a:schemeClr>
                </a:solidFill>
                <a:latin typeface="Tahoma" charset="0"/>
              </a:rPr>
              <a:t>désir</a:t>
            </a:r>
            <a:r>
              <a:rPr lang="fr-FR" sz="1800" dirty="0">
                <a:solidFill>
                  <a:schemeClr val="accent6">
                    <a:lumMod val="75000"/>
                  </a:schemeClr>
                </a:solidFill>
                <a:latin typeface="Tahoma" charset="0"/>
              </a:rPr>
              <a:t> serait un moyen privilégié de rencontrer un</a:t>
            </a:r>
            <a:r>
              <a:rPr lang="fr-FR" sz="1800" b="1" dirty="0">
                <a:solidFill>
                  <a:schemeClr val="accent6">
                    <a:lumMod val="75000"/>
                  </a:schemeClr>
                </a:solidFill>
                <a:latin typeface="Tahoma" charset="0"/>
              </a:rPr>
              <a:t> besoin</a:t>
            </a:r>
            <a:r>
              <a:rPr lang="fr-FR" sz="1800" dirty="0">
                <a:solidFill>
                  <a:schemeClr val="accent6">
                    <a:lumMod val="75000"/>
                  </a:schemeClr>
                </a:solidFill>
                <a:latin typeface="Tahoma" charset="0"/>
              </a:rPr>
              <a:t>. Autant les besoins génériques sont stables et limités en nombre, autant les désirs sont multiples, changeants et continuellement influencés par toutes les forces sociales. </a:t>
            </a:r>
          </a:p>
          <a:p>
            <a:pPr marL="342900" indent="-342900" algn="just" defTabSz="901700">
              <a:lnSpc>
                <a:spcPct val="110000"/>
              </a:lnSpc>
              <a:spcBef>
                <a:spcPct val="20000"/>
              </a:spcBef>
              <a:buClr>
                <a:srgbClr val="3333CC"/>
              </a:buClr>
              <a:buFont typeface="Wingdings" panose="05000000000000000000" pitchFamily="2" charset="2"/>
              <a:buChar char="§"/>
              <a:tabLst>
                <a:tab pos="6727825" algn="l"/>
              </a:tabLst>
            </a:pPr>
            <a:endParaRPr lang="fr-FR" sz="500" dirty="0">
              <a:solidFill>
                <a:schemeClr val="accent6">
                  <a:lumMod val="75000"/>
                </a:schemeClr>
              </a:solidFill>
              <a:latin typeface="Tahoma" charset="0"/>
            </a:endParaRPr>
          </a:p>
          <a:p>
            <a:pPr marL="342900" indent="-342900" algn="just" defTabSz="901700">
              <a:lnSpc>
                <a:spcPct val="110000"/>
              </a:lnSpc>
              <a:spcBef>
                <a:spcPct val="20000"/>
              </a:spcBef>
              <a:buClr>
                <a:srgbClr val="3333CC"/>
              </a:buClr>
              <a:buFont typeface="Wingdings" panose="05000000000000000000" pitchFamily="2" charset="2"/>
              <a:buChar char="§"/>
              <a:tabLst>
                <a:tab pos="6727825" algn="l"/>
              </a:tabLst>
            </a:pPr>
            <a:r>
              <a:rPr lang="fr-FR" sz="1800" dirty="0">
                <a:solidFill>
                  <a:schemeClr val="accent6">
                    <a:lumMod val="75000"/>
                  </a:schemeClr>
                </a:solidFill>
                <a:latin typeface="Tahoma" charset="0"/>
              </a:rPr>
              <a:t>Les </a:t>
            </a:r>
            <a:r>
              <a:rPr lang="fr-FR" sz="1800" b="1" dirty="0">
                <a:solidFill>
                  <a:schemeClr val="accent6">
                    <a:lumMod val="75000"/>
                  </a:schemeClr>
                </a:solidFill>
                <a:latin typeface="Tahoma" charset="0"/>
              </a:rPr>
              <a:t>désirs </a:t>
            </a:r>
            <a:r>
              <a:rPr lang="fr-FR" sz="1800" dirty="0">
                <a:solidFill>
                  <a:schemeClr val="accent6">
                    <a:lumMod val="75000"/>
                  </a:schemeClr>
                </a:solidFill>
                <a:latin typeface="Tahoma" charset="0"/>
              </a:rPr>
              <a:t>se traduisent en </a:t>
            </a:r>
            <a:r>
              <a:rPr lang="fr-FR" sz="2800" b="1" dirty="0">
                <a:solidFill>
                  <a:schemeClr val="accent6">
                    <a:lumMod val="75000"/>
                  </a:schemeClr>
                </a:solidFill>
                <a:latin typeface="Tahoma" charset="0"/>
              </a:rPr>
              <a:t>demande</a:t>
            </a:r>
            <a:r>
              <a:rPr lang="fr-FR" sz="1800" dirty="0">
                <a:solidFill>
                  <a:schemeClr val="accent6">
                    <a:lumMod val="75000"/>
                  </a:schemeClr>
                </a:solidFill>
                <a:latin typeface="Tahoma" charset="0"/>
              </a:rPr>
              <a:t> potentielle de produits spécifiques, lorsqu’ils s’accompagnent d’un pouvoir et d’un vouloir d’achat.</a:t>
            </a:r>
            <a:br>
              <a:rPr lang="fr-FR" sz="1600" b="1" dirty="0">
                <a:solidFill>
                  <a:schemeClr val="accent6">
                    <a:lumMod val="75000"/>
                  </a:schemeClr>
                </a:solidFill>
                <a:latin typeface="Tahoma" charset="0"/>
              </a:rPr>
            </a:br>
            <a:endParaRPr lang="fr-FR" sz="1600" b="1" dirty="0">
              <a:solidFill>
                <a:schemeClr val="accent6">
                  <a:lumMod val="75000"/>
                </a:schemeClr>
              </a:solidFill>
              <a:latin typeface="Tahoma" charset="0"/>
            </a:endParaRPr>
          </a:p>
          <a:p>
            <a:pPr algn="ctr" defTabSz="901700">
              <a:lnSpc>
                <a:spcPct val="110000"/>
              </a:lnSpc>
              <a:spcBef>
                <a:spcPct val="20000"/>
              </a:spcBef>
              <a:buClr>
                <a:schemeClr val="folHlink"/>
              </a:buClr>
              <a:tabLst>
                <a:tab pos="6727825" algn="l"/>
              </a:tabLst>
            </a:pPr>
            <a:r>
              <a:rPr lang="fr-FR" sz="1600" b="1" dirty="0">
                <a:solidFill>
                  <a:schemeClr val="accent6">
                    <a:lumMod val="75000"/>
                  </a:schemeClr>
                </a:solidFill>
                <a:latin typeface="Tahoma" charset="0"/>
              </a:rPr>
              <a:t>Le marketing se contente d’influencer les désirs et la demande</a:t>
            </a:r>
            <a:endParaRPr lang="fr-FR" sz="1600" dirty="0">
              <a:solidFill>
                <a:schemeClr val="accent6">
                  <a:lumMod val="75000"/>
                </a:schemeClr>
              </a:solidFill>
              <a:latin typeface="Tahoma" charset="0"/>
            </a:endParaRPr>
          </a:p>
          <a:p>
            <a:pPr algn="ctr" defTabSz="901700">
              <a:lnSpc>
                <a:spcPct val="110000"/>
              </a:lnSpc>
              <a:spcBef>
                <a:spcPct val="20000"/>
              </a:spcBef>
              <a:buClr>
                <a:schemeClr val="folHlink"/>
              </a:buClr>
              <a:tabLst>
                <a:tab pos="6727825" algn="l"/>
              </a:tabLst>
            </a:pPr>
            <a:r>
              <a:rPr lang="fr-FR" sz="1600" dirty="0">
                <a:solidFill>
                  <a:schemeClr val="accent6">
                    <a:lumMod val="75000"/>
                  </a:schemeClr>
                </a:solidFill>
                <a:latin typeface="Tahoma" charset="0"/>
              </a:rPr>
              <a:t>en rendant le produit attrayant, disponible et accessible, et non pas les besoins, lesquels préexistent à la demande</a:t>
            </a:r>
            <a:r>
              <a:rPr lang="fr-FR" sz="1600" b="1" dirty="0">
                <a:solidFill>
                  <a:schemeClr val="accent6">
                    <a:lumMod val="75000"/>
                  </a:schemeClr>
                </a:solidFill>
                <a:latin typeface="Tahoma" charset="0"/>
              </a:rPr>
              <a:t>.</a:t>
            </a:r>
          </a:p>
          <a:p>
            <a:pPr algn="ctr" defTabSz="901700">
              <a:lnSpc>
                <a:spcPct val="110000"/>
              </a:lnSpc>
              <a:spcBef>
                <a:spcPct val="20000"/>
              </a:spcBef>
              <a:buClr>
                <a:schemeClr val="folHlink"/>
              </a:buClr>
              <a:tabLst>
                <a:tab pos="6727825" algn="l"/>
              </a:tabLst>
            </a:pPr>
            <a:endParaRPr lang="fr-FR" sz="700" b="1" dirty="0">
              <a:solidFill>
                <a:schemeClr val="accent6">
                  <a:lumMod val="75000"/>
                </a:schemeClr>
              </a:solidFill>
              <a:latin typeface="Tahoma" charset="0"/>
            </a:endParaRPr>
          </a:p>
          <a:p>
            <a:pPr defTabSz="901700">
              <a:lnSpc>
                <a:spcPct val="110000"/>
              </a:lnSpc>
              <a:spcBef>
                <a:spcPct val="20000"/>
              </a:spcBef>
              <a:buClr>
                <a:schemeClr val="folHlink"/>
              </a:buClr>
              <a:tabLst>
                <a:tab pos="6727825" algn="l"/>
              </a:tabLst>
            </a:pPr>
            <a:r>
              <a:rPr lang="fr-FR" u="sng" dirty="0">
                <a:solidFill>
                  <a:schemeClr val="accent6">
                    <a:lumMod val="75000"/>
                  </a:schemeClr>
                </a:solidFill>
                <a:latin typeface="Tahoma" charset="0"/>
              </a:rPr>
              <a:t>Ex :</a:t>
            </a:r>
            <a:r>
              <a:rPr lang="fr-FR" dirty="0">
                <a:solidFill>
                  <a:schemeClr val="accent6">
                    <a:lumMod val="75000"/>
                  </a:schemeClr>
                </a:solidFill>
                <a:latin typeface="Tahoma" charset="0"/>
              </a:rPr>
              <a:t> </a:t>
            </a:r>
            <a:r>
              <a:rPr lang="fr-FR" i="1" dirty="0">
                <a:solidFill>
                  <a:schemeClr val="accent6">
                    <a:lumMod val="75000"/>
                  </a:schemeClr>
                </a:solidFill>
                <a:latin typeface="Tahoma" charset="0"/>
              </a:rPr>
              <a:t>Le marketing suggère au consommateur qu’un certain modèle de voiture peut servir à satisfaire un besoin d’estime. Il ne crée pas un besoin d’estime, mais propose un moyen de le satisfaire.</a:t>
            </a:r>
          </a:p>
          <a:p>
            <a:pPr marL="182563" indent="-182563" algn="r" defTabSz="901700">
              <a:lnSpc>
                <a:spcPct val="110000"/>
              </a:lnSpc>
              <a:spcBef>
                <a:spcPct val="20000"/>
              </a:spcBef>
              <a:buClr>
                <a:schemeClr val="folHlink"/>
              </a:buClr>
              <a:buFont typeface="Wingdings" pitchFamily="2" charset="2"/>
              <a:buNone/>
              <a:tabLst>
                <a:tab pos="6727825" algn="l"/>
              </a:tabLst>
            </a:pPr>
            <a:r>
              <a:rPr lang="fr-FR" sz="1800" b="1" dirty="0">
                <a:solidFill>
                  <a:schemeClr val="accent6">
                    <a:lumMod val="75000"/>
                  </a:schemeClr>
                </a:solidFill>
              </a:rPr>
              <a:t>	</a:t>
            </a:r>
            <a:r>
              <a:rPr lang="fr-FR" sz="1600" b="1" dirty="0">
                <a:solidFill>
                  <a:schemeClr val="accent6">
                    <a:lumMod val="75000"/>
                  </a:schemeClr>
                </a:solidFill>
              </a:rPr>
              <a:t>Philip </a:t>
            </a:r>
            <a:r>
              <a:rPr lang="fr-FR" sz="1600" b="1" dirty="0" err="1">
                <a:solidFill>
                  <a:schemeClr val="accent6">
                    <a:lumMod val="75000"/>
                  </a:schemeClr>
                </a:solidFill>
              </a:rPr>
              <a:t>Kotler</a:t>
            </a:r>
            <a:endParaRPr lang="fr-FR" sz="1600" b="1" dirty="0">
              <a:solidFill>
                <a:schemeClr val="accent6">
                  <a:lumMod val="75000"/>
                </a:schemeClr>
              </a:solidFill>
            </a:endParaRPr>
          </a:p>
        </p:txBody>
      </p:sp>
      <p:sp>
        <p:nvSpPr>
          <p:cNvPr id="72709" name="Rectangle 5"/>
          <p:cNvSpPr>
            <a:spLocks noGrp="1" noChangeArrowheads="1"/>
          </p:cNvSpPr>
          <p:nvPr>
            <p:ph type="title" idx="4294967295"/>
          </p:nvPr>
        </p:nvSpPr>
        <p:spPr>
          <a:xfrm>
            <a:off x="2195737" y="404664"/>
            <a:ext cx="4824536" cy="706437"/>
          </a:xfrm>
          <a:prstGeom prst="rect">
            <a:avLst/>
          </a:prstGeom>
          <a:noFill/>
          <a:ln/>
        </p:spPr>
        <p:txBody>
          <a:bodyPr/>
          <a:lstStyle/>
          <a:p>
            <a:pPr algn="l"/>
            <a:r>
              <a:rPr lang="fr-FR" sz="2800" b="1" dirty="0">
                <a:solidFill>
                  <a:schemeClr val="accent6">
                    <a:lumMod val="75000"/>
                  </a:schemeClr>
                </a:solidFill>
              </a:rPr>
              <a:t>Besoin, désir et demande</a:t>
            </a:r>
          </a:p>
        </p:txBody>
      </p:sp>
    </p:spTree>
  </p:cSld>
  <p:clrMapOvr>
    <a:masterClrMapping/>
  </p:clrMapOvr>
  <p:transition spd="med">
    <p:randomBa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4F772134-4580-4CCF-BBEB-175314EC4803}" type="slidenum">
              <a:rPr lang="fr-FR"/>
              <a:pPr/>
              <a:t>130</a:t>
            </a:fld>
            <a:endParaRPr lang="fr-FR"/>
          </a:p>
        </p:txBody>
      </p:sp>
      <p:sp>
        <p:nvSpPr>
          <p:cNvPr id="73731" name="Rectangle 3"/>
          <p:cNvSpPr>
            <a:spLocks noChangeArrowheads="1"/>
          </p:cNvSpPr>
          <p:nvPr/>
        </p:nvSpPr>
        <p:spPr bwMode="auto">
          <a:xfrm>
            <a:off x="603163" y="2516358"/>
            <a:ext cx="8066087" cy="3511731"/>
          </a:xfrm>
          <a:prstGeom prst="rect">
            <a:avLst/>
          </a:prstGeom>
          <a:noFill/>
          <a:ln w="9525">
            <a:noFill/>
            <a:miter lim="800000"/>
            <a:headEnd/>
            <a:tailEnd/>
          </a:ln>
          <a:effectLst/>
        </p:spPr>
        <p:txBody>
          <a:bodyPr>
            <a:spAutoFit/>
          </a:bodyPr>
          <a:lstStyle/>
          <a:p>
            <a:pPr marL="285750" indent="-285750" algn="just">
              <a:lnSpc>
                <a:spcPct val="11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Les </a:t>
            </a:r>
            <a:r>
              <a:rPr lang="fr-FR" sz="1800" b="1" dirty="0">
                <a:solidFill>
                  <a:schemeClr val="accent6">
                    <a:lumMod val="75000"/>
                  </a:schemeClr>
                </a:solidFill>
                <a:cs typeface="Arial" charset="0"/>
              </a:rPr>
              <a:t>besoins innés</a:t>
            </a:r>
            <a:r>
              <a:rPr lang="fr-FR" sz="1800" dirty="0">
                <a:solidFill>
                  <a:schemeClr val="accent6">
                    <a:lumMod val="75000"/>
                  </a:schemeClr>
                </a:solidFill>
                <a:cs typeface="Arial" charset="0"/>
              </a:rPr>
              <a:t>, naturels, génériques qui sont inhérents à la nature ou à l’organisme, et des </a:t>
            </a:r>
            <a:r>
              <a:rPr lang="fr-FR" sz="1800" b="1" dirty="0">
                <a:solidFill>
                  <a:schemeClr val="accent6">
                    <a:lumMod val="75000"/>
                  </a:schemeClr>
                </a:solidFill>
                <a:cs typeface="Arial" charset="0"/>
              </a:rPr>
              <a:t>besoins acquis</a:t>
            </a:r>
            <a:r>
              <a:rPr lang="fr-FR" sz="1800" dirty="0">
                <a:solidFill>
                  <a:schemeClr val="accent6">
                    <a:lumMod val="75000"/>
                  </a:schemeClr>
                </a:solidFill>
                <a:cs typeface="Arial" charset="0"/>
              </a:rPr>
              <a:t>, culturels et sociaux qui dépendent de l’expérience, des conditions de l’environnement et de l’évolution de la société.</a:t>
            </a:r>
          </a:p>
          <a:p>
            <a:pPr marL="285750" indent="-285750" algn="just">
              <a:lnSpc>
                <a:spcPct val="110000"/>
              </a:lnSpc>
              <a:buClr>
                <a:srgbClr val="3333CC"/>
              </a:buClr>
              <a:buFont typeface="Wingdings" panose="05000000000000000000" pitchFamily="2" charset="2"/>
              <a:buChar char="§"/>
              <a:tabLst>
                <a:tab pos="355600" algn="l"/>
              </a:tabLst>
            </a:pPr>
            <a:endParaRPr lang="fr-FR" sz="1800" dirty="0">
              <a:solidFill>
                <a:schemeClr val="accent6">
                  <a:lumMod val="75000"/>
                </a:schemeClr>
              </a:solidFill>
              <a:cs typeface="Arial" charset="0"/>
            </a:endParaRPr>
          </a:p>
          <a:p>
            <a:pPr marL="285750" indent="-285750" algn="just">
              <a:lnSpc>
                <a:spcPct val="110000"/>
              </a:lnSpc>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Les </a:t>
            </a:r>
            <a:r>
              <a:rPr lang="fr-FR" sz="1800" b="1" dirty="0">
                <a:solidFill>
                  <a:schemeClr val="accent6">
                    <a:lumMod val="75000"/>
                  </a:schemeClr>
                </a:solidFill>
                <a:cs typeface="Arial" charset="0"/>
              </a:rPr>
              <a:t>besoins absolus</a:t>
            </a:r>
            <a:r>
              <a:rPr lang="fr-FR" sz="1800" dirty="0">
                <a:solidFill>
                  <a:schemeClr val="accent6">
                    <a:lumMod val="75000"/>
                  </a:schemeClr>
                </a:solidFill>
                <a:cs typeface="Arial" charset="0"/>
              </a:rPr>
              <a:t> sont ceux que nous ressentons quelle que soit la situation d’autrui, et les </a:t>
            </a:r>
            <a:r>
              <a:rPr lang="fr-FR" sz="1800" b="1" dirty="0">
                <a:solidFill>
                  <a:schemeClr val="accent6">
                    <a:lumMod val="75000"/>
                  </a:schemeClr>
                </a:solidFill>
                <a:cs typeface="Arial" charset="0"/>
              </a:rPr>
              <a:t>besoins relatifs</a:t>
            </a:r>
            <a:r>
              <a:rPr lang="fr-FR" sz="1800" dirty="0">
                <a:solidFill>
                  <a:schemeClr val="accent6">
                    <a:lumMod val="75000"/>
                  </a:schemeClr>
                </a:solidFill>
                <a:cs typeface="Arial" charset="0"/>
              </a:rPr>
              <a:t> ceux « </a:t>
            </a:r>
            <a:r>
              <a:rPr lang="fr-FR" sz="1600" i="1" dirty="0">
                <a:solidFill>
                  <a:schemeClr val="accent6">
                    <a:lumMod val="75000"/>
                  </a:schemeClr>
                </a:solidFill>
                <a:cs typeface="Arial" charset="0"/>
              </a:rPr>
              <a:t>… dont la satisfaction nous fait planer au-dessus de nos semblables et nous donne un sentiment de supériorité vis-à-vis d’eux </a:t>
            </a:r>
            <a:r>
              <a:rPr lang="fr-FR" sz="1800" dirty="0">
                <a:solidFill>
                  <a:schemeClr val="accent6">
                    <a:lumMod val="75000"/>
                  </a:schemeClr>
                </a:solidFill>
                <a:cs typeface="Arial" charset="0"/>
              </a:rPr>
              <a:t>» </a:t>
            </a:r>
            <a:r>
              <a:rPr lang="fr-FR" sz="1800" i="1" dirty="0">
                <a:solidFill>
                  <a:schemeClr val="accent6">
                    <a:lumMod val="75000"/>
                  </a:schemeClr>
                </a:solidFill>
                <a:cs typeface="Arial" charset="0"/>
              </a:rPr>
              <a:t>(JM. Keynes).</a:t>
            </a:r>
          </a:p>
          <a:p>
            <a:pPr marL="285750" indent="-285750" algn="just">
              <a:lnSpc>
                <a:spcPct val="110000"/>
              </a:lnSpc>
              <a:buClr>
                <a:srgbClr val="3333CC"/>
              </a:buClr>
              <a:buFont typeface="Wingdings" panose="05000000000000000000" pitchFamily="2" charset="2"/>
              <a:buChar char="§"/>
              <a:tabLst>
                <a:tab pos="355600" algn="l"/>
              </a:tabLst>
            </a:pPr>
            <a:endParaRPr lang="fr-FR" sz="1800" i="1" dirty="0">
              <a:solidFill>
                <a:schemeClr val="accent6">
                  <a:lumMod val="75000"/>
                </a:schemeClr>
              </a:solidFill>
              <a:cs typeface="Arial" charset="0"/>
            </a:endParaRPr>
          </a:p>
          <a:p>
            <a:pPr algn="ctr">
              <a:lnSpc>
                <a:spcPct val="110000"/>
              </a:lnSpc>
              <a:buClr>
                <a:srgbClr val="3333CC"/>
              </a:buClr>
              <a:tabLst>
                <a:tab pos="355600" algn="l"/>
              </a:tabLst>
            </a:pPr>
            <a:r>
              <a:rPr lang="fr-FR" sz="1800" b="1" dirty="0">
                <a:solidFill>
                  <a:schemeClr val="accent6">
                    <a:lumMod val="75000"/>
                  </a:schemeClr>
                </a:solidFill>
                <a:cs typeface="Arial" charset="0"/>
              </a:rPr>
              <a:t>Les besoins absolus seraient</a:t>
            </a:r>
            <a:r>
              <a:rPr lang="fr-FR" sz="2400" b="1" dirty="0">
                <a:solidFill>
                  <a:schemeClr val="accent6">
                    <a:lumMod val="75000"/>
                  </a:schemeClr>
                </a:solidFill>
                <a:cs typeface="Arial" charset="0"/>
              </a:rPr>
              <a:t> saturables </a:t>
            </a:r>
            <a:r>
              <a:rPr lang="fr-FR" sz="1800" b="1" dirty="0">
                <a:solidFill>
                  <a:schemeClr val="accent6">
                    <a:lumMod val="75000"/>
                  </a:schemeClr>
                </a:solidFill>
                <a:cs typeface="Arial" charset="0"/>
              </a:rPr>
              <a:t>et les besoins relatifs, non.</a:t>
            </a:r>
          </a:p>
        </p:txBody>
      </p:sp>
      <p:sp>
        <p:nvSpPr>
          <p:cNvPr id="73732" name="Rectangle 4"/>
          <p:cNvSpPr>
            <a:spLocks noGrp="1" noChangeArrowheads="1"/>
          </p:cNvSpPr>
          <p:nvPr>
            <p:ph type="title" idx="4294967295"/>
          </p:nvPr>
        </p:nvSpPr>
        <p:spPr>
          <a:xfrm>
            <a:off x="2699793" y="332656"/>
            <a:ext cx="3600400"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73734" name="Text Box 6"/>
          <p:cNvSpPr txBox="1">
            <a:spLocks noChangeArrowheads="1"/>
          </p:cNvSpPr>
          <p:nvPr/>
        </p:nvSpPr>
        <p:spPr bwMode="auto">
          <a:xfrm>
            <a:off x="971550" y="14303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Les types de marché</a:t>
            </a:r>
          </a:p>
        </p:txBody>
      </p:sp>
      <p:sp>
        <p:nvSpPr>
          <p:cNvPr id="73735" name="Text Box 7"/>
          <p:cNvSpPr txBox="1">
            <a:spLocks noChangeArrowheads="1"/>
          </p:cNvSpPr>
          <p:nvPr/>
        </p:nvSpPr>
        <p:spPr bwMode="auto">
          <a:xfrm>
            <a:off x="4716463" y="1400175"/>
            <a:ext cx="4176712" cy="457200"/>
          </a:xfrm>
          <a:prstGeom prst="rect">
            <a:avLst/>
          </a:prstGeom>
          <a:noFill/>
          <a:ln w="9525">
            <a:noFill/>
            <a:miter lim="800000"/>
            <a:headEnd/>
            <a:tailEnd/>
          </a:ln>
          <a:effectLst/>
        </p:spPr>
        <p:txBody>
          <a:bodyPr>
            <a:spAutoFit/>
          </a:bodyPr>
          <a:lstStyle/>
          <a:p>
            <a:pPr>
              <a:spcBef>
                <a:spcPct val="50000"/>
              </a:spcBef>
            </a:pPr>
            <a:r>
              <a:rPr lang="fr-FR" sz="2400" dirty="0">
                <a:solidFill>
                  <a:schemeClr val="accent6">
                    <a:lumMod val="75000"/>
                  </a:schemeClr>
                </a:solidFill>
              </a:rPr>
              <a:t>Les dimensions des besoins</a:t>
            </a:r>
          </a:p>
        </p:txBody>
      </p:sp>
      <p:sp>
        <p:nvSpPr>
          <p:cNvPr id="73736" name="AutoShape 8"/>
          <p:cNvSpPr>
            <a:spLocks noChangeArrowheads="1"/>
          </p:cNvSpPr>
          <p:nvPr/>
        </p:nvSpPr>
        <p:spPr bwMode="auto">
          <a:xfrm rot="5400000">
            <a:off x="4284663" y="14493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D178D5E1-DA8B-4002-A043-3AB110B10127}" type="slidenum">
              <a:rPr lang="fr-FR"/>
              <a:pPr/>
              <a:t>131</a:t>
            </a:fld>
            <a:endParaRPr lang="fr-FR"/>
          </a:p>
        </p:txBody>
      </p:sp>
      <p:sp>
        <p:nvSpPr>
          <p:cNvPr id="74755" name="Rectangle 3"/>
          <p:cNvSpPr>
            <a:spLocks noChangeArrowheads="1"/>
          </p:cNvSpPr>
          <p:nvPr/>
        </p:nvSpPr>
        <p:spPr bwMode="auto">
          <a:xfrm>
            <a:off x="539750" y="1704975"/>
            <a:ext cx="8066088" cy="4468916"/>
          </a:xfrm>
          <a:prstGeom prst="rect">
            <a:avLst/>
          </a:prstGeom>
          <a:noFill/>
          <a:ln w="9525">
            <a:noFill/>
            <a:miter lim="800000"/>
            <a:headEnd/>
            <a:tailEnd/>
          </a:ln>
          <a:effectLst/>
        </p:spPr>
        <p:txBody>
          <a:bodyPr>
            <a:spAutoFit/>
          </a:bodyPr>
          <a:lstStyle/>
          <a:p>
            <a:pPr marL="285750" indent="-285750" algn="just">
              <a:lnSpc>
                <a:spcPct val="110000"/>
              </a:lnSpc>
              <a:spcBef>
                <a:spcPct val="50000"/>
              </a:spcBef>
              <a:buClr>
                <a:srgbClr val="3333CC"/>
              </a:buClr>
              <a:buFont typeface="Wingdings" panose="05000000000000000000" pitchFamily="2" charset="2"/>
              <a:buChar char="§"/>
              <a:tabLst>
                <a:tab pos="355600" algn="l"/>
              </a:tabLst>
            </a:pPr>
            <a:r>
              <a:rPr lang="fr-FR" sz="1800" b="1" dirty="0">
                <a:solidFill>
                  <a:schemeClr val="accent6">
                    <a:lumMod val="75000"/>
                  </a:schemeClr>
                </a:solidFill>
                <a:cs typeface="Arial" charset="0"/>
              </a:rPr>
              <a:t>Le besoin dérivé </a:t>
            </a:r>
            <a:r>
              <a:rPr lang="fr-FR" sz="1800" dirty="0">
                <a:solidFill>
                  <a:schemeClr val="accent6">
                    <a:lumMod val="75000"/>
                  </a:schemeClr>
                </a:solidFill>
                <a:cs typeface="Arial" charset="0"/>
              </a:rPr>
              <a:t>est la réponse technologique particulière (le bien) apportée au</a:t>
            </a:r>
            <a:r>
              <a:rPr lang="fr-FR" sz="1800" b="1" dirty="0">
                <a:solidFill>
                  <a:schemeClr val="accent6">
                    <a:lumMod val="75000"/>
                  </a:schemeClr>
                </a:solidFill>
                <a:cs typeface="Arial" charset="0"/>
              </a:rPr>
              <a:t> besoin générique </a:t>
            </a:r>
            <a:r>
              <a:rPr lang="fr-FR" sz="1800" dirty="0">
                <a:solidFill>
                  <a:schemeClr val="accent6">
                    <a:lumMod val="75000"/>
                  </a:schemeClr>
                </a:solidFill>
                <a:cs typeface="Arial" charset="0"/>
              </a:rPr>
              <a:t>et est aussi l’objet du désir.</a:t>
            </a:r>
            <a:r>
              <a:rPr lang="fr-FR" sz="1800" b="1" dirty="0">
                <a:solidFill>
                  <a:schemeClr val="accent6">
                    <a:lumMod val="75000"/>
                  </a:schemeClr>
                </a:solidFill>
                <a:cs typeface="Arial" charset="0"/>
              </a:rPr>
              <a:t> </a:t>
            </a:r>
            <a:br>
              <a:rPr lang="fr-FR" sz="1800" b="1" dirty="0">
                <a:solidFill>
                  <a:schemeClr val="accent6">
                    <a:lumMod val="75000"/>
                  </a:schemeClr>
                </a:solidFill>
                <a:cs typeface="Arial" charset="0"/>
              </a:rPr>
            </a:br>
            <a:r>
              <a:rPr lang="fr-FR" sz="1800" dirty="0">
                <a:solidFill>
                  <a:schemeClr val="accent6">
                    <a:lumMod val="75000"/>
                  </a:schemeClr>
                </a:solidFill>
                <a:cs typeface="Arial" charset="0"/>
              </a:rPr>
              <a:t>Ex : L’automobile est un besoin dérivé par rapport au besoin générique de transport individuel autonome</a:t>
            </a:r>
            <a:r>
              <a:rPr lang="fr-FR" sz="1800" b="1" dirty="0">
                <a:solidFill>
                  <a:schemeClr val="accent6">
                    <a:lumMod val="75000"/>
                  </a:schemeClr>
                </a:solidFill>
                <a:cs typeface="Arial" charset="0"/>
              </a:rPr>
              <a:t>.</a:t>
            </a:r>
          </a:p>
          <a:p>
            <a:pPr marL="285750" indent="-285750" algn="just">
              <a:lnSpc>
                <a:spcPct val="110000"/>
              </a:lnSpc>
              <a:spcBef>
                <a:spcPct val="50000"/>
              </a:spcBef>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La distinction entre besoin générique et besoin dérivé met donc en</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évidence le fait que, s’il ne peut y avoir de</a:t>
            </a:r>
            <a:r>
              <a:rPr lang="fr-FR" sz="1800" b="1" dirty="0">
                <a:solidFill>
                  <a:schemeClr val="accent6">
                    <a:lumMod val="75000"/>
                  </a:schemeClr>
                </a:solidFill>
                <a:cs typeface="Arial" charset="0"/>
              </a:rPr>
              <a:t> saturation générale, </a:t>
            </a:r>
            <a:r>
              <a:rPr lang="fr-FR" sz="1800" dirty="0">
                <a:solidFill>
                  <a:schemeClr val="accent6">
                    <a:lumMod val="75000"/>
                  </a:schemeClr>
                </a:solidFill>
                <a:cs typeface="Arial" charset="0"/>
              </a:rPr>
              <a:t>il est</a:t>
            </a:r>
            <a:br>
              <a:rPr lang="fr-FR" sz="1800" dirty="0">
                <a:solidFill>
                  <a:schemeClr val="accent6">
                    <a:lumMod val="75000"/>
                  </a:schemeClr>
                </a:solidFill>
                <a:cs typeface="Arial" charset="0"/>
              </a:rPr>
            </a:br>
            <a:r>
              <a:rPr lang="fr-FR" sz="1800" dirty="0">
                <a:solidFill>
                  <a:schemeClr val="accent6">
                    <a:lumMod val="75000"/>
                  </a:schemeClr>
                </a:solidFill>
                <a:cs typeface="Arial" charset="0"/>
              </a:rPr>
              <a:t>parfaitement possible de détecter des</a:t>
            </a:r>
            <a:r>
              <a:rPr lang="fr-FR" sz="1800" b="1" dirty="0">
                <a:solidFill>
                  <a:schemeClr val="accent6">
                    <a:lumMod val="75000"/>
                  </a:schemeClr>
                </a:solidFill>
                <a:cs typeface="Arial" charset="0"/>
              </a:rPr>
              <a:t> saturations sectorielles. </a:t>
            </a:r>
          </a:p>
          <a:p>
            <a:pPr marL="285750" indent="-285750" algn="just">
              <a:lnSpc>
                <a:spcPct val="110000"/>
              </a:lnSpc>
              <a:spcBef>
                <a:spcPct val="50000"/>
              </a:spcBef>
              <a:buClr>
                <a:srgbClr val="3333CC"/>
              </a:buClr>
              <a:buFont typeface="Wingdings" panose="05000000000000000000" pitchFamily="2" charset="2"/>
              <a:buChar char="§"/>
              <a:tabLst>
                <a:tab pos="355600" algn="l"/>
              </a:tabLst>
            </a:pPr>
            <a:r>
              <a:rPr lang="fr-FR" sz="1800" dirty="0">
                <a:solidFill>
                  <a:schemeClr val="accent6">
                    <a:lumMod val="75000"/>
                  </a:schemeClr>
                </a:solidFill>
                <a:cs typeface="Arial" charset="0"/>
              </a:rPr>
              <a:t>Un rôle important du marketing stratégique sera donc de favoriser l’adaptation de l’entreprise à cette évolution observée dans la satisfaction des besoins. </a:t>
            </a:r>
          </a:p>
          <a:p>
            <a:pPr marL="352425" indent="-352425" algn="just">
              <a:lnSpc>
                <a:spcPct val="110000"/>
              </a:lnSpc>
              <a:spcBef>
                <a:spcPct val="50000"/>
              </a:spcBef>
              <a:buClr>
                <a:schemeClr val="folHlink"/>
              </a:buClr>
              <a:buFont typeface="Wingdings" pitchFamily="2" charset="2"/>
              <a:buNone/>
              <a:tabLst>
                <a:tab pos="355600" algn="l"/>
              </a:tabLst>
            </a:pPr>
            <a:r>
              <a:rPr lang="fr-FR" sz="1800" dirty="0">
                <a:solidFill>
                  <a:schemeClr val="accent6">
                    <a:lumMod val="75000"/>
                  </a:schemeClr>
                </a:solidFill>
                <a:cs typeface="Arial" charset="0"/>
              </a:rPr>
              <a:t>	Dans cette perspective, </a:t>
            </a:r>
            <a:r>
              <a:rPr lang="fr-FR" sz="1800" b="1" dirty="0">
                <a:solidFill>
                  <a:schemeClr val="accent6">
                    <a:lumMod val="75000"/>
                  </a:schemeClr>
                </a:solidFill>
                <a:cs typeface="Arial" charset="0"/>
              </a:rPr>
              <a:t>l’entreprise a donc intérêt à définir sa mission par référence au besoin générique plutôt que par rapport au besoin dérivé</a:t>
            </a:r>
            <a:r>
              <a:rPr lang="fr-FR" sz="1800" dirty="0">
                <a:solidFill>
                  <a:schemeClr val="accent6">
                    <a:lumMod val="75000"/>
                  </a:schemeClr>
                </a:solidFill>
                <a:cs typeface="Arial" charset="0"/>
              </a:rPr>
              <a:t>, puisque le second est saturable alors que le premier ne l’est pas.</a:t>
            </a:r>
          </a:p>
        </p:txBody>
      </p:sp>
      <p:sp>
        <p:nvSpPr>
          <p:cNvPr id="74758" name="Text Box 6"/>
          <p:cNvSpPr txBox="1">
            <a:spLocks noChangeArrowheads="1"/>
          </p:cNvSpPr>
          <p:nvPr/>
        </p:nvSpPr>
        <p:spPr bwMode="auto">
          <a:xfrm>
            <a:off x="971550" y="12192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Les types de marché</a:t>
            </a:r>
          </a:p>
        </p:txBody>
      </p:sp>
      <p:sp>
        <p:nvSpPr>
          <p:cNvPr id="74759" name="Text Box 7"/>
          <p:cNvSpPr txBox="1">
            <a:spLocks noChangeArrowheads="1"/>
          </p:cNvSpPr>
          <p:nvPr/>
        </p:nvSpPr>
        <p:spPr bwMode="auto">
          <a:xfrm>
            <a:off x="4716463" y="1189038"/>
            <a:ext cx="4176712" cy="457200"/>
          </a:xfrm>
          <a:prstGeom prst="rect">
            <a:avLst/>
          </a:prstGeom>
          <a:noFill/>
          <a:ln w="9525">
            <a:noFill/>
            <a:miter lim="800000"/>
            <a:headEnd/>
            <a:tailEnd/>
          </a:ln>
          <a:effectLst/>
        </p:spPr>
        <p:txBody>
          <a:bodyPr>
            <a:spAutoFit/>
          </a:bodyPr>
          <a:lstStyle/>
          <a:p>
            <a:pPr>
              <a:spcBef>
                <a:spcPct val="50000"/>
              </a:spcBef>
            </a:pPr>
            <a:r>
              <a:rPr lang="fr-FR" sz="2400" dirty="0">
                <a:solidFill>
                  <a:schemeClr val="accent6">
                    <a:lumMod val="75000"/>
                  </a:schemeClr>
                </a:solidFill>
              </a:rPr>
              <a:t>Les dimensions des besoins</a:t>
            </a:r>
          </a:p>
        </p:txBody>
      </p:sp>
      <p:sp>
        <p:nvSpPr>
          <p:cNvPr id="74760" name="AutoShape 8"/>
          <p:cNvSpPr>
            <a:spLocks noChangeArrowheads="1"/>
          </p:cNvSpPr>
          <p:nvPr/>
        </p:nvSpPr>
        <p:spPr bwMode="auto">
          <a:xfrm rot="5400000">
            <a:off x="4284662" y="12382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4761" name="Text Box 9"/>
          <p:cNvSpPr txBox="1">
            <a:spLocks noChangeArrowheads="1"/>
          </p:cNvSpPr>
          <p:nvPr/>
        </p:nvSpPr>
        <p:spPr bwMode="auto">
          <a:xfrm>
            <a:off x="900113" y="6230938"/>
            <a:ext cx="4537075" cy="366712"/>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Ex : l’énergie ….</a:t>
            </a:r>
          </a:p>
        </p:txBody>
      </p:sp>
      <p:sp>
        <p:nvSpPr>
          <p:cNvPr id="74764" name="Rectangle 12"/>
          <p:cNvSpPr>
            <a:spLocks noGrp="1" noChangeArrowheads="1"/>
          </p:cNvSpPr>
          <p:nvPr>
            <p:ph type="title" idx="4294967295"/>
          </p:nvPr>
        </p:nvSpPr>
        <p:spPr>
          <a:xfrm>
            <a:off x="2591103" y="260648"/>
            <a:ext cx="3709090"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675688" y="6624638"/>
            <a:ext cx="468312" cy="260350"/>
          </a:xfrm>
        </p:spPr>
        <p:txBody>
          <a:bodyPr/>
          <a:lstStyle/>
          <a:p>
            <a:fld id="{4F312C30-8B17-4F88-92B6-568AD9ADDBF7}" type="slidenum">
              <a:rPr lang="fr-FR"/>
              <a:pPr/>
              <a:t>132</a:t>
            </a:fld>
            <a:endParaRPr lang="fr-FR"/>
          </a:p>
        </p:txBody>
      </p:sp>
      <p:sp>
        <p:nvSpPr>
          <p:cNvPr id="17411" name="Rectangle 3"/>
          <p:cNvSpPr>
            <a:spLocks noGrp="1" noChangeArrowheads="1"/>
          </p:cNvSpPr>
          <p:nvPr>
            <p:ph type="body" idx="4294967295"/>
          </p:nvPr>
        </p:nvSpPr>
        <p:spPr>
          <a:xfrm>
            <a:off x="5508625" y="3068638"/>
            <a:ext cx="3419475" cy="431800"/>
          </a:xfrm>
          <a:prstGeom prst="rect">
            <a:avLst/>
          </a:prstGeom>
        </p:spPr>
        <p:txBody>
          <a:bodyPr/>
          <a:lstStyle/>
          <a:p>
            <a:pPr algn="ctr">
              <a:buFontTx/>
              <a:buNone/>
            </a:pPr>
            <a:r>
              <a:rPr lang="fr-FR" sz="2000" i="1" dirty="0">
                <a:solidFill>
                  <a:schemeClr val="accent6">
                    <a:lumMod val="75000"/>
                  </a:schemeClr>
                </a:solidFill>
              </a:rPr>
              <a:t>La pyramide de Maslow</a:t>
            </a:r>
          </a:p>
        </p:txBody>
      </p:sp>
      <p:sp>
        <p:nvSpPr>
          <p:cNvPr id="17416" name="Text Box 8"/>
          <p:cNvSpPr txBox="1">
            <a:spLocks noChangeArrowheads="1"/>
          </p:cNvSpPr>
          <p:nvPr/>
        </p:nvSpPr>
        <p:spPr bwMode="auto">
          <a:xfrm>
            <a:off x="971550" y="129222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17417" name="Text Box 9"/>
          <p:cNvSpPr txBox="1">
            <a:spLocks noChangeArrowheads="1"/>
          </p:cNvSpPr>
          <p:nvPr/>
        </p:nvSpPr>
        <p:spPr bwMode="auto">
          <a:xfrm>
            <a:off x="4716463" y="1262063"/>
            <a:ext cx="2663825"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besoins</a:t>
            </a:r>
          </a:p>
        </p:txBody>
      </p:sp>
      <p:sp>
        <p:nvSpPr>
          <p:cNvPr id="17418" name="AutoShape 10"/>
          <p:cNvSpPr>
            <a:spLocks noChangeArrowheads="1"/>
          </p:cNvSpPr>
          <p:nvPr/>
        </p:nvSpPr>
        <p:spPr bwMode="auto">
          <a:xfrm rot="5400000">
            <a:off x="4284662" y="13112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pic>
        <p:nvPicPr>
          <p:cNvPr id="17426" name="Picture 18" descr="pyramide_maslow"/>
          <p:cNvPicPr>
            <a:picLocks noChangeAspect="1" noChangeArrowheads="1"/>
          </p:cNvPicPr>
          <p:nvPr/>
        </p:nvPicPr>
        <p:blipFill>
          <a:blip r:embed="rId3" cstate="print"/>
          <a:srcRect/>
          <a:stretch>
            <a:fillRect/>
          </a:stretch>
        </p:blipFill>
        <p:spPr bwMode="auto">
          <a:xfrm>
            <a:off x="2051050" y="1866900"/>
            <a:ext cx="4392613" cy="3925888"/>
          </a:xfrm>
          <a:prstGeom prst="rect">
            <a:avLst/>
          </a:prstGeom>
          <a:noFill/>
        </p:spPr>
      </p:pic>
      <p:pic>
        <p:nvPicPr>
          <p:cNvPr id="17428" name="Picture 20" descr="-"/>
          <p:cNvPicPr>
            <a:picLocks noChangeAspect="1" noChangeArrowheads="1"/>
          </p:cNvPicPr>
          <p:nvPr/>
        </p:nvPicPr>
        <p:blipFill>
          <a:blip r:embed="rId4" cstate="print"/>
          <a:srcRect/>
          <a:stretch>
            <a:fillRect/>
          </a:stretch>
        </p:blipFill>
        <p:spPr bwMode="auto">
          <a:xfrm>
            <a:off x="-4340225" y="2055813"/>
            <a:ext cx="76200" cy="104775"/>
          </a:xfrm>
          <a:prstGeom prst="rect">
            <a:avLst/>
          </a:prstGeom>
          <a:noFill/>
        </p:spPr>
      </p:pic>
      <p:pic>
        <p:nvPicPr>
          <p:cNvPr id="17429" name="Picture 21" descr="-"/>
          <p:cNvPicPr>
            <a:picLocks noChangeAspect="1" noChangeArrowheads="1"/>
          </p:cNvPicPr>
          <p:nvPr/>
        </p:nvPicPr>
        <p:blipFill>
          <a:blip r:embed="rId4" cstate="print"/>
          <a:srcRect/>
          <a:stretch>
            <a:fillRect/>
          </a:stretch>
        </p:blipFill>
        <p:spPr bwMode="auto">
          <a:xfrm>
            <a:off x="-4340225" y="2330450"/>
            <a:ext cx="76200" cy="104775"/>
          </a:xfrm>
          <a:prstGeom prst="rect">
            <a:avLst/>
          </a:prstGeom>
          <a:noFill/>
        </p:spPr>
      </p:pic>
      <p:pic>
        <p:nvPicPr>
          <p:cNvPr id="17430" name="Picture 22" descr="-"/>
          <p:cNvPicPr>
            <a:picLocks noChangeAspect="1" noChangeArrowheads="1"/>
          </p:cNvPicPr>
          <p:nvPr/>
        </p:nvPicPr>
        <p:blipFill>
          <a:blip r:embed="rId4" cstate="print"/>
          <a:srcRect/>
          <a:stretch>
            <a:fillRect/>
          </a:stretch>
        </p:blipFill>
        <p:spPr bwMode="auto">
          <a:xfrm>
            <a:off x="-4340225" y="2879725"/>
            <a:ext cx="76200" cy="104775"/>
          </a:xfrm>
          <a:prstGeom prst="rect">
            <a:avLst/>
          </a:prstGeom>
          <a:noFill/>
        </p:spPr>
      </p:pic>
      <p:pic>
        <p:nvPicPr>
          <p:cNvPr id="17431" name="Picture 23" descr="-"/>
          <p:cNvPicPr>
            <a:picLocks noChangeAspect="1" noChangeArrowheads="1"/>
          </p:cNvPicPr>
          <p:nvPr/>
        </p:nvPicPr>
        <p:blipFill>
          <a:blip r:embed="rId4" cstate="print"/>
          <a:srcRect/>
          <a:stretch>
            <a:fillRect/>
          </a:stretch>
        </p:blipFill>
        <p:spPr bwMode="auto">
          <a:xfrm>
            <a:off x="-4340225" y="3429000"/>
            <a:ext cx="76200" cy="104775"/>
          </a:xfrm>
          <a:prstGeom prst="rect">
            <a:avLst/>
          </a:prstGeom>
          <a:noFill/>
        </p:spPr>
      </p:pic>
      <p:pic>
        <p:nvPicPr>
          <p:cNvPr id="17432" name="Picture 24" descr="-"/>
          <p:cNvPicPr>
            <a:picLocks noChangeAspect="1" noChangeArrowheads="1"/>
          </p:cNvPicPr>
          <p:nvPr/>
        </p:nvPicPr>
        <p:blipFill>
          <a:blip r:embed="rId4" cstate="print"/>
          <a:srcRect/>
          <a:stretch>
            <a:fillRect/>
          </a:stretch>
        </p:blipFill>
        <p:spPr bwMode="auto">
          <a:xfrm>
            <a:off x="-4340225" y="3703638"/>
            <a:ext cx="76200" cy="104775"/>
          </a:xfrm>
          <a:prstGeom prst="rect">
            <a:avLst/>
          </a:prstGeom>
          <a:noFill/>
        </p:spPr>
      </p:pic>
      <p:pic>
        <p:nvPicPr>
          <p:cNvPr id="17433" name="Picture 25" descr="-"/>
          <p:cNvPicPr>
            <a:picLocks noChangeAspect="1" noChangeArrowheads="1"/>
          </p:cNvPicPr>
          <p:nvPr/>
        </p:nvPicPr>
        <p:blipFill>
          <a:blip r:embed="rId4" cstate="print"/>
          <a:srcRect/>
          <a:stretch>
            <a:fillRect/>
          </a:stretch>
        </p:blipFill>
        <p:spPr bwMode="auto">
          <a:xfrm>
            <a:off x="-4340225" y="4527550"/>
            <a:ext cx="76200" cy="104775"/>
          </a:xfrm>
          <a:prstGeom prst="rect">
            <a:avLst/>
          </a:prstGeom>
          <a:noFill/>
        </p:spPr>
      </p:pic>
      <p:sp>
        <p:nvSpPr>
          <p:cNvPr id="17434" name="Rectangle 26"/>
          <p:cNvSpPr>
            <a:spLocks noChangeArrowheads="1"/>
          </p:cNvSpPr>
          <p:nvPr/>
        </p:nvSpPr>
        <p:spPr bwMode="auto">
          <a:xfrm>
            <a:off x="684213" y="5943600"/>
            <a:ext cx="8064500" cy="581025"/>
          </a:xfrm>
          <a:prstGeom prst="rect">
            <a:avLst/>
          </a:prstGeom>
          <a:noFill/>
          <a:ln w="9525">
            <a:noFill/>
            <a:miter lim="800000"/>
            <a:headEnd/>
            <a:tailEnd/>
          </a:ln>
          <a:effectLst/>
        </p:spPr>
        <p:txBody>
          <a:bodyPr anchor="ctr">
            <a:spAutoFit/>
          </a:bodyPr>
          <a:lstStyle/>
          <a:p>
            <a:pPr algn="ctr"/>
            <a:r>
              <a:rPr lang="fr-FR" sz="1600" i="1" dirty="0">
                <a:solidFill>
                  <a:schemeClr val="accent6">
                    <a:lumMod val="75000"/>
                  </a:schemeClr>
                </a:solidFill>
              </a:rPr>
              <a:t>La hiérarchie de Maslow est une généralisation sur l'ordre de priorité des besoins</a:t>
            </a:r>
            <a:br>
              <a:rPr lang="fr-FR" sz="1600" i="1" dirty="0">
                <a:solidFill>
                  <a:schemeClr val="accent6">
                    <a:lumMod val="75000"/>
                  </a:schemeClr>
                </a:solidFill>
              </a:rPr>
            </a:br>
            <a:r>
              <a:rPr lang="fr-FR" sz="1600" i="1" dirty="0">
                <a:solidFill>
                  <a:schemeClr val="accent6">
                    <a:lumMod val="75000"/>
                  </a:schemeClr>
                </a:solidFill>
              </a:rPr>
              <a:t>de la plupart des personnes, mais pas de toutes les personnes </a:t>
            </a:r>
          </a:p>
        </p:txBody>
      </p:sp>
      <p:sp>
        <p:nvSpPr>
          <p:cNvPr id="17438" name="Rectangle 30"/>
          <p:cNvSpPr>
            <a:spLocks noGrp="1" noChangeArrowheads="1"/>
          </p:cNvSpPr>
          <p:nvPr>
            <p:ph type="title" idx="4294967295"/>
          </p:nvPr>
        </p:nvSpPr>
        <p:spPr>
          <a:xfrm>
            <a:off x="2843808" y="260648"/>
            <a:ext cx="3599855"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75688" y="6624638"/>
            <a:ext cx="468312" cy="260350"/>
          </a:xfrm>
        </p:spPr>
        <p:txBody>
          <a:bodyPr/>
          <a:lstStyle/>
          <a:p>
            <a:fld id="{E6209EC5-83D2-4B45-9810-D6977D05EC6C}" type="slidenum">
              <a:rPr lang="fr-FR"/>
              <a:pPr/>
              <a:t>133</a:t>
            </a:fld>
            <a:endParaRPr lang="fr-FR"/>
          </a:p>
        </p:txBody>
      </p:sp>
      <p:sp>
        <p:nvSpPr>
          <p:cNvPr id="55304" name="Text Box 8"/>
          <p:cNvSpPr txBox="1">
            <a:spLocks noChangeArrowheads="1"/>
          </p:cNvSpPr>
          <p:nvPr/>
        </p:nvSpPr>
        <p:spPr bwMode="auto">
          <a:xfrm>
            <a:off x="863600" y="10493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55305" name="Text Box 9"/>
          <p:cNvSpPr txBox="1">
            <a:spLocks noChangeArrowheads="1"/>
          </p:cNvSpPr>
          <p:nvPr/>
        </p:nvSpPr>
        <p:spPr bwMode="auto">
          <a:xfrm>
            <a:off x="4723879" y="1004094"/>
            <a:ext cx="2663825"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besoins</a:t>
            </a:r>
          </a:p>
        </p:txBody>
      </p:sp>
      <p:sp>
        <p:nvSpPr>
          <p:cNvPr id="55306" name="AutoShape 10"/>
          <p:cNvSpPr>
            <a:spLocks noChangeArrowheads="1"/>
          </p:cNvSpPr>
          <p:nvPr/>
        </p:nvSpPr>
        <p:spPr bwMode="auto">
          <a:xfrm rot="5400000">
            <a:off x="4284663" y="10525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55308" name="Rectangle 12"/>
          <p:cNvSpPr>
            <a:spLocks noChangeArrowheads="1"/>
          </p:cNvSpPr>
          <p:nvPr/>
        </p:nvSpPr>
        <p:spPr bwMode="auto">
          <a:xfrm>
            <a:off x="298908" y="1560110"/>
            <a:ext cx="8593572" cy="5096780"/>
          </a:xfrm>
          <a:prstGeom prst="rect">
            <a:avLst/>
          </a:prstGeom>
          <a:noFill/>
          <a:ln w="9525">
            <a:noFill/>
            <a:miter lim="800000"/>
            <a:headEnd/>
            <a:tailEnd/>
          </a:ln>
          <a:effectLst/>
        </p:spPr>
        <p:txBody>
          <a:bodyPr wrap="square" anchor="ctr">
            <a:spAutoFit/>
          </a:bodyPr>
          <a:lstStyle/>
          <a:p>
            <a:pPr marL="174625" indent="-174625" algn="just">
              <a:spcBef>
                <a:spcPct val="40000"/>
              </a:spcBef>
              <a:buFont typeface="Wingdings" pitchFamily="2" charset="2"/>
              <a:buChar char="§"/>
              <a:tabLst>
                <a:tab pos="174625" algn="l"/>
              </a:tabLst>
            </a:pPr>
            <a:r>
              <a:rPr lang="fr-FR" sz="1500" dirty="0">
                <a:solidFill>
                  <a:schemeClr val="accent6">
                    <a:lumMod val="75000"/>
                  </a:schemeClr>
                </a:solidFill>
              </a:rPr>
              <a:t>Les </a:t>
            </a:r>
            <a:r>
              <a:rPr lang="fr-FR" sz="1500" b="1" dirty="0">
                <a:solidFill>
                  <a:schemeClr val="accent6">
                    <a:lumMod val="75000"/>
                  </a:schemeClr>
                </a:solidFill>
              </a:rPr>
              <a:t>besoins physiologiques </a:t>
            </a:r>
            <a:r>
              <a:rPr lang="fr-FR" sz="1500" dirty="0">
                <a:solidFill>
                  <a:schemeClr val="accent6">
                    <a:lumMod val="75000"/>
                  </a:schemeClr>
                </a:solidFill>
              </a:rPr>
              <a:t>sont directement liés à la </a:t>
            </a:r>
            <a:r>
              <a:rPr lang="fr-FR" sz="1500" b="1" dirty="0">
                <a:solidFill>
                  <a:schemeClr val="accent6">
                    <a:lumMod val="75000"/>
                  </a:schemeClr>
                </a:solidFill>
              </a:rPr>
              <a:t>survie</a:t>
            </a:r>
            <a:r>
              <a:rPr lang="fr-FR" sz="1500" dirty="0">
                <a:solidFill>
                  <a:schemeClr val="accent6">
                    <a:lumMod val="75000"/>
                  </a:schemeClr>
                </a:solidFill>
              </a:rPr>
              <a:t> des individus ou de l’espèce. Ce sont typiquement des besoins concrets (faim, soif, sexualité,...).</a:t>
            </a:r>
          </a:p>
          <a:p>
            <a:pPr marL="174625" indent="-174625" algn="just" eaLnBrk="0" hangingPunct="0">
              <a:spcBef>
                <a:spcPct val="40000"/>
              </a:spcBef>
              <a:buFont typeface="Wingdings" pitchFamily="2" charset="2"/>
              <a:buChar char="§"/>
              <a:tabLst>
                <a:tab pos="174625" algn="l"/>
              </a:tabLst>
            </a:pPr>
            <a:r>
              <a:rPr lang="fr-FR" sz="1500" dirty="0">
                <a:solidFill>
                  <a:schemeClr val="accent6">
                    <a:lumMod val="75000"/>
                  </a:schemeClr>
                </a:solidFill>
              </a:rPr>
              <a:t>Le </a:t>
            </a:r>
            <a:r>
              <a:rPr lang="fr-FR" sz="1500" b="1" dirty="0">
                <a:solidFill>
                  <a:schemeClr val="accent6">
                    <a:lumMod val="75000"/>
                  </a:schemeClr>
                </a:solidFill>
              </a:rPr>
              <a:t>besoin de sécurité</a:t>
            </a:r>
            <a:r>
              <a:rPr lang="fr-FR" sz="1500" dirty="0">
                <a:solidFill>
                  <a:schemeClr val="accent6">
                    <a:lumMod val="75000"/>
                  </a:schemeClr>
                </a:solidFill>
              </a:rPr>
              <a:t> consiste à se </a:t>
            </a:r>
            <a:r>
              <a:rPr lang="fr-FR" sz="1500" b="1" dirty="0">
                <a:solidFill>
                  <a:schemeClr val="accent6">
                    <a:lumMod val="75000"/>
                  </a:schemeClr>
                </a:solidFill>
              </a:rPr>
              <a:t>protéger </a:t>
            </a:r>
            <a:r>
              <a:rPr lang="fr-FR" sz="1500" dirty="0">
                <a:solidFill>
                  <a:schemeClr val="accent6">
                    <a:lumMod val="75000"/>
                  </a:schemeClr>
                </a:solidFill>
              </a:rPr>
              <a:t>contre les différents dangers qui nous menacent. Il s’agit donc d’un besoin de conservation d’un existant, d’un acquis. Il s’inscrit dans une dimension temporelle.</a:t>
            </a:r>
          </a:p>
          <a:p>
            <a:pPr marL="174625" indent="-174625" algn="just" eaLnBrk="0" hangingPunct="0">
              <a:spcBef>
                <a:spcPct val="40000"/>
              </a:spcBef>
              <a:buFont typeface="Wingdings" pitchFamily="2" charset="2"/>
              <a:buChar char="§"/>
              <a:tabLst>
                <a:tab pos="174625" algn="l"/>
              </a:tabLst>
            </a:pPr>
            <a:r>
              <a:rPr lang="fr-FR" sz="1500" dirty="0">
                <a:solidFill>
                  <a:schemeClr val="accent6">
                    <a:lumMod val="75000"/>
                  </a:schemeClr>
                </a:solidFill>
              </a:rPr>
              <a:t>Le </a:t>
            </a:r>
            <a:r>
              <a:rPr lang="fr-FR" sz="1500" b="1" dirty="0">
                <a:solidFill>
                  <a:schemeClr val="accent6">
                    <a:lumMod val="75000"/>
                  </a:schemeClr>
                </a:solidFill>
              </a:rPr>
              <a:t>besoin d’appartenance</a:t>
            </a:r>
            <a:r>
              <a:rPr lang="fr-FR" sz="1500" dirty="0">
                <a:solidFill>
                  <a:schemeClr val="accent6">
                    <a:lumMod val="75000"/>
                  </a:schemeClr>
                </a:solidFill>
              </a:rPr>
              <a:t> révèle la dimension sociale de l’individu qui a besoin de </a:t>
            </a:r>
            <a:r>
              <a:rPr lang="fr-FR" sz="1500" b="1" dirty="0">
                <a:solidFill>
                  <a:schemeClr val="accent6">
                    <a:lumMod val="75000"/>
                  </a:schemeClr>
                </a:solidFill>
              </a:rPr>
              <a:t>se sentir accepté </a:t>
            </a:r>
            <a:r>
              <a:rPr lang="fr-FR" sz="1500" dirty="0">
                <a:solidFill>
                  <a:schemeClr val="accent6">
                    <a:lumMod val="75000"/>
                  </a:schemeClr>
                </a:solidFill>
              </a:rPr>
              <a:t>par les groupes dans lesquels il vit (famille, travail, association, ...). L’individu se définissant par rapport à ses relations, ce besoin appartient au pôle « relationnel » de l’axe ontologique.</a:t>
            </a:r>
          </a:p>
          <a:p>
            <a:pPr marL="174625" indent="-174625" algn="just" eaLnBrk="0" hangingPunct="0">
              <a:spcBef>
                <a:spcPct val="40000"/>
              </a:spcBef>
              <a:buFont typeface="Wingdings" pitchFamily="2" charset="2"/>
              <a:buChar char="§"/>
              <a:tabLst>
                <a:tab pos="174625" algn="l"/>
              </a:tabLst>
            </a:pPr>
            <a:r>
              <a:rPr lang="fr-FR" sz="1500" dirty="0">
                <a:solidFill>
                  <a:schemeClr val="accent6">
                    <a:lumMod val="75000"/>
                  </a:schemeClr>
                </a:solidFill>
              </a:rPr>
              <a:t>Le </a:t>
            </a:r>
            <a:r>
              <a:rPr lang="fr-FR" sz="1500" b="1" dirty="0">
                <a:solidFill>
                  <a:schemeClr val="accent6">
                    <a:lumMod val="75000"/>
                  </a:schemeClr>
                </a:solidFill>
              </a:rPr>
              <a:t>besoin d’estime</a:t>
            </a:r>
            <a:r>
              <a:rPr lang="fr-FR" sz="1500" dirty="0">
                <a:solidFill>
                  <a:schemeClr val="accent6">
                    <a:lumMod val="75000"/>
                  </a:schemeClr>
                </a:solidFill>
              </a:rPr>
              <a:t> prolonge le besoin d’appartenance. L’individu souhaite </a:t>
            </a:r>
            <a:r>
              <a:rPr lang="fr-FR" sz="1500" b="1" dirty="0">
                <a:solidFill>
                  <a:schemeClr val="accent6">
                    <a:lumMod val="75000"/>
                  </a:schemeClr>
                </a:solidFill>
              </a:rPr>
              <a:t>être reconnu </a:t>
            </a:r>
            <a:r>
              <a:rPr lang="fr-FR" sz="1500" dirty="0">
                <a:solidFill>
                  <a:schemeClr val="accent6">
                    <a:lumMod val="75000"/>
                  </a:schemeClr>
                </a:solidFill>
              </a:rPr>
              <a:t>en tant qu’entité propre au sein des groupes auxquels il appartient.</a:t>
            </a:r>
          </a:p>
          <a:p>
            <a:pPr marL="174625" indent="-174625" algn="just" eaLnBrk="0" hangingPunct="0">
              <a:spcBef>
                <a:spcPct val="40000"/>
              </a:spcBef>
              <a:buFont typeface="Wingdings" pitchFamily="2" charset="2"/>
              <a:buChar char="§"/>
              <a:tabLst>
                <a:tab pos="174625" algn="l"/>
              </a:tabLst>
            </a:pPr>
            <a:r>
              <a:rPr lang="fr-FR" sz="1500" dirty="0">
                <a:solidFill>
                  <a:schemeClr val="accent6">
                    <a:lumMod val="75000"/>
                  </a:schemeClr>
                </a:solidFill>
              </a:rPr>
              <a:t>Le</a:t>
            </a:r>
            <a:r>
              <a:rPr lang="fr-FR" sz="1500" b="1" dirty="0">
                <a:solidFill>
                  <a:schemeClr val="accent6">
                    <a:lumMod val="75000"/>
                  </a:schemeClr>
                </a:solidFill>
              </a:rPr>
              <a:t> besoin de s’accomplir</a:t>
            </a:r>
            <a:r>
              <a:rPr lang="fr-FR" sz="1500" dirty="0">
                <a:solidFill>
                  <a:schemeClr val="accent6">
                    <a:lumMod val="75000"/>
                  </a:schemeClr>
                </a:solidFill>
              </a:rPr>
              <a:t> est selon Maslow le sommet des aspirations humaines. Il vise à sortir d’une condition purement matérielle pour atteindre l’</a:t>
            </a:r>
            <a:r>
              <a:rPr lang="fr-FR" sz="1500" b="1" dirty="0">
                <a:solidFill>
                  <a:schemeClr val="accent6">
                    <a:lumMod val="75000"/>
                  </a:schemeClr>
                </a:solidFill>
              </a:rPr>
              <a:t>épanouissement</a:t>
            </a:r>
            <a:r>
              <a:rPr lang="fr-FR" sz="1500" dirty="0">
                <a:solidFill>
                  <a:schemeClr val="accent6">
                    <a:lumMod val="75000"/>
                  </a:schemeClr>
                </a:solidFill>
              </a:rPr>
              <a:t>. Nous le considérons donc comme antagoniste aux besoins physiologiques.</a:t>
            </a:r>
          </a:p>
          <a:p>
            <a:pPr marL="174625" indent="-174625" algn="just" eaLnBrk="0" hangingPunct="0">
              <a:spcBef>
                <a:spcPct val="40000"/>
              </a:spcBef>
              <a:buFont typeface="Wingdings" pitchFamily="2" charset="2"/>
              <a:buNone/>
              <a:tabLst>
                <a:tab pos="174625" algn="l"/>
              </a:tabLst>
            </a:pPr>
            <a:r>
              <a:rPr lang="fr-FR" sz="1800" b="1" dirty="0">
                <a:solidFill>
                  <a:srgbClr val="FF0000"/>
                </a:solidFill>
              </a:rPr>
              <a:t>un sixième besoin y est parfois ajouté :</a:t>
            </a:r>
          </a:p>
          <a:p>
            <a:pPr marL="285750" indent="-285750" algn="just" eaLnBrk="0" hangingPunct="0">
              <a:spcBef>
                <a:spcPct val="40000"/>
              </a:spcBef>
              <a:buClr>
                <a:srgbClr val="3333CC"/>
              </a:buClr>
              <a:buFont typeface="Wingdings" panose="05000000000000000000" pitchFamily="2" charset="2"/>
              <a:buChar char="§"/>
              <a:tabLst>
                <a:tab pos="174625" algn="l"/>
              </a:tabLst>
            </a:pPr>
            <a:r>
              <a:rPr lang="fr-FR" sz="1500" b="1" dirty="0">
                <a:solidFill>
                  <a:schemeClr val="accent6">
                    <a:lumMod val="75000"/>
                  </a:schemeClr>
                </a:solidFill>
              </a:rPr>
              <a:t>Le besoin d’éternité</a:t>
            </a:r>
            <a:r>
              <a:rPr lang="fr-FR" sz="1500" dirty="0">
                <a:solidFill>
                  <a:schemeClr val="accent6">
                    <a:lumMod val="75000"/>
                  </a:schemeClr>
                </a:solidFill>
              </a:rPr>
              <a:t>, d’immortalité ou tout simplement de temps, n’est pas décrit par Maslow. C’est pourtant un besoin de plus en plus exprimé dans notre société. Commercialement, il se traduit par l’attirance envers les produits promettant le rajeunissement ou de gagner du temps. (exemple : publicité l’Oréal)</a:t>
            </a:r>
          </a:p>
        </p:txBody>
      </p:sp>
      <p:pic>
        <p:nvPicPr>
          <p:cNvPr id="55309" name="Picture 13" descr="-"/>
          <p:cNvPicPr>
            <a:picLocks noChangeAspect="1" noChangeArrowheads="1"/>
          </p:cNvPicPr>
          <p:nvPr/>
        </p:nvPicPr>
        <p:blipFill>
          <a:blip r:embed="rId3" cstate="print"/>
          <a:srcRect/>
          <a:stretch>
            <a:fillRect/>
          </a:stretch>
        </p:blipFill>
        <p:spPr bwMode="auto">
          <a:xfrm>
            <a:off x="-4340225" y="2055813"/>
            <a:ext cx="76200" cy="104775"/>
          </a:xfrm>
          <a:prstGeom prst="rect">
            <a:avLst/>
          </a:prstGeom>
          <a:noFill/>
        </p:spPr>
      </p:pic>
      <p:pic>
        <p:nvPicPr>
          <p:cNvPr id="55310" name="Picture 14" descr="-"/>
          <p:cNvPicPr>
            <a:picLocks noChangeAspect="1" noChangeArrowheads="1"/>
          </p:cNvPicPr>
          <p:nvPr/>
        </p:nvPicPr>
        <p:blipFill>
          <a:blip r:embed="rId3" cstate="print"/>
          <a:srcRect/>
          <a:stretch>
            <a:fillRect/>
          </a:stretch>
        </p:blipFill>
        <p:spPr bwMode="auto">
          <a:xfrm>
            <a:off x="-4340225" y="2330450"/>
            <a:ext cx="76200" cy="104775"/>
          </a:xfrm>
          <a:prstGeom prst="rect">
            <a:avLst/>
          </a:prstGeom>
          <a:noFill/>
        </p:spPr>
      </p:pic>
      <p:pic>
        <p:nvPicPr>
          <p:cNvPr id="55311" name="Picture 15" descr="-"/>
          <p:cNvPicPr>
            <a:picLocks noChangeAspect="1" noChangeArrowheads="1"/>
          </p:cNvPicPr>
          <p:nvPr/>
        </p:nvPicPr>
        <p:blipFill>
          <a:blip r:embed="rId3" cstate="print"/>
          <a:srcRect/>
          <a:stretch>
            <a:fillRect/>
          </a:stretch>
        </p:blipFill>
        <p:spPr bwMode="auto">
          <a:xfrm>
            <a:off x="-4340225" y="2879725"/>
            <a:ext cx="76200" cy="104775"/>
          </a:xfrm>
          <a:prstGeom prst="rect">
            <a:avLst/>
          </a:prstGeom>
          <a:noFill/>
        </p:spPr>
      </p:pic>
      <p:pic>
        <p:nvPicPr>
          <p:cNvPr id="55312" name="Picture 16" descr="-"/>
          <p:cNvPicPr>
            <a:picLocks noChangeAspect="1" noChangeArrowheads="1"/>
          </p:cNvPicPr>
          <p:nvPr/>
        </p:nvPicPr>
        <p:blipFill>
          <a:blip r:embed="rId3" cstate="print"/>
          <a:srcRect/>
          <a:stretch>
            <a:fillRect/>
          </a:stretch>
        </p:blipFill>
        <p:spPr bwMode="auto">
          <a:xfrm>
            <a:off x="-4340225" y="3429000"/>
            <a:ext cx="76200" cy="104775"/>
          </a:xfrm>
          <a:prstGeom prst="rect">
            <a:avLst/>
          </a:prstGeom>
          <a:noFill/>
        </p:spPr>
      </p:pic>
      <p:pic>
        <p:nvPicPr>
          <p:cNvPr id="55313" name="Picture 17" descr="-"/>
          <p:cNvPicPr>
            <a:picLocks noChangeAspect="1" noChangeArrowheads="1"/>
          </p:cNvPicPr>
          <p:nvPr/>
        </p:nvPicPr>
        <p:blipFill>
          <a:blip r:embed="rId3" cstate="print"/>
          <a:srcRect/>
          <a:stretch>
            <a:fillRect/>
          </a:stretch>
        </p:blipFill>
        <p:spPr bwMode="auto">
          <a:xfrm>
            <a:off x="-4340225" y="3703638"/>
            <a:ext cx="76200" cy="104775"/>
          </a:xfrm>
          <a:prstGeom prst="rect">
            <a:avLst/>
          </a:prstGeom>
          <a:noFill/>
        </p:spPr>
      </p:pic>
      <p:pic>
        <p:nvPicPr>
          <p:cNvPr id="55314" name="Picture 18" descr="-"/>
          <p:cNvPicPr>
            <a:picLocks noChangeAspect="1" noChangeArrowheads="1"/>
          </p:cNvPicPr>
          <p:nvPr/>
        </p:nvPicPr>
        <p:blipFill>
          <a:blip r:embed="rId3" cstate="print"/>
          <a:srcRect/>
          <a:stretch>
            <a:fillRect/>
          </a:stretch>
        </p:blipFill>
        <p:spPr bwMode="auto">
          <a:xfrm>
            <a:off x="-4340225" y="4527550"/>
            <a:ext cx="76200" cy="104775"/>
          </a:xfrm>
          <a:prstGeom prst="rect">
            <a:avLst/>
          </a:prstGeom>
          <a:noFill/>
        </p:spPr>
      </p:pic>
      <p:pic>
        <p:nvPicPr>
          <p:cNvPr id="55319" name="Picture 23" descr="pyramide_maslow"/>
          <p:cNvPicPr>
            <a:picLocks noChangeAspect="1" noChangeArrowheads="1"/>
          </p:cNvPicPr>
          <p:nvPr/>
        </p:nvPicPr>
        <p:blipFill>
          <a:blip r:embed="rId4" cstate="print"/>
          <a:srcRect/>
          <a:stretch>
            <a:fillRect/>
          </a:stretch>
        </p:blipFill>
        <p:spPr bwMode="auto">
          <a:xfrm>
            <a:off x="6962775" y="255588"/>
            <a:ext cx="1295400" cy="1157287"/>
          </a:xfrm>
          <a:prstGeom prst="rect">
            <a:avLst/>
          </a:prstGeom>
          <a:noFill/>
        </p:spPr>
      </p:pic>
      <p:sp>
        <p:nvSpPr>
          <p:cNvPr id="55322" name="Rectangle 26"/>
          <p:cNvSpPr>
            <a:spLocks noGrp="1" noChangeArrowheads="1"/>
          </p:cNvSpPr>
          <p:nvPr>
            <p:ph type="title" idx="4294967295"/>
          </p:nvPr>
        </p:nvSpPr>
        <p:spPr>
          <a:xfrm>
            <a:off x="2699793" y="127794"/>
            <a:ext cx="3672408"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75688" y="6624638"/>
            <a:ext cx="468312" cy="260350"/>
          </a:xfrm>
        </p:spPr>
        <p:txBody>
          <a:bodyPr/>
          <a:lstStyle/>
          <a:p>
            <a:fld id="{59A0F43E-26FD-4B54-8192-262690A48B2C}" type="slidenum">
              <a:rPr lang="fr-FR"/>
              <a:pPr/>
              <a:t>134</a:t>
            </a:fld>
            <a:endParaRPr lang="fr-FR"/>
          </a:p>
        </p:txBody>
      </p:sp>
      <p:sp>
        <p:nvSpPr>
          <p:cNvPr id="27651" name="Rectangle 3"/>
          <p:cNvSpPr>
            <a:spLocks noGrp="1" noChangeArrowheads="1"/>
          </p:cNvSpPr>
          <p:nvPr>
            <p:ph type="body" idx="4294967295"/>
          </p:nvPr>
        </p:nvSpPr>
        <p:spPr>
          <a:xfrm>
            <a:off x="395536" y="3163888"/>
            <a:ext cx="2447925" cy="1079500"/>
          </a:xfrm>
          <a:prstGeom prst="rect">
            <a:avLst/>
          </a:prstGeom>
        </p:spPr>
        <p:txBody>
          <a:bodyPr/>
          <a:lstStyle/>
          <a:p>
            <a:pPr marL="0" indent="0" algn="ctr">
              <a:buFontTx/>
              <a:buNone/>
            </a:pPr>
            <a:r>
              <a:rPr lang="fr-FR" sz="2000" b="1" i="1" dirty="0">
                <a:solidFill>
                  <a:schemeClr val="accent6">
                    <a:lumMod val="75000"/>
                  </a:schemeClr>
                </a:solidFill>
              </a:rPr>
              <a:t>La pyramide de Maslow à travers les âges…</a:t>
            </a:r>
          </a:p>
        </p:txBody>
      </p:sp>
      <p:sp>
        <p:nvSpPr>
          <p:cNvPr id="27656" name="Text Box 8"/>
          <p:cNvSpPr txBox="1">
            <a:spLocks noChangeArrowheads="1"/>
          </p:cNvSpPr>
          <p:nvPr/>
        </p:nvSpPr>
        <p:spPr bwMode="auto">
          <a:xfrm>
            <a:off x="971550" y="12017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27657" name="Text Box 9"/>
          <p:cNvSpPr txBox="1">
            <a:spLocks noChangeArrowheads="1"/>
          </p:cNvSpPr>
          <p:nvPr/>
        </p:nvSpPr>
        <p:spPr bwMode="auto">
          <a:xfrm>
            <a:off x="4716463" y="1171575"/>
            <a:ext cx="2663825"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besoins</a:t>
            </a:r>
          </a:p>
        </p:txBody>
      </p:sp>
      <p:sp>
        <p:nvSpPr>
          <p:cNvPr id="27658" name="AutoShape 10"/>
          <p:cNvSpPr>
            <a:spLocks noChangeArrowheads="1"/>
          </p:cNvSpPr>
          <p:nvPr/>
        </p:nvSpPr>
        <p:spPr bwMode="auto">
          <a:xfrm rot="5400000">
            <a:off x="4284663" y="12207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pic>
        <p:nvPicPr>
          <p:cNvPr id="27661" name="Picture 13" descr="-"/>
          <p:cNvPicPr>
            <a:picLocks noChangeAspect="1" noChangeArrowheads="1"/>
          </p:cNvPicPr>
          <p:nvPr/>
        </p:nvPicPr>
        <p:blipFill>
          <a:blip r:embed="rId3" cstate="print"/>
          <a:srcRect/>
          <a:stretch>
            <a:fillRect/>
          </a:stretch>
        </p:blipFill>
        <p:spPr bwMode="auto">
          <a:xfrm>
            <a:off x="-4340225" y="2055813"/>
            <a:ext cx="76200" cy="104775"/>
          </a:xfrm>
          <a:prstGeom prst="rect">
            <a:avLst/>
          </a:prstGeom>
          <a:noFill/>
        </p:spPr>
      </p:pic>
      <p:pic>
        <p:nvPicPr>
          <p:cNvPr id="27662" name="Picture 14" descr="-"/>
          <p:cNvPicPr>
            <a:picLocks noChangeAspect="1" noChangeArrowheads="1"/>
          </p:cNvPicPr>
          <p:nvPr/>
        </p:nvPicPr>
        <p:blipFill>
          <a:blip r:embed="rId3" cstate="print"/>
          <a:srcRect/>
          <a:stretch>
            <a:fillRect/>
          </a:stretch>
        </p:blipFill>
        <p:spPr bwMode="auto">
          <a:xfrm>
            <a:off x="-4340225" y="2330450"/>
            <a:ext cx="76200" cy="104775"/>
          </a:xfrm>
          <a:prstGeom prst="rect">
            <a:avLst/>
          </a:prstGeom>
          <a:noFill/>
        </p:spPr>
      </p:pic>
      <p:pic>
        <p:nvPicPr>
          <p:cNvPr id="27663" name="Picture 15" descr="-"/>
          <p:cNvPicPr>
            <a:picLocks noChangeAspect="1" noChangeArrowheads="1"/>
          </p:cNvPicPr>
          <p:nvPr/>
        </p:nvPicPr>
        <p:blipFill>
          <a:blip r:embed="rId3" cstate="print"/>
          <a:srcRect/>
          <a:stretch>
            <a:fillRect/>
          </a:stretch>
        </p:blipFill>
        <p:spPr bwMode="auto">
          <a:xfrm>
            <a:off x="-4340225" y="2879725"/>
            <a:ext cx="76200" cy="104775"/>
          </a:xfrm>
          <a:prstGeom prst="rect">
            <a:avLst/>
          </a:prstGeom>
          <a:noFill/>
        </p:spPr>
      </p:pic>
      <p:pic>
        <p:nvPicPr>
          <p:cNvPr id="27664" name="Picture 16" descr="-"/>
          <p:cNvPicPr>
            <a:picLocks noChangeAspect="1" noChangeArrowheads="1"/>
          </p:cNvPicPr>
          <p:nvPr/>
        </p:nvPicPr>
        <p:blipFill>
          <a:blip r:embed="rId3" cstate="print"/>
          <a:srcRect/>
          <a:stretch>
            <a:fillRect/>
          </a:stretch>
        </p:blipFill>
        <p:spPr bwMode="auto">
          <a:xfrm>
            <a:off x="-4340225" y="3429000"/>
            <a:ext cx="76200" cy="104775"/>
          </a:xfrm>
          <a:prstGeom prst="rect">
            <a:avLst/>
          </a:prstGeom>
          <a:noFill/>
        </p:spPr>
      </p:pic>
      <p:pic>
        <p:nvPicPr>
          <p:cNvPr id="27665" name="Picture 17" descr="-"/>
          <p:cNvPicPr>
            <a:picLocks noChangeAspect="1" noChangeArrowheads="1"/>
          </p:cNvPicPr>
          <p:nvPr/>
        </p:nvPicPr>
        <p:blipFill>
          <a:blip r:embed="rId3" cstate="print"/>
          <a:srcRect/>
          <a:stretch>
            <a:fillRect/>
          </a:stretch>
        </p:blipFill>
        <p:spPr bwMode="auto">
          <a:xfrm>
            <a:off x="-4340225" y="3703638"/>
            <a:ext cx="76200" cy="104775"/>
          </a:xfrm>
          <a:prstGeom prst="rect">
            <a:avLst/>
          </a:prstGeom>
          <a:noFill/>
        </p:spPr>
      </p:pic>
      <p:pic>
        <p:nvPicPr>
          <p:cNvPr id="27666" name="Picture 18" descr="-"/>
          <p:cNvPicPr>
            <a:picLocks noChangeAspect="1" noChangeArrowheads="1"/>
          </p:cNvPicPr>
          <p:nvPr/>
        </p:nvPicPr>
        <p:blipFill>
          <a:blip r:embed="rId3" cstate="print"/>
          <a:srcRect/>
          <a:stretch>
            <a:fillRect/>
          </a:stretch>
        </p:blipFill>
        <p:spPr bwMode="auto">
          <a:xfrm>
            <a:off x="-4340225" y="4527550"/>
            <a:ext cx="76200" cy="104775"/>
          </a:xfrm>
          <a:prstGeom prst="rect">
            <a:avLst/>
          </a:prstGeom>
          <a:noFill/>
        </p:spPr>
      </p:pic>
      <p:pic>
        <p:nvPicPr>
          <p:cNvPr id="27670" name="Picture 22" descr="images/maslowmishara17k573.gif"/>
          <p:cNvPicPr>
            <a:picLocks noChangeAspect="1" noChangeArrowheads="1"/>
          </p:cNvPicPr>
          <p:nvPr/>
        </p:nvPicPr>
        <p:blipFill>
          <a:blip r:embed="rId4" cstate="print"/>
          <a:srcRect t="10623" r="690" b="3273"/>
          <a:stretch>
            <a:fillRect/>
          </a:stretch>
        </p:blipFill>
        <p:spPr bwMode="auto">
          <a:xfrm>
            <a:off x="3203848" y="1772816"/>
            <a:ext cx="5111750" cy="4832350"/>
          </a:xfrm>
          <a:prstGeom prst="rect">
            <a:avLst/>
          </a:prstGeom>
          <a:noFill/>
          <a:ln>
            <a:solidFill>
              <a:srgbClr val="3333CC"/>
            </a:solidFill>
          </a:ln>
        </p:spPr>
      </p:pic>
      <p:sp>
        <p:nvSpPr>
          <p:cNvPr id="27673" name="Rectangle 25"/>
          <p:cNvSpPr>
            <a:spLocks noGrp="1" noChangeArrowheads="1"/>
          </p:cNvSpPr>
          <p:nvPr>
            <p:ph type="title" idx="4294967295"/>
          </p:nvPr>
        </p:nvSpPr>
        <p:spPr>
          <a:xfrm>
            <a:off x="2195736" y="260648"/>
            <a:ext cx="3563987"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675688" y="6624638"/>
            <a:ext cx="468312" cy="260350"/>
          </a:xfrm>
        </p:spPr>
        <p:txBody>
          <a:bodyPr/>
          <a:lstStyle/>
          <a:p>
            <a:fld id="{3F196D30-A74B-4E1C-89A3-98AF231B4243}" type="slidenum">
              <a:rPr lang="fr-FR"/>
              <a:pPr/>
              <a:t>135</a:t>
            </a:fld>
            <a:endParaRPr lang="fr-FR"/>
          </a:p>
        </p:txBody>
      </p:sp>
      <p:sp>
        <p:nvSpPr>
          <p:cNvPr id="41987" name="Rectangle 3"/>
          <p:cNvSpPr>
            <a:spLocks noGrp="1" noChangeArrowheads="1"/>
          </p:cNvSpPr>
          <p:nvPr>
            <p:ph type="body" idx="4294967295"/>
          </p:nvPr>
        </p:nvSpPr>
        <p:spPr>
          <a:xfrm>
            <a:off x="539750" y="1844675"/>
            <a:ext cx="8156575" cy="2160588"/>
          </a:xfrm>
          <a:prstGeom prst="rect">
            <a:avLst/>
          </a:prstGeom>
          <a:noFill/>
        </p:spPr>
        <p:txBody>
          <a:bodyPr/>
          <a:lstStyle/>
          <a:p>
            <a:pPr algn="just">
              <a:tabLst>
                <a:tab pos="352425" algn="l"/>
              </a:tabLst>
            </a:pPr>
            <a:r>
              <a:rPr lang="fr-FR" sz="1800" b="1" dirty="0">
                <a:solidFill>
                  <a:schemeClr val="accent6">
                    <a:lumMod val="75000"/>
                  </a:schemeClr>
                </a:solidFill>
              </a:rPr>
              <a:t>Qu’est ce qui va pousser l’être humain à agir ?</a:t>
            </a:r>
          </a:p>
          <a:p>
            <a:pPr>
              <a:buFontTx/>
              <a:buNone/>
              <a:tabLst>
                <a:tab pos="352425" algn="l"/>
              </a:tabLst>
            </a:pPr>
            <a:r>
              <a:rPr lang="fr-FR" sz="1800" dirty="0">
                <a:solidFill>
                  <a:schemeClr val="accent6">
                    <a:lumMod val="75000"/>
                  </a:schemeClr>
                </a:solidFill>
              </a:rPr>
              <a:t>	L’existence d’un besoin non satisfait génère une tension. </a:t>
            </a:r>
            <a:br>
              <a:rPr lang="fr-FR" sz="1800" dirty="0">
                <a:solidFill>
                  <a:schemeClr val="accent6">
                    <a:lumMod val="75000"/>
                  </a:schemeClr>
                </a:solidFill>
              </a:rPr>
            </a:br>
            <a:r>
              <a:rPr lang="fr-FR" sz="1800" dirty="0">
                <a:solidFill>
                  <a:schemeClr val="accent6">
                    <a:lumMod val="75000"/>
                  </a:schemeClr>
                </a:solidFill>
              </a:rPr>
              <a:t>La </a:t>
            </a:r>
            <a:r>
              <a:rPr lang="fr-FR" sz="1800" b="1" dirty="0">
                <a:solidFill>
                  <a:schemeClr val="accent6">
                    <a:lumMod val="75000"/>
                  </a:schemeClr>
                </a:solidFill>
              </a:rPr>
              <a:t>motivation</a:t>
            </a:r>
            <a:r>
              <a:rPr lang="fr-FR" sz="1800" dirty="0">
                <a:solidFill>
                  <a:schemeClr val="accent6">
                    <a:lumMod val="75000"/>
                  </a:schemeClr>
                </a:solidFill>
              </a:rPr>
              <a:t> va être le motif d’action pour satisfaire ce besoin et réduire ou faire disparaître cette tension </a:t>
            </a:r>
            <a:r>
              <a:rPr lang="fr-FR" sz="1800" i="1" dirty="0">
                <a:solidFill>
                  <a:schemeClr val="accent6">
                    <a:lumMod val="75000"/>
                  </a:schemeClr>
                </a:solidFill>
              </a:rPr>
              <a:t>(L’homéostasie).</a:t>
            </a:r>
          </a:p>
          <a:p>
            <a:pPr algn="just">
              <a:buFontTx/>
              <a:buNone/>
              <a:tabLst>
                <a:tab pos="352425" algn="l"/>
              </a:tabLst>
            </a:pPr>
            <a:r>
              <a:rPr lang="fr-FR" sz="1800" i="1" dirty="0">
                <a:solidFill>
                  <a:schemeClr val="accent6">
                    <a:lumMod val="75000"/>
                  </a:schemeClr>
                </a:solidFill>
              </a:rPr>
              <a:t>	</a:t>
            </a:r>
            <a:r>
              <a:rPr lang="fr-FR" sz="1800" b="1" dirty="0">
                <a:solidFill>
                  <a:schemeClr val="accent6">
                    <a:lumMod val="75000"/>
                  </a:schemeClr>
                </a:solidFill>
              </a:rPr>
              <a:t>Les motivations </a:t>
            </a:r>
            <a:r>
              <a:rPr lang="fr-FR" sz="1800" dirty="0">
                <a:solidFill>
                  <a:schemeClr val="accent6">
                    <a:lumMod val="75000"/>
                  </a:schemeClr>
                </a:solidFill>
              </a:rPr>
              <a:t>: les raisons subjectives qui les incitent à consommer</a:t>
            </a:r>
          </a:p>
          <a:p>
            <a:pPr algn="just">
              <a:buFontTx/>
              <a:buNone/>
              <a:tabLst>
                <a:tab pos="352425" algn="l"/>
              </a:tabLst>
            </a:pPr>
            <a:r>
              <a:rPr lang="fr-FR" sz="1800" b="1" dirty="0">
                <a:solidFill>
                  <a:schemeClr val="accent6">
                    <a:lumMod val="75000"/>
                  </a:schemeClr>
                </a:solidFill>
              </a:rPr>
              <a:t>	Les freins </a:t>
            </a:r>
            <a:r>
              <a:rPr lang="fr-FR" sz="1800" dirty="0">
                <a:solidFill>
                  <a:schemeClr val="accent6">
                    <a:lumMod val="75000"/>
                  </a:schemeClr>
                </a:solidFill>
              </a:rPr>
              <a:t>: les raisons subjectives qui les incitent à ne pas consommer</a:t>
            </a:r>
          </a:p>
        </p:txBody>
      </p:sp>
      <p:sp>
        <p:nvSpPr>
          <p:cNvPr id="41992" name="Text Box 8"/>
          <p:cNvSpPr txBox="1">
            <a:spLocks noChangeArrowheads="1"/>
          </p:cNvSpPr>
          <p:nvPr/>
        </p:nvSpPr>
        <p:spPr bwMode="auto">
          <a:xfrm>
            <a:off x="971550" y="12271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41993" name="Text Box 9"/>
          <p:cNvSpPr txBox="1">
            <a:spLocks noChangeArrowheads="1"/>
          </p:cNvSpPr>
          <p:nvPr/>
        </p:nvSpPr>
        <p:spPr bwMode="auto">
          <a:xfrm>
            <a:off x="4716463" y="1196975"/>
            <a:ext cx="2663825"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motivations</a:t>
            </a:r>
          </a:p>
        </p:txBody>
      </p:sp>
      <p:sp>
        <p:nvSpPr>
          <p:cNvPr id="41994" name="AutoShape 10"/>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41996" name="Text Box 12"/>
          <p:cNvSpPr txBox="1">
            <a:spLocks noChangeArrowheads="1"/>
          </p:cNvSpPr>
          <p:nvPr/>
        </p:nvSpPr>
        <p:spPr bwMode="auto">
          <a:xfrm>
            <a:off x="1295400" y="3952973"/>
            <a:ext cx="6842125" cy="1892826"/>
          </a:xfrm>
          <a:prstGeom prst="rect">
            <a:avLst/>
          </a:prstGeom>
          <a:noFill/>
          <a:ln w="9525">
            <a:noFill/>
            <a:miter lim="800000"/>
            <a:headEnd/>
            <a:tailEnd/>
          </a:ln>
          <a:effectLst/>
        </p:spPr>
        <p:txBody>
          <a:bodyPr>
            <a:spAutoFit/>
          </a:bodyPr>
          <a:lstStyle/>
          <a:p>
            <a:pPr marL="352425" indent="-352425">
              <a:spcBef>
                <a:spcPct val="50000"/>
              </a:spcBef>
            </a:pPr>
            <a:r>
              <a:rPr lang="fr-FR" sz="1800" dirty="0">
                <a:solidFill>
                  <a:schemeClr val="accent6">
                    <a:lumMod val="75000"/>
                  </a:schemeClr>
                </a:solidFill>
              </a:rPr>
              <a:t>3 grandes catégories de motivations : (oblatif/pour les autres, auto-expression/besoin d’appartenance)</a:t>
            </a:r>
          </a:p>
          <a:p>
            <a:pPr marL="352425" indent="-352425">
              <a:spcBef>
                <a:spcPct val="50000"/>
              </a:spcBef>
              <a:buFontTx/>
              <a:buChar char="•"/>
            </a:pPr>
            <a:r>
              <a:rPr lang="fr-FR" sz="1800" dirty="0">
                <a:solidFill>
                  <a:schemeClr val="accent6">
                    <a:lumMod val="75000"/>
                  </a:schemeClr>
                </a:solidFill>
              </a:rPr>
              <a:t>Hédonisme (la recherche du plaisir)</a:t>
            </a:r>
          </a:p>
          <a:p>
            <a:pPr marL="352425" indent="-352425">
              <a:spcBef>
                <a:spcPct val="50000"/>
              </a:spcBef>
              <a:buFontTx/>
              <a:buChar char="•"/>
            </a:pPr>
            <a:r>
              <a:rPr lang="fr-FR" sz="1800" dirty="0">
                <a:solidFill>
                  <a:schemeClr val="accent6">
                    <a:lumMod val="75000"/>
                  </a:schemeClr>
                </a:solidFill>
              </a:rPr>
              <a:t>Rationnelles et utilitaires ( la nécessité … réelle ou ressentie)</a:t>
            </a:r>
          </a:p>
          <a:p>
            <a:pPr marL="352425" indent="-352425">
              <a:spcBef>
                <a:spcPct val="50000"/>
              </a:spcBef>
              <a:buFontTx/>
              <a:buChar char="•"/>
            </a:pPr>
            <a:r>
              <a:rPr lang="fr-FR" sz="1800" dirty="0">
                <a:solidFill>
                  <a:schemeClr val="accent6">
                    <a:lumMod val="75000"/>
                  </a:schemeClr>
                </a:solidFill>
              </a:rPr>
              <a:t>Éthiques (le sentiment de devoir ou d’obligation)</a:t>
            </a:r>
          </a:p>
        </p:txBody>
      </p:sp>
      <p:sp>
        <p:nvSpPr>
          <p:cNvPr id="41997" name="Text Box 13"/>
          <p:cNvSpPr txBox="1">
            <a:spLocks noChangeArrowheads="1"/>
          </p:cNvSpPr>
          <p:nvPr/>
        </p:nvSpPr>
        <p:spPr bwMode="auto">
          <a:xfrm>
            <a:off x="2555875" y="6137572"/>
            <a:ext cx="48958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i="1" dirty="0">
                <a:solidFill>
                  <a:schemeClr val="bg1"/>
                </a:solidFill>
              </a:rPr>
              <a:t>La théorie du stimulus-réponse</a:t>
            </a:r>
          </a:p>
        </p:txBody>
      </p:sp>
      <p:sp>
        <p:nvSpPr>
          <p:cNvPr id="41998" name="AutoShape 14"/>
          <p:cNvSpPr>
            <a:spLocks noChangeArrowheads="1"/>
          </p:cNvSpPr>
          <p:nvPr/>
        </p:nvSpPr>
        <p:spPr bwMode="auto">
          <a:xfrm rot="16200000">
            <a:off x="1239234" y="5946133"/>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41999" name="AutoShape 15"/>
          <p:cNvSpPr>
            <a:spLocks noChangeArrowheads="1"/>
          </p:cNvSpPr>
          <p:nvPr/>
        </p:nvSpPr>
        <p:spPr bwMode="auto">
          <a:xfrm rot="5400000">
            <a:off x="1906588" y="6142057"/>
            <a:ext cx="649288"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42002" name="Rectangle 18"/>
          <p:cNvSpPr>
            <a:spLocks noGrp="1" noChangeArrowheads="1"/>
          </p:cNvSpPr>
          <p:nvPr>
            <p:ph type="title" idx="4294967295"/>
          </p:nvPr>
        </p:nvSpPr>
        <p:spPr>
          <a:xfrm>
            <a:off x="2843809" y="260648"/>
            <a:ext cx="3600400"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DB06DE62-7554-4EB9-AC6E-714202081AA3}" type="slidenum">
              <a:rPr lang="fr-FR"/>
              <a:pPr/>
              <a:t>136</a:t>
            </a:fld>
            <a:endParaRPr lang="fr-FR"/>
          </a:p>
        </p:txBody>
      </p:sp>
      <p:sp>
        <p:nvSpPr>
          <p:cNvPr id="15363" name="Rectangle 3"/>
          <p:cNvSpPr>
            <a:spLocks noGrp="1" noChangeArrowheads="1"/>
          </p:cNvSpPr>
          <p:nvPr>
            <p:ph type="body" idx="4294967295"/>
          </p:nvPr>
        </p:nvSpPr>
        <p:spPr>
          <a:xfrm>
            <a:off x="530225" y="2492896"/>
            <a:ext cx="8229600" cy="1439862"/>
          </a:xfrm>
          <a:prstGeom prst="rect">
            <a:avLst/>
          </a:prstGeom>
        </p:spPr>
        <p:txBody>
          <a:bodyPr/>
          <a:lstStyle/>
          <a:p>
            <a:r>
              <a:rPr lang="fr-FR" sz="1800" b="1" dirty="0">
                <a:solidFill>
                  <a:srgbClr val="333399"/>
                </a:solidFill>
              </a:rPr>
              <a:t>Une attitude </a:t>
            </a:r>
            <a:r>
              <a:rPr lang="fr-FR" sz="1800" b="1" dirty="0">
                <a:solidFill>
                  <a:srgbClr val="000066"/>
                </a:solidFill>
              </a:rPr>
              <a:t>: </a:t>
            </a:r>
            <a:r>
              <a:rPr lang="fr-FR" sz="1800" b="1" i="1" dirty="0">
                <a:solidFill>
                  <a:srgbClr val="000066"/>
                </a:solidFill>
              </a:rPr>
              <a:t>« </a:t>
            </a:r>
            <a:r>
              <a:rPr lang="fr-FR" sz="1800" i="1" dirty="0">
                <a:solidFill>
                  <a:srgbClr val="000066"/>
                </a:solidFill>
              </a:rPr>
              <a:t>c’est une tendance ou une prédisposition de l’individu à évaluer d’une certaine manière un objet ou le symbole de cet objet »</a:t>
            </a:r>
            <a:br>
              <a:rPr lang="fr-FR" sz="1800" b="1" dirty="0">
                <a:solidFill>
                  <a:srgbClr val="000066"/>
                </a:solidFill>
              </a:rPr>
            </a:br>
            <a:r>
              <a:rPr lang="fr-FR" sz="1800" b="1" dirty="0">
                <a:solidFill>
                  <a:srgbClr val="000066"/>
                </a:solidFill>
              </a:rPr>
              <a:t>							</a:t>
            </a:r>
            <a:r>
              <a:rPr lang="fr-FR" sz="1800" dirty="0" err="1">
                <a:solidFill>
                  <a:srgbClr val="000066"/>
                </a:solidFill>
              </a:rPr>
              <a:t>E.Scotland</a:t>
            </a:r>
            <a:endParaRPr lang="fr-FR" sz="1800" dirty="0">
              <a:solidFill>
                <a:srgbClr val="000066"/>
              </a:solidFill>
            </a:endParaRPr>
          </a:p>
        </p:txBody>
      </p:sp>
      <p:sp>
        <p:nvSpPr>
          <p:cNvPr id="15369" name="Text Box 9"/>
          <p:cNvSpPr txBox="1">
            <a:spLocks noChangeArrowheads="1"/>
          </p:cNvSpPr>
          <p:nvPr/>
        </p:nvSpPr>
        <p:spPr bwMode="auto">
          <a:xfrm>
            <a:off x="971550" y="15875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15370" name="Text Box 10"/>
          <p:cNvSpPr txBox="1">
            <a:spLocks noChangeArrowheads="1"/>
          </p:cNvSpPr>
          <p:nvPr/>
        </p:nvSpPr>
        <p:spPr bwMode="auto">
          <a:xfrm>
            <a:off x="4716463" y="1557338"/>
            <a:ext cx="2231801" cy="457200"/>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Les attitudes</a:t>
            </a:r>
          </a:p>
        </p:txBody>
      </p:sp>
      <p:sp>
        <p:nvSpPr>
          <p:cNvPr id="15371" name="AutoShape 11"/>
          <p:cNvSpPr>
            <a:spLocks noChangeArrowheads="1"/>
          </p:cNvSpPr>
          <p:nvPr/>
        </p:nvSpPr>
        <p:spPr bwMode="auto">
          <a:xfrm rot="5400000">
            <a:off x="4284662" y="16065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5376" name="Text Box 16"/>
          <p:cNvSpPr txBox="1">
            <a:spLocks noChangeArrowheads="1"/>
          </p:cNvSpPr>
          <p:nvPr/>
        </p:nvSpPr>
        <p:spPr bwMode="auto">
          <a:xfrm>
            <a:off x="1116013" y="3787775"/>
            <a:ext cx="7129462" cy="2017713"/>
          </a:xfrm>
          <a:prstGeom prst="rect">
            <a:avLst/>
          </a:prstGeom>
          <a:noFill/>
          <a:ln w="9525">
            <a:noFill/>
            <a:miter lim="800000"/>
            <a:headEnd/>
            <a:tailEnd/>
          </a:ln>
          <a:effectLst/>
        </p:spPr>
        <p:txBody>
          <a:bodyPr>
            <a:spAutoFit/>
          </a:bodyPr>
          <a:lstStyle/>
          <a:p>
            <a:pPr marL="274638" indent="-274638">
              <a:spcBef>
                <a:spcPct val="50000"/>
              </a:spcBef>
              <a:buFontTx/>
              <a:buChar char="•"/>
            </a:pPr>
            <a:r>
              <a:rPr lang="fr-FR" sz="1800" dirty="0">
                <a:solidFill>
                  <a:srgbClr val="000066"/>
                </a:solidFill>
              </a:rPr>
              <a:t>L’attitude s’appuie sur des croyances</a:t>
            </a:r>
          </a:p>
          <a:p>
            <a:pPr marL="274638" indent="-274638">
              <a:spcBef>
                <a:spcPct val="50000"/>
              </a:spcBef>
              <a:buFontTx/>
              <a:buChar char="•"/>
            </a:pPr>
            <a:r>
              <a:rPr lang="fr-FR" sz="1800" dirty="0">
                <a:solidFill>
                  <a:srgbClr val="000066"/>
                </a:solidFill>
              </a:rPr>
              <a:t>C’est une organisation de ses croyances</a:t>
            </a:r>
          </a:p>
          <a:p>
            <a:pPr marL="274638" indent="-274638">
              <a:spcBef>
                <a:spcPct val="50000"/>
              </a:spcBef>
              <a:buFontTx/>
              <a:buChar char="•"/>
            </a:pPr>
            <a:r>
              <a:rPr lang="fr-FR" sz="1800" dirty="0">
                <a:solidFill>
                  <a:srgbClr val="000066"/>
                </a:solidFill>
              </a:rPr>
              <a:t>L’attitude est durable</a:t>
            </a:r>
          </a:p>
          <a:p>
            <a:pPr marL="274638" indent="-274638">
              <a:spcBef>
                <a:spcPct val="50000"/>
              </a:spcBef>
              <a:buFontTx/>
              <a:buChar char="•"/>
            </a:pPr>
            <a:r>
              <a:rPr lang="fr-FR" sz="1800" dirty="0">
                <a:solidFill>
                  <a:srgbClr val="000066"/>
                </a:solidFill>
              </a:rPr>
              <a:t>Elle est en rapport avec un objet ou une situation</a:t>
            </a:r>
          </a:p>
          <a:p>
            <a:pPr marL="274638" indent="-274638">
              <a:spcBef>
                <a:spcPct val="50000"/>
              </a:spcBef>
              <a:buFontTx/>
              <a:buChar char="•"/>
            </a:pPr>
            <a:r>
              <a:rPr lang="fr-FR" sz="1800" dirty="0">
                <a:solidFill>
                  <a:srgbClr val="000066"/>
                </a:solidFill>
              </a:rPr>
              <a:t>L’attitude amène une réponse préférentielle</a:t>
            </a:r>
          </a:p>
        </p:txBody>
      </p:sp>
      <p:sp>
        <p:nvSpPr>
          <p:cNvPr id="15379" name="Rectangle 19"/>
          <p:cNvSpPr>
            <a:spLocks noGrp="1" noChangeArrowheads="1"/>
          </p:cNvSpPr>
          <p:nvPr>
            <p:ph type="title" idx="4294967295"/>
          </p:nvPr>
        </p:nvSpPr>
        <p:spPr>
          <a:xfrm>
            <a:off x="2339753" y="332656"/>
            <a:ext cx="3672408" cy="706437"/>
          </a:xfrm>
          <a:prstGeom prst="rect">
            <a:avLst/>
          </a:prstGeom>
          <a:noFill/>
          <a:ln/>
        </p:spPr>
        <p:txBody>
          <a:bodyPr/>
          <a:lstStyle/>
          <a:p>
            <a:pPr algn="l"/>
            <a:r>
              <a:rPr lang="fr-FR" sz="2800" b="1" dirty="0">
                <a:solidFill>
                  <a:schemeClr val="accent6">
                    <a:lumMod val="75000"/>
                  </a:schemeClr>
                </a:solidFill>
              </a:rPr>
              <a:t>Analyser le marché</a:t>
            </a:r>
          </a:p>
        </p:txBody>
      </p:sp>
    </p:spTree>
    <p:extLst>
      <p:ext uri="{BB962C8B-B14F-4D97-AF65-F5344CB8AC3E}">
        <p14:creationId xmlns:p14="http://schemas.microsoft.com/office/powerpoint/2010/main" val="3872112103"/>
      </p:ext>
    </p:extLst>
  </p:cSld>
  <p:clrMapOvr>
    <a:masterClrMapping/>
  </p:clrMapOvr>
  <p:transition spd="med">
    <p:randomBa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FED61A83-F105-4B5B-BB7F-6C86395A49C0}" type="slidenum">
              <a:rPr lang="fr-FR"/>
              <a:pPr/>
              <a:t>137</a:t>
            </a:fld>
            <a:endParaRPr lang="fr-FR"/>
          </a:p>
        </p:txBody>
      </p:sp>
      <p:sp>
        <p:nvSpPr>
          <p:cNvPr id="87043" name="Rectangle 3"/>
          <p:cNvSpPr>
            <a:spLocks noGrp="1" noChangeArrowheads="1"/>
          </p:cNvSpPr>
          <p:nvPr>
            <p:ph type="body" idx="4294967295"/>
          </p:nvPr>
        </p:nvSpPr>
        <p:spPr>
          <a:xfrm>
            <a:off x="539750" y="2192338"/>
            <a:ext cx="8229600" cy="2303462"/>
          </a:xfrm>
          <a:prstGeom prst="rect">
            <a:avLst/>
          </a:prstGeom>
        </p:spPr>
        <p:txBody>
          <a:bodyPr/>
          <a:lstStyle/>
          <a:p>
            <a:r>
              <a:rPr lang="fr-FR" sz="1800" b="1" dirty="0">
                <a:solidFill>
                  <a:srgbClr val="333399"/>
                </a:solidFill>
              </a:rPr>
              <a:t>Une attitude </a:t>
            </a:r>
            <a:r>
              <a:rPr lang="fr-FR" sz="1800" dirty="0">
                <a:solidFill>
                  <a:srgbClr val="000066"/>
                </a:solidFill>
              </a:rPr>
              <a:t>se forme à partir de plusieurs facteurs :</a:t>
            </a:r>
          </a:p>
          <a:p>
            <a:pPr lvl="1"/>
            <a:r>
              <a:rPr lang="fr-FR" sz="1800" dirty="0">
                <a:solidFill>
                  <a:srgbClr val="000066"/>
                </a:solidFill>
              </a:rPr>
              <a:t>La culture</a:t>
            </a:r>
          </a:p>
          <a:p>
            <a:pPr lvl="1"/>
            <a:r>
              <a:rPr lang="fr-FR" sz="1800" dirty="0">
                <a:solidFill>
                  <a:srgbClr val="000066"/>
                </a:solidFill>
              </a:rPr>
              <a:t>La famille, les proches</a:t>
            </a:r>
          </a:p>
          <a:p>
            <a:pPr lvl="1"/>
            <a:r>
              <a:rPr lang="fr-FR" sz="1800" dirty="0">
                <a:solidFill>
                  <a:srgbClr val="000066"/>
                </a:solidFill>
              </a:rPr>
              <a:t>L’image de soi</a:t>
            </a:r>
          </a:p>
          <a:p>
            <a:pPr lvl="1"/>
            <a:r>
              <a:rPr lang="fr-FR" sz="1800" dirty="0">
                <a:solidFill>
                  <a:srgbClr val="000066"/>
                </a:solidFill>
              </a:rPr>
              <a:t>L’expérience personnelle</a:t>
            </a:r>
          </a:p>
          <a:p>
            <a:pPr lvl="1"/>
            <a:r>
              <a:rPr lang="fr-FR" sz="1800" dirty="0">
                <a:solidFill>
                  <a:srgbClr val="000066"/>
                </a:solidFill>
              </a:rPr>
              <a:t>Les informations acquises par le bouche à oreille ou par les médias (leaders d’opinion)</a:t>
            </a:r>
          </a:p>
          <a:p>
            <a:pPr>
              <a:buFontTx/>
              <a:buNone/>
            </a:pPr>
            <a:endParaRPr lang="fr-FR" sz="1800" i="1" dirty="0">
              <a:solidFill>
                <a:srgbClr val="000066"/>
              </a:solidFill>
            </a:endParaRPr>
          </a:p>
        </p:txBody>
      </p:sp>
      <p:sp>
        <p:nvSpPr>
          <p:cNvPr id="87045" name="Text Box 5"/>
          <p:cNvSpPr txBox="1">
            <a:spLocks noChangeArrowheads="1"/>
          </p:cNvSpPr>
          <p:nvPr/>
        </p:nvSpPr>
        <p:spPr bwMode="auto">
          <a:xfrm>
            <a:off x="971550" y="142875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87046" name="Text Box 6"/>
          <p:cNvSpPr txBox="1">
            <a:spLocks noChangeArrowheads="1"/>
          </p:cNvSpPr>
          <p:nvPr/>
        </p:nvSpPr>
        <p:spPr bwMode="auto">
          <a:xfrm>
            <a:off x="4716463" y="139858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attitudes</a:t>
            </a:r>
          </a:p>
        </p:txBody>
      </p:sp>
      <p:sp>
        <p:nvSpPr>
          <p:cNvPr id="87047" name="AutoShape 7"/>
          <p:cNvSpPr>
            <a:spLocks noChangeArrowheads="1"/>
          </p:cNvSpPr>
          <p:nvPr/>
        </p:nvSpPr>
        <p:spPr bwMode="auto">
          <a:xfrm rot="5400000">
            <a:off x="4284662" y="144780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87048" name="Text Box 8"/>
          <p:cNvSpPr txBox="1">
            <a:spLocks noChangeArrowheads="1"/>
          </p:cNvSpPr>
          <p:nvPr/>
        </p:nvSpPr>
        <p:spPr bwMode="auto">
          <a:xfrm>
            <a:off x="611188" y="4727575"/>
            <a:ext cx="7705725" cy="923330"/>
          </a:xfrm>
          <a:prstGeom prst="rect">
            <a:avLst/>
          </a:prstGeom>
          <a:noFill/>
          <a:ln w="9525">
            <a:noFill/>
            <a:miter lim="800000"/>
            <a:headEnd/>
            <a:tailEnd/>
          </a:ln>
          <a:effectLst/>
        </p:spPr>
        <p:txBody>
          <a:bodyPr>
            <a:spAutoFit/>
          </a:bodyPr>
          <a:lstStyle/>
          <a:p>
            <a:pPr marL="274638" indent="-274638">
              <a:spcBef>
                <a:spcPct val="50000"/>
              </a:spcBef>
              <a:buFontTx/>
              <a:buChar char="•"/>
            </a:pPr>
            <a:r>
              <a:rPr lang="fr-FR" sz="1800" dirty="0">
                <a:solidFill>
                  <a:srgbClr val="000066"/>
                </a:solidFill>
              </a:rPr>
              <a:t>Une attitude est d’autant plus difficile à modifier qu’elle est plus extrême ou plus directement liée à la satisfaction d’un besoin puissant. (Ex: cigarettes)</a:t>
            </a:r>
          </a:p>
        </p:txBody>
      </p:sp>
      <p:sp>
        <p:nvSpPr>
          <p:cNvPr id="87051" name="Rectangle 11"/>
          <p:cNvSpPr>
            <a:spLocks noGrp="1" noChangeArrowheads="1"/>
          </p:cNvSpPr>
          <p:nvPr>
            <p:ph type="title" idx="4294967295"/>
          </p:nvPr>
        </p:nvSpPr>
        <p:spPr>
          <a:xfrm>
            <a:off x="2483769" y="332656"/>
            <a:ext cx="4176464"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CB563F1A-4808-435F-86AE-05BE63F55448}" type="slidenum">
              <a:rPr lang="fr-FR"/>
              <a:pPr/>
              <a:t>138</a:t>
            </a:fld>
            <a:endParaRPr lang="fr-FR"/>
          </a:p>
        </p:txBody>
      </p:sp>
      <p:sp>
        <p:nvSpPr>
          <p:cNvPr id="84997" name="Text Box 5"/>
          <p:cNvSpPr txBox="1">
            <a:spLocks noChangeArrowheads="1"/>
          </p:cNvSpPr>
          <p:nvPr/>
        </p:nvSpPr>
        <p:spPr bwMode="auto">
          <a:xfrm>
            <a:off x="971550" y="144145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84998" name="Text Box 6"/>
          <p:cNvSpPr txBox="1">
            <a:spLocks noChangeArrowheads="1"/>
          </p:cNvSpPr>
          <p:nvPr/>
        </p:nvSpPr>
        <p:spPr bwMode="auto">
          <a:xfrm>
            <a:off x="4716463" y="141128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attitudes</a:t>
            </a:r>
          </a:p>
        </p:txBody>
      </p:sp>
      <p:sp>
        <p:nvSpPr>
          <p:cNvPr id="84999" name="AutoShape 7"/>
          <p:cNvSpPr>
            <a:spLocks noChangeArrowheads="1"/>
          </p:cNvSpPr>
          <p:nvPr/>
        </p:nvSpPr>
        <p:spPr bwMode="auto">
          <a:xfrm rot="5400000">
            <a:off x="4284662" y="146050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85001" name="Text Box 9"/>
          <p:cNvSpPr txBox="1">
            <a:spLocks noChangeArrowheads="1"/>
          </p:cNvSpPr>
          <p:nvPr/>
        </p:nvSpPr>
        <p:spPr bwMode="auto">
          <a:xfrm>
            <a:off x="755650" y="2132013"/>
            <a:ext cx="7705725" cy="923330"/>
          </a:xfrm>
          <a:prstGeom prst="rect">
            <a:avLst/>
          </a:prstGeom>
          <a:noFill/>
          <a:ln w="9525">
            <a:noFill/>
            <a:miter lim="800000"/>
            <a:headEnd/>
            <a:tailEnd/>
          </a:ln>
          <a:effectLst/>
        </p:spPr>
        <p:txBody>
          <a:bodyPr>
            <a:spAutoFit/>
          </a:bodyPr>
          <a:lstStyle/>
          <a:p>
            <a:pPr marL="274638" indent="-274638">
              <a:spcBef>
                <a:spcPct val="50000"/>
              </a:spcBef>
              <a:buFontTx/>
              <a:buChar char="•"/>
            </a:pPr>
            <a:r>
              <a:rPr lang="fr-FR" sz="1800" dirty="0">
                <a:solidFill>
                  <a:srgbClr val="000066"/>
                </a:solidFill>
              </a:rPr>
              <a:t>L’équilibre psychologique implique aussi la </a:t>
            </a:r>
            <a:r>
              <a:rPr lang="fr-FR" sz="1800" b="1" dirty="0">
                <a:solidFill>
                  <a:srgbClr val="333399"/>
                </a:solidFill>
              </a:rPr>
              <a:t>cohérence entre les attitudes</a:t>
            </a:r>
            <a:r>
              <a:rPr lang="fr-FR" sz="1800" dirty="0">
                <a:solidFill>
                  <a:srgbClr val="000066"/>
                </a:solidFill>
              </a:rPr>
              <a:t>. Si tel n’est pas le cas l’individu va agir pour réduire la tension résultant de cette incohérence (la dissonance cognitive)</a:t>
            </a:r>
          </a:p>
        </p:txBody>
      </p:sp>
      <p:sp>
        <p:nvSpPr>
          <p:cNvPr id="85003" name="Text Box 11"/>
          <p:cNvSpPr txBox="1">
            <a:spLocks noChangeArrowheads="1"/>
          </p:cNvSpPr>
          <p:nvPr/>
        </p:nvSpPr>
        <p:spPr bwMode="auto">
          <a:xfrm>
            <a:off x="755650" y="3356992"/>
            <a:ext cx="7705725" cy="2474524"/>
          </a:xfrm>
          <a:prstGeom prst="rect">
            <a:avLst/>
          </a:prstGeom>
          <a:noFill/>
          <a:ln w="9525">
            <a:noFill/>
            <a:miter lim="800000"/>
            <a:headEnd/>
            <a:tailEnd/>
          </a:ln>
          <a:effectLst/>
        </p:spPr>
        <p:txBody>
          <a:bodyPr>
            <a:spAutoFit/>
          </a:bodyPr>
          <a:lstStyle/>
          <a:p>
            <a:pPr marL="274638" indent="-274638">
              <a:spcBef>
                <a:spcPct val="50000"/>
              </a:spcBef>
              <a:buFontTx/>
              <a:buChar char="•"/>
            </a:pPr>
            <a:r>
              <a:rPr lang="fr-FR" sz="1800" dirty="0">
                <a:solidFill>
                  <a:srgbClr val="000066"/>
                </a:solidFill>
              </a:rPr>
              <a:t>Des </a:t>
            </a:r>
            <a:r>
              <a:rPr lang="fr-FR" sz="1800" b="1" dirty="0">
                <a:solidFill>
                  <a:srgbClr val="333399"/>
                </a:solidFill>
              </a:rPr>
              <a:t>techniques de persuasion</a:t>
            </a:r>
            <a:r>
              <a:rPr lang="fr-FR" sz="1800" dirty="0">
                <a:solidFill>
                  <a:srgbClr val="333399"/>
                </a:solidFill>
              </a:rPr>
              <a:t> </a:t>
            </a:r>
            <a:r>
              <a:rPr lang="fr-FR" sz="1800" dirty="0">
                <a:solidFill>
                  <a:srgbClr val="000066"/>
                </a:solidFill>
              </a:rPr>
              <a:t>s’appuient sur la recherche de cohérence entre ses attitudes :</a:t>
            </a:r>
          </a:p>
          <a:p>
            <a:pPr marL="719138" lvl="1" indent="-261938">
              <a:spcBef>
                <a:spcPct val="20000"/>
              </a:spcBef>
              <a:buFont typeface="Wingdings 3" pitchFamily="18" charset="2"/>
              <a:buChar char="Æ"/>
            </a:pPr>
            <a:r>
              <a:rPr lang="fr-FR" sz="1800" b="1" dirty="0">
                <a:solidFill>
                  <a:srgbClr val="000066"/>
                </a:solidFill>
              </a:rPr>
              <a:t>La réassurance post-achat </a:t>
            </a:r>
            <a:r>
              <a:rPr lang="fr-FR" sz="1800" dirty="0">
                <a:solidFill>
                  <a:srgbClr val="000066"/>
                </a:solidFill>
              </a:rPr>
              <a:t>: Vous avez eu raison !</a:t>
            </a:r>
          </a:p>
          <a:p>
            <a:pPr marL="719138" lvl="1" indent="-261938">
              <a:spcBef>
                <a:spcPct val="20000"/>
              </a:spcBef>
              <a:buFont typeface="Wingdings 3" pitchFamily="18" charset="2"/>
              <a:buChar char="Æ"/>
            </a:pPr>
            <a:r>
              <a:rPr lang="fr-FR" sz="1800" b="1" dirty="0">
                <a:solidFill>
                  <a:srgbClr val="000066"/>
                </a:solidFill>
              </a:rPr>
              <a:t>Les affirmations successives</a:t>
            </a:r>
            <a:r>
              <a:rPr lang="fr-FR" sz="1800" dirty="0">
                <a:solidFill>
                  <a:srgbClr val="000066"/>
                </a:solidFill>
              </a:rPr>
              <a:t> : si vous êtes d’accord avec cela alors vous êtes logiquement d’accord avec ceci…</a:t>
            </a:r>
          </a:p>
          <a:p>
            <a:pPr marL="719138" lvl="1" indent="-261938">
              <a:spcBef>
                <a:spcPct val="20000"/>
              </a:spcBef>
              <a:buFont typeface="Wingdings 3" pitchFamily="18" charset="2"/>
              <a:buChar char="Æ"/>
            </a:pPr>
            <a:r>
              <a:rPr lang="fr-FR" sz="1800" b="1" dirty="0">
                <a:solidFill>
                  <a:srgbClr val="000066"/>
                </a:solidFill>
              </a:rPr>
              <a:t>Le halo :</a:t>
            </a:r>
            <a:r>
              <a:rPr lang="fr-FR" sz="1800" dirty="0">
                <a:solidFill>
                  <a:srgbClr val="000066"/>
                </a:solidFill>
              </a:rPr>
              <a:t> s’appuyer sur un élément positif pour favoriser une attitude positive à l’égard d’un autre. (Ex: Jude Law ou Nathalie </a:t>
            </a:r>
            <a:r>
              <a:rPr lang="fr-FR" sz="1800" dirty="0" err="1">
                <a:solidFill>
                  <a:srgbClr val="000066"/>
                </a:solidFill>
              </a:rPr>
              <a:t>Portman</a:t>
            </a:r>
            <a:r>
              <a:rPr lang="fr-FR" sz="1800" dirty="0">
                <a:solidFill>
                  <a:srgbClr val="000066"/>
                </a:solidFill>
              </a:rPr>
              <a:t> &amp; Dior )</a:t>
            </a:r>
          </a:p>
        </p:txBody>
      </p:sp>
      <p:sp>
        <p:nvSpPr>
          <p:cNvPr id="85006" name="Rectangle 14"/>
          <p:cNvSpPr>
            <a:spLocks noGrp="1" noChangeArrowheads="1"/>
          </p:cNvSpPr>
          <p:nvPr>
            <p:ph type="title" idx="4294967295"/>
          </p:nvPr>
        </p:nvSpPr>
        <p:spPr>
          <a:xfrm>
            <a:off x="2528063" y="332656"/>
            <a:ext cx="3916146"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457200" y="274638"/>
            <a:ext cx="8229600" cy="1143000"/>
          </a:xfrm>
          <a:prstGeom prst="rect">
            <a:avLst/>
          </a:prstGeom>
        </p:spPr>
        <p:txBody>
          <a:bodyPr/>
          <a:lstStyle/>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139</a:t>
            </a:fld>
            <a:endParaRPr lang="fr-FR"/>
          </a:p>
        </p:txBody>
      </p:sp>
      <p:sp>
        <p:nvSpPr>
          <p:cNvPr id="5" name="Text Box 11"/>
          <p:cNvSpPr txBox="1">
            <a:spLocks noGrp="1" noChangeArrowheads="1"/>
          </p:cNvSpPr>
          <p:nvPr>
            <p:ph idx="4294967295"/>
          </p:nvPr>
        </p:nvSpPr>
        <p:spPr bwMode="auto">
          <a:xfrm>
            <a:off x="467544" y="1340768"/>
            <a:ext cx="8229600" cy="1261884"/>
          </a:xfrm>
          <a:prstGeom prst="rect">
            <a:avLst/>
          </a:prstGeom>
          <a:noFill/>
          <a:ln w="9525">
            <a:noFill/>
            <a:miter lim="800000"/>
            <a:headEnd/>
            <a:tailEnd/>
          </a:ln>
          <a:effectLst/>
        </p:spPr>
        <p:txBody>
          <a:bodyPr>
            <a:spAutoFit/>
          </a:bodyPr>
          <a:lstStyle/>
          <a:p>
            <a:pPr marL="0" indent="0">
              <a:spcBef>
                <a:spcPct val="50000"/>
              </a:spcBef>
              <a:buNone/>
            </a:pPr>
            <a:r>
              <a:rPr lang="fr-FR" sz="2000" dirty="0">
                <a:solidFill>
                  <a:schemeClr val="accent6">
                    <a:lumMod val="75000"/>
                  </a:schemeClr>
                </a:solidFill>
              </a:rPr>
              <a:t>Des </a:t>
            </a:r>
            <a:r>
              <a:rPr lang="fr-FR" sz="2000" b="1" dirty="0">
                <a:solidFill>
                  <a:schemeClr val="accent6">
                    <a:lumMod val="75000"/>
                  </a:schemeClr>
                </a:solidFill>
              </a:rPr>
              <a:t>techniques de persuasion</a:t>
            </a:r>
            <a:r>
              <a:rPr lang="fr-FR" sz="2000" dirty="0">
                <a:solidFill>
                  <a:schemeClr val="accent6">
                    <a:lumMod val="75000"/>
                  </a:schemeClr>
                </a:solidFill>
              </a:rPr>
              <a:t> s’appuient sur la recherche de cohérence entre ses attitudes :</a:t>
            </a:r>
          </a:p>
          <a:p>
            <a:pPr marL="0" indent="0">
              <a:spcBef>
                <a:spcPct val="50000"/>
              </a:spcBef>
              <a:buNone/>
            </a:pPr>
            <a:endParaRPr lang="fr-FR" sz="800" dirty="0">
              <a:solidFill>
                <a:srgbClr val="000066"/>
              </a:solidFill>
            </a:endParaRPr>
          </a:p>
          <a:p>
            <a:pPr marL="719138" lvl="1" indent="-261938">
              <a:spcBef>
                <a:spcPct val="20000"/>
              </a:spcBef>
              <a:buFont typeface="Wingdings 3" pitchFamily="18" charset="2"/>
              <a:buChar char="Æ"/>
            </a:pPr>
            <a:r>
              <a:rPr lang="fr-FR" sz="2000" b="1" dirty="0">
                <a:solidFill>
                  <a:srgbClr val="000066"/>
                </a:solidFill>
              </a:rPr>
              <a:t>La réassurance post-achat</a:t>
            </a:r>
            <a:r>
              <a:rPr lang="fr-FR" sz="2000" dirty="0">
                <a:solidFill>
                  <a:srgbClr val="000066"/>
                </a:solidFill>
              </a:rPr>
              <a:t> : Vous avez eu raison !</a:t>
            </a:r>
          </a:p>
        </p:txBody>
      </p:sp>
      <p:pic>
        <p:nvPicPr>
          <p:cNvPr id="6" name="Picture 2" descr="https://virtuellepub.files.wordpress.com/2011/12/6-kia.png"/>
          <p:cNvPicPr>
            <a:picLocks noChangeAspect="1" noChangeArrowheads="1"/>
          </p:cNvPicPr>
          <p:nvPr/>
        </p:nvPicPr>
        <p:blipFill>
          <a:blip r:embed="rId2" cstate="print"/>
          <a:srcRect/>
          <a:stretch>
            <a:fillRect/>
          </a:stretch>
        </p:blipFill>
        <p:spPr bwMode="auto">
          <a:xfrm>
            <a:off x="2627784" y="2852936"/>
            <a:ext cx="3239967" cy="3239967"/>
          </a:xfrm>
          <a:prstGeom prst="rect">
            <a:avLst/>
          </a:prstGeom>
          <a:noFill/>
          <a:ln>
            <a:solidFill>
              <a:srgbClr val="3333CC"/>
            </a:solidFill>
          </a:ln>
        </p:spPr>
      </p:pic>
    </p:spTree>
    <p:extLst>
      <p:ext uri="{BB962C8B-B14F-4D97-AF65-F5344CB8AC3E}">
        <p14:creationId xmlns:p14="http://schemas.microsoft.com/office/powerpoint/2010/main" val="257912957"/>
      </p:ext>
    </p:extLst>
  </p:cSld>
  <p:clrMapOvr>
    <a:masterClrMapping/>
  </p:clrMapOvr>
  <p:transition spd="med">
    <p:randomBa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457200" y="274638"/>
            <a:ext cx="8229600" cy="1143000"/>
          </a:xfrm>
          <a:prstGeom prst="rect">
            <a:avLst/>
          </a:prstGeom>
        </p:spPr>
        <p:txBody>
          <a:bodyPr/>
          <a:lstStyle/>
          <a:p>
            <a:endParaRPr lang="fr-F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140</a:t>
            </a:fld>
            <a:endParaRPr lang="fr-FR"/>
          </a:p>
        </p:txBody>
      </p:sp>
      <p:sp>
        <p:nvSpPr>
          <p:cNvPr id="5" name="Text Box 11"/>
          <p:cNvSpPr txBox="1">
            <a:spLocks noGrp="1" noChangeArrowheads="1"/>
          </p:cNvSpPr>
          <p:nvPr>
            <p:ph idx="4294967295"/>
          </p:nvPr>
        </p:nvSpPr>
        <p:spPr bwMode="auto">
          <a:xfrm>
            <a:off x="467544" y="692696"/>
            <a:ext cx="8424936" cy="2049792"/>
          </a:xfrm>
          <a:prstGeom prst="rect">
            <a:avLst/>
          </a:prstGeom>
          <a:noFill/>
          <a:ln w="9525">
            <a:noFill/>
            <a:miter lim="800000"/>
            <a:headEnd/>
            <a:tailEnd/>
          </a:ln>
          <a:effectLst/>
        </p:spPr>
        <p:txBody>
          <a:bodyPr wrap="square">
            <a:spAutoFit/>
          </a:bodyPr>
          <a:lstStyle/>
          <a:p>
            <a:pPr marL="274638" indent="-274638">
              <a:spcBef>
                <a:spcPct val="50000"/>
              </a:spcBef>
              <a:buFontTx/>
              <a:buChar char="•"/>
            </a:pPr>
            <a:r>
              <a:rPr lang="fr-FR" sz="1800" dirty="0">
                <a:solidFill>
                  <a:schemeClr val="accent6">
                    <a:lumMod val="75000"/>
                  </a:schemeClr>
                </a:solidFill>
              </a:rPr>
              <a:t>Des </a:t>
            </a:r>
            <a:r>
              <a:rPr lang="fr-FR" sz="1800" b="1" dirty="0">
                <a:solidFill>
                  <a:schemeClr val="accent6">
                    <a:lumMod val="75000"/>
                  </a:schemeClr>
                </a:solidFill>
              </a:rPr>
              <a:t>techniques de persuasion</a:t>
            </a:r>
            <a:r>
              <a:rPr lang="fr-FR" sz="1800" dirty="0">
                <a:solidFill>
                  <a:schemeClr val="accent6">
                    <a:lumMod val="75000"/>
                  </a:schemeClr>
                </a:solidFill>
              </a:rPr>
              <a:t> s’appuient sur la recherche de cohérence entre ses attitudes :</a:t>
            </a:r>
          </a:p>
          <a:p>
            <a:pPr marL="274638" indent="-274638">
              <a:spcBef>
                <a:spcPct val="50000"/>
              </a:spcBef>
              <a:buFontTx/>
              <a:buChar char="•"/>
            </a:pPr>
            <a:endParaRPr lang="fr-FR" sz="800" dirty="0">
              <a:solidFill>
                <a:schemeClr val="accent6">
                  <a:lumMod val="75000"/>
                </a:schemeClr>
              </a:solidFill>
            </a:endParaRPr>
          </a:p>
          <a:p>
            <a:pPr marL="719138" lvl="1" indent="-261938">
              <a:spcBef>
                <a:spcPct val="20000"/>
              </a:spcBef>
              <a:buFont typeface="Wingdings 3" pitchFamily="18" charset="2"/>
              <a:buChar char="Æ"/>
            </a:pPr>
            <a:r>
              <a:rPr lang="fr-FR" sz="1800" b="1" dirty="0">
                <a:solidFill>
                  <a:schemeClr val="accent6">
                    <a:lumMod val="75000"/>
                  </a:schemeClr>
                </a:solidFill>
              </a:rPr>
              <a:t>Les affirmations successives</a:t>
            </a:r>
            <a:r>
              <a:rPr lang="fr-FR" sz="1800" dirty="0">
                <a:solidFill>
                  <a:schemeClr val="accent6">
                    <a:lumMod val="75000"/>
                  </a:schemeClr>
                </a:solidFill>
              </a:rPr>
              <a:t> </a:t>
            </a:r>
            <a:r>
              <a:rPr lang="fr-FR" sz="1800" dirty="0">
                <a:solidFill>
                  <a:srgbClr val="000066"/>
                </a:solidFill>
              </a:rPr>
              <a:t>: si vous êtes d’accord avec cela alors vous êtes logiquement d’accord avec ceci…</a:t>
            </a:r>
          </a:p>
          <a:p>
            <a:pPr marL="719138" lvl="1" indent="-261938">
              <a:spcBef>
                <a:spcPct val="20000"/>
              </a:spcBef>
              <a:buFont typeface="Wingdings 3" pitchFamily="18" charset="2"/>
              <a:buChar char="Æ"/>
            </a:pPr>
            <a:r>
              <a:rPr lang="fr-FR" sz="1800" b="1" dirty="0">
                <a:solidFill>
                  <a:srgbClr val="000066"/>
                </a:solidFill>
              </a:rPr>
              <a:t>Le halo :</a:t>
            </a:r>
            <a:r>
              <a:rPr lang="fr-FR" sz="1800" dirty="0">
                <a:solidFill>
                  <a:srgbClr val="000066"/>
                </a:solidFill>
              </a:rPr>
              <a:t> s’appuyer sur un élément positif pour favoriser une attitude positive à l’égard d’un autre. (Ex: Jude Law ou Nathalie </a:t>
            </a:r>
            <a:r>
              <a:rPr lang="fr-FR" sz="1800" dirty="0" err="1">
                <a:solidFill>
                  <a:srgbClr val="000066"/>
                </a:solidFill>
              </a:rPr>
              <a:t>Portman</a:t>
            </a:r>
            <a:r>
              <a:rPr lang="fr-FR" sz="1800" dirty="0">
                <a:solidFill>
                  <a:srgbClr val="000066"/>
                </a:solidFill>
              </a:rPr>
              <a:t> &amp; Dior )</a:t>
            </a:r>
          </a:p>
        </p:txBody>
      </p:sp>
      <p:pic>
        <p:nvPicPr>
          <p:cNvPr id="6" name="Picture 2" descr="http://www.2tout2rien.fr/wp-content/uploads/2012/11/omar-sy-black-ops-2.jpg"/>
          <p:cNvPicPr>
            <a:picLocks noChangeAspect="1" noChangeArrowheads="1"/>
          </p:cNvPicPr>
          <p:nvPr/>
        </p:nvPicPr>
        <p:blipFill>
          <a:blip r:embed="rId2" cstate="print"/>
          <a:srcRect/>
          <a:stretch>
            <a:fillRect/>
          </a:stretch>
        </p:blipFill>
        <p:spPr bwMode="auto">
          <a:xfrm>
            <a:off x="1846146" y="3356992"/>
            <a:ext cx="5390150" cy="3037447"/>
          </a:xfrm>
          <a:prstGeom prst="rect">
            <a:avLst/>
          </a:prstGeom>
          <a:noFill/>
          <a:ln>
            <a:solidFill>
              <a:srgbClr val="3333CC"/>
            </a:solidFill>
          </a:ln>
        </p:spPr>
      </p:pic>
    </p:spTree>
    <p:extLst>
      <p:ext uri="{BB962C8B-B14F-4D97-AF65-F5344CB8AC3E}">
        <p14:creationId xmlns:p14="http://schemas.microsoft.com/office/powerpoint/2010/main" val="3922138703"/>
      </p:ext>
    </p:extLst>
  </p:cSld>
  <p:clrMapOvr>
    <a:masterClrMapping/>
  </p:clrMapOvr>
  <p:transition spd="med">
    <p:randomBa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20EAE909-5EAE-42DB-BDA3-662B9525F881}" type="slidenum">
              <a:rPr lang="fr-FR"/>
              <a:pPr/>
              <a:t>141</a:t>
            </a:fld>
            <a:endParaRPr lang="fr-FR"/>
          </a:p>
        </p:txBody>
      </p:sp>
      <p:sp>
        <p:nvSpPr>
          <p:cNvPr id="89092" name="Text Box 4"/>
          <p:cNvSpPr txBox="1">
            <a:spLocks noChangeArrowheads="1"/>
          </p:cNvSpPr>
          <p:nvPr/>
        </p:nvSpPr>
        <p:spPr bwMode="auto">
          <a:xfrm>
            <a:off x="827584" y="1871546"/>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89093" name="Text Box 5"/>
          <p:cNvSpPr txBox="1">
            <a:spLocks noChangeArrowheads="1"/>
          </p:cNvSpPr>
          <p:nvPr/>
        </p:nvSpPr>
        <p:spPr bwMode="auto">
          <a:xfrm>
            <a:off x="4860032" y="182312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La personnalité</a:t>
            </a:r>
          </a:p>
        </p:txBody>
      </p:sp>
      <p:sp>
        <p:nvSpPr>
          <p:cNvPr id="89094" name="AutoShape 6"/>
          <p:cNvSpPr>
            <a:spLocks noChangeArrowheads="1"/>
          </p:cNvSpPr>
          <p:nvPr/>
        </p:nvSpPr>
        <p:spPr bwMode="auto">
          <a:xfrm rot="5400000">
            <a:off x="4284662" y="187154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89095" name="Text Box 7"/>
          <p:cNvSpPr txBox="1">
            <a:spLocks noChangeArrowheads="1"/>
          </p:cNvSpPr>
          <p:nvPr/>
        </p:nvSpPr>
        <p:spPr bwMode="auto">
          <a:xfrm>
            <a:off x="540543" y="2708920"/>
            <a:ext cx="7848600" cy="2031325"/>
          </a:xfrm>
          <a:prstGeom prst="rect">
            <a:avLst/>
          </a:prstGeom>
          <a:noFill/>
          <a:ln w="9525">
            <a:noFill/>
            <a:miter lim="800000"/>
            <a:headEnd/>
            <a:tailEnd/>
          </a:ln>
          <a:effectLst/>
        </p:spPr>
        <p:txBody>
          <a:bodyPr>
            <a:spAutoFit/>
          </a:bodyPr>
          <a:lstStyle/>
          <a:p>
            <a:pPr marL="274638" indent="-274638">
              <a:spcBef>
                <a:spcPct val="50000"/>
              </a:spcBef>
              <a:buFontTx/>
              <a:buChar char="•"/>
            </a:pPr>
            <a:r>
              <a:rPr lang="fr-FR" sz="1800" dirty="0">
                <a:solidFill>
                  <a:schemeClr val="accent6">
                    <a:lumMod val="75000"/>
                  </a:schemeClr>
                </a:solidFill>
              </a:rPr>
              <a:t>La </a:t>
            </a:r>
            <a:r>
              <a:rPr lang="fr-FR" sz="1800" b="1" dirty="0">
                <a:solidFill>
                  <a:schemeClr val="accent6">
                    <a:lumMod val="75000"/>
                  </a:schemeClr>
                </a:solidFill>
              </a:rPr>
              <a:t>personnalité</a:t>
            </a:r>
            <a:r>
              <a:rPr lang="fr-FR" sz="1800" dirty="0">
                <a:solidFill>
                  <a:schemeClr val="accent6">
                    <a:lumMod val="75000"/>
                  </a:schemeClr>
                </a:solidFill>
              </a:rPr>
              <a:t> : </a:t>
            </a:r>
            <a:r>
              <a:rPr lang="fr-FR" sz="1800" dirty="0">
                <a:solidFill>
                  <a:srgbClr val="000066"/>
                </a:solidFill>
              </a:rPr>
              <a:t>c’est un ensemble de traits relativement stables qui caractérise un individu</a:t>
            </a:r>
          </a:p>
          <a:p>
            <a:pPr marL="274638" indent="-274638">
              <a:spcBef>
                <a:spcPct val="50000"/>
              </a:spcBef>
              <a:buFontTx/>
              <a:buChar char="•"/>
            </a:pPr>
            <a:r>
              <a:rPr lang="fr-FR" sz="1800" dirty="0">
                <a:solidFill>
                  <a:srgbClr val="000066"/>
                </a:solidFill>
              </a:rPr>
              <a:t>Comprendre ce qui différencie les individus dans leurs façons</a:t>
            </a:r>
            <a:br>
              <a:rPr lang="fr-FR" sz="1800" dirty="0">
                <a:solidFill>
                  <a:srgbClr val="000066"/>
                </a:solidFill>
              </a:rPr>
            </a:br>
            <a:r>
              <a:rPr lang="fr-FR" sz="1800" dirty="0">
                <a:solidFill>
                  <a:srgbClr val="000066"/>
                </a:solidFill>
              </a:rPr>
              <a:t>de réagir à une même situation.</a:t>
            </a:r>
          </a:p>
          <a:p>
            <a:pPr marL="274638" indent="-274638">
              <a:spcBef>
                <a:spcPct val="50000"/>
              </a:spcBef>
              <a:buFontTx/>
              <a:buChar char="•"/>
            </a:pPr>
            <a:r>
              <a:rPr lang="fr-FR" sz="1800" dirty="0">
                <a:solidFill>
                  <a:srgbClr val="000066"/>
                </a:solidFill>
              </a:rPr>
              <a:t>Difficiles à mettre en œuvre, réductrices et peu prédictives, les études de personnalités ne sont pas les plus couramment utilisées.</a:t>
            </a:r>
          </a:p>
        </p:txBody>
      </p:sp>
      <p:sp>
        <p:nvSpPr>
          <p:cNvPr id="89100" name="Rectangle 12"/>
          <p:cNvSpPr>
            <a:spLocks noGrp="1" noChangeArrowheads="1"/>
          </p:cNvSpPr>
          <p:nvPr>
            <p:ph type="title" idx="4294967295"/>
          </p:nvPr>
        </p:nvSpPr>
        <p:spPr>
          <a:xfrm>
            <a:off x="2987825" y="476672"/>
            <a:ext cx="3816424"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5B601308-6209-4B42-A033-B7FE765A6FD7}" type="slidenum">
              <a:rPr lang="fr-FR"/>
              <a:pPr/>
              <a:t>142</a:t>
            </a:fld>
            <a:endParaRPr lang="fr-FR"/>
          </a:p>
        </p:txBody>
      </p:sp>
      <p:sp>
        <p:nvSpPr>
          <p:cNvPr id="90116" name="Text Box 4"/>
          <p:cNvSpPr txBox="1">
            <a:spLocks noChangeArrowheads="1"/>
          </p:cNvSpPr>
          <p:nvPr/>
        </p:nvSpPr>
        <p:spPr bwMode="auto">
          <a:xfrm>
            <a:off x="971550" y="1829939"/>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90117" name="Text Box 5"/>
          <p:cNvSpPr txBox="1">
            <a:spLocks noChangeArrowheads="1"/>
          </p:cNvSpPr>
          <p:nvPr/>
        </p:nvSpPr>
        <p:spPr bwMode="auto">
          <a:xfrm>
            <a:off x="4788024" y="1769614"/>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L’image de soi</a:t>
            </a:r>
          </a:p>
        </p:txBody>
      </p:sp>
      <p:sp>
        <p:nvSpPr>
          <p:cNvPr id="90118" name="AutoShape 6"/>
          <p:cNvSpPr>
            <a:spLocks noChangeArrowheads="1"/>
          </p:cNvSpPr>
          <p:nvPr/>
        </p:nvSpPr>
        <p:spPr bwMode="auto">
          <a:xfrm rot="5400000">
            <a:off x="4327629" y="186645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0120" name="Text Box 8"/>
          <p:cNvSpPr txBox="1">
            <a:spLocks noChangeArrowheads="1"/>
          </p:cNvSpPr>
          <p:nvPr/>
        </p:nvSpPr>
        <p:spPr bwMode="auto">
          <a:xfrm>
            <a:off x="611188" y="2852936"/>
            <a:ext cx="7848600" cy="2317558"/>
          </a:xfrm>
          <a:prstGeom prst="rect">
            <a:avLst/>
          </a:prstGeom>
          <a:noFill/>
          <a:ln w="9525">
            <a:noFill/>
            <a:miter lim="800000"/>
            <a:headEnd/>
            <a:tailEnd/>
          </a:ln>
          <a:effectLst/>
        </p:spPr>
        <p:txBody>
          <a:bodyPr>
            <a:spAutoFit/>
          </a:bodyPr>
          <a:lstStyle/>
          <a:p>
            <a:pPr marL="274638" indent="-274638">
              <a:spcBef>
                <a:spcPct val="50000"/>
              </a:spcBef>
              <a:buFontTx/>
              <a:buChar char="•"/>
            </a:pPr>
            <a:r>
              <a:rPr lang="fr-FR" sz="1800" dirty="0">
                <a:solidFill>
                  <a:srgbClr val="000066"/>
                </a:solidFill>
              </a:rPr>
              <a:t>En parallèle à la </a:t>
            </a:r>
            <a:r>
              <a:rPr lang="fr-FR" sz="1800" dirty="0">
                <a:solidFill>
                  <a:schemeClr val="accent6">
                    <a:lumMod val="75000"/>
                  </a:schemeClr>
                </a:solidFill>
              </a:rPr>
              <a:t>personnalité, </a:t>
            </a:r>
            <a:r>
              <a:rPr lang="fr-FR" sz="1800" b="1" dirty="0">
                <a:solidFill>
                  <a:schemeClr val="accent6">
                    <a:lumMod val="75000"/>
                  </a:schemeClr>
                </a:solidFill>
              </a:rPr>
              <a:t>l’image de soi</a:t>
            </a:r>
            <a:r>
              <a:rPr lang="fr-FR" sz="1800" dirty="0">
                <a:solidFill>
                  <a:schemeClr val="accent6">
                    <a:lumMod val="75000"/>
                  </a:schemeClr>
                </a:solidFill>
              </a:rPr>
              <a:t> est importante, car il y a souvent un écart entre le perçu et le réel.</a:t>
            </a:r>
          </a:p>
          <a:p>
            <a:pPr marL="274638" indent="-274638">
              <a:spcBef>
                <a:spcPct val="50000"/>
              </a:spcBef>
              <a:buFontTx/>
              <a:buChar char="•"/>
            </a:pPr>
            <a:r>
              <a:rPr lang="fr-FR" sz="1800" dirty="0">
                <a:solidFill>
                  <a:srgbClr val="000066"/>
                </a:solidFill>
              </a:rPr>
              <a:t>C’est par rapport à cette image que l’on agira. Elle a donc des conséquences sur les techniques marketing :</a:t>
            </a:r>
          </a:p>
          <a:p>
            <a:pPr marL="719138" lvl="1" indent="-261938">
              <a:spcBef>
                <a:spcPct val="20000"/>
              </a:spcBef>
              <a:buFont typeface="Wingdings 3" pitchFamily="18" charset="2"/>
              <a:buChar char="Æ"/>
            </a:pPr>
            <a:r>
              <a:rPr lang="fr-FR" sz="1800" dirty="0">
                <a:solidFill>
                  <a:srgbClr val="000066"/>
                </a:solidFill>
              </a:rPr>
              <a:t>L’image que renvoie cette marque correspond à ce que j’estime de moi, donc je l’achète… (Ex : les séniors)</a:t>
            </a:r>
          </a:p>
          <a:p>
            <a:pPr marL="719138" lvl="1" indent="-261938">
              <a:spcBef>
                <a:spcPct val="20000"/>
              </a:spcBef>
              <a:buFont typeface="Wingdings 3" pitchFamily="18" charset="2"/>
              <a:buChar char="Æ"/>
            </a:pPr>
            <a:r>
              <a:rPr lang="fr-FR" sz="1800" dirty="0">
                <a:solidFill>
                  <a:srgbClr val="000066"/>
                </a:solidFill>
              </a:rPr>
              <a:t>La consommation de telle marque me valorise (Ex : le luxe</a:t>
            </a:r>
            <a:r>
              <a:rPr lang="fr-FR" sz="2000" dirty="0">
                <a:solidFill>
                  <a:srgbClr val="000066"/>
                </a:solidFill>
              </a:rPr>
              <a:t>)</a:t>
            </a:r>
          </a:p>
        </p:txBody>
      </p:sp>
      <p:sp>
        <p:nvSpPr>
          <p:cNvPr id="90123" name="Rectangle 11"/>
          <p:cNvSpPr>
            <a:spLocks noGrp="1" noChangeArrowheads="1"/>
          </p:cNvSpPr>
          <p:nvPr>
            <p:ph type="title" idx="4294967295"/>
          </p:nvPr>
        </p:nvSpPr>
        <p:spPr>
          <a:xfrm>
            <a:off x="2699793" y="692696"/>
            <a:ext cx="3816424"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Espace réservé du numéro de diapositive 5"/>
          <p:cNvSpPr>
            <a:spLocks noGrp="1"/>
          </p:cNvSpPr>
          <p:nvPr>
            <p:ph type="sldNum" sz="quarter" idx="4"/>
          </p:nvPr>
        </p:nvSpPr>
        <p:spPr>
          <a:xfrm>
            <a:off x="8675688" y="6624638"/>
            <a:ext cx="468312" cy="260350"/>
          </a:xfrm>
        </p:spPr>
        <p:txBody>
          <a:bodyPr/>
          <a:lstStyle/>
          <a:p>
            <a:fld id="{860C4E5C-1BBD-4818-B9DB-B12C242D93E3}" type="slidenum">
              <a:rPr lang="fr-FR"/>
              <a:pPr/>
              <a:t>143</a:t>
            </a:fld>
            <a:endParaRPr lang="fr-FR"/>
          </a:p>
        </p:txBody>
      </p:sp>
      <p:sp>
        <p:nvSpPr>
          <p:cNvPr id="82947" name="Rectangle 3"/>
          <p:cNvSpPr>
            <a:spLocks noGrp="1" noChangeArrowheads="1"/>
          </p:cNvSpPr>
          <p:nvPr>
            <p:ph type="body" idx="4294967295"/>
          </p:nvPr>
        </p:nvSpPr>
        <p:spPr>
          <a:xfrm>
            <a:off x="914400" y="1844675"/>
            <a:ext cx="8229600" cy="1296988"/>
          </a:xfrm>
          <a:prstGeom prst="rect">
            <a:avLst/>
          </a:prstGeom>
        </p:spPr>
        <p:txBody>
          <a:bodyPr/>
          <a:lstStyle/>
          <a:p>
            <a:pPr marL="0" indent="0">
              <a:buFontTx/>
              <a:buNone/>
              <a:tabLst>
                <a:tab pos="444500" algn="l"/>
              </a:tabLst>
            </a:pPr>
            <a:r>
              <a:rPr lang="fr-FR" sz="2000" b="1">
                <a:solidFill>
                  <a:srgbClr val="000066"/>
                </a:solidFill>
              </a:rPr>
              <a:t>Assimilation de l’achat à la résolution d’un problème, une approche rationnelle</a:t>
            </a:r>
          </a:p>
          <a:p>
            <a:pPr marL="0" indent="0">
              <a:buFontTx/>
              <a:buNone/>
              <a:tabLst>
                <a:tab pos="444500" algn="l"/>
              </a:tabLst>
            </a:pPr>
            <a:r>
              <a:rPr lang="fr-FR" sz="2000" b="1">
                <a:solidFill>
                  <a:srgbClr val="000066"/>
                </a:solidFill>
              </a:rPr>
              <a:t>	</a:t>
            </a:r>
            <a:r>
              <a:rPr lang="fr-FR" sz="1600">
                <a:solidFill>
                  <a:srgbClr val="000066"/>
                </a:solidFill>
              </a:rPr>
              <a:t>Il existe des choix sans méthodes, impulsifs, mais ils sont difficilement analysables 	et ne constituent pas la norme</a:t>
            </a:r>
          </a:p>
        </p:txBody>
      </p:sp>
      <p:sp>
        <p:nvSpPr>
          <p:cNvPr id="82952" name="Text Box 8"/>
          <p:cNvSpPr txBox="1">
            <a:spLocks noChangeArrowheads="1"/>
          </p:cNvSpPr>
          <p:nvPr/>
        </p:nvSpPr>
        <p:spPr bwMode="auto">
          <a:xfrm>
            <a:off x="971550" y="12271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82953" name="Text Box 9"/>
          <p:cNvSpPr txBox="1">
            <a:spLocks noChangeArrowheads="1"/>
          </p:cNvSpPr>
          <p:nvPr/>
        </p:nvSpPr>
        <p:spPr bwMode="auto">
          <a:xfrm>
            <a:off x="4716463" y="1196975"/>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 processus de choix</a:t>
            </a:r>
          </a:p>
        </p:txBody>
      </p:sp>
      <p:sp>
        <p:nvSpPr>
          <p:cNvPr id="82954" name="AutoShape 10"/>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82955" name="Text Box 11"/>
          <p:cNvSpPr txBox="1">
            <a:spLocks noChangeArrowheads="1"/>
          </p:cNvSpPr>
          <p:nvPr/>
        </p:nvSpPr>
        <p:spPr bwMode="auto">
          <a:xfrm>
            <a:off x="5184775" y="6027738"/>
            <a:ext cx="3527425" cy="366713"/>
          </a:xfrm>
          <a:prstGeom prst="rect">
            <a:avLst/>
          </a:prstGeom>
          <a:noFill/>
          <a:ln w="9525">
            <a:noFill/>
            <a:miter lim="800000"/>
            <a:headEnd/>
            <a:tailEnd/>
          </a:ln>
          <a:effectLst/>
        </p:spPr>
        <p:txBody>
          <a:bodyPr>
            <a:spAutoFit/>
          </a:bodyPr>
          <a:lstStyle/>
          <a:p>
            <a:pPr algn="r">
              <a:spcBef>
                <a:spcPct val="50000"/>
              </a:spcBef>
            </a:pPr>
            <a:r>
              <a:rPr lang="fr-FR" sz="1800" i="1" dirty="0">
                <a:solidFill>
                  <a:schemeClr val="accent6">
                    <a:lumMod val="75000"/>
                  </a:schemeClr>
                </a:solidFill>
              </a:rPr>
              <a:t>Howard &amp; Sheth</a:t>
            </a:r>
          </a:p>
        </p:txBody>
      </p:sp>
      <p:sp>
        <p:nvSpPr>
          <p:cNvPr id="82956" name="Text Box 12"/>
          <p:cNvSpPr txBox="1">
            <a:spLocks noChangeArrowheads="1"/>
          </p:cNvSpPr>
          <p:nvPr/>
        </p:nvSpPr>
        <p:spPr bwMode="auto">
          <a:xfrm>
            <a:off x="395288" y="3352800"/>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Reconnaissance d’un problème</a:t>
            </a:r>
          </a:p>
        </p:txBody>
      </p:sp>
      <p:sp>
        <p:nvSpPr>
          <p:cNvPr id="82958" name="Text Box 14"/>
          <p:cNvSpPr txBox="1">
            <a:spLocks noChangeArrowheads="1"/>
          </p:cNvSpPr>
          <p:nvPr/>
        </p:nvSpPr>
        <p:spPr bwMode="auto">
          <a:xfrm>
            <a:off x="1763713" y="4719638"/>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Décision </a:t>
            </a:r>
            <a:br>
              <a:rPr lang="fr-FR" sz="1600" b="1" dirty="0">
                <a:solidFill>
                  <a:schemeClr val="bg1"/>
                </a:solidFill>
              </a:rPr>
            </a:br>
            <a:r>
              <a:rPr lang="fr-FR" sz="1600" b="1" dirty="0">
                <a:solidFill>
                  <a:schemeClr val="bg1"/>
                </a:solidFill>
              </a:rPr>
              <a:t>d’achat</a:t>
            </a:r>
          </a:p>
        </p:txBody>
      </p:sp>
      <p:sp>
        <p:nvSpPr>
          <p:cNvPr id="82959" name="Text Box 15"/>
          <p:cNvSpPr txBox="1">
            <a:spLocks noChangeArrowheads="1"/>
          </p:cNvSpPr>
          <p:nvPr/>
        </p:nvSpPr>
        <p:spPr bwMode="auto">
          <a:xfrm>
            <a:off x="5148263" y="4719638"/>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Comportement après achat</a:t>
            </a:r>
          </a:p>
        </p:txBody>
      </p:sp>
      <p:sp>
        <p:nvSpPr>
          <p:cNvPr id="82960" name="Text Box 16"/>
          <p:cNvSpPr txBox="1">
            <a:spLocks noChangeArrowheads="1"/>
          </p:cNvSpPr>
          <p:nvPr/>
        </p:nvSpPr>
        <p:spPr bwMode="auto">
          <a:xfrm>
            <a:off x="3708400" y="3352800"/>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Recherche d’information</a:t>
            </a:r>
          </a:p>
        </p:txBody>
      </p:sp>
      <p:sp>
        <p:nvSpPr>
          <p:cNvPr id="82961" name="Text Box 17"/>
          <p:cNvSpPr txBox="1">
            <a:spLocks noChangeArrowheads="1"/>
          </p:cNvSpPr>
          <p:nvPr/>
        </p:nvSpPr>
        <p:spPr bwMode="auto">
          <a:xfrm>
            <a:off x="6804025" y="3352800"/>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Évaluation de l’information</a:t>
            </a:r>
          </a:p>
        </p:txBody>
      </p:sp>
      <p:sp>
        <p:nvSpPr>
          <p:cNvPr id="82962" name="AutoShape 18"/>
          <p:cNvSpPr>
            <a:spLocks noChangeArrowheads="1"/>
          </p:cNvSpPr>
          <p:nvPr/>
        </p:nvSpPr>
        <p:spPr bwMode="auto">
          <a:xfrm>
            <a:off x="2555875" y="3495675"/>
            <a:ext cx="863600" cy="288925"/>
          </a:xfrm>
          <a:prstGeom prst="rightArrow">
            <a:avLst>
              <a:gd name="adj1" fmla="val 50000"/>
              <a:gd name="adj2" fmla="val 74725"/>
            </a:avLst>
          </a:prstGeom>
          <a:solidFill>
            <a:srgbClr val="3333CC"/>
          </a:solidFill>
          <a:ln w="9525">
            <a:noFill/>
            <a:miter lim="800000"/>
            <a:headEnd/>
            <a:tailEnd/>
          </a:ln>
          <a:effectLst/>
        </p:spPr>
        <p:txBody>
          <a:bodyPr wrap="none" anchor="ctr"/>
          <a:lstStyle/>
          <a:p>
            <a:endParaRPr lang="fr-FR"/>
          </a:p>
        </p:txBody>
      </p:sp>
      <p:sp>
        <p:nvSpPr>
          <p:cNvPr id="82964" name="AutoShape 20"/>
          <p:cNvSpPr>
            <a:spLocks noChangeArrowheads="1"/>
          </p:cNvSpPr>
          <p:nvPr/>
        </p:nvSpPr>
        <p:spPr bwMode="auto">
          <a:xfrm>
            <a:off x="3995738" y="4792663"/>
            <a:ext cx="863600" cy="288925"/>
          </a:xfrm>
          <a:prstGeom prst="rightArrow">
            <a:avLst>
              <a:gd name="adj1" fmla="val 50000"/>
              <a:gd name="adj2" fmla="val 74725"/>
            </a:avLst>
          </a:prstGeom>
          <a:solidFill>
            <a:srgbClr val="3333CC"/>
          </a:solidFill>
          <a:ln w="9525">
            <a:noFill/>
            <a:miter lim="800000"/>
            <a:headEnd/>
            <a:tailEnd/>
          </a:ln>
          <a:effectLst/>
        </p:spPr>
        <p:txBody>
          <a:bodyPr wrap="none" anchor="ctr"/>
          <a:lstStyle/>
          <a:p>
            <a:endParaRPr lang="fr-FR"/>
          </a:p>
        </p:txBody>
      </p:sp>
      <p:sp>
        <p:nvSpPr>
          <p:cNvPr id="82965" name="AutoShape 21"/>
          <p:cNvSpPr>
            <a:spLocks noChangeArrowheads="1"/>
          </p:cNvSpPr>
          <p:nvPr/>
        </p:nvSpPr>
        <p:spPr bwMode="auto">
          <a:xfrm>
            <a:off x="5724525" y="3495675"/>
            <a:ext cx="863600" cy="288925"/>
          </a:xfrm>
          <a:prstGeom prst="rightArrow">
            <a:avLst>
              <a:gd name="adj1" fmla="val 50000"/>
              <a:gd name="adj2" fmla="val 74725"/>
            </a:avLst>
          </a:prstGeom>
          <a:solidFill>
            <a:srgbClr val="3333CC"/>
          </a:solidFill>
          <a:ln w="9525">
            <a:noFill/>
            <a:miter lim="800000"/>
            <a:headEnd/>
            <a:tailEnd/>
          </a:ln>
          <a:effectLst/>
        </p:spPr>
        <p:txBody>
          <a:bodyPr wrap="none" anchor="ctr"/>
          <a:lstStyle/>
          <a:p>
            <a:endParaRPr lang="fr-FR"/>
          </a:p>
        </p:txBody>
      </p:sp>
      <p:sp>
        <p:nvSpPr>
          <p:cNvPr id="82966" name="AutoShape 22"/>
          <p:cNvSpPr>
            <a:spLocks noChangeArrowheads="1"/>
          </p:cNvSpPr>
          <p:nvPr/>
        </p:nvSpPr>
        <p:spPr bwMode="auto">
          <a:xfrm rot="-296465">
            <a:off x="587375" y="4362450"/>
            <a:ext cx="647700" cy="719138"/>
          </a:xfrm>
          <a:prstGeom prst="curvedRightArrow">
            <a:avLst>
              <a:gd name="adj1" fmla="val 24827"/>
              <a:gd name="adj2" fmla="val 53551"/>
              <a:gd name="adj3" fmla="val 36032"/>
            </a:avLst>
          </a:prstGeom>
          <a:solidFill>
            <a:srgbClr val="3333CC"/>
          </a:solidFill>
          <a:ln w="9525">
            <a:noFill/>
            <a:miter lim="800000"/>
            <a:headEnd/>
            <a:tailEnd/>
          </a:ln>
          <a:effectLst/>
        </p:spPr>
        <p:txBody>
          <a:bodyPr wrap="none" anchor="ctr"/>
          <a:lstStyle/>
          <a:p>
            <a:endParaRPr lang="fr-FR"/>
          </a:p>
        </p:txBody>
      </p:sp>
      <p:sp>
        <p:nvSpPr>
          <p:cNvPr id="82968" name="Text Box 24"/>
          <p:cNvSpPr txBox="1">
            <a:spLocks noChangeArrowheads="1"/>
          </p:cNvSpPr>
          <p:nvPr/>
        </p:nvSpPr>
        <p:spPr bwMode="auto">
          <a:xfrm>
            <a:off x="468313" y="5661025"/>
            <a:ext cx="6119812" cy="825500"/>
          </a:xfrm>
          <a:prstGeom prst="rect">
            <a:avLst/>
          </a:prstGeom>
          <a:noFill/>
          <a:ln w="9525">
            <a:noFill/>
            <a:miter lim="800000"/>
            <a:headEnd/>
            <a:tailEnd/>
          </a:ln>
          <a:effectLst/>
        </p:spPr>
        <p:txBody>
          <a:bodyPr wrap="square">
            <a:spAutoFit/>
          </a:bodyPr>
          <a:lstStyle/>
          <a:p>
            <a:pPr>
              <a:spcBef>
                <a:spcPct val="50000"/>
              </a:spcBef>
            </a:pPr>
            <a:r>
              <a:rPr lang="fr-FR" sz="1600" i="1" dirty="0">
                <a:solidFill>
                  <a:schemeClr val="accent6">
                    <a:lumMod val="75000"/>
                  </a:schemeClr>
                </a:solidFill>
              </a:rPr>
              <a:t>« Le comportement est jugé comme rationnel au regard d’une démarche de choix en vue d’un objectif défini… l’objectif n’est pas forcément pertinent… »</a:t>
            </a:r>
          </a:p>
        </p:txBody>
      </p:sp>
      <p:sp>
        <p:nvSpPr>
          <p:cNvPr id="82971" name="Rectangle 27"/>
          <p:cNvSpPr>
            <a:spLocks noGrp="1" noChangeArrowheads="1"/>
          </p:cNvSpPr>
          <p:nvPr>
            <p:ph type="title" idx="4294967295"/>
          </p:nvPr>
        </p:nvSpPr>
        <p:spPr>
          <a:xfrm>
            <a:off x="2874168" y="260648"/>
            <a:ext cx="3713957"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Espace réservé du numéro de diapositive 5"/>
          <p:cNvSpPr>
            <a:spLocks noGrp="1"/>
          </p:cNvSpPr>
          <p:nvPr>
            <p:ph type="sldNum" sz="quarter" idx="4"/>
          </p:nvPr>
        </p:nvSpPr>
        <p:spPr>
          <a:xfrm>
            <a:off x="8675688" y="6624638"/>
            <a:ext cx="468312" cy="260350"/>
          </a:xfrm>
        </p:spPr>
        <p:txBody>
          <a:bodyPr/>
          <a:lstStyle/>
          <a:p>
            <a:fld id="{9EEBBFC4-56E0-433B-8923-EF6F93567F9E}" type="slidenum">
              <a:rPr lang="fr-FR"/>
              <a:pPr/>
              <a:t>144</a:t>
            </a:fld>
            <a:endParaRPr lang="fr-FR"/>
          </a:p>
        </p:txBody>
      </p:sp>
      <p:sp>
        <p:nvSpPr>
          <p:cNvPr id="91145" name="Text Box 9"/>
          <p:cNvSpPr txBox="1">
            <a:spLocks noChangeArrowheads="1"/>
          </p:cNvSpPr>
          <p:nvPr/>
        </p:nvSpPr>
        <p:spPr bwMode="auto">
          <a:xfrm>
            <a:off x="395288" y="1989138"/>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Reconnaissance d’un problème</a:t>
            </a:r>
          </a:p>
        </p:txBody>
      </p:sp>
      <p:sp>
        <p:nvSpPr>
          <p:cNvPr id="91146" name="Text Box 10"/>
          <p:cNvSpPr txBox="1">
            <a:spLocks noChangeArrowheads="1"/>
          </p:cNvSpPr>
          <p:nvPr/>
        </p:nvSpPr>
        <p:spPr bwMode="auto">
          <a:xfrm>
            <a:off x="1763713" y="3355975"/>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Décision </a:t>
            </a:r>
            <a:br>
              <a:rPr lang="fr-FR" sz="1600" b="1" dirty="0">
                <a:solidFill>
                  <a:schemeClr val="bg1"/>
                </a:solidFill>
              </a:rPr>
            </a:br>
            <a:r>
              <a:rPr lang="fr-FR" sz="1600" b="1" dirty="0">
                <a:solidFill>
                  <a:schemeClr val="bg1"/>
                </a:solidFill>
              </a:rPr>
              <a:t>d’achat</a:t>
            </a:r>
          </a:p>
        </p:txBody>
      </p:sp>
      <p:sp>
        <p:nvSpPr>
          <p:cNvPr id="91147" name="Text Box 11"/>
          <p:cNvSpPr txBox="1">
            <a:spLocks noChangeArrowheads="1"/>
          </p:cNvSpPr>
          <p:nvPr/>
        </p:nvSpPr>
        <p:spPr bwMode="auto">
          <a:xfrm>
            <a:off x="5148263" y="3355975"/>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Comportement après achat</a:t>
            </a:r>
          </a:p>
        </p:txBody>
      </p:sp>
      <p:sp>
        <p:nvSpPr>
          <p:cNvPr id="91148" name="Text Box 12"/>
          <p:cNvSpPr txBox="1">
            <a:spLocks noChangeArrowheads="1"/>
          </p:cNvSpPr>
          <p:nvPr/>
        </p:nvSpPr>
        <p:spPr bwMode="auto">
          <a:xfrm>
            <a:off x="3708400" y="1989138"/>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Recherche d’information</a:t>
            </a:r>
          </a:p>
        </p:txBody>
      </p:sp>
      <p:sp>
        <p:nvSpPr>
          <p:cNvPr id="91149" name="Text Box 13"/>
          <p:cNvSpPr txBox="1">
            <a:spLocks noChangeArrowheads="1"/>
          </p:cNvSpPr>
          <p:nvPr/>
        </p:nvSpPr>
        <p:spPr bwMode="auto">
          <a:xfrm>
            <a:off x="6804025" y="1989138"/>
            <a:ext cx="1800225" cy="581025"/>
          </a:xfrm>
          <a:prstGeom prst="rect">
            <a:avLst/>
          </a:prstGeom>
          <a:solidFill>
            <a:srgbClr val="3333CC"/>
          </a:solidFill>
          <a:ln w="9525">
            <a:noFill/>
            <a:miter lim="800000"/>
            <a:headEnd/>
            <a:tailEnd/>
          </a:ln>
          <a:effectLst/>
        </p:spPr>
        <p:txBody>
          <a:bodyPr anchor="ctr" anchorCtr="1"/>
          <a:lstStyle/>
          <a:p>
            <a:pPr>
              <a:spcBef>
                <a:spcPct val="50000"/>
              </a:spcBef>
            </a:pPr>
            <a:r>
              <a:rPr lang="fr-FR" sz="1600" b="1" dirty="0">
                <a:solidFill>
                  <a:schemeClr val="bg1"/>
                </a:solidFill>
              </a:rPr>
              <a:t>Évaluation de l’information</a:t>
            </a:r>
          </a:p>
        </p:txBody>
      </p:sp>
      <p:sp>
        <p:nvSpPr>
          <p:cNvPr id="91150" name="AutoShape 14"/>
          <p:cNvSpPr>
            <a:spLocks noChangeArrowheads="1"/>
          </p:cNvSpPr>
          <p:nvPr/>
        </p:nvSpPr>
        <p:spPr bwMode="auto">
          <a:xfrm>
            <a:off x="2555875" y="2132013"/>
            <a:ext cx="863600" cy="288925"/>
          </a:xfrm>
          <a:prstGeom prst="rightArrow">
            <a:avLst>
              <a:gd name="adj1" fmla="val 50000"/>
              <a:gd name="adj2" fmla="val 74725"/>
            </a:avLst>
          </a:prstGeom>
          <a:solidFill>
            <a:srgbClr val="3333CC"/>
          </a:solidFill>
          <a:ln w="9525">
            <a:noFill/>
            <a:miter lim="800000"/>
            <a:headEnd/>
            <a:tailEnd/>
          </a:ln>
          <a:effectLst/>
        </p:spPr>
        <p:txBody>
          <a:bodyPr wrap="none" anchor="ctr"/>
          <a:lstStyle/>
          <a:p>
            <a:endParaRPr lang="fr-FR"/>
          </a:p>
        </p:txBody>
      </p:sp>
      <p:sp>
        <p:nvSpPr>
          <p:cNvPr id="91151" name="AutoShape 15"/>
          <p:cNvSpPr>
            <a:spLocks noChangeArrowheads="1"/>
          </p:cNvSpPr>
          <p:nvPr/>
        </p:nvSpPr>
        <p:spPr bwMode="auto">
          <a:xfrm>
            <a:off x="3995738" y="3429000"/>
            <a:ext cx="863600" cy="288925"/>
          </a:xfrm>
          <a:prstGeom prst="rightArrow">
            <a:avLst>
              <a:gd name="adj1" fmla="val 50000"/>
              <a:gd name="adj2" fmla="val 74725"/>
            </a:avLst>
          </a:prstGeom>
          <a:solidFill>
            <a:srgbClr val="3333CC"/>
          </a:solidFill>
          <a:ln w="9525">
            <a:noFill/>
            <a:miter lim="800000"/>
            <a:headEnd/>
            <a:tailEnd/>
          </a:ln>
          <a:effectLst/>
        </p:spPr>
        <p:txBody>
          <a:bodyPr wrap="none" anchor="ctr"/>
          <a:lstStyle/>
          <a:p>
            <a:endParaRPr lang="fr-FR"/>
          </a:p>
        </p:txBody>
      </p:sp>
      <p:sp>
        <p:nvSpPr>
          <p:cNvPr id="91152" name="AutoShape 16"/>
          <p:cNvSpPr>
            <a:spLocks noChangeArrowheads="1"/>
          </p:cNvSpPr>
          <p:nvPr/>
        </p:nvSpPr>
        <p:spPr bwMode="auto">
          <a:xfrm>
            <a:off x="5724525" y="2132013"/>
            <a:ext cx="863600" cy="288925"/>
          </a:xfrm>
          <a:prstGeom prst="rightArrow">
            <a:avLst>
              <a:gd name="adj1" fmla="val 50000"/>
              <a:gd name="adj2" fmla="val 74725"/>
            </a:avLst>
          </a:prstGeom>
          <a:solidFill>
            <a:srgbClr val="3333CC"/>
          </a:solidFill>
          <a:ln w="9525">
            <a:noFill/>
            <a:miter lim="800000"/>
            <a:headEnd/>
            <a:tailEnd/>
          </a:ln>
          <a:effectLst/>
        </p:spPr>
        <p:txBody>
          <a:bodyPr wrap="none" anchor="ctr"/>
          <a:lstStyle/>
          <a:p>
            <a:endParaRPr lang="fr-FR"/>
          </a:p>
        </p:txBody>
      </p:sp>
      <p:sp>
        <p:nvSpPr>
          <p:cNvPr id="91153" name="AutoShape 17"/>
          <p:cNvSpPr>
            <a:spLocks noChangeArrowheads="1"/>
          </p:cNvSpPr>
          <p:nvPr/>
        </p:nvSpPr>
        <p:spPr bwMode="auto">
          <a:xfrm rot="-296465">
            <a:off x="587375" y="2998788"/>
            <a:ext cx="647700" cy="719137"/>
          </a:xfrm>
          <a:prstGeom prst="curvedRightArrow">
            <a:avLst>
              <a:gd name="adj1" fmla="val 24827"/>
              <a:gd name="adj2" fmla="val 53551"/>
              <a:gd name="adj3" fmla="val 36032"/>
            </a:avLst>
          </a:prstGeom>
          <a:solidFill>
            <a:srgbClr val="3333CC"/>
          </a:solidFill>
          <a:ln w="9525">
            <a:noFill/>
            <a:miter lim="800000"/>
            <a:headEnd/>
            <a:tailEnd/>
          </a:ln>
          <a:effectLst/>
        </p:spPr>
        <p:txBody>
          <a:bodyPr wrap="none" anchor="ctr"/>
          <a:lstStyle/>
          <a:p>
            <a:endParaRPr lang="fr-FR"/>
          </a:p>
        </p:txBody>
      </p:sp>
      <p:sp>
        <p:nvSpPr>
          <p:cNvPr id="91154" name="Text Box 18"/>
          <p:cNvSpPr txBox="1">
            <a:spLocks noChangeArrowheads="1"/>
          </p:cNvSpPr>
          <p:nvPr/>
        </p:nvSpPr>
        <p:spPr bwMode="auto">
          <a:xfrm>
            <a:off x="1476375" y="4437063"/>
            <a:ext cx="5545138" cy="1615827"/>
          </a:xfrm>
          <a:prstGeom prst="rect">
            <a:avLst/>
          </a:prstGeom>
          <a:noFill/>
          <a:ln w="9525">
            <a:noFill/>
            <a:miter lim="800000"/>
            <a:headEnd/>
            <a:tailEnd/>
          </a:ln>
          <a:effectLst/>
        </p:spPr>
        <p:txBody>
          <a:bodyPr>
            <a:spAutoFit/>
          </a:bodyPr>
          <a:lstStyle/>
          <a:p>
            <a:pPr>
              <a:spcBef>
                <a:spcPct val="50000"/>
              </a:spcBef>
            </a:pPr>
            <a:r>
              <a:rPr lang="fr-FR" sz="1800" b="1" dirty="0">
                <a:solidFill>
                  <a:srgbClr val="000066"/>
                </a:solidFill>
              </a:rPr>
              <a:t>Rôle central de l’information</a:t>
            </a:r>
          </a:p>
          <a:p>
            <a:pPr marL="627063" lvl="1" indent="-277813">
              <a:spcBef>
                <a:spcPct val="50000"/>
              </a:spcBef>
              <a:buFont typeface="Wingdings 3" pitchFamily="18" charset="2"/>
              <a:buChar char="Æ"/>
            </a:pPr>
            <a:r>
              <a:rPr lang="fr-FR" sz="1800" dirty="0">
                <a:solidFill>
                  <a:srgbClr val="000066"/>
                </a:solidFill>
              </a:rPr>
              <a:t>Faciliter la recherche d’information</a:t>
            </a:r>
          </a:p>
          <a:p>
            <a:pPr marL="627063" lvl="1" indent="-277813">
              <a:spcBef>
                <a:spcPct val="50000"/>
              </a:spcBef>
              <a:buFont typeface="Wingdings 3" pitchFamily="18" charset="2"/>
              <a:buChar char="Æ"/>
            </a:pPr>
            <a:r>
              <a:rPr lang="fr-FR" sz="1800" dirty="0">
                <a:solidFill>
                  <a:srgbClr val="000066"/>
                </a:solidFill>
              </a:rPr>
              <a:t>Restituer une information pertinente</a:t>
            </a:r>
          </a:p>
          <a:p>
            <a:pPr marL="627063" lvl="1" indent="-277813">
              <a:spcBef>
                <a:spcPct val="50000"/>
              </a:spcBef>
              <a:buFont typeface="Wingdings 3" pitchFamily="18" charset="2"/>
              <a:buChar char="Æ"/>
            </a:pPr>
            <a:r>
              <a:rPr lang="fr-FR" sz="1800" dirty="0">
                <a:solidFill>
                  <a:srgbClr val="000066"/>
                </a:solidFill>
              </a:rPr>
              <a:t>Analyser l’information réellement perçue</a:t>
            </a:r>
          </a:p>
        </p:txBody>
      </p:sp>
      <p:sp>
        <p:nvSpPr>
          <p:cNvPr id="91158" name="Rectangle 22"/>
          <p:cNvSpPr>
            <a:spLocks noGrp="1" noChangeArrowheads="1"/>
          </p:cNvSpPr>
          <p:nvPr>
            <p:ph type="title" idx="4294967295"/>
          </p:nvPr>
        </p:nvSpPr>
        <p:spPr>
          <a:xfrm>
            <a:off x="2555876" y="260648"/>
            <a:ext cx="3600450"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91159" name="Text Box 23"/>
          <p:cNvSpPr txBox="1">
            <a:spLocks noChangeArrowheads="1"/>
          </p:cNvSpPr>
          <p:nvPr/>
        </p:nvSpPr>
        <p:spPr bwMode="auto">
          <a:xfrm>
            <a:off x="971550" y="12271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91160" name="AutoShape 24"/>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1161" name="Text Box 25"/>
          <p:cNvSpPr txBox="1">
            <a:spLocks noChangeArrowheads="1"/>
          </p:cNvSpPr>
          <p:nvPr/>
        </p:nvSpPr>
        <p:spPr bwMode="auto">
          <a:xfrm>
            <a:off x="4716463" y="1196975"/>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 processus de choix</a:t>
            </a:r>
          </a:p>
        </p:txBody>
      </p:sp>
    </p:spTree>
  </p:cSld>
  <p:clrMapOvr>
    <a:masterClrMapping/>
  </p:clrMapOvr>
  <p:transition spd="med">
    <p:randomBa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675688" y="6624638"/>
            <a:ext cx="468312" cy="260350"/>
          </a:xfrm>
        </p:spPr>
        <p:txBody>
          <a:bodyPr/>
          <a:lstStyle/>
          <a:p>
            <a:fld id="{91C28A30-FAC3-47F5-BCA7-0585A6562269}" type="slidenum">
              <a:rPr lang="fr-FR"/>
              <a:pPr/>
              <a:t>145</a:t>
            </a:fld>
            <a:endParaRPr lang="fr-FR"/>
          </a:p>
        </p:txBody>
      </p:sp>
      <p:sp>
        <p:nvSpPr>
          <p:cNvPr id="23557" name="Text Box 5"/>
          <p:cNvSpPr txBox="1">
            <a:spLocks noChangeArrowheads="1"/>
          </p:cNvSpPr>
          <p:nvPr/>
        </p:nvSpPr>
        <p:spPr bwMode="auto">
          <a:xfrm>
            <a:off x="2700338" y="5550970"/>
            <a:ext cx="3744912"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i="1" dirty="0">
                <a:solidFill>
                  <a:schemeClr val="bg1"/>
                </a:solidFill>
              </a:rPr>
              <a:t>Le panier d’attributs</a:t>
            </a:r>
          </a:p>
        </p:txBody>
      </p:sp>
      <p:sp>
        <p:nvSpPr>
          <p:cNvPr id="23558" name="AutoShape 6"/>
          <p:cNvSpPr>
            <a:spLocks noChangeArrowheads="1"/>
          </p:cNvSpPr>
          <p:nvPr/>
        </p:nvSpPr>
        <p:spPr bwMode="auto">
          <a:xfrm rot="16200000">
            <a:off x="1366838" y="5375275"/>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23559" name="AutoShape 7"/>
          <p:cNvSpPr>
            <a:spLocks noChangeArrowheads="1"/>
          </p:cNvSpPr>
          <p:nvPr/>
        </p:nvSpPr>
        <p:spPr bwMode="auto">
          <a:xfrm rot="5400000">
            <a:off x="1906588" y="5555455"/>
            <a:ext cx="649287"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560" name="Text Box 8"/>
          <p:cNvSpPr txBox="1">
            <a:spLocks noChangeArrowheads="1"/>
          </p:cNvSpPr>
          <p:nvPr/>
        </p:nvSpPr>
        <p:spPr bwMode="auto">
          <a:xfrm>
            <a:off x="971550" y="13462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23561" name="Text Box 9"/>
          <p:cNvSpPr txBox="1">
            <a:spLocks noChangeArrowheads="1"/>
          </p:cNvSpPr>
          <p:nvPr/>
        </p:nvSpPr>
        <p:spPr bwMode="auto">
          <a:xfrm>
            <a:off x="4716463" y="131603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 produit service</a:t>
            </a:r>
          </a:p>
        </p:txBody>
      </p:sp>
      <p:sp>
        <p:nvSpPr>
          <p:cNvPr id="23562" name="AutoShape 10"/>
          <p:cNvSpPr>
            <a:spLocks noChangeArrowheads="1"/>
          </p:cNvSpPr>
          <p:nvPr/>
        </p:nvSpPr>
        <p:spPr bwMode="auto">
          <a:xfrm rot="5400000">
            <a:off x="4284662" y="13652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565" name="Text Box 13"/>
          <p:cNvSpPr txBox="1">
            <a:spLocks noChangeArrowheads="1"/>
          </p:cNvSpPr>
          <p:nvPr/>
        </p:nvSpPr>
        <p:spPr bwMode="auto">
          <a:xfrm>
            <a:off x="827088" y="1981200"/>
            <a:ext cx="6985000" cy="646331"/>
          </a:xfrm>
          <a:prstGeom prst="rect">
            <a:avLst/>
          </a:prstGeom>
          <a:noFill/>
          <a:ln w="9525">
            <a:noFill/>
            <a:miter lim="800000"/>
            <a:headEnd/>
            <a:tailEnd/>
          </a:ln>
          <a:effectLst/>
        </p:spPr>
        <p:txBody>
          <a:bodyPr>
            <a:spAutoFit/>
          </a:bodyPr>
          <a:lstStyle/>
          <a:p>
            <a:pPr algn="just">
              <a:spcBef>
                <a:spcPct val="50000"/>
              </a:spcBef>
            </a:pPr>
            <a:r>
              <a:rPr lang="fr-FR" sz="1800" b="1" dirty="0">
                <a:solidFill>
                  <a:schemeClr val="accent6">
                    <a:lumMod val="75000"/>
                  </a:schemeClr>
                </a:solidFill>
              </a:rPr>
              <a:t>Ce que l’acheteur recherche, ce n’est pas le bien, mais le service de base que le bien est susceptible de rendre</a:t>
            </a:r>
          </a:p>
        </p:txBody>
      </p:sp>
      <p:sp>
        <p:nvSpPr>
          <p:cNvPr id="23566" name="Text Box 14"/>
          <p:cNvSpPr txBox="1">
            <a:spLocks noChangeArrowheads="1"/>
          </p:cNvSpPr>
          <p:nvPr/>
        </p:nvSpPr>
        <p:spPr bwMode="auto">
          <a:xfrm>
            <a:off x="971550" y="2996952"/>
            <a:ext cx="7489825" cy="1879600"/>
          </a:xfrm>
          <a:prstGeom prst="rect">
            <a:avLst/>
          </a:prstGeom>
          <a:noFill/>
          <a:ln w="9525">
            <a:noFill/>
            <a:miter lim="800000"/>
            <a:headEnd/>
            <a:tailEnd/>
          </a:ln>
          <a:effectLst/>
        </p:spPr>
        <p:txBody>
          <a:bodyPr>
            <a:spAutoFit/>
          </a:bodyPr>
          <a:lstStyle/>
          <a:p>
            <a:pPr marL="342900" indent="-342900" algn="just">
              <a:spcBef>
                <a:spcPct val="50000"/>
              </a:spcBef>
              <a:buFontTx/>
              <a:buAutoNum type="arabicPeriod"/>
            </a:pPr>
            <a:r>
              <a:rPr lang="fr-FR" sz="1800" dirty="0">
                <a:solidFill>
                  <a:srgbClr val="000066"/>
                </a:solidFill>
              </a:rPr>
              <a:t>Le choix de l’acheteur porte, non pas sur le produit mais sur le service qu’il attend de son usage</a:t>
            </a:r>
          </a:p>
          <a:p>
            <a:pPr marL="342900" indent="-342900" algn="just">
              <a:spcBef>
                <a:spcPct val="50000"/>
              </a:spcBef>
              <a:buFontTx/>
              <a:buAutoNum type="arabicPeriod"/>
            </a:pPr>
            <a:r>
              <a:rPr lang="fr-FR" sz="1800" dirty="0">
                <a:solidFill>
                  <a:srgbClr val="000066"/>
                </a:solidFill>
              </a:rPr>
              <a:t>Des produits différents peuvent répondre à un même besoin</a:t>
            </a:r>
          </a:p>
          <a:p>
            <a:pPr marL="342900" indent="-342900" algn="just">
              <a:spcBef>
                <a:spcPct val="50000"/>
              </a:spcBef>
              <a:buFontTx/>
              <a:buAutoNum type="arabicPeriod"/>
            </a:pPr>
            <a:r>
              <a:rPr lang="fr-FR" sz="1800" dirty="0">
                <a:solidFill>
                  <a:srgbClr val="000066"/>
                </a:solidFill>
              </a:rPr>
              <a:t>Tout produit est un panier d’attributs ou de caractéristiques</a:t>
            </a:r>
          </a:p>
          <a:p>
            <a:pPr marL="342900" indent="-342900" algn="just">
              <a:spcBef>
                <a:spcPct val="50000"/>
              </a:spcBef>
              <a:buFontTx/>
              <a:buAutoNum type="arabicPeriod"/>
            </a:pPr>
            <a:r>
              <a:rPr lang="fr-FR" sz="1800" dirty="0">
                <a:solidFill>
                  <a:srgbClr val="000066"/>
                </a:solidFill>
              </a:rPr>
              <a:t>Un même produit peut répondre à des besoins différents</a:t>
            </a:r>
          </a:p>
        </p:txBody>
      </p:sp>
      <p:sp>
        <p:nvSpPr>
          <p:cNvPr id="23572" name="Rectangle 20"/>
          <p:cNvSpPr>
            <a:spLocks noGrp="1" noChangeArrowheads="1"/>
          </p:cNvSpPr>
          <p:nvPr>
            <p:ph type="title" idx="4294967295"/>
          </p:nvPr>
        </p:nvSpPr>
        <p:spPr>
          <a:xfrm>
            <a:off x="2411413" y="332656"/>
            <a:ext cx="3744763"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19BAB656-8E24-4603-95B3-E7EE395F2A99}" type="slidenum">
              <a:rPr lang="fr-FR"/>
              <a:pPr/>
              <a:t>146</a:t>
            </a:fld>
            <a:endParaRPr lang="fr-FR"/>
          </a:p>
        </p:txBody>
      </p:sp>
      <p:sp>
        <p:nvSpPr>
          <p:cNvPr id="88071" name="Text Box 7"/>
          <p:cNvSpPr txBox="1">
            <a:spLocks noChangeArrowheads="1"/>
          </p:cNvSpPr>
          <p:nvPr/>
        </p:nvSpPr>
        <p:spPr bwMode="auto">
          <a:xfrm>
            <a:off x="971550" y="131762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88072" name="Text Box 8"/>
          <p:cNvSpPr txBox="1">
            <a:spLocks noChangeArrowheads="1"/>
          </p:cNvSpPr>
          <p:nvPr/>
        </p:nvSpPr>
        <p:spPr bwMode="auto">
          <a:xfrm>
            <a:off x="4716463" y="1287463"/>
            <a:ext cx="4176712" cy="830997"/>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 produit comme vecteur</a:t>
            </a:r>
            <a:br>
              <a:rPr lang="fr-FR" sz="2400" b="1" dirty="0">
                <a:solidFill>
                  <a:schemeClr val="accent6">
                    <a:lumMod val="75000"/>
                  </a:schemeClr>
                </a:solidFill>
              </a:rPr>
            </a:br>
            <a:r>
              <a:rPr lang="fr-FR" sz="2400" b="1" dirty="0">
                <a:solidFill>
                  <a:schemeClr val="accent6">
                    <a:lumMod val="75000"/>
                  </a:schemeClr>
                </a:solidFill>
              </a:rPr>
              <a:t>de services</a:t>
            </a:r>
          </a:p>
        </p:txBody>
      </p:sp>
      <p:sp>
        <p:nvSpPr>
          <p:cNvPr id="88073" name="AutoShape 9"/>
          <p:cNvSpPr>
            <a:spLocks noChangeArrowheads="1"/>
          </p:cNvSpPr>
          <p:nvPr/>
        </p:nvSpPr>
        <p:spPr bwMode="auto">
          <a:xfrm rot="5400000">
            <a:off x="4284662" y="13366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88074" name="Text Box 10"/>
          <p:cNvSpPr txBox="1">
            <a:spLocks noChangeArrowheads="1"/>
          </p:cNvSpPr>
          <p:nvPr/>
        </p:nvSpPr>
        <p:spPr bwMode="auto">
          <a:xfrm>
            <a:off x="900113" y="1844675"/>
            <a:ext cx="6985000" cy="396875"/>
          </a:xfrm>
          <a:prstGeom prst="rect">
            <a:avLst/>
          </a:prstGeom>
          <a:noFill/>
          <a:ln w="9525">
            <a:noFill/>
            <a:miter lim="800000"/>
            <a:headEnd/>
            <a:tailEnd/>
          </a:ln>
          <a:effectLst/>
        </p:spPr>
        <p:txBody>
          <a:bodyPr>
            <a:spAutoFit/>
          </a:bodyPr>
          <a:lstStyle/>
          <a:p>
            <a:pPr>
              <a:spcBef>
                <a:spcPct val="50000"/>
              </a:spcBef>
            </a:pPr>
            <a:r>
              <a:rPr lang="fr-FR" sz="2000" b="1" i="1" dirty="0">
                <a:solidFill>
                  <a:schemeClr val="accent6">
                    <a:lumMod val="75000"/>
                  </a:schemeClr>
                </a:solidFill>
              </a:rPr>
              <a:t>Le panier d’attributs</a:t>
            </a:r>
          </a:p>
        </p:txBody>
      </p:sp>
      <p:sp>
        <p:nvSpPr>
          <p:cNvPr id="88075" name="Text Box 11"/>
          <p:cNvSpPr txBox="1">
            <a:spLocks noChangeArrowheads="1"/>
          </p:cNvSpPr>
          <p:nvPr/>
        </p:nvSpPr>
        <p:spPr bwMode="auto">
          <a:xfrm>
            <a:off x="900113" y="2276475"/>
            <a:ext cx="7920037" cy="3610219"/>
          </a:xfrm>
          <a:prstGeom prst="rect">
            <a:avLst/>
          </a:prstGeom>
          <a:noFill/>
          <a:ln w="9525">
            <a:noFill/>
            <a:miter lim="800000"/>
            <a:headEnd/>
            <a:tailEnd/>
          </a:ln>
          <a:effectLst/>
        </p:spPr>
        <p:txBody>
          <a:bodyPr>
            <a:spAutoFit/>
          </a:bodyPr>
          <a:lstStyle/>
          <a:p>
            <a:pPr>
              <a:spcBef>
                <a:spcPct val="10000"/>
              </a:spcBef>
            </a:pPr>
            <a:endParaRPr lang="fr-FR" sz="1800" dirty="0">
              <a:solidFill>
                <a:schemeClr val="accent6">
                  <a:lumMod val="75000"/>
                </a:schemeClr>
              </a:solidFill>
            </a:endParaRPr>
          </a:p>
          <a:p>
            <a:pPr>
              <a:spcBef>
                <a:spcPct val="10000"/>
              </a:spcBef>
            </a:pPr>
            <a:r>
              <a:rPr lang="fr-FR" sz="1800" dirty="0">
                <a:solidFill>
                  <a:schemeClr val="accent6">
                    <a:lumMod val="75000"/>
                  </a:schemeClr>
                </a:solidFill>
              </a:rPr>
              <a:t>Un </a:t>
            </a:r>
            <a:r>
              <a:rPr lang="fr-FR" sz="1800" b="1" dirty="0">
                <a:solidFill>
                  <a:schemeClr val="accent6">
                    <a:lumMod val="75000"/>
                  </a:schemeClr>
                </a:solidFill>
              </a:rPr>
              <a:t>attribut</a:t>
            </a:r>
            <a:r>
              <a:rPr lang="fr-FR" sz="1800" dirty="0">
                <a:solidFill>
                  <a:schemeClr val="accent6">
                    <a:lumMod val="75000"/>
                  </a:schemeClr>
                </a:solidFill>
              </a:rPr>
              <a:t>, c’est une caractéristique, un avantage recherché par l’acheteur</a:t>
            </a:r>
          </a:p>
          <a:p>
            <a:pPr>
              <a:spcBef>
                <a:spcPct val="10000"/>
              </a:spcBef>
            </a:pPr>
            <a:endParaRPr lang="fr-FR" sz="1800" dirty="0">
              <a:solidFill>
                <a:schemeClr val="accent6">
                  <a:lumMod val="75000"/>
                </a:schemeClr>
              </a:solidFill>
            </a:endParaRPr>
          </a:p>
          <a:p>
            <a:pPr marL="800100" lvl="1" indent="-342900">
              <a:spcBef>
                <a:spcPct val="10000"/>
              </a:spcBef>
              <a:buFontTx/>
              <a:buChar char="•"/>
            </a:pPr>
            <a:r>
              <a:rPr lang="fr-FR" sz="1800" dirty="0">
                <a:solidFill>
                  <a:schemeClr val="accent6">
                    <a:lumMod val="75000"/>
                  </a:schemeClr>
                </a:solidFill>
              </a:rPr>
              <a:t>L’attribut génère le service, la satisfaction</a:t>
            </a:r>
          </a:p>
          <a:p>
            <a:pPr marL="800100" lvl="1" indent="-342900">
              <a:spcBef>
                <a:spcPct val="10000"/>
              </a:spcBef>
              <a:buFontTx/>
              <a:buChar char="•"/>
            </a:pPr>
            <a:r>
              <a:rPr lang="fr-FR" sz="1800" dirty="0">
                <a:solidFill>
                  <a:schemeClr val="accent6">
                    <a:lumMod val="75000"/>
                  </a:schemeClr>
                </a:solidFill>
              </a:rPr>
              <a:t>Il est utilisé comme critère de choix</a:t>
            </a:r>
          </a:p>
          <a:p>
            <a:pPr marL="800100" lvl="1" indent="-342900">
              <a:spcBef>
                <a:spcPct val="10000"/>
              </a:spcBef>
              <a:buFontTx/>
              <a:buChar char="•"/>
            </a:pPr>
            <a:r>
              <a:rPr lang="fr-FR" sz="1800" dirty="0">
                <a:solidFill>
                  <a:schemeClr val="accent6">
                    <a:lumMod val="75000"/>
                  </a:schemeClr>
                </a:solidFill>
              </a:rPr>
              <a:t>Les attributs les plus importants permettent de discriminer entre les marques</a:t>
            </a:r>
          </a:p>
          <a:p>
            <a:pPr marL="800100" lvl="1" indent="-342900">
              <a:spcBef>
                <a:spcPct val="10000"/>
              </a:spcBef>
              <a:buFontTx/>
              <a:buChar char="•"/>
            </a:pPr>
            <a:r>
              <a:rPr lang="fr-FR" sz="1800" dirty="0">
                <a:solidFill>
                  <a:schemeClr val="accent6">
                    <a:lumMod val="75000"/>
                  </a:schemeClr>
                </a:solidFill>
              </a:rPr>
              <a:t>A chaque attribut sera associée son importance pour le consommateur afin d’adapter l’ensemble du dispositif marketing  (Ciblage…actions…)</a:t>
            </a:r>
          </a:p>
          <a:p>
            <a:pPr marL="800100" lvl="1" indent="-342900">
              <a:spcBef>
                <a:spcPct val="10000"/>
              </a:spcBef>
              <a:buFontTx/>
              <a:buChar char="•"/>
            </a:pPr>
            <a:r>
              <a:rPr lang="fr-FR" sz="1800" dirty="0">
                <a:solidFill>
                  <a:schemeClr val="accent6">
                    <a:lumMod val="75000"/>
                  </a:schemeClr>
                </a:solidFill>
              </a:rPr>
              <a:t>Il faudra rendre visible les principaux attributs de l’offre pour qu’elle soit bien perçue par le consommateur </a:t>
            </a:r>
          </a:p>
        </p:txBody>
      </p:sp>
      <p:sp>
        <p:nvSpPr>
          <p:cNvPr id="88076" name="Text Box 12"/>
          <p:cNvSpPr txBox="1">
            <a:spLocks noChangeArrowheads="1"/>
          </p:cNvSpPr>
          <p:nvPr/>
        </p:nvSpPr>
        <p:spPr bwMode="auto">
          <a:xfrm>
            <a:off x="971550" y="6065057"/>
            <a:ext cx="7704335" cy="461665"/>
          </a:xfrm>
          <a:prstGeom prst="rect">
            <a:avLst/>
          </a:prstGeom>
          <a:noFill/>
          <a:ln w="9525">
            <a:noFill/>
            <a:miter lim="800000"/>
            <a:headEnd/>
            <a:tailEnd/>
          </a:ln>
          <a:effectLst/>
        </p:spPr>
        <p:txBody>
          <a:bodyPr wrap="square">
            <a:spAutoFit/>
          </a:bodyPr>
          <a:lstStyle/>
          <a:p>
            <a:pPr>
              <a:spcBef>
                <a:spcPct val="50000"/>
              </a:spcBef>
            </a:pPr>
            <a:r>
              <a:rPr lang="fr-FR" sz="1200" i="1" dirty="0">
                <a:solidFill>
                  <a:schemeClr val="accent6">
                    <a:lumMod val="75000"/>
                  </a:schemeClr>
                </a:solidFill>
              </a:rPr>
              <a:t>Ex : Automobile</a:t>
            </a:r>
            <a:br>
              <a:rPr lang="fr-FR" sz="1200" i="1" dirty="0">
                <a:solidFill>
                  <a:schemeClr val="accent6">
                    <a:lumMod val="75000"/>
                  </a:schemeClr>
                </a:solidFill>
              </a:rPr>
            </a:br>
            <a:r>
              <a:rPr lang="fr-FR" sz="1200" i="1" dirty="0">
                <a:solidFill>
                  <a:schemeClr val="accent6">
                    <a:lumMod val="75000"/>
                  </a:schemeClr>
                </a:solidFill>
              </a:rPr>
              <a:t>Vitesse, confort, rapidité, design, fiabilité, consommation…</a:t>
            </a:r>
          </a:p>
        </p:txBody>
      </p:sp>
      <p:sp>
        <p:nvSpPr>
          <p:cNvPr id="88079" name="Rectangle 15"/>
          <p:cNvSpPr>
            <a:spLocks noGrp="1" noChangeArrowheads="1"/>
          </p:cNvSpPr>
          <p:nvPr>
            <p:ph type="title" idx="4294967295"/>
          </p:nvPr>
        </p:nvSpPr>
        <p:spPr>
          <a:xfrm>
            <a:off x="2532743" y="332656"/>
            <a:ext cx="3623434"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Espace réservé du numéro de diapositive 5"/>
          <p:cNvSpPr>
            <a:spLocks noGrp="1"/>
          </p:cNvSpPr>
          <p:nvPr>
            <p:ph type="sldNum" sz="quarter" idx="4"/>
          </p:nvPr>
        </p:nvSpPr>
        <p:spPr>
          <a:xfrm>
            <a:off x="8675688" y="6566694"/>
            <a:ext cx="468312" cy="260350"/>
          </a:xfrm>
        </p:spPr>
        <p:txBody>
          <a:bodyPr/>
          <a:lstStyle/>
          <a:p>
            <a:fld id="{08E4D39F-BEF6-4095-9FB7-A1E068B1723A}" type="slidenum">
              <a:rPr lang="fr-FR"/>
              <a:pPr/>
              <a:t>147</a:t>
            </a:fld>
            <a:endParaRPr lang="fr-FR"/>
          </a:p>
        </p:txBody>
      </p:sp>
      <p:sp>
        <p:nvSpPr>
          <p:cNvPr id="76814" name="Line 14"/>
          <p:cNvSpPr>
            <a:spLocks noChangeShapeType="1"/>
          </p:cNvSpPr>
          <p:nvPr/>
        </p:nvSpPr>
        <p:spPr bwMode="auto">
          <a:xfrm>
            <a:off x="4500563" y="2349500"/>
            <a:ext cx="0" cy="503238"/>
          </a:xfrm>
          <a:prstGeom prst="line">
            <a:avLst/>
          </a:prstGeom>
          <a:noFill/>
          <a:ln w="79375">
            <a:solidFill>
              <a:srgbClr val="3333CC"/>
            </a:solidFill>
            <a:round/>
            <a:headEnd/>
            <a:tailEnd type="triangle" w="med" len="med"/>
          </a:ln>
          <a:effectLst/>
        </p:spPr>
        <p:txBody>
          <a:bodyPr/>
          <a:lstStyle/>
          <a:p>
            <a:endParaRPr lang="fr-FR"/>
          </a:p>
        </p:txBody>
      </p:sp>
      <p:sp>
        <p:nvSpPr>
          <p:cNvPr id="76812" name="Line 12"/>
          <p:cNvSpPr>
            <a:spLocks noChangeShapeType="1"/>
          </p:cNvSpPr>
          <p:nvPr/>
        </p:nvSpPr>
        <p:spPr bwMode="auto">
          <a:xfrm>
            <a:off x="4500563" y="1414463"/>
            <a:ext cx="0" cy="503237"/>
          </a:xfrm>
          <a:prstGeom prst="line">
            <a:avLst/>
          </a:prstGeom>
          <a:noFill/>
          <a:ln w="79375">
            <a:solidFill>
              <a:srgbClr val="3333CC"/>
            </a:solidFill>
            <a:round/>
            <a:headEnd/>
            <a:tailEnd type="triangle" w="med" len="med"/>
          </a:ln>
          <a:effectLst/>
        </p:spPr>
        <p:txBody>
          <a:bodyPr/>
          <a:lstStyle/>
          <a:p>
            <a:endParaRPr lang="fr-FR"/>
          </a:p>
        </p:txBody>
      </p:sp>
      <p:sp>
        <p:nvSpPr>
          <p:cNvPr id="76803" name="Rectangle 3"/>
          <p:cNvSpPr>
            <a:spLocks noChangeArrowheads="1"/>
          </p:cNvSpPr>
          <p:nvPr/>
        </p:nvSpPr>
        <p:spPr bwMode="auto">
          <a:xfrm>
            <a:off x="2620963" y="981075"/>
            <a:ext cx="3611562" cy="457200"/>
          </a:xfrm>
          <a:prstGeom prst="rect">
            <a:avLst/>
          </a:prstGeom>
          <a:solidFill>
            <a:srgbClr val="99CCFF">
              <a:alpha val="37000"/>
            </a:srgbClr>
          </a:solidFill>
          <a:ln w="9525">
            <a:solidFill>
              <a:srgbClr val="3333CC"/>
            </a:solidFill>
            <a:miter lim="800000"/>
            <a:headEnd/>
            <a:tailEnd/>
          </a:ln>
          <a:effectLst/>
        </p:spPr>
        <p:txBody>
          <a:bodyPr>
            <a:spAutoFit/>
          </a:bodyPr>
          <a:lstStyle/>
          <a:p>
            <a:pPr algn="ctr"/>
            <a:r>
              <a:rPr lang="fr-FR" sz="1200" b="1" dirty="0">
                <a:solidFill>
                  <a:schemeClr val="accent6">
                    <a:lumMod val="75000"/>
                  </a:schemeClr>
                </a:solidFill>
                <a:latin typeface="Tahoma" charset="0"/>
              </a:rPr>
              <a:t>Influences socio-culturelles</a:t>
            </a:r>
          </a:p>
          <a:p>
            <a:pPr algn="ctr"/>
            <a:r>
              <a:rPr lang="fr-FR" sz="1200" i="1" dirty="0">
                <a:solidFill>
                  <a:schemeClr val="accent6">
                    <a:lumMod val="75000"/>
                  </a:schemeClr>
                </a:solidFill>
                <a:latin typeface="Tahoma" charset="0"/>
              </a:rPr>
              <a:t>(culture, classe sociale, sous-culture)</a:t>
            </a:r>
          </a:p>
        </p:txBody>
      </p:sp>
      <p:sp>
        <p:nvSpPr>
          <p:cNvPr id="76804" name="Rectangle 4"/>
          <p:cNvSpPr>
            <a:spLocks noChangeArrowheads="1"/>
          </p:cNvSpPr>
          <p:nvPr/>
        </p:nvSpPr>
        <p:spPr bwMode="auto">
          <a:xfrm>
            <a:off x="2622550" y="1917700"/>
            <a:ext cx="3611563" cy="457200"/>
          </a:xfrm>
          <a:prstGeom prst="rect">
            <a:avLst/>
          </a:prstGeom>
          <a:solidFill>
            <a:srgbClr val="99CCFF">
              <a:alpha val="37000"/>
            </a:srgbClr>
          </a:solidFill>
          <a:ln w="9525">
            <a:solidFill>
              <a:srgbClr val="3333CC"/>
            </a:solidFill>
            <a:miter lim="800000"/>
            <a:headEnd/>
            <a:tailEnd/>
          </a:ln>
          <a:effectLst/>
        </p:spPr>
        <p:txBody>
          <a:bodyPr>
            <a:spAutoFit/>
          </a:bodyPr>
          <a:lstStyle/>
          <a:p>
            <a:pPr algn="ctr"/>
            <a:r>
              <a:rPr lang="fr-FR" sz="1200" b="1" dirty="0">
                <a:solidFill>
                  <a:schemeClr val="accent6">
                    <a:lumMod val="75000"/>
                  </a:schemeClr>
                </a:solidFill>
                <a:latin typeface="Tahoma" charset="0"/>
              </a:rPr>
              <a:t>Influences sociologiques</a:t>
            </a:r>
            <a:br>
              <a:rPr lang="fr-FR" b="1" dirty="0">
                <a:solidFill>
                  <a:schemeClr val="accent6">
                    <a:lumMod val="75000"/>
                  </a:schemeClr>
                </a:solidFill>
                <a:latin typeface="Tahoma" charset="0"/>
              </a:rPr>
            </a:br>
            <a:r>
              <a:rPr lang="fr-FR" sz="1200" i="1" dirty="0">
                <a:solidFill>
                  <a:schemeClr val="accent6">
                    <a:lumMod val="75000"/>
                  </a:schemeClr>
                </a:solidFill>
                <a:latin typeface="Tahoma" charset="0"/>
              </a:rPr>
              <a:t>(famille, groupes sociaux formels et informels)</a:t>
            </a:r>
          </a:p>
        </p:txBody>
      </p:sp>
      <p:sp>
        <p:nvSpPr>
          <p:cNvPr id="76805" name="Rectangle 5"/>
          <p:cNvSpPr>
            <a:spLocks noChangeArrowheads="1"/>
          </p:cNvSpPr>
          <p:nvPr/>
        </p:nvSpPr>
        <p:spPr bwMode="auto">
          <a:xfrm>
            <a:off x="103683" y="2502694"/>
            <a:ext cx="2124075" cy="3868738"/>
          </a:xfrm>
          <a:prstGeom prst="rect">
            <a:avLst/>
          </a:prstGeom>
          <a:solidFill>
            <a:srgbClr val="99CCFF">
              <a:alpha val="47000"/>
            </a:srgbClr>
          </a:solidFill>
          <a:ln w="9525">
            <a:solidFill>
              <a:srgbClr val="3333CC"/>
            </a:solidFill>
            <a:miter lim="800000"/>
            <a:headEnd/>
            <a:tailEnd/>
          </a:ln>
          <a:effectLst/>
        </p:spPr>
        <p:txBody>
          <a:bodyPr>
            <a:spAutoFit/>
          </a:bodyPr>
          <a:lstStyle/>
          <a:p>
            <a:pPr algn="ctr">
              <a:tabLst>
                <a:tab pos="104775" algn="l"/>
                <a:tab pos="2147888" algn="l"/>
              </a:tabLst>
            </a:pPr>
            <a:r>
              <a:rPr lang="fr-FR" sz="1200" b="1" dirty="0">
                <a:solidFill>
                  <a:schemeClr val="accent6">
                    <a:lumMod val="75000"/>
                  </a:schemeClr>
                </a:solidFill>
                <a:latin typeface="Tahoma" charset="0"/>
              </a:rPr>
              <a:t>Incitants marketing</a:t>
            </a:r>
          </a:p>
          <a:p>
            <a:pPr algn="ctr">
              <a:tabLst>
                <a:tab pos="104775" algn="l"/>
                <a:tab pos="2147888" algn="l"/>
              </a:tabLst>
            </a:pPr>
            <a:endParaRPr lang="fr-FR" sz="1200" b="1"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Produits</a:t>
            </a:r>
            <a:r>
              <a:rPr lang="fr-FR" sz="1100" dirty="0">
                <a:solidFill>
                  <a:schemeClr val="accent6">
                    <a:lumMod val="75000"/>
                  </a:schemeClr>
                </a:solidFill>
                <a:latin typeface="Tahoma" charset="0"/>
              </a:rPr>
              <a:t> :</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ensemble d’attributs ou</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d’avantages recherchés</a:t>
            </a:r>
            <a:br>
              <a:rPr lang="fr-FR" sz="1100" dirty="0">
                <a:solidFill>
                  <a:schemeClr val="accent6">
                    <a:lumMod val="75000"/>
                  </a:schemeClr>
                </a:solidFill>
                <a:latin typeface="Tahoma" charset="0"/>
              </a:rPr>
            </a:br>
            <a:endParaRPr lang="fr-FR" sz="1100"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Points de vente : </a:t>
            </a:r>
            <a:br>
              <a:rPr lang="fr-FR" sz="1100" b="1" dirty="0">
                <a:solidFill>
                  <a:schemeClr val="accent6">
                    <a:lumMod val="75000"/>
                  </a:schemeClr>
                </a:solidFill>
                <a:latin typeface="Tahoma" charset="0"/>
              </a:rPr>
            </a:br>
            <a:r>
              <a:rPr lang="fr-FR" sz="1100" b="1" dirty="0">
                <a:solidFill>
                  <a:schemeClr val="accent6">
                    <a:lumMod val="75000"/>
                  </a:schemeClr>
                </a:solidFill>
                <a:latin typeface="Tahoma" charset="0"/>
              </a:rPr>
              <a:t>	</a:t>
            </a:r>
            <a:r>
              <a:rPr lang="fr-FR" sz="1100" dirty="0">
                <a:solidFill>
                  <a:schemeClr val="accent6">
                    <a:lumMod val="75000"/>
                  </a:schemeClr>
                </a:solidFill>
                <a:latin typeface="Tahoma" charset="0"/>
              </a:rPr>
              <a:t>disponibilité de produit</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dans le temps et dans</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l’espace</a:t>
            </a:r>
          </a:p>
          <a:p>
            <a:pPr>
              <a:buFontTx/>
              <a:buChar char="•"/>
              <a:tabLst>
                <a:tab pos="104775" algn="l"/>
                <a:tab pos="2147888" algn="l"/>
              </a:tabLst>
            </a:pPr>
            <a:endParaRPr lang="fr-FR" sz="1100"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Prix :</a:t>
            </a:r>
            <a:br>
              <a:rPr lang="fr-FR" sz="1100" b="1" dirty="0">
                <a:solidFill>
                  <a:schemeClr val="accent6">
                    <a:lumMod val="75000"/>
                  </a:schemeClr>
                </a:solidFill>
                <a:latin typeface="Tahoma" charset="0"/>
              </a:rPr>
            </a:br>
            <a:r>
              <a:rPr lang="fr-FR" sz="1100" dirty="0">
                <a:solidFill>
                  <a:schemeClr val="accent6">
                    <a:lumMod val="75000"/>
                  </a:schemeClr>
                </a:solidFill>
                <a:latin typeface="Tahoma" charset="0"/>
              </a:rPr>
              <a:t>	coût d’acquisition et d’usage</a:t>
            </a:r>
            <a:br>
              <a:rPr lang="fr-FR" sz="1100" dirty="0">
                <a:solidFill>
                  <a:schemeClr val="accent6">
                    <a:lumMod val="75000"/>
                  </a:schemeClr>
                </a:solidFill>
                <a:latin typeface="Tahoma" charset="0"/>
              </a:rPr>
            </a:br>
            <a:endParaRPr lang="fr-FR" sz="1100"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Publicité :</a:t>
            </a:r>
            <a:br>
              <a:rPr lang="fr-FR" sz="1100" b="1" dirty="0">
                <a:solidFill>
                  <a:schemeClr val="accent6">
                    <a:lumMod val="75000"/>
                  </a:schemeClr>
                </a:solidFill>
                <a:latin typeface="Tahoma" charset="0"/>
              </a:rPr>
            </a:br>
            <a:r>
              <a:rPr lang="fr-FR" sz="1100" dirty="0">
                <a:solidFill>
                  <a:schemeClr val="accent6">
                    <a:lumMod val="75000"/>
                  </a:schemeClr>
                </a:solidFill>
                <a:latin typeface="Tahoma" charset="0"/>
              </a:rPr>
              <a:t>	information sur les</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promesses offertes par le</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produit</a:t>
            </a:r>
            <a:br>
              <a:rPr lang="fr-FR" sz="1100" dirty="0">
                <a:solidFill>
                  <a:schemeClr val="accent6">
                    <a:lumMod val="75000"/>
                  </a:schemeClr>
                </a:solidFill>
                <a:latin typeface="Tahoma" charset="0"/>
              </a:rPr>
            </a:br>
            <a:endParaRPr lang="fr-FR" sz="1100"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Promotion :</a:t>
            </a:r>
            <a:br>
              <a:rPr lang="fr-FR" sz="1100" b="1" dirty="0">
                <a:solidFill>
                  <a:schemeClr val="accent6">
                    <a:lumMod val="75000"/>
                  </a:schemeClr>
                </a:solidFill>
                <a:latin typeface="Tahoma" charset="0"/>
              </a:rPr>
            </a:br>
            <a:r>
              <a:rPr lang="fr-FR" sz="1100" dirty="0">
                <a:solidFill>
                  <a:schemeClr val="accent6">
                    <a:lumMod val="75000"/>
                  </a:schemeClr>
                </a:solidFill>
                <a:latin typeface="Tahoma" charset="0"/>
              </a:rPr>
              <a:t>	incitants destinés à précipiter</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l’acte d’achat</a:t>
            </a:r>
            <a:br>
              <a:rPr lang="fr-FR" sz="1100" dirty="0">
                <a:solidFill>
                  <a:schemeClr val="accent2"/>
                </a:solidFill>
                <a:latin typeface="Tahoma" charset="0"/>
              </a:rPr>
            </a:br>
            <a:endParaRPr lang="fr-FR" sz="300" dirty="0">
              <a:solidFill>
                <a:schemeClr val="accent2"/>
              </a:solidFill>
              <a:latin typeface="Tahoma" charset="0"/>
            </a:endParaRPr>
          </a:p>
        </p:txBody>
      </p:sp>
      <p:sp>
        <p:nvSpPr>
          <p:cNvPr id="76806" name="Rectangle 6"/>
          <p:cNvSpPr>
            <a:spLocks noChangeArrowheads="1"/>
          </p:cNvSpPr>
          <p:nvPr/>
        </p:nvSpPr>
        <p:spPr bwMode="auto">
          <a:xfrm>
            <a:off x="2346325" y="2805113"/>
            <a:ext cx="4375150" cy="274637"/>
          </a:xfrm>
          <a:prstGeom prst="rect">
            <a:avLst/>
          </a:prstGeom>
          <a:solidFill>
            <a:srgbClr val="99CCFF">
              <a:alpha val="37000"/>
            </a:srgbClr>
          </a:solidFill>
          <a:ln w="9525">
            <a:solidFill>
              <a:srgbClr val="3333CC"/>
            </a:solidFill>
            <a:miter lim="800000"/>
            <a:headEnd/>
            <a:tailEnd/>
          </a:ln>
          <a:effectLst/>
        </p:spPr>
        <p:txBody>
          <a:bodyPr>
            <a:spAutoFit/>
          </a:bodyPr>
          <a:lstStyle/>
          <a:p>
            <a:pPr algn="ctr"/>
            <a:r>
              <a:rPr lang="fr-FR" sz="1200" b="1" dirty="0">
                <a:solidFill>
                  <a:schemeClr val="accent6">
                    <a:lumMod val="75000"/>
                  </a:schemeClr>
                </a:solidFill>
                <a:latin typeface="Tahoma" charset="0"/>
              </a:rPr>
              <a:t>Traitement de l’information</a:t>
            </a:r>
            <a:endParaRPr lang="fr-FR" sz="1200" b="1" i="1" dirty="0">
              <a:solidFill>
                <a:schemeClr val="accent6">
                  <a:lumMod val="75000"/>
                </a:schemeClr>
              </a:solidFill>
              <a:latin typeface="Tahoma" charset="0"/>
            </a:endParaRPr>
          </a:p>
        </p:txBody>
      </p:sp>
      <p:sp>
        <p:nvSpPr>
          <p:cNvPr id="76807" name="Rectangle 7"/>
          <p:cNvSpPr>
            <a:spLocks noChangeArrowheads="1"/>
          </p:cNvSpPr>
          <p:nvPr/>
        </p:nvSpPr>
        <p:spPr bwMode="auto">
          <a:xfrm>
            <a:off x="3857625" y="3163888"/>
            <a:ext cx="1368425" cy="817562"/>
          </a:xfrm>
          <a:prstGeom prst="rect">
            <a:avLst/>
          </a:prstGeom>
          <a:solidFill>
            <a:srgbClr val="99CCFF">
              <a:alpha val="37000"/>
            </a:srgbClr>
          </a:solidFill>
          <a:ln w="9525">
            <a:solidFill>
              <a:srgbClr val="3333CC"/>
            </a:solidFill>
            <a:miter lim="800000"/>
            <a:headEnd/>
            <a:tailEnd/>
          </a:ln>
          <a:effectLst/>
        </p:spPr>
        <p:txBody>
          <a:bodyPr wrap="none" anchor="ctr"/>
          <a:lstStyle/>
          <a:p>
            <a:pPr algn="ctr"/>
            <a:r>
              <a:rPr lang="fr-FR" sz="1200" dirty="0">
                <a:solidFill>
                  <a:schemeClr val="accent6">
                    <a:lumMod val="75000"/>
                  </a:schemeClr>
                </a:solidFill>
                <a:latin typeface="Tahoma" charset="0"/>
              </a:rPr>
              <a:t>Sélection</a:t>
            </a:r>
            <a:br>
              <a:rPr lang="fr-FR" sz="1200" dirty="0">
                <a:solidFill>
                  <a:schemeClr val="accent6">
                    <a:lumMod val="75000"/>
                  </a:schemeClr>
                </a:solidFill>
                <a:latin typeface="Tahoma" charset="0"/>
              </a:rPr>
            </a:br>
            <a:r>
              <a:rPr lang="fr-FR" sz="1200" dirty="0">
                <a:solidFill>
                  <a:schemeClr val="accent6">
                    <a:lumMod val="75000"/>
                  </a:schemeClr>
                </a:solidFill>
                <a:latin typeface="Tahoma" charset="0"/>
              </a:rPr>
              <a:t>et évaluation</a:t>
            </a:r>
            <a:br>
              <a:rPr lang="fr-FR" sz="1200" dirty="0">
                <a:solidFill>
                  <a:schemeClr val="accent6">
                    <a:lumMod val="75000"/>
                  </a:schemeClr>
                </a:solidFill>
                <a:latin typeface="Tahoma" charset="0"/>
              </a:rPr>
            </a:br>
            <a:r>
              <a:rPr lang="fr-FR" sz="1200" dirty="0">
                <a:solidFill>
                  <a:schemeClr val="accent6">
                    <a:lumMod val="75000"/>
                  </a:schemeClr>
                </a:solidFill>
                <a:latin typeface="Tahoma" charset="0"/>
              </a:rPr>
              <a:t>des informations</a:t>
            </a:r>
          </a:p>
        </p:txBody>
      </p:sp>
      <p:sp>
        <p:nvSpPr>
          <p:cNvPr id="76808" name="Rectangle 8"/>
          <p:cNvSpPr>
            <a:spLocks noChangeArrowheads="1"/>
          </p:cNvSpPr>
          <p:nvPr/>
        </p:nvSpPr>
        <p:spPr bwMode="auto">
          <a:xfrm>
            <a:off x="2339975" y="3163888"/>
            <a:ext cx="1368425" cy="817562"/>
          </a:xfrm>
          <a:prstGeom prst="rect">
            <a:avLst/>
          </a:prstGeom>
          <a:solidFill>
            <a:srgbClr val="99CCFF">
              <a:alpha val="37000"/>
            </a:srgbClr>
          </a:solidFill>
          <a:ln w="9525">
            <a:solidFill>
              <a:srgbClr val="3333CC"/>
            </a:solidFill>
            <a:miter lim="800000"/>
            <a:headEnd/>
            <a:tailEnd/>
          </a:ln>
          <a:effectLst/>
        </p:spPr>
        <p:txBody>
          <a:bodyPr anchor="ctr"/>
          <a:lstStyle/>
          <a:p>
            <a:pPr algn="ctr"/>
            <a:r>
              <a:rPr lang="fr-FR" sz="1200" dirty="0">
                <a:solidFill>
                  <a:schemeClr val="accent6">
                    <a:lumMod val="75000"/>
                  </a:schemeClr>
                </a:solidFill>
                <a:latin typeface="Tahoma" charset="0"/>
              </a:rPr>
              <a:t>Perception des produits et marques et de leurs attributs</a:t>
            </a:r>
          </a:p>
        </p:txBody>
      </p:sp>
      <p:sp>
        <p:nvSpPr>
          <p:cNvPr id="76809" name="Rectangle 9"/>
          <p:cNvSpPr>
            <a:spLocks noChangeArrowheads="1"/>
          </p:cNvSpPr>
          <p:nvPr/>
        </p:nvSpPr>
        <p:spPr bwMode="auto">
          <a:xfrm>
            <a:off x="5364163" y="3163888"/>
            <a:ext cx="1368425" cy="817562"/>
          </a:xfrm>
          <a:prstGeom prst="rect">
            <a:avLst/>
          </a:prstGeom>
          <a:solidFill>
            <a:srgbClr val="99CCFF">
              <a:alpha val="37000"/>
            </a:srgbClr>
          </a:solidFill>
          <a:ln w="9525">
            <a:solidFill>
              <a:srgbClr val="3333CC"/>
            </a:solidFill>
            <a:miter lim="800000"/>
            <a:headEnd/>
            <a:tailEnd/>
          </a:ln>
          <a:effectLst/>
        </p:spPr>
        <p:txBody>
          <a:bodyPr anchor="ctr"/>
          <a:lstStyle/>
          <a:p>
            <a:pPr algn="ctr"/>
            <a:r>
              <a:rPr lang="fr-FR" sz="1200" dirty="0">
                <a:solidFill>
                  <a:schemeClr val="accent6">
                    <a:lumMod val="75000"/>
                  </a:schemeClr>
                </a:solidFill>
                <a:latin typeface="Tahoma" charset="0"/>
              </a:rPr>
              <a:t>Exploitation</a:t>
            </a:r>
            <a:br>
              <a:rPr lang="fr-FR" sz="1200" dirty="0">
                <a:solidFill>
                  <a:schemeClr val="accent6">
                    <a:lumMod val="75000"/>
                  </a:schemeClr>
                </a:solidFill>
                <a:latin typeface="Tahoma" charset="0"/>
              </a:rPr>
            </a:br>
            <a:r>
              <a:rPr lang="fr-FR" sz="1200" dirty="0">
                <a:solidFill>
                  <a:schemeClr val="accent6">
                    <a:lumMod val="75000"/>
                  </a:schemeClr>
                </a:solidFill>
                <a:latin typeface="Tahoma" charset="0"/>
              </a:rPr>
              <a:t>des informations</a:t>
            </a:r>
          </a:p>
        </p:txBody>
      </p:sp>
      <p:sp>
        <p:nvSpPr>
          <p:cNvPr id="76810" name="Rectangle 10"/>
          <p:cNvSpPr>
            <a:spLocks noChangeArrowheads="1"/>
          </p:cNvSpPr>
          <p:nvPr/>
        </p:nvSpPr>
        <p:spPr bwMode="auto">
          <a:xfrm>
            <a:off x="2627313" y="4484688"/>
            <a:ext cx="3611562" cy="457200"/>
          </a:xfrm>
          <a:prstGeom prst="rect">
            <a:avLst/>
          </a:prstGeom>
          <a:solidFill>
            <a:srgbClr val="99CCFF">
              <a:alpha val="37000"/>
            </a:srgbClr>
          </a:solidFill>
          <a:ln w="9525">
            <a:solidFill>
              <a:srgbClr val="3333CC"/>
            </a:solidFill>
            <a:miter lim="800000"/>
            <a:headEnd/>
            <a:tailEnd/>
          </a:ln>
          <a:effectLst/>
        </p:spPr>
        <p:txBody>
          <a:bodyPr>
            <a:spAutoFit/>
          </a:bodyPr>
          <a:lstStyle/>
          <a:p>
            <a:pPr algn="ctr"/>
            <a:r>
              <a:rPr lang="fr-FR" sz="1200" b="1" dirty="0">
                <a:solidFill>
                  <a:schemeClr val="accent6">
                    <a:lumMod val="75000"/>
                  </a:schemeClr>
                </a:solidFill>
                <a:latin typeface="Tahoma" charset="0"/>
              </a:rPr>
              <a:t>Influences psychologiques</a:t>
            </a:r>
            <a:br>
              <a:rPr lang="fr-FR" b="1" dirty="0">
                <a:solidFill>
                  <a:schemeClr val="accent6">
                    <a:lumMod val="75000"/>
                  </a:schemeClr>
                </a:solidFill>
                <a:latin typeface="Tahoma" charset="0"/>
              </a:rPr>
            </a:br>
            <a:r>
              <a:rPr lang="fr-FR" sz="1200" i="1" dirty="0">
                <a:solidFill>
                  <a:schemeClr val="accent6">
                    <a:lumMod val="75000"/>
                  </a:schemeClr>
                </a:solidFill>
                <a:latin typeface="Tahoma" charset="0"/>
              </a:rPr>
              <a:t>(Motivation, attitude, personnalité, apprentissage)</a:t>
            </a:r>
          </a:p>
        </p:txBody>
      </p:sp>
      <p:sp>
        <p:nvSpPr>
          <p:cNvPr id="76811" name="Rectangle 11"/>
          <p:cNvSpPr>
            <a:spLocks noChangeArrowheads="1"/>
          </p:cNvSpPr>
          <p:nvPr/>
        </p:nvSpPr>
        <p:spPr bwMode="auto">
          <a:xfrm>
            <a:off x="6881553" y="2819117"/>
            <a:ext cx="2124075" cy="2522537"/>
          </a:xfrm>
          <a:prstGeom prst="rect">
            <a:avLst/>
          </a:prstGeom>
          <a:solidFill>
            <a:srgbClr val="99CCFF">
              <a:alpha val="37000"/>
            </a:srgbClr>
          </a:solidFill>
          <a:ln w="9525">
            <a:solidFill>
              <a:srgbClr val="3333CC"/>
            </a:solidFill>
            <a:miter lim="800000"/>
            <a:headEnd/>
            <a:tailEnd/>
          </a:ln>
          <a:effectLst/>
        </p:spPr>
        <p:txBody>
          <a:bodyPr>
            <a:spAutoFit/>
          </a:bodyPr>
          <a:lstStyle/>
          <a:p>
            <a:pPr algn="ctr">
              <a:tabLst>
                <a:tab pos="104775" algn="l"/>
                <a:tab pos="2147888" algn="l"/>
              </a:tabLst>
            </a:pPr>
            <a:r>
              <a:rPr lang="fr-FR" sz="1200" b="1" dirty="0">
                <a:solidFill>
                  <a:schemeClr val="accent6">
                    <a:lumMod val="75000"/>
                  </a:schemeClr>
                </a:solidFill>
                <a:latin typeface="Tahoma" charset="0"/>
              </a:rPr>
              <a:t>Niveaux de réponse</a:t>
            </a:r>
          </a:p>
          <a:p>
            <a:pPr algn="ctr">
              <a:tabLst>
                <a:tab pos="104775" algn="l"/>
                <a:tab pos="2147888" algn="l"/>
              </a:tabLst>
            </a:pPr>
            <a:endParaRPr lang="fr-FR" sz="1200" b="1"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Réponse cognitive</a:t>
            </a:r>
            <a:r>
              <a:rPr lang="fr-FR" sz="1100" dirty="0">
                <a:solidFill>
                  <a:schemeClr val="accent6">
                    <a:lumMod val="75000"/>
                  </a:schemeClr>
                </a:solidFill>
                <a:latin typeface="Tahoma" charset="0"/>
              </a:rPr>
              <a:t> :</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notoriété, connaissance, </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souvenir, perception globale</a:t>
            </a:r>
            <a:br>
              <a:rPr lang="fr-FR" sz="1100" dirty="0">
                <a:solidFill>
                  <a:schemeClr val="accent6">
                    <a:lumMod val="75000"/>
                  </a:schemeClr>
                </a:solidFill>
                <a:latin typeface="Tahoma" charset="0"/>
              </a:rPr>
            </a:br>
            <a:endParaRPr lang="fr-FR" sz="1100"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Réponse affective : </a:t>
            </a:r>
            <a:br>
              <a:rPr lang="fr-FR" sz="1100" b="1" dirty="0">
                <a:solidFill>
                  <a:schemeClr val="accent6">
                    <a:lumMod val="75000"/>
                  </a:schemeClr>
                </a:solidFill>
                <a:latin typeface="Tahoma" charset="0"/>
              </a:rPr>
            </a:br>
            <a:r>
              <a:rPr lang="fr-FR" sz="1100" b="1" dirty="0">
                <a:solidFill>
                  <a:schemeClr val="accent6">
                    <a:lumMod val="75000"/>
                  </a:schemeClr>
                </a:solidFill>
                <a:latin typeface="Tahoma" charset="0"/>
              </a:rPr>
              <a:t>	</a:t>
            </a:r>
            <a:r>
              <a:rPr lang="fr-FR" sz="1100" dirty="0">
                <a:solidFill>
                  <a:schemeClr val="accent6">
                    <a:lumMod val="75000"/>
                  </a:schemeClr>
                </a:solidFill>
                <a:latin typeface="Tahoma" charset="0"/>
              </a:rPr>
              <a:t>attitude, préférence,</a:t>
            </a:r>
            <a:br>
              <a:rPr lang="fr-FR" sz="1100" dirty="0">
                <a:solidFill>
                  <a:schemeClr val="accent6">
                    <a:lumMod val="75000"/>
                  </a:schemeClr>
                </a:solidFill>
                <a:latin typeface="Tahoma" charset="0"/>
              </a:rPr>
            </a:br>
            <a:r>
              <a:rPr lang="fr-FR" sz="1100" dirty="0">
                <a:solidFill>
                  <a:schemeClr val="accent6">
                    <a:lumMod val="75000"/>
                  </a:schemeClr>
                </a:solidFill>
                <a:latin typeface="Tahoma" charset="0"/>
              </a:rPr>
              <a:t>	intention</a:t>
            </a:r>
          </a:p>
          <a:p>
            <a:pPr>
              <a:buFontTx/>
              <a:buChar char="•"/>
              <a:tabLst>
                <a:tab pos="104775" algn="l"/>
                <a:tab pos="2147888" algn="l"/>
              </a:tabLst>
            </a:pPr>
            <a:endParaRPr lang="fr-FR" sz="1100" dirty="0">
              <a:solidFill>
                <a:schemeClr val="accent6">
                  <a:lumMod val="75000"/>
                </a:schemeClr>
              </a:solidFill>
              <a:latin typeface="Tahoma" charset="0"/>
            </a:endParaRPr>
          </a:p>
          <a:p>
            <a:pPr>
              <a:buFontTx/>
              <a:buChar char="•"/>
              <a:tabLst>
                <a:tab pos="104775" algn="l"/>
                <a:tab pos="2147888" algn="l"/>
              </a:tabLst>
            </a:pPr>
            <a:r>
              <a:rPr lang="fr-FR" sz="1100" dirty="0">
                <a:solidFill>
                  <a:schemeClr val="accent6">
                    <a:lumMod val="75000"/>
                  </a:schemeClr>
                </a:solidFill>
                <a:latin typeface="Tahoma" charset="0"/>
              </a:rPr>
              <a:t> </a:t>
            </a:r>
            <a:r>
              <a:rPr lang="fr-FR" sz="1100" b="1" dirty="0">
                <a:solidFill>
                  <a:schemeClr val="accent6">
                    <a:lumMod val="75000"/>
                  </a:schemeClr>
                </a:solidFill>
                <a:latin typeface="Tahoma" charset="0"/>
              </a:rPr>
              <a:t>Réponse </a:t>
            </a:r>
            <a:br>
              <a:rPr lang="fr-FR" sz="1100" b="1" dirty="0">
                <a:solidFill>
                  <a:schemeClr val="accent6">
                    <a:lumMod val="75000"/>
                  </a:schemeClr>
                </a:solidFill>
                <a:latin typeface="Tahoma" charset="0"/>
              </a:rPr>
            </a:br>
            <a:r>
              <a:rPr lang="fr-FR" sz="1100" b="1" dirty="0">
                <a:solidFill>
                  <a:schemeClr val="accent6">
                    <a:lumMod val="75000"/>
                  </a:schemeClr>
                </a:solidFill>
                <a:latin typeface="Tahoma" charset="0"/>
              </a:rPr>
              <a:t>	comportementale :</a:t>
            </a:r>
            <a:br>
              <a:rPr lang="fr-FR" sz="1100" b="1" dirty="0">
                <a:solidFill>
                  <a:schemeClr val="accent6">
                    <a:lumMod val="75000"/>
                  </a:schemeClr>
                </a:solidFill>
                <a:latin typeface="Tahoma" charset="0"/>
              </a:rPr>
            </a:br>
            <a:r>
              <a:rPr lang="fr-FR" sz="1100" dirty="0">
                <a:solidFill>
                  <a:schemeClr val="accent6">
                    <a:lumMod val="75000"/>
                  </a:schemeClr>
                </a:solidFill>
                <a:latin typeface="Tahoma" charset="0"/>
              </a:rPr>
              <a:t>	essai, achat, ré-achat, fidélité</a:t>
            </a:r>
          </a:p>
          <a:p>
            <a:pPr>
              <a:buFontTx/>
              <a:buChar char="•"/>
              <a:tabLst>
                <a:tab pos="104775" algn="l"/>
                <a:tab pos="2147888" algn="l"/>
              </a:tabLst>
            </a:pPr>
            <a:endParaRPr lang="fr-FR" sz="1100" dirty="0">
              <a:solidFill>
                <a:schemeClr val="accent6">
                  <a:lumMod val="75000"/>
                </a:schemeClr>
              </a:solidFill>
              <a:latin typeface="Tahoma" charset="0"/>
            </a:endParaRPr>
          </a:p>
          <a:p>
            <a:pPr>
              <a:buFontTx/>
              <a:buChar char="•"/>
              <a:tabLst>
                <a:tab pos="104775" algn="l"/>
                <a:tab pos="2147888" algn="l"/>
              </a:tabLst>
            </a:pPr>
            <a:endParaRPr lang="fr-FR" sz="300" dirty="0">
              <a:solidFill>
                <a:schemeClr val="accent6">
                  <a:lumMod val="75000"/>
                </a:schemeClr>
              </a:solidFill>
              <a:latin typeface="Tahoma" charset="0"/>
            </a:endParaRPr>
          </a:p>
        </p:txBody>
      </p:sp>
      <p:sp>
        <p:nvSpPr>
          <p:cNvPr id="76813" name="Line 13"/>
          <p:cNvSpPr>
            <a:spLocks noChangeShapeType="1"/>
          </p:cNvSpPr>
          <p:nvPr/>
        </p:nvSpPr>
        <p:spPr bwMode="auto">
          <a:xfrm rot="16200000">
            <a:off x="2177257" y="3304381"/>
            <a:ext cx="0" cy="538163"/>
          </a:xfrm>
          <a:prstGeom prst="line">
            <a:avLst/>
          </a:prstGeom>
          <a:noFill/>
          <a:ln w="79375">
            <a:solidFill>
              <a:srgbClr val="3333CC"/>
            </a:solidFill>
            <a:round/>
            <a:headEnd/>
            <a:tailEnd type="triangle" w="med" len="med"/>
          </a:ln>
          <a:effectLst/>
        </p:spPr>
        <p:txBody>
          <a:bodyPr/>
          <a:lstStyle/>
          <a:p>
            <a:endParaRPr lang="fr-FR"/>
          </a:p>
        </p:txBody>
      </p:sp>
      <p:sp>
        <p:nvSpPr>
          <p:cNvPr id="76815" name="Line 15"/>
          <p:cNvSpPr>
            <a:spLocks noChangeShapeType="1"/>
          </p:cNvSpPr>
          <p:nvPr/>
        </p:nvSpPr>
        <p:spPr bwMode="auto">
          <a:xfrm>
            <a:off x="4500563" y="3933825"/>
            <a:ext cx="0" cy="503238"/>
          </a:xfrm>
          <a:prstGeom prst="line">
            <a:avLst/>
          </a:prstGeom>
          <a:noFill/>
          <a:ln w="79375">
            <a:solidFill>
              <a:srgbClr val="3333CC"/>
            </a:solidFill>
            <a:round/>
            <a:headEnd/>
            <a:tailEnd type="triangle" w="med" len="med"/>
          </a:ln>
          <a:effectLst/>
        </p:spPr>
        <p:txBody>
          <a:bodyPr/>
          <a:lstStyle/>
          <a:p>
            <a:endParaRPr lang="fr-FR"/>
          </a:p>
        </p:txBody>
      </p:sp>
      <p:sp>
        <p:nvSpPr>
          <p:cNvPr id="76816" name="Line 16"/>
          <p:cNvSpPr>
            <a:spLocks noChangeShapeType="1"/>
          </p:cNvSpPr>
          <p:nvPr/>
        </p:nvSpPr>
        <p:spPr bwMode="auto">
          <a:xfrm rot="16200000">
            <a:off x="3761582" y="3304381"/>
            <a:ext cx="0" cy="538163"/>
          </a:xfrm>
          <a:prstGeom prst="line">
            <a:avLst/>
          </a:prstGeom>
          <a:noFill/>
          <a:ln w="79375">
            <a:solidFill>
              <a:srgbClr val="3333CC"/>
            </a:solidFill>
            <a:round/>
            <a:headEnd/>
            <a:tailEnd type="triangle" w="med" len="med"/>
          </a:ln>
          <a:effectLst/>
        </p:spPr>
        <p:txBody>
          <a:bodyPr/>
          <a:lstStyle/>
          <a:p>
            <a:endParaRPr lang="fr-FR"/>
          </a:p>
        </p:txBody>
      </p:sp>
      <p:sp>
        <p:nvSpPr>
          <p:cNvPr id="76817" name="Line 17"/>
          <p:cNvSpPr>
            <a:spLocks noChangeShapeType="1"/>
          </p:cNvSpPr>
          <p:nvPr/>
        </p:nvSpPr>
        <p:spPr bwMode="auto">
          <a:xfrm rot="16200000">
            <a:off x="5310982" y="3304381"/>
            <a:ext cx="0" cy="538163"/>
          </a:xfrm>
          <a:prstGeom prst="line">
            <a:avLst/>
          </a:prstGeom>
          <a:noFill/>
          <a:ln w="79375">
            <a:solidFill>
              <a:srgbClr val="3333CC"/>
            </a:solidFill>
            <a:round/>
            <a:headEnd/>
            <a:tailEnd type="triangle" w="med" len="med"/>
          </a:ln>
          <a:effectLst/>
        </p:spPr>
        <p:txBody>
          <a:bodyPr/>
          <a:lstStyle/>
          <a:p>
            <a:endParaRPr lang="fr-FR"/>
          </a:p>
        </p:txBody>
      </p:sp>
      <p:sp>
        <p:nvSpPr>
          <p:cNvPr id="76818" name="Line 18"/>
          <p:cNvSpPr>
            <a:spLocks noChangeShapeType="1"/>
          </p:cNvSpPr>
          <p:nvPr/>
        </p:nvSpPr>
        <p:spPr bwMode="auto">
          <a:xfrm rot="16200000">
            <a:off x="6823869" y="3304382"/>
            <a:ext cx="0" cy="538162"/>
          </a:xfrm>
          <a:prstGeom prst="line">
            <a:avLst/>
          </a:prstGeom>
          <a:noFill/>
          <a:ln w="79375">
            <a:solidFill>
              <a:srgbClr val="3333CC"/>
            </a:solidFill>
            <a:round/>
            <a:headEnd/>
            <a:tailEnd type="triangle" w="med" len="med"/>
          </a:ln>
          <a:effectLst/>
        </p:spPr>
        <p:txBody>
          <a:bodyPr/>
          <a:lstStyle/>
          <a:p>
            <a:endParaRPr lang="fr-FR"/>
          </a:p>
        </p:txBody>
      </p:sp>
      <p:sp>
        <p:nvSpPr>
          <p:cNvPr id="76819" name="Text Box 19"/>
          <p:cNvSpPr txBox="1">
            <a:spLocks noChangeArrowheads="1"/>
          </p:cNvSpPr>
          <p:nvPr/>
        </p:nvSpPr>
        <p:spPr bwMode="auto">
          <a:xfrm>
            <a:off x="4498975" y="6021388"/>
            <a:ext cx="3744913"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i="1" dirty="0">
                <a:solidFill>
                  <a:schemeClr val="bg1"/>
                </a:solidFill>
              </a:rPr>
              <a:t>Les études</a:t>
            </a:r>
          </a:p>
        </p:txBody>
      </p:sp>
      <p:sp>
        <p:nvSpPr>
          <p:cNvPr id="76820" name="AutoShape 20"/>
          <p:cNvSpPr>
            <a:spLocks noChangeArrowheads="1"/>
          </p:cNvSpPr>
          <p:nvPr/>
        </p:nvSpPr>
        <p:spPr bwMode="auto">
          <a:xfrm rot="16200000">
            <a:off x="3165475" y="5913438"/>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76821" name="AutoShape 21"/>
          <p:cNvSpPr>
            <a:spLocks noChangeArrowheads="1"/>
          </p:cNvSpPr>
          <p:nvPr/>
        </p:nvSpPr>
        <p:spPr bwMode="auto">
          <a:xfrm rot="5400000">
            <a:off x="3706813" y="6094412"/>
            <a:ext cx="649288"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6823" name="Rectangle 23"/>
          <p:cNvSpPr>
            <a:spLocks noChangeArrowheads="1"/>
          </p:cNvSpPr>
          <p:nvPr/>
        </p:nvSpPr>
        <p:spPr bwMode="auto">
          <a:xfrm>
            <a:off x="6084888" y="1339850"/>
            <a:ext cx="2951162" cy="1152525"/>
          </a:xfrm>
          <a:prstGeom prst="rect">
            <a:avLst/>
          </a:prstGeom>
          <a:noFill/>
          <a:ln w="9525" algn="ctr">
            <a:noFill/>
            <a:miter lim="800000"/>
            <a:headEnd/>
            <a:tailEnd/>
          </a:ln>
          <a:effectLst/>
        </p:spPr>
        <p:txBody>
          <a:bodyPr anchor="ctr"/>
          <a:lstStyle/>
          <a:p>
            <a:pPr algn="r">
              <a:lnSpc>
                <a:spcPct val="80000"/>
              </a:lnSpc>
            </a:pPr>
            <a:r>
              <a:rPr lang="fr-FR" sz="1800" b="1" dirty="0">
                <a:solidFill>
                  <a:schemeClr val="accent6">
                    <a:lumMod val="75000"/>
                  </a:schemeClr>
                </a:solidFill>
              </a:rPr>
              <a:t>Les domaines d’étude du comportement des consommateurs</a:t>
            </a:r>
          </a:p>
        </p:txBody>
      </p:sp>
      <p:sp>
        <p:nvSpPr>
          <p:cNvPr id="76824" name="Rectangle 24"/>
          <p:cNvSpPr>
            <a:spLocks noChangeArrowheads="1"/>
          </p:cNvSpPr>
          <p:nvPr/>
        </p:nvSpPr>
        <p:spPr bwMode="auto">
          <a:xfrm>
            <a:off x="2657474" y="76533"/>
            <a:ext cx="3581401" cy="706437"/>
          </a:xfrm>
          <a:prstGeom prst="rect">
            <a:avLst/>
          </a:prstGeom>
          <a:noFill/>
          <a:ln w="9525" algn="ctr">
            <a:noFill/>
            <a:miter lim="800000"/>
            <a:headEnd/>
            <a:tailEnd/>
          </a:ln>
          <a:effectLst/>
        </p:spPr>
        <p:txBody>
          <a:bodyPr anchor="ctr"/>
          <a:lstStyle/>
          <a:p>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75688" y="6624638"/>
            <a:ext cx="468312" cy="260350"/>
          </a:xfrm>
        </p:spPr>
        <p:txBody>
          <a:bodyPr/>
          <a:lstStyle/>
          <a:p>
            <a:fld id="{766077C7-3751-4F1E-AAA2-E1C05843E56C}" type="slidenum">
              <a:rPr lang="fr-FR"/>
              <a:pPr/>
              <a:t>148</a:t>
            </a:fld>
            <a:endParaRPr lang="fr-FR"/>
          </a:p>
        </p:txBody>
      </p:sp>
      <p:sp>
        <p:nvSpPr>
          <p:cNvPr id="25608" name="Text Box 8"/>
          <p:cNvSpPr txBox="1">
            <a:spLocks noChangeArrowheads="1"/>
          </p:cNvSpPr>
          <p:nvPr/>
        </p:nvSpPr>
        <p:spPr bwMode="auto">
          <a:xfrm>
            <a:off x="760626" y="1313141"/>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Les études</a:t>
            </a:r>
          </a:p>
        </p:txBody>
      </p:sp>
      <p:sp>
        <p:nvSpPr>
          <p:cNvPr id="25609" name="Text Box 9"/>
          <p:cNvSpPr txBox="1">
            <a:spLocks noChangeArrowheads="1"/>
          </p:cNvSpPr>
          <p:nvPr/>
        </p:nvSpPr>
        <p:spPr bwMode="auto">
          <a:xfrm>
            <a:off x="539750" y="3952875"/>
            <a:ext cx="2663825" cy="369332"/>
          </a:xfrm>
          <a:prstGeom prst="rect">
            <a:avLst/>
          </a:prstGeom>
          <a:solidFill>
            <a:srgbClr val="3333CC"/>
          </a:solidFill>
          <a:ln w="9525">
            <a:noFill/>
            <a:miter lim="800000"/>
            <a:headEnd/>
            <a:tailEnd/>
          </a:ln>
          <a:effectLst/>
        </p:spPr>
        <p:txBody>
          <a:bodyPr>
            <a:spAutoFit/>
          </a:bodyPr>
          <a:lstStyle/>
          <a:p>
            <a:pPr>
              <a:spcBef>
                <a:spcPct val="50000"/>
              </a:spcBef>
            </a:pPr>
            <a:r>
              <a:rPr lang="fr-FR" sz="1800" b="1" i="1" dirty="0">
                <a:solidFill>
                  <a:schemeClr val="bg1"/>
                </a:solidFill>
              </a:rPr>
              <a:t>Qualitatives</a:t>
            </a:r>
          </a:p>
        </p:txBody>
      </p:sp>
      <p:sp>
        <p:nvSpPr>
          <p:cNvPr id="25617" name="Rectangle 17"/>
          <p:cNvSpPr>
            <a:spLocks noChangeArrowheads="1"/>
          </p:cNvSpPr>
          <p:nvPr/>
        </p:nvSpPr>
        <p:spPr bwMode="auto">
          <a:xfrm>
            <a:off x="1547813" y="2000250"/>
            <a:ext cx="6697662" cy="996950"/>
          </a:xfrm>
          <a:prstGeom prst="rect">
            <a:avLst/>
          </a:prstGeom>
          <a:noFill/>
          <a:ln w="9525">
            <a:noFill/>
            <a:miter lim="800000"/>
            <a:headEnd/>
            <a:tailEnd/>
          </a:ln>
          <a:effectLst/>
        </p:spPr>
        <p:txBody>
          <a:bodyPr lIns="65067" rIns="142830" anchor="ctr">
            <a:spAutoFit/>
          </a:bodyPr>
          <a:lstStyle/>
          <a:p>
            <a:pPr algn="just">
              <a:lnSpc>
                <a:spcPct val="110000"/>
              </a:lnSpc>
            </a:pPr>
            <a:r>
              <a:rPr lang="fr-FR" sz="1800" dirty="0">
                <a:solidFill>
                  <a:schemeClr val="accent6">
                    <a:lumMod val="75000"/>
                  </a:schemeClr>
                </a:solidFill>
                <a:cs typeface="Arial" charset="0"/>
              </a:rPr>
              <a:t>Avant de se lancer dans les études : bien préciser les objectifs</a:t>
            </a:r>
          </a:p>
          <a:p>
            <a:pPr algn="just">
              <a:lnSpc>
                <a:spcPct val="110000"/>
              </a:lnSpc>
            </a:pPr>
            <a:r>
              <a:rPr lang="fr-FR" sz="1800" b="1" dirty="0">
                <a:solidFill>
                  <a:schemeClr val="accent6">
                    <a:lumMod val="75000"/>
                  </a:schemeClr>
                </a:solidFill>
                <a:cs typeface="Arial" charset="0"/>
              </a:rPr>
              <a:t>Pas de résultats utilisables et pertinents sans objectifs clairement définis !</a:t>
            </a:r>
          </a:p>
        </p:txBody>
      </p:sp>
      <p:sp>
        <p:nvSpPr>
          <p:cNvPr id="25622" name="AutoShape 22"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25629" name="Rectangle 29"/>
          <p:cNvSpPr>
            <a:spLocks noGrp="1" noChangeArrowheads="1"/>
          </p:cNvSpPr>
          <p:nvPr>
            <p:ph type="title" idx="4294967295"/>
          </p:nvPr>
        </p:nvSpPr>
        <p:spPr>
          <a:xfrm>
            <a:off x="2555777" y="332656"/>
            <a:ext cx="3672408"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25632" name="Text Box 32"/>
          <p:cNvSpPr txBox="1">
            <a:spLocks noChangeArrowheads="1"/>
          </p:cNvSpPr>
          <p:nvPr/>
        </p:nvSpPr>
        <p:spPr bwMode="auto">
          <a:xfrm>
            <a:off x="539750" y="5465763"/>
            <a:ext cx="2663825" cy="369332"/>
          </a:xfrm>
          <a:prstGeom prst="rect">
            <a:avLst/>
          </a:prstGeom>
          <a:solidFill>
            <a:srgbClr val="3333CC"/>
          </a:solidFill>
          <a:ln w="9525">
            <a:noFill/>
            <a:miter lim="800000"/>
            <a:headEnd/>
            <a:tailEnd/>
          </a:ln>
          <a:effectLst/>
        </p:spPr>
        <p:txBody>
          <a:bodyPr>
            <a:spAutoFit/>
          </a:bodyPr>
          <a:lstStyle/>
          <a:p>
            <a:pPr>
              <a:spcBef>
                <a:spcPct val="50000"/>
              </a:spcBef>
            </a:pPr>
            <a:r>
              <a:rPr lang="fr-FR" sz="1800" b="1" i="1" dirty="0">
                <a:solidFill>
                  <a:schemeClr val="bg1"/>
                </a:solidFill>
              </a:rPr>
              <a:t>Quantitatives</a:t>
            </a:r>
          </a:p>
        </p:txBody>
      </p:sp>
      <p:sp>
        <p:nvSpPr>
          <p:cNvPr id="25633" name="Rectangle 33"/>
          <p:cNvSpPr>
            <a:spLocks noChangeArrowheads="1"/>
          </p:cNvSpPr>
          <p:nvPr/>
        </p:nvSpPr>
        <p:spPr bwMode="auto">
          <a:xfrm>
            <a:off x="539750" y="3362325"/>
            <a:ext cx="8208963" cy="366713"/>
          </a:xfrm>
          <a:prstGeom prst="rect">
            <a:avLst/>
          </a:prstGeom>
          <a:noFill/>
          <a:ln w="9525">
            <a:noFill/>
            <a:miter lim="800000"/>
            <a:headEnd/>
            <a:tailEnd/>
          </a:ln>
          <a:effectLst/>
        </p:spPr>
        <p:txBody>
          <a:bodyPr lIns="65067" rIns="142830" anchor="ctr">
            <a:spAutoFit/>
          </a:bodyPr>
          <a:lstStyle/>
          <a:p>
            <a:r>
              <a:rPr lang="fr-FR" sz="1800" b="1" dirty="0">
                <a:solidFill>
                  <a:schemeClr val="accent6">
                    <a:lumMod val="75000"/>
                  </a:schemeClr>
                </a:solidFill>
                <a:cs typeface="Arial" charset="0"/>
              </a:rPr>
              <a:t>2 grandes familles d’études selon les éléments recherchés</a:t>
            </a:r>
          </a:p>
        </p:txBody>
      </p:sp>
      <p:sp>
        <p:nvSpPr>
          <p:cNvPr id="25638" name="Text Box 38"/>
          <p:cNvSpPr txBox="1">
            <a:spLocks noChangeArrowheads="1"/>
          </p:cNvSpPr>
          <p:nvPr/>
        </p:nvSpPr>
        <p:spPr bwMode="auto">
          <a:xfrm>
            <a:off x="3492500" y="3881438"/>
            <a:ext cx="5256213" cy="1190625"/>
          </a:xfrm>
          <a:prstGeom prst="rect">
            <a:avLst/>
          </a:prstGeom>
          <a:noFill/>
          <a:ln w="9525">
            <a:noFill/>
            <a:miter lim="800000"/>
            <a:headEnd/>
            <a:tailEnd/>
          </a:ln>
          <a:effectLst/>
        </p:spPr>
        <p:txBody>
          <a:bodyPr>
            <a:spAutoFit/>
          </a:bodyPr>
          <a:lstStyle/>
          <a:p>
            <a:pPr algn="just">
              <a:spcBef>
                <a:spcPct val="50000"/>
              </a:spcBef>
            </a:pPr>
            <a:r>
              <a:rPr lang="fr-FR" sz="1800" dirty="0">
                <a:solidFill>
                  <a:schemeClr val="accent6">
                    <a:lumMod val="75000"/>
                  </a:schemeClr>
                </a:solidFill>
              </a:rPr>
              <a:t>Une étude exploratoire destinée à circonscrire les éléments d’un problème, à comprendre les logiques qui sous-tendent un comportement ou une opinion…</a:t>
            </a:r>
          </a:p>
        </p:txBody>
      </p:sp>
      <p:sp>
        <p:nvSpPr>
          <p:cNvPr id="25639" name="Text Box 39"/>
          <p:cNvSpPr txBox="1">
            <a:spLocks noChangeArrowheads="1"/>
          </p:cNvSpPr>
          <p:nvPr/>
        </p:nvSpPr>
        <p:spPr bwMode="auto">
          <a:xfrm>
            <a:off x="3492500" y="5465763"/>
            <a:ext cx="5256213" cy="915987"/>
          </a:xfrm>
          <a:prstGeom prst="rect">
            <a:avLst/>
          </a:prstGeom>
          <a:noFill/>
          <a:ln w="9525">
            <a:noFill/>
            <a:miter lim="800000"/>
            <a:headEnd/>
            <a:tailEnd/>
          </a:ln>
          <a:effectLst/>
        </p:spPr>
        <p:txBody>
          <a:bodyPr>
            <a:spAutoFit/>
          </a:bodyPr>
          <a:lstStyle/>
          <a:p>
            <a:pPr algn="just">
              <a:spcBef>
                <a:spcPct val="50000"/>
              </a:spcBef>
            </a:pPr>
            <a:r>
              <a:rPr lang="fr-FR" sz="1800" dirty="0">
                <a:solidFill>
                  <a:schemeClr val="accent6">
                    <a:lumMod val="75000"/>
                  </a:schemeClr>
                </a:solidFill>
              </a:rPr>
              <a:t>Une observation de la fréquence d’une opinion, d’une attitude ou d’un comportement passé sur un population donnée </a:t>
            </a:r>
          </a:p>
        </p:txBody>
      </p:sp>
      <p:sp>
        <p:nvSpPr>
          <p:cNvPr id="25640" name="Text Box 40"/>
          <p:cNvSpPr txBox="1">
            <a:spLocks noChangeArrowheads="1"/>
          </p:cNvSpPr>
          <p:nvPr/>
        </p:nvSpPr>
        <p:spPr bwMode="auto">
          <a:xfrm>
            <a:off x="4500563" y="1268413"/>
            <a:ext cx="3167781"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Leur raison d’être</a:t>
            </a:r>
          </a:p>
        </p:txBody>
      </p:sp>
      <p:sp>
        <p:nvSpPr>
          <p:cNvPr id="25641" name="AutoShape 41"/>
          <p:cNvSpPr>
            <a:spLocks noChangeArrowheads="1"/>
          </p:cNvSpPr>
          <p:nvPr/>
        </p:nvSpPr>
        <p:spPr bwMode="auto">
          <a:xfrm rot="5400000">
            <a:off x="40687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pic>
        <p:nvPicPr>
          <p:cNvPr id="534530" name="Picture 2" descr="C:\Users\BLUEOFFICE\Desktop\image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7331" y="2232415"/>
            <a:ext cx="1036637" cy="54172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16" name="Text Box 32"/>
          <p:cNvSpPr txBox="1">
            <a:spLocks noChangeArrowheads="1"/>
          </p:cNvSpPr>
          <p:nvPr/>
        </p:nvSpPr>
        <p:spPr bwMode="auto">
          <a:xfrm>
            <a:off x="5292080" y="6384925"/>
            <a:ext cx="3456633" cy="369332"/>
          </a:xfrm>
          <a:prstGeom prst="rect">
            <a:avLst/>
          </a:prstGeom>
          <a:solidFill>
            <a:srgbClr val="3333CC"/>
          </a:solidFill>
          <a:ln w="9525">
            <a:noFill/>
            <a:miter lim="800000"/>
            <a:headEnd/>
            <a:tailEnd/>
          </a:ln>
          <a:effectLst/>
        </p:spPr>
        <p:txBody>
          <a:bodyPr wrap="square">
            <a:spAutoFit/>
          </a:bodyPr>
          <a:lstStyle/>
          <a:p>
            <a:pPr>
              <a:spcBef>
                <a:spcPct val="50000"/>
              </a:spcBef>
            </a:pPr>
            <a:r>
              <a:rPr lang="fr-FR" sz="1800" b="1" i="1" dirty="0">
                <a:solidFill>
                  <a:schemeClr val="bg1"/>
                </a:solidFill>
              </a:rPr>
              <a:t>+ Les Études Documentaires</a:t>
            </a:r>
          </a:p>
        </p:txBody>
      </p:sp>
    </p:spTree>
  </p:cSld>
  <p:clrMapOvr>
    <a:masterClrMapping/>
  </p:clrMapOvr>
  <p:transition spd="med">
    <p:randomBa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149</a:t>
            </a:fld>
            <a:endParaRPr lang="fr-FR" dirty="0"/>
          </a:p>
        </p:txBody>
      </p:sp>
      <p:graphicFrame>
        <p:nvGraphicFramePr>
          <p:cNvPr id="3" name="Group 33"/>
          <p:cNvGraphicFramePr>
            <a:graphicFrameLocks noGrp="1"/>
          </p:cNvGraphicFramePr>
          <p:nvPr>
            <p:extLst>
              <p:ext uri="{D42A27DB-BD31-4B8C-83A1-F6EECF244321}">
                <p14:modId xmlns:p14="http://schemas.microsoft.com/office/powerpoint/2010/main" val="4191810489"/>
              </p:ext>
            </p:extLst>
          </p:nvPr>
        </p:nvGraphicFramePr>
        <p:xfrm>
          <a:off x="179512" y="980728"/>
          <a:ext cx="8854380" cy="5516880"/>
        </p:xfrm>
        <a:graphic>
          <a:graphicData uri="http://schemas.openxmlformats.org/drawingml/2006/table">
            <a:tbl>
              <a:tblPr/>
              <a:tblGrid>
                <a:gridCol w="1412795">
                  <a:extLst>
                    <a:ext uri="{9D8B030D-6E8A-4147-A177-3AD203B41FA5}">
                      <a16:colId xmlns:a16="http://schemas.microsoft.com/office/drawing/2014/main" val="20000"/>
                    </a:ext>
                  </a:extLst>
                </a:gridCol>
                <a:gridCol w="4112039">
                  <a:extLst>
                    <a:ext uri="{9D8B030D-6E8A-4147-A177-3AD203B41FA5}">
                      <a16:colId xmlns:a16="http://schemas.microsoft.com/office/drawing/2014/main" val="20001"/>
                    </a:ext>
                  </a:extLst>
                </a:gridCol>
                <a:gridCol w="3329546">
                  <a:extLst>
                    <a:ext uri="{9D8B030D-6E8A-4147-A177-3AD203B41FA5}">
                      <a16:colId xmlns:a16="http://schemas.microsoft.com/office/drawing/2014/main" val="20002"/>
                    </a:ext>
                  </a:extLst>
                </a:gridCol>
              </a:tblGrid>
              <a:tr h="457200">
                <a:tc>
                  <a:txBody>
                    <a:bodyPr/>
                    <a:lstStyle/>
                    <a:p>
                      <a:pPr marL="0" marR="0" lvl="0" indent="0" algn="l" defTabSz="914400" rtl="0" eaLnBrk="0" fontAlgn="base" latinLnBrk="0" hangingPunct="0">
                        <a:lnSpc>
                          <a:spcPct val="100000"/>
                        </a:lnSpc>
                        <a:spcBef>
                          <a:spcPct val="20000"/>
                        </a:spcBef>
                        <a:spcAft>
                          <a:spcPct val="0"/>
                        </a:spcAft>
                        <a:buClr>
                          <a:schemeClr val="tx2"/>
                        </a:buClr>
                        <a:buSzPct val="100000"/>
                        <a:buFont typeface="Zapf Dingbats" charset="2"/>
                        <a:buNone/>
                        <a:tabLst/>
                      </a:pPr>
                      <a:endParaRPr kumimoji="0" lang="fr-FR" sz="2400" b="1" i="0" u="none" strike="noStrike" cap="none" normalizeH="0" baseline="0" dirty="0">
                        <a:ln>
                          <a:noFill/>
                        </a:ln>
                        <a:solidFill>
                          <a:srgbClr val="000099"/>
                        </a:solidFill>
                        <a:effectLst/>
                        <a:latin typeface="Arial" charset="0"/>
                      </a:endParaRPr>
                    </a:p>
                  </a:txBody>
                  <a:tcPr horzOverflow="overflow">
                    <a:lnL w="12700" cap="flat" cmpd="sng" algn="ctr">
                      <a:solidFill>
                        <a:schemeClr val="tx1"/>
                      </a:solidFill>
                      <a:prstDash val="solid"/>
                      <a:round/>
                      <a:headEnd type="none" w="med" len="med"/>
                      <a:tailEnd type="none" w="med" len="med"/>
                    </a:lnL>
                    <a:lnR w="25400" cap="flat" cmpd="sng" algn="ctr">
                      <a:solidFill>
                        <a:srgbClr val="000080"/>
                      </a:solidFill>
                      <a:prstDash val="solid"/>
                      <a:round/>
                      <a:headEnd type="none" w="med" len="med"/>
                      <a:tailEnd type="none" w="med" len="med"/>
                    </a:lnR>
                    <a:lnT w="12700" cap="flat" cmpd="sng" algn="ctr">
                      <a:solidFill>
                        <a:schemeClr val="tx1"/>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600" b="1" i="0" u="none" strike="noStrike" cap="none" normalizeH="0" baseline="0" dirty="0">
                          <a:ln>
                            <a:noFill/>
                          </a:ln>
                          <a:solidFill>
                            <a:srgbClr val="000099"/>
                          </a:solidFill>
                          <a:effectLst/>
                          <a:latin typeface="Arial" charset="0"/>
                          <a:cs typeface="Times New Roman" pitchFamily="18" charset="0"/>
                        </a:rPr>
                        <a:t>QUALITATIVES</a:t>
                      </a:r>
                      <a:endParaRPr kumimoji="0" lang="fr-FR" sz="1600" b="0" i="0" u="none" strike="noStrike" cap="none" normalizeH="0" baseline="0" dirty="0">
                        <a:ln>
                          <a:noFill/>
                        </a:ln>
                        <a:solidFill>
                          <a:srgbClr val="000099"/>
                        </a:solidFill>
                        <a:effectLst/>
                        <a:latin typeface="Arial" charset="0"/>
                        <a:cs typeface="Times New Roman" pitchFamily="18" charset="0"/>
                      </a:endParaRPr>
                    </a:p>
                  </a:txBody>
                  <a:tcPr horzOverflow="overflow">
                    <a:lnL w="25400" cap="flat" cmpd="sng" algn="ctr">
                      <a:solidFill>
                        <a:srgbClr val="000080"/>
                      </a:solidFill>
                      <a:prstDash val="solid"/>
                      <a:round/>
                      <a:headEnd type="none" w="med" len="med"/>
                      <a:tailEnd type="none" w="med" len="med"/>
                    </a:lnL>
                    <a:lnR w="25400" cap="flat" cmpd="sng" algn="ctr">
                      <a:solidFill>
                        <a:srgbClr val="000080"/>
                      </a:solidFill>
                      <a:prstDash val="solid"/>
                      <a:round/>
                      <a:headEnd type="none" w="med" len="med"/>
                      <a:tailEnd type="none" w="med" len="med"/>
                    </a:lnR>
                    <a:lnT w="12700" cap="flat" cmpd="sng" algn="ctr">
                      <a:solidFill>
                        <a:schemeClr val="tx1"/>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600" b="1" i="0" u="none" strike="noStrike" cap="none" normalizeH="0" baseline="0" dirty="0">
                          <a:ln>
                            <a:noFill/>
                          </a:ln>
                          <a:solidFill>
                            <a:srgbClr val="000099"/>
                          </a:solidFill>
                          <a:effectLst/>
                          <a:latin typeface="Arial" charset="0"/>
                          <a:cs typeface="Times New Roman" pitchFamily="18" charset="0"/>
                        </a:rPr>
                        <a:t>QUANTITATIVES</a:t>
                      </a:r>
                      <a:endParaRPr kumimoji="0" lang="fr-FR" sz="1600" b="0" i="0" u="none" strike="noStrike" cap="none" normalizeH="0" baseline="0" dirty="0">
                        <a:ln>
                          <a:noFill/>
                        </a:ln>
                        <a:solidFill>
                          <a:srgbClr val="000099"/>
                        </a:solidFill>
                        <a:effectLst/>
                        <a:latin typeface="Arial" charset="0"/>
                        <a:cs typeface="Times New Roman" pitchFamily="18" charset="0"/>
                      </a:endParaRPr>
                    </a:p>
                  </a:txBody>
                  <a:tcPr horzOverflow="overflow">
                    <a:lnL w="25400" cap="flat" cmpd="sng" algn="ctr">
                      <a:solidFill>
                        <a:srgbClr val="00008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883920">
                <a:tc>
                  <a:txBody>
                    <a:bodyPr/>
                    <a:lstStyle/>
                    <a:p>
                      <a:pPr marL="0" marR="0" lvl="0" indent="0" algn="just" defTabSz="914400" rtl="0" eaLnBrk="0" fontAlgn="base" latinLnBrk="0" hangingPunct="0">
                        <a:lnSpc>
                          <a:spcPct val="100000"/>
                        </a:lnSpc>
                        <a:spcBef>
                          <a:spcPct val="0"/>
                        </a:spcBef>
                        <a:spcAft>
                          <a:spcPct val="0"/>
                        </a:spcAft>
                        <a:buClrTx/>
                        <a:buSzPct val="100000"/>
                        <a:buFontTx/>
                        <a:buNone/>
                        <a:tabLst/>
                      </a:pPr>
                      <a:r>
                        <a:rPr kumimoji="0" lang="fr-FR" sz="1200" b="1" i="0" u="none" strike="noStrike" cap="none" normalizeH="0" baseline="0" dirty="0">
                          <a:ln>
                            <a:noFill/>
                          </a:ln>
                          <a:solidFill>
                            <a:srgbClr val="000099"/>
                          </a:solidFill>
                          <a:effectLst/>
                          <a:latin typeface="Arial" charset="0"/>
                          <a:cs typeface="Times New Roman" pitchFamily="18" charset="0"/>
                        </a:rPr>
                        <a:t>BASE</a:t>
                      </a:r>
                    </a:p>
                    <a:p>
                      <a:pPr marL="0" marR="0" lvl="0" indent="0" algn="just" defTabSz="914400" rtl="0" eaLnBrk="0" fontAlgn="base" latinLnBrk="0" hangingPunct="0">
                        <a:lnSpc>
                          <a:spcPct val="100000"/>
                        </a:lnSpc>
                        <a:spcBef>
                          <a:spcPct val="0"/>
                        </a:spcBef>
                        <a:spcAft>
                          <a:spcPct val="0"/>
                        </a:spcAft>
                        <a:buClrTx/>
                        <a:buSzPct val="100000"/>
                        <a:buFontTx/>
                        <a:buNone/>
                        <a:tabLst/>
                      </a:pPr>
                      <a:r>
                        <a:rPr kumimoji="0" lang="fr-FR" sz="1200" b="1" i="0" u="none" strike="noStrike" cap="none" normalizeH="0" baseline="0" dirty="0">
                          <a:ln>
                            <a:noFill/>
                          </a:ln>
                          <a:solidFill>
                            <a:srgbClr val="000099"/>
                          </a:solidFill>
                          <a:effectLst/>
                          <a:latin typeface="Arial" charset="0"/>
                          <a:cs typeface="Times New Roman" pitchFamily="18" charset="0"/>
                        </a:rPr>
                        <a:t>VISEE GLOBALE</a:t>
                      </a:r>
                      <a:endParaRPr kumimoji="0" lang="fr-FR" sz="1200" b="1" i="0" u="none" strike="noStrike" cap="none" normalizeH="0" baseline="0" dirty="0">
                        <a:ln>
                          <a:noFill/>
                        </a:ln>
                        <a:solidFill>
                          <a:srgbClr val="000099"/>
                        </a:solidFill>
                        <a:effectLst/>
                        <a:latin typeface="Arial" charset="0"/>
                      </a:endParaRPr>
                    </a:p>
                  </a:txBody>
                  <a:tcPr horzOverflow="overflow">
                    <a:lnL w="12700" cap="flat" cmpd="sng" algn="ctr">
                      <a:solidFill>
                        <a:schemeClr val="tx1"/>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accent1">
                        <a:lumMod val="90000"/>
                      </a:schemeClr>
                    </a:solidFill>
                  </a:tcPr>
                </a:tc>
                <a:tc>
                  <a:txBody>
                    <a:bodyPr/>
                    <a:lstStyle/>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Mots</a:t>
                      </a: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Identifier</a:t>
                      </a:r>
                      <a:endParaRPr kumimoji="0" lang="fr-FR" sz="1200" b="0" i="0" u="none" strike="noStrike" cap="none" normalizeH="0" baseline="0" dirty="0">
                        <a:ln>
                          <a:noFill/>
                        </a:ln>
                        <a:solidFill>
                          <a:srgbClr val="000099"/>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Explorer</a:t>
                      </a:r>
                      <a:endParaRPr kumimoji="0" lang="fr-FR" sz="1200" b="0" i="0" u="none" strike="noStrike" cap="none" normalizeH="0" baseline="0" dirty="0">
                        <a:ln>
                          <a:noFill/>
                        </a:ln>
                        <a:solidFill>
                          <a:srgbClr val="000099"/>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Comprendre</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Chiffres</a:t>
                      </a: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Mesurer</a:t>
                      </a:r>
                      <a:endParaRPr kumimoji="0" lang="fr-FR" sz="1200" b="0" i="0" u="none" strike="noStrike" cap="none" normalizeH="0" baseline="0" dirty="0">
                        <a:ln>
                          <a:noFill/>
                        </a:ln>
                        <a:solidFill>
                          <a:srgbClr val="000099"/>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Pondérer</a:t>
                      </a:r>
                      <a:endParaRPr kumimoji="0" lang="fr-FR" sz="1200" b="0" i="0" u="none" strike="noStrike" cap="none" normalizeH="0" baseline="0" dirty="0">
                        <a:ln>
                          <a:noFill/>
                        </a:ln>
                        <a:solidFill>
                          <a:srgbClr val="000099"/>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Valider</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12700" cap="flat" cmpd="sng" algn="ctr">
                      <a:solidFill>
                        <a:schemeClr val="tx1"/>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280160">
                <a:tc>
                  <a:txBody>
                    <a:bodyPr/>
                    <a:lstStyle/>
                    <a:p>
                      <a:pPr marL="0" marR="0" lvl="0" indent="0" algn="just" defTabSz="914400" rtl="0" eaLnBrk="0" fontAlgn="base" latinLnBrk="0" hangingPunct="0">
                        <a:lnSpc>
                          <a:spcPct val="100000"/>
                        </a:lnSpc>
                        <a:spcBef>
                          <a:spcPct val="0"/>
                        </a:spcBef>
                        <a:spcAft>
                          <a:spcPct val="0"/>
                        </a:spcAft>
                        <a:buClrTx/>
                        <a:buSzPct val="100000"/>
                        <a:buFontTx/>
                        <a:buNone/>
                        <a:tabLst/>
                      </a:pPr>
                      <a:r>
                        <a:rPr kumimoji="0" lang="fr-FR" sz="1200" b="1" i="0" u="none" strike="noStrike" cap="none" normalizeH="0" baseline="0" dirty="0">
                          <a:ln>
                            <a:noFill/>
                          </a:ln>
                          <a:solidFill>
                            <a:srgbClr val="000099"/>
                          </a:solidFill>
                          <a:effectLst/>
                          <a:latin typeface="Arial" charset="0"/>
                          <a:cs typeface="Times New Roman" pitchFamily="18" charset="0"/>
                        </a:rPr>
                        <a:t>OBJECTIFS SPECIFIQUES</a:t>
                      </a:r>
                    </a:p>
                  </a:txBody>
                  <a:tcPr horzOverflow="overflow">
                    <a:lnL w="12700" cap="flat" cmpd="sng" algn="ctr">
                      <a:solidFill>
                        <a:schemeClr val="tx1"/>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accent1">
                        <a:lumMod val="90000"/>
                      </a:schemeClr>
                    </a:solidFill>
                  </a:tcPr>
                </a:tc>
                <a:tc>
                  <a:txBody>
                    <a:bodyPr/>
                    <a:lstStyle/>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Identifier </a:t>
                      </a:r>
                      <a:r>
                        <a:rPr kumimoji="0" lang="fr-FR" sz="1300" b="0" i="0" u="none" strike="noStrike" cap="none" normalizeH="0" baseline="0" dirty="0">
                          <a:ln>
                            <a:noFill/>
                          </a:ln>
                          <a:solidFill>
                            <a:srgbClr val="000099"/>
                          </a:solidFill>
                          <a:effectLst/>
                          <a:latin typeface="Arial" charset="0"/>
                          <a:cs typeface="Times New Roman" pitchFamily="18" charset="0"/>
                        </a:rPr>
                        <a:t>des phénomènes, conscients ou inconscients exprimés ou latents.</a:t>
                      </a: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En explorer </a:t>
                      </a:r>
                      <a:r>
                        <a:rPr kumimoji="0" lang="fr-FR" sz="1300" b="0" i="0" u="none" strike="noStrike" cap="none" normalizeH="0" baseline="0" dirty="0">
                          <a:ln>
                            <a:noFill/>
                          </a:ln>
                          <a:solidFill>
                            <a:srgbClr val="000099"/>
                          </a:solidFill>
                          <a:effectLst/>
                          <a:latin typeface="Arial" charset="0"/>
                          <a:cs typeface="Times New Roman" pitchFamily="18" charset="0"/>
                        </a:rPr>
                        <a:t>les contours, les interactions, le fonctionnement.</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Comprendre</a:t>
                      </a:r>
                      <a:r>
                        <a:rPr kumimoji="0" lang="fr-FR" sz="1300" b="0" i="0" u="none" strike="noStrike" cap="none" normalizeH="0" baseline="0" dirty="0">
                          <a:ln>
                            <a:noFill/>
                          </a:ln>
                          <a:solidFill>
                            <a:srgbClr val="000099"/>
                          </a:solidFill>
                          <a:effectLst/>
                          <a:latin typeface="Arial" charset="0"/>
                          <a:cs typeface="Times New Roman" pitchFamily="18" charset="0"/>
                        </a:rPr>
                        <a:t> les mécanismes psychologiques gouvernant les conduites des individus.</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Mesurer et relativiser </a:t>
                      </a:r>
                      <a:r>
                        <a:rPr kumimoji="0" lang="fr-FR" sz="1300" b="0" i="0" u="none" strike="noStrike" cap="none" normalizeH="0" baseline="0" dirty="0">
                          <a:ln>
                            <a:noFill/>
                          </a:ln>
                          <a:solidFill>
                            <a:srgbClr val="000099"/>
                          </a:solidFill>
                          <a:effectLst/>
                          <a:latin typeface="Arial" charset="0"/>
                          <a:cs typeface="Times New Roman" pitchFamily="18" charset="0"/>
                        </a:rPr>
                        <a:t>des ordres de grandeur.</a:t>
                      </a: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Dénombrer, caractériser</a:t>
                      </a:r>
                      <a:r>
                        <a:rPr kumimoji="0" lang="fr-FR" sz="1300" b="0" i="0" u="none" strike="noStrike" cap="none" normalizeH="0" baseline="0" dirty="0">
                          <a:ln>
                            <a:noFill/>
                          </a:ln>
                          <a:solidFill>
                            <a:srgbClr val="000099"/>
                          </a:solidFill>
                          <a:effectLst/>
                          <a:latin typeface="Arial" charset="0"/>
                          <a:cs typeface="Times New Roman" pitchFamily="18" charset="0"/>
                        </a:rPr>
                        <a:t> des cibles.</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Vérifier</a:t>
                      </a:r>
                      <a:r>
                        <a:rPr kumimoji="0" lang="fr-FR" sz="1300" b="0" i="0" u="none" strike="noStrike" cap="none" normalizeH="0" baseline="0" dirty="0">
                          <a:ln>
                            <a:noFill/>
                          </a:ln>
                          <a:solidFill>
                            <a:srgbClr val="000099"/>
                          </a:solidFill>
                          <a:effectLst/>
                          <a:latin typeface="Arial" charset="0"/>
                          <a:cs typeface="Times New Roman" pitchFamily="18" charset="0"/>
                        </a:rPr>
                        <a:t> les hypothèses et les </a:t>
                      </a:r>
                      <a:r>
                        <a:rPr kumimoji="0" lang="fr-FR" sz="1300" b="1" i="0" u="none" strike="noStrike" cap="none" normalizeH="0" baseline="0" dirty="0">
                          <a:ln>
                            <a:noFill/>
                          </a:ln>
                          <a:solidFill>
                            <a:srgbClr val="000099"/>
                          </a:solidFill>
                          <a:effectLst/>
                          <a:latin typeface="Arial" charset="0"/>
                          <a:cs typeface="Times New Roman" pitchFamily="18" charset="0"/>
                        </a:rPr>
                        <a:t>pondérer</a:t>
                      </a:r>
                      <a:r>
                        <a:rPr kumimoji="0" lang="fr-FR" sz="1300" b="0" i="0" u="none" strike="noStrike" cap="none" normalizeH="0" baseline="0" dirty="0">
                          <a:ln>
                            <a:noFill/>
                          </a:ln>
                          <a:solidFill>
                            <a:srgbClr val="000099"/>
                          </a:solidFill>
                          <a:effectLst/>
                          <a:latin typeface="Arial" charset="0"/>
                          <a:cs typeface="Times New Roman" pitchFamily="18" charset="0"/>
                        </a:rPr>
                        <a:t>.</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1" i="0" u="none" strike="noStrike" cap="none" normalizeH="0" baseline="0" dirty="0">
                          <a:ln>
                            <a:noFill/>
                          </a:ln>
                          <a:solidFill>
                            <a:srgbClr val="000099"/>
                          </a:solidFill>
                          <a:effectLst/>
                          <a:latin typeface="Arial" charset="0"/>
                          <a:cs typeface="Times New Roman" pitchFamily="18" charset="0"/>
                        </a:rPr>
                        <a:t>Mesurer </a:t>
                      </a:r>
                      <a:r>
                        <a:rPr kumimoji="0" lang="fr-FR" sz="1300" b="0" i="0" u="none" strike="noStrike" cap="none" normalizeH="0" baseline="0" dirty="0">
                          <a:ln>
                            <a:noFill/>
                          </a:ln>
                          <a:solidFill>
                            <a:srgbClr val="000099"/>
                          </a:solidFill>
                          <a:effectLst/>
                          <a:latin typeface="Arial" charset="0"/>
                          <a:cs typeface="Times New Roman" pitchFamily="18" charset="0"/>
                        </a:rPr>
                        <a:t>le passé / </a:t>
                      </a:r>
                      <a:r>
                        <a:rPr kumimoji="0" lang="fr-FR" sz="1300" b="1" i="0" u="none" strike="noStrike" cap="none" normalizeH="0" baseline="0" dirty="0">
                          <a:ln>
                            <a:noFill/>
                          </a:ln>
                          <a:solidFill>
                            <a:srgbClr val="000099"/>
                          </a:solidFill>
                          <a:effectLst/>
                          <a:latin typeface="Arial" charset="0"/>
                          <a:cs typeface="Times New Roman" pitchFamily="18" charset="0"/>
                        </a:rPr>
                        <a:t>estimer</a:t>
                      </a:r>
                      <a:r>
                        <a:rPr kumimoji="0" lang="fr-FR" sz="1300" b="0" i="0" u="none" strike="noStrike" cap="none" normalizeH="0" baseline="0" dirty="0">
                          <a:ln>
                            <a:noFill/>
                          </a:ln>
                          <a:solidFill>
                            <a:srgbClr val="000099"/>
                          </a:solidFill>
                          <a:effectLst/>
                          <a:latin typeface="Arial" charset="0"/>
                          <a:cs typeface="Times New Roman" pitchFamily="18" charset="0"/>
                        </a:rPr>
                        <a:t> l’avenir.</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12700" cap="flat" cmpd="sng" algn="ctr">
                      <a:solidFill>
                        <a:schemeClr val="tx1"/>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2209800">
                <a:tc>
                  <a:txBody>
                    <a:bodyPr/>
                    <a:lstStyle/>
                    <a:p>
                      <a:pPr marL="0" marR="0" lvl="0" indent="0" algn="just" defTabSz="914400" rtl="0" eaLnBrk="0" fontAlgn="base" latinLnBrk="0" hangingPunct="0">
                        <a:lnSpc>
                          <a:spcPct val="100000"/>
                        </a:lnSpc>
                        <a:spcBef>
                          <a:spcPct val="0"/>
                        </a:spcBef>
                        <a:spcAft>
                          <a:spcPct val="0"/>
                        </a:spcAft>
                        <a:buClrTx/>
                        <a:buSzPct val="100000"/>
                        <a:buFontTx/>
                        <a:buNone/>
                        <a:tabLst/>
                      </a:pPr>
                      <a:r>
                        <a:rPr kumimoji="0" lang="fr-FR" sz="1200" b="1" i="0" u="none" strike="noStrike" cap="none" normalizeH="0" baseline="0" dirty="0">
                          <a:ln>
                            <a:noFill/>
                          </a:ln>
                          <a:solidFill>
                            <a:srgbClr val="000099"/>
                          </a:solidFill>
                          <a:effectLst/>
                          <a:latin typeface="Arial" charset="0"/>
                          <a:cs typeface="Times New Roman" pitchFamily="18" charset="0"/>
                        </a:rPr>
                        <a:t>METHODES</a:t>
                      </a:r>
                    </a:p>
                  </a:txBody>
                  <a:tcPr horzOverflow="overflow">
                    <a:lnL w="12700" cap="flat" cmpd="sng" algn="ctr">
                      <a:solidFill>
                        <a:schemeClr val="tx1"/>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accent1">
                        <a:lumMod val="90000"/>
                      </a:schemeClr>
                    </a:solidFill>
                  </a:tcPr>
                </a:tc>
                <a:tc>
                  <a:txBody>
                    <a:bodyPr/>
                    <a:lstStyle/>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Pas d’a priori : ouverture à l’émergence du spontané ; approches souvent indirectes.</a:t>
                      </a:r>
                    </a:p>
                    <a:p>
                      <a:pPr marL="0" marR="0" lvl="0" indent="0" algn="l" defTabSz="914400" rtl="0" eaLnBrk="0" fontAlgn="base" latinLnBrk="0" hangingPunct="0">
                        <a:lnSpc>
                          <a:spcPct val="100000"/>
                        </a:lnSpc>
                        <a:spcBef>
                          <a:spcPct val="0"/>
                        </a:spcBef>
                        <a:spcAft>
                          <a:spcPct val="0"/>
                        </a:spcAft>
                        <a:buClrTx/>
                        <a:buSzPct val="100000"/>
                        <a:buFontTx/>
                        <a:buNone/>
                        <a:tabLst/>
                      </a:pP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Bases psychologiques et sociologiques.</a:t>
                      </a:r>
                    </a:p>
                    <a:p>
                      <a:pPr marL="0" marR="0" lvl="0" indent="0" algn="l" defTabSz="914400" rtl="0" eaLnBrk="0" fontAlgn="base" latinLnBrk="0" hangingPunct="0">
                        <a:lnSpc>
                          <a:spcPct val="100000"/>
                        </a:lnSpc>
                        <a:spcBef>
                          <a:spcPct val="0"/>
                        </a:spcBef>
                        <a:spcAft>
                          <a:spcPct val="0"/>
                        </a:spcAft>
                        <a:buClrTx/>
                        <a:buSzPct val="100000"/>
                        <a:buFontTx/>
                        <a:buNone/>
                        <a:tabLst/>
                      </a:pP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Recueil psychologique et sociologique.</a:t>
                      </a:r>
                    </a:p>
                    <a:p>
                      <a:pPr marL="0" marR="0" lvl="0" indent="0" algn="l" defTabSz="914400" rtl="0" eaLnBrk="0" fontAlgn="base" latinLnBrk="0" hangingPunct="0">
                        <a:lnSpc>
                          <a:spcPct val="100000"/>
                        </a:lnSpc>
                        <a:spcBef>
                          <a:spcPct val="0"/>
                        </a:spcBef>
                        <a:spcAft>
                          <a:spcPct val="0"/>
                        </a:spcAft>
                        <a:buClrTx/>
                        <a:buSzPct val="100000"/>
                        <a:buFontTx/>
                        <a:buNone/>
                        <a:tabLst/>
                      </a:pP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Echantillons restreints non représentatifs.</a:t>
                      </a:r>
                    </a:p>
                    <a:p>
                      <a:pPr marL="0" marR="0" lvl="0" indent="0" algn="l" defTabSz="914400" rtl="0" eaLnBrk="0" fontAlgn="base" latinLnBrk="0" hangingPunct="0">
                        <a:lnSpc>
                          <a:spcPct val="100000"/>
                        </a:lnSpc>
                        <a:spcBef>
                          <a:spcPct val="0"/>
                        </a:spcBef>
                        <a:spcAft>
                          <a:spcPct val="0"/>
                        </a:spcAft>
                        <a:buClrTx/>
                        <a:buSzPct val="100000"/>
                        <a:buFontTx/>
                        <a:buNone/>
                        <a:tabLst/>
                      </a:pP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Exploitation humaine (base audio / vidéo).</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Ponctuelles.</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Elaborées, très structurées, approches surtout directes.</a:t>
                      </a: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Bases mathématiques et statistiques.</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Recueil, surtout « fermé » et encadré, peu de spontané.</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Echantillons plus importants représentatifs ou non mais contrôlés statistiquement.</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Exploitation informatique et statistique.</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Ponctuelles ou régulières.</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12700" cap="flat" cmpd="sng" algn="ctr">
                      <a:solidFill>
                        <a:schemeClr val="tx1"/>
                      </a:solidFill>
                      <a:prstDash val="solid"/>
                      <a:round/>
                      <a:headEnd type="none" w="med" len="med"/>
                      <a:tailEnd type="none" w="med" len="med"/>
                    </a:lnR>
                    <a:lnT w="25400" cap="flat" cmpd="sng" algn="ctr">
                      <a:solidFill>
                        <a:srgbClr val="000080"/>
                      </a:solidFill>
                      <a:prstDash val="solid"/>
                      <a:round/>
                      <a:headEnd type="none" w="med" len="med"/>
                      <a:tailEnd type="none" w="med" len="med"/>
                    </a:lnT>
                    <a:lnB w="25400" cap="flat" cmpd="sng" algn="ctr">
                      <a:solidFill>
                        <a:srgbClr val="000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685800">
                <a:tc>
                  <a:txBody>
                    <a:bodyPr/>
                    <a:lstStyle/>
                    <a:p>
                      <a:pPr marL="0" marR="0" lvl="0" indent="0" algn="just" defTabSz="914400" rtl="0" eaLnBrk="0" fontAlgn="base" latinLnBrk="0" hangingPunct="0">
                        <a:lnSpc>
                          <a:spcPct val="100000"/>
                        </a:lnSpc>
                        <a:spcBef>
                          <a:spcPct val="0"/>
                        </a:spcBef>
                        <a:spcAft>
                          <a:spcPct val="0"/>
                        </a:spcAft>
                        <a:buClrTx/>
                        <a:buSzPct val="100000"/>
                        <a:buFontTx/>
                        <a:buNone/>
                        <a:tabLst/>
                      </a:pPr>
                      <a:r>
                        <a:rPr kumimoji="0" lang="fr-FR" sz="1200" b="1" i="0" u="none" strike="noStrike" cap="none" normalizeH="0" baseline="0" dirty="0">
                          <a:ln>
                            <a:noFill/>
                          </a:ln>
                          <a:solidFill>
                            <a:srgbClr val="000099"/>
                          </a:solidFill>
                          <a:effectLst/>
                          <a:latin typeface="Arial" charset="0"/>
                          <a:cs typeface="Times New Roman" pitchFamily="18" charset="0"/>
                        </a:rPr>
                        <a:t>PRINCIPES D’UTILISATION</a:t>
                      </a:r>
                    </a:p>
                  </a:txBody>
                  <a:tcPr horzOverflow="overflow">
                    <a:lnL w="12700" cap="flat" cmpd="sng" algn="ctr">
                      <a:solidFill>
                        <a:schemeClr val="tx1"/>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90000"/>
                      </a:schemeClr>
                    </a:solidFill>
                  </a:tcPr>
                </a:tc>
                <a:tc>
                  <a:txBody>
                    <a:bodyPr/>
                    <a:lstStyle/>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Exploration.</a:t>
                      </a: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Support de développement.</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Recherche d’hypothèses.</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25400" cap="flat" cmpd="sng" algn="ctr">
                      <a:solidFill>
                        <a:srgbClr val="000080"/>
                      </a:solidFill>
                      <a:prstDash val="solid"/>
                      <a:round/>
                      <a:headEnd type="none" w="med" len="med"/>
                      <a:tailEnd type="none" w="med" len="med"/>
                    </a:lnR>
                    <a:lnT w="25400" cap="flat" cmpd="sng" algn="ctr">
                      <a:solidFill>
                        <a:srgbClr val="00008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Description.</a:t>
                      </a:r>
                      <a:endParaRPr kumimoji="0" lang="fr-FR" sz="1200" b="0" i="0" u="none" strike="noStrike" cap="none" normalizeH="0" baseline="0" dirty="0">
                        <a:ln>
                          <a:noFill/>
                        </a:ln>
                        <a:solidFill>
                          <a:srgbClr val="000099"/>
                        </a:solidFill>
                        <a:effectLst/>
                        <a:latin typeface="Arial"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Support de décision d’action.</a:t>
                      </a:r>
                      <a:endParaRPr kumimoji="0" lang="fr-FR" sz="1200" b="0" i="0" u="none" strike="noStrike" cap="none" normalizeH="0" baseline="0" dirty="0">
                        <a:ln>
                          <a:noFill/>
                        </a:ln>
                        <a:solidFill>
                          <a:srgbClr val="000099"/>
                        </a:solidFill>
                        <a:effectLst/>
                        <a:latin typeface="Arial" charset="0"/>
                      </a:endParaRPr>
                    </a:p>
                    <a:p>
                      <a:pPr marL="0" marR="0" lvl="0" indent="0" algn="l" defTabSz="914400" rtl="0" eaLnBrk="0" fontAlgn="base" latinLnBrk="0" hangingPunct="0">
                        <a:lnSpc>
                          <a:spcPct val="100000"/>
                        </a:lnSpc>
                        <a:spcBef>
                          <a:spcPct val="0"/>
                        </a:spcBef>
                        <a:spcAft>
                          <a:spcPct val="0"/>
                        </a:spcAft>
                        <a:buClrTx/>
                        <a:buSzPct val="100000"/>
                        <a:buFontTx/>
                        <a:buNone/>
                        <a:tabLst/>
                      </a:pPr>
                      <a:r>
                        <a:rPr kumimoji="0" lang="fr-FR" sz="1300" b="0" i="0" u="none" strike="noStrike" cap="none" normalizeH="0" baseline="0" dirty="0">
                          <a:ln>
                            <a:noFill/>
                          </a:ln>
                          <a:solidFill>
                            <a:srgbClr val="000099"/>
                          </a:solidFill>
                          <a:effectLst/>
                          <a:latin typeface="Arial" charset="0"/>
                          <a:cs typeface="Times New Roman" pitchFamily="18" charset="0"/>
                        </a:rPr>
                        <a:t>Validation d’hypothèses.</a:t>
                      </a:r>
                      <a:endParaRPr kumimoji="0" lang="fr-FR" sz="2800" b="0" i="0" u="none" strike="noStrike" cap="none" normalizeH="0" baseline="0" dirty="0">
                        <a:ln>
                          <a:noFill/>
                        </a:ln>
                        <a:solidFill>
                          <a:srgbClr val="000099"/>
                        </a:solidFill>
                        <a:effectLst/>
                        <a:latin typeface="Arial" charset="0"/>
                      </a:endParaRPr>
                    </a:p>
                  </a:txBody>
                  <a:tcPr horzOverflow="overflow">
                    <a:lnL w="25400" cap="flat" cmpd="sng" algn="ctr">
                      <a:solidFill>
                        <a:srgbClr val="000080"/>
                      </a:solidFill>
                      <a:prstDash val="solid"/>
                      <a:round/>
                      <a:headEnd type="none" w="med" len="med"/>
                      <a:tailEnd type="none" w="med" len="med"/>
                    </a:lnL>
                    <a:lnR w="12700" cap="flat" cmpd="sng" algn="ctr">
                      <a:solidFill>
                        <a:schemeClr val="tx1"/>
                      </a:solidFill>
                      <a:prstDash val="solid"/>
                      <a:round/>
                      <a:headEnd type="none" w="med" len="med"/>
                      <a:tailEnd type="none" w="med" len="med"/>
                    </a:lnR>
                    <a:lnT w="25400" cap="flat" cmpd="sng" algn="ctr">
                      <a:solidFill>
                        <a:srgbClr val="00008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4" name="Rectangle 29"/>
          <p:cNvSpPr txBox="1">
            <a:spLocks noChangeArrowheads="1"/>
          </p:cNvSpPr>
          <p:nvPr/>
        </p:nvSpPr>
        <p:spPr>
          <a:xfrm>
            <a:off x="395536" y="188640"/>
            <a:ext cx="79208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dirty="0">
                <a:solidFill>
                  <a:schemeClr val="accent6">
                    <a:lumMod val="75000"/>
                  </a:schemeClr>
                </a:solidFill>
                <a:latin typeface="Times New Roman" pitchFamily="18" charset="0"/>
              </a:rPr>
              <a:t>Démarche qualitative ou démarche quantitative ?</a:t>
            </a:r>
            <a:endParaRPr lang="fr-FR" altLang="fr-FR" sz="2400" b="1" dirty="0">
              <a:solidFill>
                <a:schemeClr val="accent6">
                  <a:lumMod val="75000"/>
                </a:schemeClr>
              </a:solidFill>
              <a:latin typeface="Times New Roman" pitchFamily="18" charset="0"/>
            </a:endParaRPr>
          </a:p>
        </p:txBody>
      </p:sp>
      <p:sp>
        <p:nvSpPr>
          <p:cNvPr id="5" name="AutoShape 34"/>
          <p:cNvSpPr>
            <a:spLocks noChangeArrowheads="1"/>
          </p:cNvSpPr>
          <p:nvPr/>
        </p:nvSpPr>
        <p:spPr bwMode="auto">
          <a:xfrm>
            <a:off x="4394572" y="890502"/>
            <a:ext cx="2121644" cy="647700"/>
          </a:xfrm>
          <a:prstGeom prst="leftRightArrow">
            <a:avLst>
              <a:gd name="adj1" fmla="val 50000"/>
              <a:gd name="adj2" fmla="val 75588"/>
            </a:avLst>
          </a:prstGeom>
          <a:solidFill>
            <a:schemeClr val="bg1"/>
          </a:solidFill>
          <a:ln w="9525">
            <a:solidFill>
              <a:srgbClr val="000099"/>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0"/>
              </a:spcBef>
              <a:buClrTx/>
              <a:buSzTx/>
              <a:buFontTx/>
              <a:buNone/>
            </a:pPr>
            <a:r>
              <a:rPr lang="fr-FR" altLang="fr-FR" sz="1600" b="0" dirty="0">
                <a:solidFill>
                  <a:srgbClr val="000099"/>
                </a:solidFill>
                <a:cs typeface="Arial" pitchFamily="34" charset="0"/>
              </a:rPr>
              <a:t>Complémentarité</a:t>
            </a:r>
          </a:p>
        </p:txBody>
      </p:sp>
    </p:spTree>
    <p:extLst>
      <p:ext uri="{BB962C8B-B14F-4D97-AF65-F5344CB8AC3E}">
        <p14:creationId xmlns:p14="http://schemas.microsoft.com/office/powerpoint/2010/main" val="4154777760"/>
      </p:ext>
    </p:extLst>
  </p:cSld>
  <p:clrMapOvr>
    <a:masterClrMapping/>
  </p:clrMapOvr>
  <p:transition spd="med">
    <p:randomBa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75688" y="6624638"/>
            <a:ext cx="468312" cy="260350"/>
          </a:xfrm>
        </p:spPr>
        <p:txBody>
          <a:bodyPr/>
          <a:lstStyle/>
          <a:p>
            <a:fld id="{D46D9561-5B7C-45D9-9E67-A2CBB4EDD675}" type="slidenum">
              <a:rPr lang="fr-FR"/>
              <a:pPr/>
              <a:t>150</a:t>
            </a:fld>
            <a:endParaRPr lang="fr-FR"/>
          </a:p>
        </p:txBody>
      </p:sp>
      <p:sp>
        <p:nvSpPr>
          <p:cNvPr id="182274" name="Text Box 2"/>
          <p:cNvSpPr txBox="1">
            <a:spLocks noChangeArrowheads="1"/>
          </p:cNvSpPr>
          <p:nvPr/>
        </p:nvSpPr>
        <p:spPr bwMode="auto">
          <a:xfrm>
            <a:off x="548383" y="1128714"/>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Les études</a:t>
            </a:r>
          </a:p>
        </p:txBody>
      </p:sp>
      <p:sp>
        <p:nvSpPr>
          <p:cNvPr id="182275" name="Text Box 3"/>
          <p:cNvSpPr txBox="1">
            <a:spLocks noChangeArrowheads="1"/>
          </p:cNvSpPr>
          <p:nvPr/>
        </p:nvSpPr>
        <p:spPr bwMode="auto">
          <a:xfrm>
            <a:off x="539750" y="1930400"/>
            <a:ext cx="3455988" cy="457200"/>
          </a:xfrm>
          <a:prstGeom prst="rect">
            <a:avLst/>
          </a:prstGeom>
          <a:solidFill>
            <a:srgbClr val="3333CC"/>
          </a:solidFill>
          <a:ln w="9525">
            <a:noFill/>
            <a:miter lim="800000"/>
            <a:headEnd/>
            <a:tailEnd/>
          </a:ln>
          <a:effectLst/>
        </p:spPr>
        <p:txBody>
          <a:bodyPr>
            <a:spAutoFit/>
          </a:bodyPr>
          <a:lstStyle/>
          <a:p>
            <a:pPr algn="ctr">
              <a:spcBef>
                <a:spcPct val="50000"/>
              </a:spcBef>
            </a:pPr>
            <a:r>
              <a:rPr lang="fr-FR" sz="2400" b="1" i="1" dirty="0">
                <a:solidFill>
                  <a:schemeClr val="bg1"/>
                </a:solidFill>
              </a:rPr>
              <a:t>Qualitatives</a:t>
            </a:r>
          </a:p>
        </p:txBody>
      </p:sp>
      <p:sp>
        <p:nvSpPr>
          <p:cNvPr id="182277" name="AutoShape 5"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182278" name="Rectangle 6"/>
          <p:cNvSpPr>
            <a:spLocks noGrp="1" noChangeArrowheads="1"/>
          </p:cNvSpPr>
          <p:nvPr>
            <p:ph type="title" idx="4294967295"/>
          </p:nvPr>
        </p:nvSpPr>
        <p:spPr>
          <a:xfrm>
            <a:off x="2132708" y="260648"/>
            <a:ext cx="3879501"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182279" name="Text Box 7"/>
          <p:cNvSpPr txBox="1">
            <a:spLocks noChangeArrowheads="1"/>
          </p:cNvSpPr>
          <p:nvPr/>
        </p:nvSpPr>
        <p:spPr bwMode="auto">
          <a:xfrm>
            <a:off x="5076825" y="1930400"/>
            <a:ext cx="3455988" cy="457200"/>
          </a:xfrm>
          <a:prstGeom prst="rect">
            <a:avLst/>
          </a:prstGeom>
          <a:solidFill>
            <a:srgbClr val="3333CC"/>
          </a:solidFill>
          <a:ln w="9525">
            <a:noFill/>
            <a:miter lim="800000"/>
            <a:headEnd/>
            <a:tailEnd/>
          </a:ln>
          <a:effectLst/>
        </p:spPr>
        <p:txBody>
          <a:bodyPr>
            <a:spAutoFit/>
          </a:bodyPr>
          <a:lstStyle/>
          <a:p>
            <a:pPr algn="ctr">
              <a:spcBef>
                <a:spcPct val="50000"/>
              </a:spcBef>
            </a:pPr>
            <a:r>
              <a:rPr lang="fr-FR" sz="2400" b="1" i="1" dirty="0">
                <a:solidFill>
                  <a:schemeClr val="bg1"/>
                </a:solidFill>
              </a:rPr>
              <a:t>Quantitatives</a:t>
            </a:r>
          </a:p>
        </p:txBody>
      </p:sp>
      <p:sp>
        <p:nvSpPr>
          <p:cNvPr id="182282" name="Text Box 10"/>
          <p:cNvSpPr txBox="1">
            <a:spLocks noChangeArrowheads="1"/>
          </p:cNvSpPr>
          <p:nvPr/>
        </p:nvSpPr>
        <p:spPr bwMode="auto">
          <a:xfrm>
            <a:off x="395288" y="2578100"/>
            <a:ext cx="3744912" cy="3803650"/>
          </a:xfrm>
          <a:prstGeom prst="rect">
            <a:avLst/>
          </a:prstGeom>
          <a:noFill/>
          <a:ln w="9525">
            <a:solidFill>
              <a:srgbClr val="3333CC"/>
            </a:solidFill>
            <a:miter lim="800000"/>
            <a:headEnd/>
            <a:tailEnd/>
          </a:ln>
          <a:effectLst/>
        </p:spPr>
        <p:txBody>
          <a:bodyPr>
            <a:spAutoFit/>
          </a:bodyPr>
          <a:lstStyle/>
          <a:p>
            <a:pPr marL="185738" indent="-185738">
              <a:spcBef>
                <a:spcPct val="50000"/>
              </a:spcBef>
              <a:buFontTx/>
              <a:buChar char="•"/>
            </a:pPr>
            <a:r>
              <a:rPr lang="fr-FR" sz="1800" dirty="0">
                <a:solidFill>
                  <a:schemeClr val="accent6">
                    <a:lumMod val="75000"/>
                  </a:schemeClr>
                </a:solidFill>
              </a:rPr>
              <a:t>Taille de l’échantillon relativement faible </a:t>
            </a:r>
            <a:br>
              <a:rPr lang="fr-FR" sz="1800" dirty="0">
                <a:solidFill>
                  <a:schemeClr val="accent6">
                    <a:lumMod val="75000"/>
                  </a:schemeClr>
                </a:solidFill>
              </a:rPr>
            </a:br>
            <a:r>
              <a:rPr lang="fr-FR" sz="1800" dirty="0">
                <a:solidFill>
                  <a:schemeClr val="accent6">
                    <a:lumMod val="75000"/>
                  </a:schemeClr>
                </a:solidFill>
              </a:rPr>
              <a:t>(&lt; 100, très souvent &lt;50)</a:t>
            </a:r>
          </a:p>
          <a:p>
            <a:pPr marL="185738" indent="-185738">
              <a:spcBef>
                <a:spcPct val="50000"/>
              </a:spcBef>
              <a:buFontTx/>
              <a:buChar char="•"/>
            </a:pPr>
            <a:r>
              <a:rPr lang="fr-FR" sz="1800" dirty="0">
                <a:solidFill>
                  <a:schemeClr val="accent6">
                    <a:lumMod val="75000"/>
                  </a:schemeClr>
                </a:solidFill>
              </a:rPr>
              <a:t>Travail en groupe, en face à face…</a:t>
            </a:r>
          </a:p>
          <a:p>
            <a:pPr marL="185738" indent="-185738">
              <a:spcBef>
                <a:spcPct val="50000"/>
              </a:spcBef>
              <a:buFontTx/>
              <a:buChar char="•"/>
            </a:pPr>
            <a:r>
              <a:rPr lang="fr-FR" sz="1800" dirty="0">
                <a:solidFill>
                  <a:schemeClr val="accent6">
                    <a:lumMod val="75000"/>
                  </a:schemeClr>
                </a:solidFill>
              </a:rPr>
              <a:t>Des entretiens longs (&gt; 1h00)</a:t>
            </a:r>
          </a:p>
          <a:p>
            <a:pPr marL="185738" indent="-185738">
              <a:spcBef>
                <a:spcPct val="50000"/>
              </a:spcBef>
              <a:buFontTx/>
              <a:buChar char="•"/>
            </a:pPr>
            <a:r>
              <a:rPr lang="fr-FR" sz="1800" dirty="0">
                <a:solidFill>
                  <a:schemeClr val="accent6">
                    <a:lumMod val="75000"/>
                  </a:schemeClr>
                </a:solidFill>
              </a:rPr>
              <a:t>Une grille d’entretien globale et souple (une trame d’entretien)</a:t>
            </a:r>
          </a:p>
          <a:p>
            <a:pPr marL="185738" indent="-185738">
              <a:spcBef>
                <a:spcPct val="50000"/>
              </a:spcBef>
              <a:buFontTx/>
              <a:buChar char="•"/>
            </a:pPr>
            <a:r>
              <a:rPr lang="fr-FR" sz="1800" dirty="0">
                <a:solidFill>
                  <a:schemeClr val="accent6">
                    <a:lumMod val="75000"/>
                  </a:schemeClr>
                </a:solidFill>
              </a:rPr>
              <a:t>Une analyse complexe et longue</a:t>
            </a:r>
          </a:p>
          <a:p>
            <a:pPr marL="185738" indent="-185738">
              <a:spcBef>
                <a:spcPct val="50000"/>
              </a:spcBef>
              <a:buFontTx/>
              <a:buChar char="•"/>
            </a:pPr>
            <a:r>
              <a:rPr lang="fr-FR" sz="1800" dirty="0">
                <a:solidFill>
                  <a:schemeClr val="accent6">
                    <a:lumMod val="75000"/>
                  </a:schemeClr>
                </a:solidFill>
              </a:rPr>
              <a:t>Des talents de sociologues ou psychologues</a:t>
            </a:r>
          </a:p>
        </p:txBody>
      </p:sp>
      <p:sp>
        <p:nvSpPr>
          <p:cNvPr id="182284" name="Text Box 12"/>
          <p:cNvSpPr txBox="1">
            <a:spLocks noChangeArrowheads="1"/>
          </p:cNvSpPr>
          <p:nvPr/>
        </p:nvSpPr>
        <p:spPr bwMode="auto">
          <a:xfrm>
            <a:off x="4716016" y="1082547"/>
            <a:ext cx="2592387"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Caractéristiques</a:t>
            </a:r>
          </a:p>
        </p:txBody>
      </p:sp>
      <p:sp>
        <p:nvSpPr>
          <p:cNvPr id="182286" name="Text Box 14"/>
          <p:cNvSpPr txBox="1">
            <a:spLocks noChangeArrowheads="1"/>
          </p:cNvSpPr>
          <p:nvPr/>
        </p:nvSpPr>
        <p:spPr bwMode="auto">
          <a:xfrm>
            <a:off x="4932363" y="2578100"/>
            <a:ext cx="3744912" cy="3803650"/>
          </a:xfrm>
          <a:prstGeom prst="rect">
            <a:avLst/>
          </a:prstGeom>
          <a:noFill/>
          <a:ln w="9525">
            <a:solidFill>
              <a:srgbClr val="3333CC"/>
            </a:solidFill>
            <a:miter lim="800000"/>
            <a:headEnd/>
            <a:tailEnd/>
          </a:ln>
          <a:effectLst/>
        </p:spPr>
        <p:txBody>
          <a:bodyPr>
            <a:spAutoFit/>
          </a:bodyPr>
          <a:lstStyle/>
          <a:p>
            <a:pPr marL="185738" indent="-185738">
              <a:spcBef>
                <a:spcPct val="50000"/>
              </a:spcBef>
              <a:buFontTx/>
              <a:buChar char="•"/>
            </a:pPr>
            <a:r>
              <a:rPr lang="fr-FR" sz="1800" dirty="0">
                <a:solidFill>
                  <a:schemeClr val="accent6">
                    <a:lumMod val="75000"/>
                  </a:schemeClr>
                </a:solidFill>
              </a:rPr>
              <a:t>Taille de l’échantillon nécessairement élevé (&gt; 300)</a:t>
            </a:r>
          </a:p>
          <a:p>
            <a:pPr marL="185738" indent="-185738">
              <a:spcBef>
                <a:spcPct val="50000"/>
              </a:spcBef>
              <a:buFontTx/>
              <a:buChar char="•"/>
            </a:pPr>
            <a:r>
              <a:rPr lang="fr-FR" sz="1800" dirty="0">
                <a:solidFill>
                  <a:schemeClr val="accent6">
                    <a:lumMod val="75000"/>
                  </a:schemeClr>
                </a:solidFill>
              </a:rPr>
              <a:t>Entretien personnel (face à </a:t>
            </a:r>
            <a:r>
              <a:rPr lang="fr-FR" sz="1800" dirty="0" err="1">
                <a:solidFill>
                  <a:schemeClr val="accent6">
                    <a:lumMod val="75000"/>
                  </a:schemeClr>
                </a:solidFill>
              </a:rPr>
              <a:t>à</a:t>
            </a:r>
            <a:r>
              <a:rPr lang="fr-FR" sz="1800" dirty="0">
                <a:solidFill>
                  <a:schemeClr val="accent6">
                    <a:lumMod val="75000"/>
                  </a:schemeClr>
                </a:solidFill>
              </a:rPr>
              <a:t> face, téléphone, postal, internet)</a:t>
            </a:r>
          </a:p>
          <a:p>
            <a:pPr marL="185738" indent="-185738">
              <a:spcBef>
                <a:spcPct val="50000"/>
              </a:spcBef>
              <a:buFontTx/>
              <a:buChar char="•"/>
            </a:pPr>
            <a:r>
              <a:rPr lang="fr-FR" sz="1800" dirty="0">
                <a:solidFill>
                  <a:schemeClr val="accent6">
                    <a:lumMod val="75000"/>
                  </a:schemeClr>
                </a:solidFill>
              </a:rPr>
              <a:t>Une durée relativement courte (&lt;1/4 h)</a:t>
            </a:r>
          </a:p>
          <a:p>
            <a:pPr marL="185738" indent="-185738">
              <a:spcBef>
                <a:spcPct val="50000"/>
              </a:spcBef>
              <a:buFontTx/>
              <a:buChar char="•"/>
            </a:pPr>
            <a:r>
              <a:rPr lang="fr-FR" sz="1800" dirty="0">
                <a:solidFill>
                  <a:schemeClr val="accent6">
                    <a:lumMod val="75000"/>
                  </a:schemeClr>
                </a:solidFill>
              </a:rPr>
              <a:t>Un questionnaire rigoureux </a:t>
            </a:r>
          </a:p>
          <a:p>
            <a:pPr marL="185738" indent="-185738">
              <a:spcBef>
                <a:spcPct val="50000"/>
              </a:spcBef>
              <a:buFontTx/>
              <a:buChar char="•"/>
            </a:pPr>
            <a:r>
              <a:rPr lang="fr-FR" sz="1800" dirty="0">
                <a:solidFill>
                  <a:schemeClr val="accent6">
                    <a:lumMod val="75000"/>
                  </a:schemeClr>
                </a:solidFill>
              </a:rPr>
              <a:t>Une analyse statistique rapide (pour la partie </a:t>
            </a:r>
            <a:r>
              <a:rPr lang="fr-FR" sz="1800" dirty="0" err="1">
                <a:solidFill>
                  <a:schemeClr val="accent6">
                    <a:lumMod val="75000"/>
                  </a:schemeClr>
                </a:solidFill>
              </a:rPr>
              <a:t>univariée</a:t>
            </a:r>
            <a:r>
              <a:rPr lang="fr-FR" sz="1800" dirty="0">
                <a:solidFill>
                  <a:schemeClr val="accent6">
                    <a:lumMod val="75000"/>
                  </a:schemeClr>
                </a:solidFill>
              </a:rPr>
              <a:t> : davantage pour les tri croisés)</a:t>
            </a:r>
          </a:p>
          <a:p>
            <a:pPr marL="185738" indent="-185738">
              <a:spcBef>
                <a:spcPct val="50000"/>
              </a:spcBef>
              <a:buFontTx/>
              <a:buChar char="•"/>
            </a:pPr>
            <a:r>
              <a:rPr lang="fr-FR" sz="1800" dirty="0">
                <a:solidFill>
                  <a:schemeClr val="accent6">
                    <a:lumMod val="75000"/>
                  </a:schemeClr>
                </a:solidFill>
              </a:rPr>
              <a:t>Des talents de statisticiens</a:t>
            </a:r>
          </a:p>
        </p:txBody>
      </p:sp>
      <p:sp>
        <p:nvSpPr>
          <p:cNvPr id="14" name="Text Box 12"/>
          <p:cNvSpPr txBox="1">
            <a:spLocks noChangeArrowheads="1"/>
          </p:cNvSpPr>
          <p:nvPr/>
        </p:nvSpPr>
        <p:spPr bwMode="auto">
          <a:xfrm>
            <a:off x="2037457" y="6386289"/>
            <a:ext cx="3974751" cy="215444"/>
          </a:xfrm>
          <a:prstGeom prst="rect">
            <a:avLst/>
          </a:prstGeom>
          <a:noFill/>
          <a:ln w="9525">
            <a:noFill/>
            <a:miter lim="800000"/>
            <a:headEnd/>
            <a:tailEnd/>
          </a:ln>
          <a:effectLst/>
        </p:spPr>
        <p:txBody>
          <a:bodyPr wrap="square">
            <a:spAutoFit/>
          </a:bodyPr>
          <a:lstStyle/>
          <a:p>
            <a:pPr algn="just">
              <a:spcBef>
                <a:spcPct val="50000"/>
              </a:spcBef>
            </a:pPr>
            <a:r>
              <a:rPr lang="fr-FR" sz="800" dirty="0">
                <a:solidFill>
                  <a:srgbClr val="000066"/>
                </a:solidFill>
              </a:rPr>
              <a:t>Exercice : Enquête SH-C défi </a:t>
            </a:r>
            <a:r>
              <a:rPr lang="fr-FR" sz="800" dirty="0" err="1">
                <a:solidFill>
                  <a:srgbClr val="000066"/>
                </a:solidFill>
              </a:rPr>
              <a:t>mkg</a:t>
            </a:r>
            <a:r>
              <a:rPr lang="fr-FR" sz="800" dirty="0">
                <a:solidFill>
                  <a:srgbClr val="000066"/>
                </a:solidFill>
              </a:rPr>
              <a:t> (a permis de définir la politique de prix par ex)</a:t>
            </a:r>
          </a:p>
        </p:txBody>
      </p:sp>
      <p:sp>
        <p:nvSpPr>
          <p:cNvPr id="15" name="AutoShape 41"/>
          <p:cNvSpPr>
            <a:spLocks noChangeArrowheads="1"/>
          </p:cNvSpPr>
          <p:nvPr/>
        </p:nvSpPr>
        <p:spPr bwMode="auto">
          <a:xfrm rot="5400000">
            <a:off x="4096225" y="114042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151</a:t>
            </a:fld>
            <a:endParaRPr lang="fr-FR" dirty="0"/>
          </a:p>
        </p:txBody>
      </p:sp>
      <p:sp>
        <p:nvSpPr>
          <p:cNvPr id="3" name="Rectangle 6"/>
          <p:cNvSpPr txBox="1">
            <a:spLocks noChangeArrowheads="1"/>
          </p:cNvSpPr>
          <p:nvPr/>
        </p:nvSpPr>
        <p:spPr>
          <a:xfrm>
            <a:off x="1023638" y="620688"/>
            <a:ext cx="6624736" cy="1008112"/>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dirty="0">
                <a:solidFill>
                  <a:schemeClr val="accent6">
                    <a:lumMod val="75000"/>
                  </a:schemeClr>
                </a:solidFill>
              </a:rPr>
              <a:t>Les grands principes de la démarche qualitative</a:t>
            </a:r>
            <a:endParaRPr lang="fr-FR" sz="2800" b="1" kern="0" dirty="0">
              <a:solidFill>
                <a:schemeClr val="accent6">
                  <a:lumMod val="75000"/>
                </a:schemeClr>
              </a:solidFill>
            </a:endParaRPr>
          </a:p>
        </p:txBody>
      </p:sp>
      <p:sp>
        <p:nvSpPr>
          <p:cNvPr id="4" name="Rectangle 3"/>
          <p:cNvSpPr txBox="1">
            <a:spLocks noChangeArrowheads="1"/>
          </p:cNvSpPr>
          <p:nvPr/>
        </p:nvSpPr>
        <p:spPr>
          <a:xfrm>
            <a:off x="1136650" y="2492375"/>
            <a:ext cx="7848600" cy="247173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nSpc>
                <a:spcPct val="90000"/>
              </a:lnSpc>
              <a:spcBef>
                <a:spcPct val="0"/>
              </a:spcBef>
            </a:pPr>
            <a:r>
              <a:rPr lang="fr-FR" altLang="fr-FR" sz="1800" kern="0" dirty="0">
                <a:solidFill>
                  <a:schemeClr val="accent6">
                    <a:lumMod val="75000"/>
                  </a:schemeClr>
                </a:solidFill>
              </a:rPr>
              <a:t>L’entretien individuel, non directif ou semi-directif</a:t>
            </a:r>
          </a:p>
          <a:p>
            <a:pPr>
              <a:spcBef>
                <a:spcPct val="10000"/>
              </a:spcBef>
            </a:pPr>
            <a:r>
              <a:rPr lang="fr-FR" altLang="fr-FR" sz="1800" kern="0" dirty="0">
                <a:solidFill>
                  <a:schemeClr val="accent6">
                    <a:lumMod val="75000"/>
                  </a:schemeClr>
                </a:solidFill>
              </a:rPr>
              <a:t>L’entretien de groupe</a:t>
            </a:r>
          </a:p>
          <a:p>
            <a:pPr>
              <a:spcBef>
                <a:spcPct val="10000"/>
              </a:spcBef>
            </a:pPr>
            <a:r>
              <a:rPr lang="fr-FR" altLang="fr-FR" sz="1800" kern="0" dirty="0">
                <a:solidFill>
                  <a:schemeClr val="accent6">
                    <a:lumMod val="75000"/>
                  </a:schemeClr>
                </a:solidFill>
              </a:rPr>
              <a:t>La créativité</a:t>
            </a:r>
          </a:p>
        </p:txBody>
      </p:sp>
      <p:pic>
        <p:nvPicPr>
          <p:cNvPr id="562178"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39" y="3771178"/>
            <a:ext cx="3285476" cy="2186335"/>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62179" name="Picture 3" descr="C:\Users\BLUEOFFICE\Desktop\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0950" y="3771178"/>
            <a:ext cx="3285476" cy="2186335"/>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62180" name="Picture 4" descr="C:\Users\BLUEOFFICE\Desktop\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87876" y="3792665"/>
            <a:ext cx="989404" cy="521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56739"/>
      </p:ext>
    </p:extLst>
  </p:cSld>
  <p:clrMapOvr>
    <a:masterClrMapping/>
  </p:clrMapOvr>
  <p:transition spd="med">
    <p:randomBa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152</a:t>
            </a:fld>
            <a:endParaRPr lang="fr-FR" dirty="0"/>
          </a:p>
        </p:txBody>
      </p:sp>
      <p:sp>
        <p:nvSpPr>
          <p:cNvPr id="3" name="Rectangle 6"/>
          <p:cNvSpPr txBox="1">
            <a:spLocks noChangeArrowheads="1"/>
          </p:cNvSpPr>
          <p:nvPr/>
        </p:nvSpPr>
        <p:spPr>
          <a:xfrm>
            <a:off x="1023638" y="620688"/>
            <a:ext cx="6624736" cy="1008112"/>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dirty="0">
                <a:solidFill>
                  <a:schemeClr val="accent6">
                    <a:lumMod val="75000"/>
                  </a:schemeClr>
                </a:solidFill>
              </a:rPr>
              <a:t>Des difficultés d’interprétation des données</a:t>
            </a:r>
            <a:endParaRPr lang="fr-FR" sz="2800" b="1" kern="0" dirty="0">
              <a:solidFill>
                <a:schemeClr val="accent6">
                  <a:lumMod val="75000"/>
                </a:schemeClr>
              </a:solidFill>
            </a:endParaRPr>
          </a:p>
        </p:txBody>
      </p:sp>
      <p:sp>
        <p:nvSpPr>
          <p:cNvPr id="4" name="Text Box 5"/>
          <p:cNvSpPr txBox="1">
            <a:spLocks noChangeArrowheads="1"/>
          </p:cNvSpPr>
          <p:nvPr/>
        </p:nvSpPr>
        <p:spPr bwMode="auto">
          <a:xfrm>
            <a:off x="827584" y="2003012"/>
            <a:ext cx="2664296" cy="784830"/>
          </a:xfrm>
          <a:prstGeom prst="rect">
            <a:avLst/>
          </a:prstGeom>
          <a:noFill/>
          <a:ln w="12700" cap="sq">
            <a:solidFill>
              <a:srgbClr val="000099"/>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50000"/>
              </a:spcBef>
              <a:buClrTx/>
              <a:buSzTx/>
              <a:buFontTx/>
              <a:buNone/>
            </a:pPr>
            <a:r>
              <a:rPr lang="fr-FR" altLang="fr-FR" sz="1800" dirty="0">
                <a:solidFill>
                  <a:schemeClr val="accent6">
                    <a:lumMod val="75000"/>
                  </a:schemeClr>
                </a:solidFill>
                <a:latin typeface="Times New Roman" pitchFamily="18" charset="0"/>
              </a:rPr>
              <a:t>Collecte des informations</a:t>
            </a:r>
          </a:p>
          <a:p>
            <a:pPr>
              <a:spcBef>
                <a:spcPct val="50000"/>
              </a:spcBef>
              <a:buClrTx/>
              <a:buSzTx/>
              <a:buFontTx/>
              <a:buNone/>
            </a:pPr>
            <a:r>
              <a:rPr lang="fr-FR" altLang="fr-FR" sz="1800" dirty="0">
                <a:solidFill>
                  <a:schemeClr val="accent6">
                    <a:lumMod val="75000"/>
                  </a:schemeClr>
                </a:solidFill>
                <a:latin typeface="Times New Roman" pitchFamily="18" charset="0"/>
              </a:rPr>
              <a:t>REPÉRER LES CODES</a:t>
            </a:r>
          </a:p>
        </p:txBody>
      </p:sp>
      <p:sp>
        <p:nvSpPr>
          <p:cNvPr id="5" name="Text Box 6"/>
          <p:cNvSpPr txBox="1">
            <a:spLocks noChangeArrowheads="1"/>
          </p:cNvSpPr>
          <p:nvPr/>
        </p:nvSpPr>
        <p:spPr bwMode="auto">
          <a:xfrm>
            <a:off x="5004048" y="2003012"/>
            <a:ext cx="2788342" cy="784830"/>
          </a:xfrm>
          <a:prstGeom prst="rect">
            <a:avLst/>
          </a:prstGeom>
          <a:noFill/>
          <a:ln w="12700" cap="sq">
            <a:solidFill>
              <a:srgbClr val="000099"/>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50000"/>
              </a:spcBef>
              <a:buClrTx/>
              <a:buSzTx/>
              <a:buFontTx/>
              <a:buNone/>
            </a:pPr>
            <a:r>
              <a:rPr lang="fr-FR" altLang="fr-FR" sz="1800" dirty="0">
                <a:solidFill>
                  <a:schemeClr val="accent6">
                    <a:lumMod val="75000"/>
                  </a:schemeClr>
                </a:solidFill>
                <a:latin typeface="Times New Roman" pitchFamily="18" charset="0"/>
              </a:rPr>
              <a:t>Analyse des informations</a:t>
            </a:r>
          </a:p>
          <a:p>
            <a:pPr>
              <a:spcBef>
                <a:spcPct val="50000"/>
              </a:spcBef>
              <a:buClrTx/>
              <a:buSzTx/>
              <a:buFontTx/>
              <a:buNone/>
            </a:pPr>
            <a:r>
              <a:rPr lang="fr-FR" altLang="fr-FR" sz="1800" dirty="0">
                <a:solidFill>
                  <a:schemeClr val="accent6">
                    <a:lumMod val="75000"/>
                  </a:schemeClr>
                </a:solidFill>
                <a:latin typeface="Times New Roman" pitchFamily="18" charset="0"/>
              </a:rPr>
              <a:t>TRADUIRE LES CODES</a:t>
            </a:r>
          </a:p>
        </p:txBody>
      </p:sp>
      <p:sp>
        <p:nvSpPr>
          <p:cNvPr id="6" name="Text Box 7"/>
          <p:cNvSpPr txBox="1">
            <a:spLocks noChangeArrowheads="1"/>
          </p:cNvSpPr>
          <p:nvPr/>
        </p:nvSpPr>
        <p:spPr bwMode="auto">
          <a:xfrm>
            <a:off x="827584" y="3424826"/>
            <a:ext cx="2664296"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Comment cela se dit ?</a:t>
            </a:r>
          </a:p>
          <a:p>
            <a:pPr algn="ctr">
              <a:spcBef>
                <a:spcPct val="50000"/>
              </a:spcBef>
              <a:buClrTx/>
              <a:buSzTx/>
              <a:buFontTx/>
              <a:buNone/>
            </a:pPr>
            <a:r>
              <a:rPr lang="fr-FR" altLang="fr-FR" sz="1800" dirty="0">
                <a:solidFill>
                  <a:schemeClr val="accent6">
                    <a:lumMod val="75000"/>
                  </a:schemeClr>
                </a:solidFill>
                <a:latin typeface="Times New Roman" pitchFamily="18" charset="0"/>
              </a:rPr>
              <a:t>DISCOURS</a:t>
            </a:r>
          </a:p>
        </p:txBody>
      </p:sp>
      <p:sp>
        <p:nvSpPr>
          <p:cNvPr id="7" name="Text Box 9"/>
          <p:cNvSpPr txBox="1">
            <a:spLocks noChangeArrowheads="1"/>
          </p:cNvSpPr>
          <p:nvPr/>
        </p:nvSpPr>
        <p:spPr bwMode="auto">
          <a:xfrm>
            <a:off x="4364666" y="3441019"/>
            <a:ext cx="4375150" cy="784830"/>
          </a:xfrm>
          <a:prstGeom prst="rect">
            <a:avLst/>
          </a:prstGeom>
          <a:noFill/>
          <a:ln w="12700" cap="sq">
            <a:no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Qu’est-ce que cela représente ?</a:t>
            </a:r>
          </a:p>
          <a:p>
            <a:pPr algn="ctr">
              <a:spcBef>
                <a:spcPct val="50000"/>
              </a:spcBef>
              <a:buClrTx/>
              <a:buSzTx/>
              <a:buFontTx/>
              <a:buNone/>
            </a:pPr>
            <a:r>
              <a:rPr lang="fr-FR" altLang="fr-FR" sz="1800" dirty="0">
                <a:solidFill>
                  <a:schemeClr val="accent6">
                    <a:lumMod val="75000"/>
                  </a:schemeClr>
                </a:solidFill>
                <a:latin typeface="Times New Roman" pitchFamily="18" charset="0"/>
              </a:rPr>
              <a:t>INTERPRÉTATION</a:t>
            </a:r>
          </a:p>
        </p:txBody>
      </p:sp>
      <p:sp>
        <p:nvSpPr>
          <p:cNvPr id="8" name="Text Box 8"/>
          <p:cNvSpPr txBox="1">
            <a:spLocks noChangeArrowheads="1"/>
          </p:cNvSpPr>
          <p:nvPr/>
        </p:nvSpPr>
        <p:spPr bwMode="auto">
          <a:xfrm>
            <a:off x="384907" y="4824794"/>
            <a:ext cx="354965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Comment cela se passe ?</a:t>
            </a:r>
          </a:p>
          <a:p>
            <a:pPr algn="ctr">
              <a:spcBef>
                <a:spcPct val="50000"/>
              </a:spcBef>
              <a:buClrTx/>
              <a:buSzTx/>
              <a:buFontTx/>
              <a:buNone/>
            </a:pPr>
            <a:r>
              <a:rPr lang="fr-FR" altLang="fr-FR" sz="1800" dirty="0">
                <a:solidFill>
                  <a:schemeClr val="accent6">
                    <a:lumMod val="75000"/>
                  </a:schemeClr>
                </a:solidFill>
                <a:latin typeface="Times New Roman" pitchFamily="18" charset="0"/>
              </a:rPr>
              <a:t>OBSERVATION</a:t>
            </a:r>
          </a:p>
        </p:txBody>
      </p:sp>
      <p:sp>
        <p:nvSpPr>
          <p:cNvPr id="9" name="Text Box 10"/>
          <p:cNvSpPr txBox="1">
            <a:spLocks noChangeArrowheads="1"/>
          </p:cNvSpPr>
          <p:nvPr/>
        </p:nvSpPr>
        <p:spPr bwMode="auto">
          <a:xfrm>
            <a:off x="4364666" y="4824794"/>
            <a:ext cx="437515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Qu’est-ce que cela représente ?</a:t>
            </a:r>
          </a:p>
          <a:p>
            <a:pPr algn="ctr">
              <a:spcBef>
                <a:spcPct val="50000"/>
              </a:spcBef>
              <a:buClrTx/>
              <a:buSzTx/>
              <a:buFontTx/>
              <a:buNone/>
            </a:pPr>
            <a:r>
              <a:rPr lang="fr-FR" altLang="fr-FR" sz="1800" dirty="0">
                <a:solidFill>
                  <a:schemeClr val="accent6">
                    <a:lumMod val="75000"/>
                  </a:schemeClr>
                </a:solidFill>
                <a:latin typeface="Times New Roman" pitchFamily="18" charset="0"/>
              </a:rPr>
              <a:t>INTERPRÉTATION</a:t>
            </a:r>
          </a:p>
        </p:txBody>
      </p:sp>
      <p:sp>
        <p:nvSpPr>
          <p:cNvPr id="10" name="Line 11"/>
          <p:cNvSpPr>
            <a:spLocks noChangeShapeType="1"/>
          </p:cNvSpPr>
          <p:nvPr/>
        </p:nvSpPr>
        <p:spPr bwMode="auto">
          <a:xfrm>
            <a:off x="3353048" y="3845626"/>
            <a:ext cx="1651000" cy="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11" name="Line 11"/>
          <p:cNvSpPr>
            <a:spLocks noChangeShapeType="1"/>
          </p:cNvSpPr>
          <p:nvPr/>
        </p:nvSpPr>
        <p:spPr bwMode="auto">
          <a:xfrm>
            <a:off x="3353048" y="5222338"/>
            <a:ext cx="1651000" cy="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Tree>
    <p:extLst>
      <p:ext uri="{BB962C8B-B14F-4D97-AF65-F5344CB8AC3E}">
        <p14:creationId xmlns:p14="http://schemas.microsoft.com/office/powerpoint/2010/main" val="1797481397"/>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0-#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0-#ppt_w/2"/>
                                          </p:val>
                                        </p:tav>
                                        <p:tav tm="100000">
                                          <p:val>
                                            <p:strVal val="#ppt_x"/>
                                          </p:val>
                                        </p:tav>
                                      </p:tavLst>
                                    </p:anim>
                                    <p:anim calcmode="lin" valueType="num">
                                      <p:cBhvr additive="base">
                                        <p:cTn id="32"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0-#ppt_w/2"/>
                                          </p:val>
                                        </p:tav>
                                        <p:tav tm="100000">
                                          <p:val>
                                            <p:strVal val="#ppt_x"/>
                                          </p:val>
                                        </p:tav>
                                      </p:tavLst>
                                    </p:anim>
                                    <p:anim calcmode="lin" valueType="num">
                                      <p:cBhvr additive="base">
                                        <p:cTn id="3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0-#ppt_w/2"/>
                                          </p:val>
                                        </p:tav>
                                        <p:tav tm="100000">
                                          <p:val>
                                            <p:strVal val="#ppt_x"/>
                                          </p:val>
                                        </p:tav>
                                      </p:tavLst>
                                    </p:anim>
                                    <p:anim calcmode="lin" valueType="num">
                                      <p:cBhvr additive="base">
                                        <p:cTn id="44"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0-#ppt_w/2"/>
                                          </p:val>
                                        </p:tav>
                                        <p:tav tm="100000">
                                          <p:val>
                                            <p:strVal val="#ppt_x"/>
                                          </p:val>
                                        </p:tav>
                                      </p:tavLst>
                                    </p:anim>
                                    <p:anim calcmode="lin" valueType="num">
                                      <p:cBhvr additive="base">
                                        <p:cTn id="50"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P spid="5" grpId="0" animBg="1" autoUpdateAnimBg="0"/>
      <p:bldP spid="6" grpId="0" autoUpdateAnimBg="0"/>
      <p:bldP spid="7" grpId="0" autoUpdateAnimBg="0"/>
      <p:bldP spid="8" grpId="0" autoUpdateAnimBg="0"/>
      <p:bldP spid="9" grpId="0" autoUpdateAnimBg="0"/>
      <p:bldP spid="10" grpId="0" animBg="1"/>
      <p:bldP spid="11" grpId="0" animBg="1"/>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153</a:t>
            </a:fld>
            <a:endParaRPr lang="fr-FR" dirty="0"/>
          </a:p>
        </p:txBody>
      </p:sp>
      <p:sp>
        <p:nvSpPr>
          <p:cNvPr id="3" name="Rectangle 6"/>
          <p:cNvSpPr txBox="1">
            <a:spLocks noChangeArrowheads="1"/>
          </p:cNvSpPr>
          <p:nvPr/>
        </p:nvSpPr>
        <p:spPr>
          <a:xfrm>
            <a:off x="1023638" y="620688"/>
            <a:ext cx="6624736" cy="1008112"/>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dirty="0">
                <a:solidFill>
                  <a:schemeClr val="accent6">
                    <a:lumMod val="75000"/>
                  </a:schemeClr>
                </a:solidFill>
              </a:rPr>
              <a:t>Entretiens </a:t>
            </a:r>
            <a:endParaRPr lang="fr-FR" sz="2800" b="1" kern="0" dirty="0">
              <a:solidFill>
                <a:schemeClr val="accent6">
                  <a:lumMod val="75000"/>
                </a:schemeClr>
              </a:solidFill>
            </a:endParaRPr>
          </a:p>
        </p:txBody>
      </p:sp>
      <p:sp>
        <p:nvSpPr>
          <p:cNvPr id="4" name="Text Box 4"/>
          <p:cNvSpPr txBox="1">
            <a:spLocks noChangeArrowheads="1"/>
          </p:cNvSpPr>
          <p:nvPr/>
        </p:nvSpPr>
        <p:spPr bwMode="auto">
          <a:xfrm>
            <a:off x="1475656" y="1805445"/>
            <a:ext cx="2084388" cy="830997"/>
          </a:xfrm>
          <a:prstGeom prst="rect">
            <a:avLst/>
          </a:prstGeom>
          <a:solidFill>
            <a:schemeClr val="accent2"/>
          </a:solidFill>
          <a:ln w="9525">
            <a:solidFill>
              <a:srgbClr val="000000"/>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400" b="0" dirty="0">
                <a:solidFill>
                  <a:schemeClr val="bg1"/>
                </a:solidFill>
                <a:latin typeface="Times New Roman" pitchFamily="18" charset="0"/>
              </a:rPr>
              <a:t>Entretiens individuels</a:t>
            </a:r>
          </a:p>
        </p:txBody>
      </p:sp>
      <p:sp>
        <p:nvSpPr>
          <p:cNvPr id="5" name="Text Box 3"/>
          <p:cNvSpPr txBox="1">
            <a:spLocks noChangeArrowheads="1"/>
          </p:cNvSpPr>
          <p:nvPr/>
        </p:nvSpPr>
        <p:spPr bwMode="auto">
          <a:xfrm>
            <a:off x="5724128" y="1805444"/>
            <a:ext cx="2084388" cy="830997"/>
          </a:xfrm>
          <a:prstGeom prst="rect">
            <a:avLst/>
          </a:prstGeom>
          <a:solidFill>
            <a:schemeClr val="accent2"/>
          </a:solidFill>
          <a:ln>
            <a:solidFill>
              <a:srgbClr val="000099"/>
            </a:solidFill>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400" b="0" dirty="0">
                <a:solidFill>
                  <a:schemeClr val="bg1"/>
                </a:solidFill>
                <a:latin typeface="Times New Roman" pitchFamily="18" charset="0"/>
              </a:rPr>
              <a:t>Entretiens de groupe</a:t>
            </a:r>
          </a:p>
        </p:txBody>
      </p:sp>
      <p:grpSp>
        <p:nvGrpSpPr>
          <p:cNvPr id="6" name="Group 8"/>
          <p:cNvGrpSpPr>
            <a:grpSpLocks/>
          </p:cNvGrpSpPr>
          <p:nvPr/>
        </p:nvGrpSpPr>
        <p:grpSpPr bwMode="auto">
          <a:xfrm>
            <a:off x="12400" y="3081582"/>
            <a:ext cx="2022475" cy="911225"/>
            <a:chOff x="432" y="1812"/>
            <a:chExt cx="1176" cy="574"/>
          </a:xfrm>
          <a:solidFill>
            <a:schemeClr val="accent2"/>
          </a:solidFill>
        </p:grpSpPr>
        <p:sp>
          <p:nvSpPr>
            <p:cNvPr id="7" name="AutoShape 9"/>
            <p:cNvSpPr>
              <a:spLocks noChangeArrowheads="1"/>
            </p:cNvSpPr>
            <p:nvPr/>
          </p:nvSpPr>
          <p:spPr bwMode="auto">
            <a:xfrm rot="-2441123">
              <a:off x="1140" y="1812"/>
              <a:ext cx="468" cy="204"/>
            </a:xfrm>
            <a:prstGeom prst="leftArrow">
              <a:avLst>
                <a:gd name="adj1" fmla="val 50000"/>
                <a:gd name="adj2" fmla="val 57353"/>
              </a:avLst>
            </a:prstGeom>
            <a:grpFill/>
            <a:ln w="9525">
              <a:solidFill>
                <a:srgbClr val="000099"/>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8" name="Text Box 10"/>
            <p:cNvSpPr txBox="1">
              <a:spLocks noChangeArrowheads="1"/>
            </p:cNvSpPr>
            <p:nvPr/>
          </p:nvSpPr>
          <p:spPr bwMode="auto">
            <a:xfrm>
              <a:off x="432" y="2136"/>
              <a:ext cx="1068" cy="250"/>
            </a:xfrm>
            <a:prstGeom prst="rect">
              <a:avLst/>
            </a:prstGeom>
            <a:grpFill/>
            <a:ln w="9525">
              <a:solidFill>
                <a:srgbClr val="000000"/>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bg1"/>
                  </a:solidFill>
                  <a:latin typeface="Times New Roman" pitchFamily="18" charset="0"/>
                </a:rPr>
                <a:t>Non directifs</a:t>
              </a:r>
            </a:p>
          </p:txBody>
        </p:sp>
      </p:grpSp>
      <p:grpSp>
        <p:nvGrpSpPr>
          <p:cNvPr id="9" name="Group 11"/>
          <p:cNvGrpSpPr>
            <a:grpSpLocks/>
          </p:cNvGrpSpPr>
          <p:nvPr/>
        </p:nvGrpSpPr>
        <p:grpSpPr bwMode="auto">
          <a:xfrm>
            <a:off x="1599481" y="2983950"/>
            <a:ext cx="1836737" cy="1620837"/>
            <a:chOff x="1212" y="1749"/>
            <a:chExt cx="1068" cy="1021"/>
          </a:xfrm>
        </p:grpSpPr>
        <p:sp>
          <p:nvSpPr>
            <p:cNvPr id="10" name="AutoShape 12"/>
            <p:cNvSpPr>
              <a:spLocks noChangeArrowheads="1"/>
            </p:cNvSpPr>
            <p:nvPr/>
          </p:nvSpPr>
          <p:spPr bwMode="auto">
            <a:xfrm rot="-5389956">
              <a:off x="1425" y="2026"/>
              <a:ext cx="721" cy="168"/>
            </a:xfrm>
            <a:prstGeom prst="leftArrow">
              <a:avLst>
                <a:gd name="adj1" fmla="val 50000"/>
                <a:gd name="adj2" fmla="val 107292"/>
              </a:avLst>
            </a:prstGeom>
            <a:solidFill>
              <a:schemeClr val="accent2"/>
            </a:solidFill>
            <a:ln w="9525">
              <a:solidFill>
                <a:schemeClr val="tx1"/>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11" name="Text Box 13"/>
            <p:cNvSpPr txBox="1">
              <a:spLocks noChangeArrowheads="1"/>
            </p:cNvSpPr>
            <p:nvPr/>
          </p:nvSpPr>
          <p:spPr bwMode="auto">
            <a:xfrm>
              <a:off x="1212" y="2520"/>
              <a:ext cx="1068" cy="250"/>
            </a:xfrm>
            <a:prstGeom prst="rect">
              <a:avLst/>
            </a:prstGeom>
            <a:solidFill>
              <a:schemeClr val="accent2"/>
            </a:solidFill>
            <a:ln w="9525">
              <a:solidFill>
                <a:srgbClr val="000000"/>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bg1"/>
                  </a:solidFill>
                  <a:latin typeface="Times New Roman" pitchFamily="18" charset="0"/>
                </a:rPr>
                <a:t>Semi-directifs</a:t>
              </a:r>
            </a:p>
          </p:txBody>
        </p:sp>
      </p:grpSp>
      <p:grpSp>
        <p:nvGrpSpPr>
          <p:cNvPr id="12" name="Group 5"/>
          <p:cNvGrpSpPr>
            <a:grpSpLocks/>
          </p:cNvGrpSpPr>
          <p:nvPr/>
        </p:nvGrpSpPr>
        <p:grpSpPr bwMode="auto">
          <a:xfrm>
            <a:off x="3436218" y="2852982"/>
            <a:ext cx="1114425" cy="1139825"/>
            <a:chOff x="2148" y="1704"/>
            <a:chExt cx="648" cy="718"/>
          </a:xfrm>
          <a:solidFill>
            <a:schemeClr val="accent2"/>
          </a:solidFill>
        </p:grpSpPr>
        <p:sp>
          <p:nvSpPr>
            <p:cNvPr id="13" name="AutoShape 6"/>
            <p:cNvSpPr>
              <a:spLocks noChangeArrowheads="1"/>
            </p:cNvSpPr>
            <p:nvPr/>
          </p:nvSpPr>
          <p:spPr bwMode="auto">
            <a:xfrm rot="-7701953">
              <a:off x="2100" y="1836"/>
              <a:ext cx="468" cy="204"/>
            </a:xfrm>
            <a:prstGeom prst="leftArrow">
              <a:avLst>
                <a:gd name="adj1" fmla="val 50000"/>
                <a:gd name="adj2" fmla="val 57353"/>
              </a:avLst>
            </a:prstGeom>
            <a:grpFill/>
            <a:ln w="9525">
              <a:solidFill>
                <a:srgbClr val="000099"/>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14" name="Text Box 7"/>
            <p:cNvSpPr txBox="1">
              <a:spLocks noChangeArrowheads="1"/>
            </p:cNvSpPr>
            <p:nvPr/>
          </p:nvSpPr>
          <p:spPr bwMode="auto">
            <a:xfrm>
              <a:off x="2148" y="2172"/>
              <a:ext cx="648" cy="250"/>
            </a:xfrm>
            <a:prstGeom prst="rect">
              <a:avLst/>
            </a:prstGeom>
            <a:grpFill/>
            <a:ln w="9525">
              <a:solidFill>
                <a:srgbClr val="000000"/>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bg1"/>
                  </a:solidFill>
                  <a:latin typeface="Times New Roman" pitchFamily="18" charset="0"/>
                </a:rPr>
                <a:t>directifs</a:t>
              </a:r>
            </a:p>
          </p:txBody>
        </p:sp>
      </p:grpSp>
      <p:sp>
        <p:nvSpPr>
          <p:cNvPr id="15" name="Text Box 21"/>
          <p:cNvSpPr txBox="1">
            <a:spLocks noChangeArrowheads="1"/>
          </p:cNvSpPr>
          <p:nvPr/>
        </p:nvSpPr>
        <p:spPr bwMode="auto">
          <a:xfrm>
            <a:off x="1125875" y="5220843"/>
            <a:ext cx="2992438" cy="904863"/>
          </a:xfrm>
          <a:prstGeom prst="rect">
            <a:avLst/>
          </a:prstGeom>
          <a:solidFill>
            <a:schemeClr val="bg1"/>
          </a:solidFill>
          <a:ln w="9525">
            <a:solidFill>
              <a:srgbClr val="000099"/>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lnSpc>
                <a:spcPct val="110000"/>
              </a:lnSpc>
              <a:spcBef>
                <a:spcPct val="50000"/>
              </a:spcBef>
              <a:buClrTx/>
              <a:buSzTx/>
              <a:buFontTx/>
              <a:buNone/>
            </a:pPr>
            <a:r>
              <a:rPr lang="fr-FR" altLang="fr-FR" sz="2400" b="0" dirty="0">
                <a:solidFill>
                  <a:schemeClr val="accent6">
                    <a:lumMod val="75000"/>
                  </a:schemeClr>
                </a:solidFill>
                <a:latin typeface="Times New Roman" pitchFamily="18" charset="0"/>
              </a:rPr>
              <a:t>Entretiens de groupe ou individuel ?</a:t>
            </a:r>
            <a:endParaRPr lang="fr-FR" altLang="fr-FR" sz="2000" b="0" dirty="0">
              <a:solidFill>
                <a:schemeClr val="accent6">
                  <a:lumMod val="75000"/>
                </a:schemeClr>
              </a:solidFill>
              <a:latin typeface="Times New Roman" pitchFamily="18" charset="0"/>
            </a:endParaRPr>
          </a:p>
        </p:txBody>
      </p:sp>
      <p:grpSp>
        <p:nvGrpSpPr>
          <p:cNvPr id="16" name="Group 14"/>
          <p:cNvGrpSpPr>
            <a:grpSpLocks/>
          </p:cNvGrpSpPr>
          <p:nvPr/>
        </p:nvGrpSpPr>
        <p:grpSpPr bwMode="auto">
          <a:xfrm>
            <a:off x="4846187" y="3159369"/>
            <a:ext cx="1836737" cy="873125"/>
            <a:chOff x="3180" y="1836"/>
            <a:chExt cx="1068" cy="550"/>
          </a:xfrm>
          <a:solidFill>
            <a:schemeClr val="accent2"/>
          </a:solidFill>
        </p:grpSpPr>
        <p:sp>
          <p:nvSpPr>
            <p:cNvPr id="17" name="AutoShape 15"/>
            <p:cNvSpPr>
              <a:spLocks noChangeArrowheads="1"/>
            </p:cNvSpPr>
            <p:nvPr/>
          </p:nvSpPr>
          <p:spPr bwMode="auto">
            <a:xfrm rot="-2441123">
              <a:off x="3564" y="1836"/>
              <a:ext cx="468" cy="204"/>
            </a:xfrm>
            <a:prstGeom prst="leftArrow">
              <a:avLst>
                <a:gd name="adj1" fmla="val 50000"/>
                <a:gd name="adj2" fmla="val 57353"/>
              </a:avLst>
            </a:prstGeom>
            <a:grpFill/>
            <a:ln w="9525">
              <a:solidFill>
                <a:srgbClr val="000099"/>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18" name="Text Box 16"/>
            <p:cNvSpPr txBox="1">
              <a:spLocks noChangeArrowheads="1"/>
            </p:cNvSpPr>
            <p:nvPr/>
          </p:nvSpPr>
          <p:spPr bwMode="auto">
            <a:xfrm>
              <a:off x="3180" y="2136"/>
              <a:ext cx="1068" cy="250"/>
            </a:xfrm>
            <a:prstGeom prst="rect">
              <a:avLst/>
            </a:prstGeom>
            <a:grpFill/>
            <a:ln w="9525">
              <a:solidFill>
                <a:srgbClr val="000000"/>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bg1"/>
                  </a:solidFill>
                  <a:latin typeface="Times New Roman" pitchFamily="18" charset="0"/>
                </a:rPr>
                <a:t>classiques</a:t>
              </a:r>
            </a:p>
          </p:txBody>
        </p:sp>
      </p:grpSp>
      <p:grpSp>
        <p:nvGrpSpPr>
          <p:cNvPr id="19" name="Group 17"/>
          <p:cNvGrpSpPr>
            <a:grpSpLocks/>
          </p:cNvGrpSpPr>
          <p:nvPr/>
        </p:nvGrpSpPr>
        <p:grpSpPr bwMode="auto">
          <a:xfrm>
            <a:off x="7099522" y="2930859"/>
            <a:ext cx="1919288" cy="1387475"/>
            <a:chOff x="4344" y="1692"/>
            <a:chExt cx="1116" cy="874"/>
          </a:xfrm>
        </p:grpSpPr>
        <p:sp>
          <p:nvSpPr>
            <p:cNvPr id="20" name="AutoShape 18"/>
            <p:cNvSpPr>
              <a:spLocks noChangeArrowheads="1"/>
            </p:cNvSpPr>
            <p:nvPr/>
          </p:nvSpPr>
          <p:spPr bwMode="auto">
            <a:xfrm rot="-7701953">
              <a:off x="4404" y="1824"/>
              <a:ext cx="468" cy="204"/>
            </a:xfrm>
            <a:prstGeom prst="leftArrow">
              <a:avLst>
                <a:gd name="adj1" fmla="val 50000"/>
                <a:gd name="adj2" fmla="val 57353"/>
              </a:avLst>
            </a:prstGeom>
            <a:solidFill>
              <a:schemeClr val="accent2"/>
            </a:solidFill>
            <a:ln w="9525">
              <a:solidFill>
                <a:schemeClr val="tx1"/>
              </a:solidFill>
              <a:miter lim="800000"/>
              <a:headEnd/>
              <a:tailEnd/>
            </a:ln>
          </p:spPr>
          <p:txBody>
            <a:bodyPr wrap="none" anchor="ct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0"/>
                </a:spcBef>
                <a:buClrTx/>
                <a:buSzTx/>
                <a:buFontTx/>
                <a:buNone/>
              </a:pPr>
              <a:endParaRPr lang="fr-FR" altLang="fr-FR" sz="2400" b="0">
                <a:solidFill>
                  <a:schemeClr val="tx1"/>
                </a:solidFill>
                <a:latin typeface="Times"/>
              </a:endParaRPr>
            </a:p>
          </p:txBody>
        </p:sp>
        <p:sp>
          <p:nvSpPr>
            <p:cNvPr id="21" name="Text Box 19"/>
            <p:cNvSpPr txBox="1">
              <a:spLocks noChangeArrowheads="1"/>
            </p:cNvSpPr>
            <p:nvPr/>
          </p:nvSpPr>
          <p:spPr bwMode="auto">
            <a:xfrm>
              <a:off x="4344" y="2124"/>
              <a:ext cx="1116" cy="442"/>
            </a:xfrm>
            <a:prstGeom prst="rect">
              <a:avLst/>
            </a:prstGeom>
            <a:solidFill>
              <a:schemeClr val="accent2"/>
            </a:solidFill>
            <a:ln w="9525">
              <a:solidFill>
                <a:srgbClr val="000000"/>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bg1"/>
                  </a:solidFill>
                  <a:latin typeface="Times New Roman" pitchFamily="18" charset="0"/>
                </a:rPr>
                <a:t>Nominaux ou mini-groupes</a:t>
              </a:r>
            </a:p>
          </p:txBody>
        </p:sp>
      </p:grpSp>
      <p:sp>
        <p:nvSpPr>
          <p:cNvPr id="22" name="Text Box 20"/>
          <p:cNvSpPr txBox="1">
            <a:spLocks noChangeArrowheads="1"/>
          </p:cNvSpPr>
          <p:nvPr/>
        </p:nvSpPr>
        <p:spPr bwMode="auto">
          <a:xfrm>
            <a:off x="4981178" y="4647803"/>
            <a:ext cx="3570288" cy="1531938"/>
          </a:xfrm>
          <a:prstGeom prst="rect">
            <a:avLst/>
          </a:prstGeom>
          <a:solidFill>
            <a:schemeClr val="accent2"/>
          </a:solidFill>
          <a:ln w="9525">
            <a:solidFill>
              <a:srgbClr val="000000"/>
            </a:solidFill>
            <a:miter lim="800000"/>
            <a:headEnd/>
            <a:tailEnd/>
          </a:ln>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lnSpc>
                <a:spcPct val="110000"/>
              </a:lnSpc>
              <a:spcBef>
                <a:spcPct val="50000"/>
              </a:spcBef>
              <a:buClrTx/>
              <a:buSzTx/>
              <a:buFontTx/>
              <a:buNone/>
            </a:pPr>
            <a:r>
              <a:rPr lang="fr-FR" altLang="fr-FR" sz="2000" i="1" dirty="0">
                <a:solidFill>
                  <a:schemeClr val="bg1"/>
                </a:solidFill>
                <a:latin typeface="Times New Roman" pitchFamily="18" charset="0"/>
              </a:rPr>
              <a:t>Variantes</a:t>
            </a:r>
            <a:endParaRPr lang="fr-FR" altLang="fr-FR" sz="1800" b="0" dirty="0">
              <a:solidFill>
                <a:schemeClr val="bg1"/>
              </a:solidFill>
              <a:latin typeface="Times New Roman" pitchFamily="18" charset="0"/>
            </a:endParaRPr>
          </a:p>
          <a:p>
            <a:pPr>
              <a:lnSpc>
                <a:spcPct val="50000"/>
              </a:lnSpc>
              <a:spcBef>
                <a:spcPct val="50000"/>
              </a:spcBef>
              <a:buClrTx/>
              <a:buSzTx/>
              <a:buFontTx/>
              <a:buChar char="•"/>
            </a:pPr>
            <a:r>
              <a:rPr lang="fr-FR" altLang="fr-FR" sz="1800" b="0" dirty="0">
                <a:solidFill>
                  <a:schemeClr val="bg1"/>
                </a:solidFill>
                <a:latin typeface="Times New Roman" pitchFamily="18" charset="0"/>
              </a:rPr>
              <a:t> groupes conflictuels</a:t>
            </a:r>
          </a:p>
          <a:p>
            <a:pPr>
              <a:lnSpc>
                <a:spcPct val="50000"/>
              </a:lnSpc>
              <a:spcBef>
                <a:spcPct val="50000"/>
              </a:spcBef>
              <a:buClrTx/>
              <a:buSzTx/>
              <a:buFontTx/>
              <a:buChar char="•"/>
            </a:pPr>
            <a:r>
              <a:rPr lang="fr-FR" altLang="fr-FR" sz="1800" b="0" dirty="0">
                <a:solidFill>
                  <a:schemeClr val="bg1"/>
                </a:solidFill>
                <a:latin typeface="Times New Roman" pitchFamily="18" charset="0"/>
              </a:rPr>
              <a:t> groupes de sensibilisation</a:t>
            </a:r>
          </a:p>
          <a:p>
            <a:pPr>
              <a:lnSpc>
                <a:spcPct val="50000"/>
              </a:lnSpc>
              <a:spcBef>
                <a:spcPct val="50000"/>
              </a:spcBef>
              <a:buClrTx/>
              <a:buSzTx/>
              <a:buFontTx/>
              <a:buChar char="•"/>
            </a:pPr>
            <a:r>
              <a:rPr lang="fr-FR" altLang="fr-FR" sz="1800" b="0" dirty="0">
                <a:solidFill>
                  <a:schemeClr val="bg1"/>
                </a:solidFill>
                <a:latin typeface="Times New Roman" pitchFamily="18" charset="0"/>
              </a:rPr>
              <a:t> brainstorming</a:t>
            </a:r>
          </a:p>
          <a:p>
            <a:pPr>
              <a:lnSpc>
                <a:spcPct val="50000"/>
              </a:lnSpc>
              <a:spcBef>
                <a:spcPct val="50000"/>
              </a:spcBef>
              <a:buClrTx/>
              <a:buSzTx/>
              <a:buFontTx/>
              <a:buChar char="•"/>
            </a:pPr>
            <a:r>
              <a:rPr lang="fr-FR" altLang="fr-FR" sz="1800" b="0" dirty="0">
                <a:solidFill>
                  <a:schemeClr val="bg1"/>
                </a:solidFill>
                <a:latin typeface="Times New Roman" pitchFamily="18" charset="0"/>
              </a:rPr>
              <a:t> rencontres avec le management</a:t>
            </a:r>
          </a:p>
        </p:txBody>
      </p:sp>
    </p:spTree>
    <p:extLst>
      <p:ext uri="{BB962C8B-B14F-4D97-AF65-F5344CB8AC3E}">
        <p14:creationId xmlns:p14="http://schemas.microsoft.com/office/powerpoint/2010/main" val="2454549259"/>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52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ppt_x</p:attrName>
                                        </p:attrNameLst>
                                      </p:cBhvr>
                                      <p:tavLst>
                                        <p:tav tm="0">
                                          <p:val>
                                            <p:fltVal val="0.5"/>
                                          </p:val>
                                        </p:tav>
                                        <p:tav tm="100000">
                                          <p:val>
                                            <p:strVal val="#ppt_x"/>
                                          </p:val>
                                        </p:tav>
                                      </p:tavLst>
                                    </p:anim>
                                    <p:anim calcmode="lin" valueType="num">
                                      <p:cBhvr>
                                        <p:cTn id="10" dur="500" fill="hold"/>
                                        <p:tgtEl>
                                          <p:spTgt spid="4"/>
                                        </p:tgtEl>
                                        <p:attrNameLst>
                                          <p:attrName>ppt_y</p:attrName>
                                        </p:attrNameLst>
                                      </p:cBhvr>
                                      <p:tavLst>
                                        <p:tav tm="0">
                                          <p:val>
                                            <p:fltVal val="0.5"/>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3" presetClass="entr" presetSubtype="528"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500" fill="hold"/>
                                        <p:tgtEl>
                                          <p:spTgt spid="5"/>
                                        </p:tgtEl>
                                        <p:attrNameLst>
                                          <p:attrName>ppt_w</p:attrName>
                                        </p:attrNameLst>
                                      </p:cBhvr>
                                      <p:tavLst>
                                        <p:tav tm="0">
                                          <p:val>
                                            <p:fltVal val="0"/>
                                          </p:val>
                                        </p:tav>
                                        <p:tav tm="100000">
                                          <p:val>
                                            <p:strVal val="#ppt_w"/>
                                          </p:val>
                                        </p:tav>
                                      </p:tavLst>
                                    </p:anim>
                                    <p:anim calcmode="lin" valueType="num">
                                      <p:cBhvr>
                                        <p:cTn id="16" dur="500" fill="hold"/>
                                        <p:tgtEl>
                                          <p:spTgt spid="5"/>
                                        </p:tgtEl>
                                        <p:attrNameLst>
                                          <p:attrName>ppt_h</p:attrName>
                                        </p:attrNameLst>
                                      </p:cBhvr>
                                      <p:tavLst>
                                        <p:tav tm="0">
                                          <p:val>
                                            <p:fltVal val="0"/>
                                          </p:val>
                                        </p:tav>
                                        <p:tav tm="100000">
                                          <p:val>
                                            <p:strVal val="#ppt_h"/>
                                          </p:val>
                                        </p:tav>
                                      </p:tavLst>
                                    </p:anim>
                                    <p:anim calcmode="lin" valueType="num">
                                      <p:cBhvr>
                                        <p:cTn id="17" dur="500" fill="hold"/>
                                        <p:tgtEl>
                                          <p:spTgt spid="5"/>
                                        </p:tgtEl>
                                        <p:attrNameLst>
                                          <p:attrName>ppt_x</p:attrName>
                                        </p:attrNameLst>
                                      </p:cBhvr>
                                      <p:tavLst>
                                        <p:tav tm="0">
                                          <p:val>
                                            <p:fltVal val="0.5"/>
                                          </p:val>
                                        </p:tav>
                                        <p:tav tm="100000">
                                          <p:val>
                                            <p:strVal val="#ppt_x"/>
                                          </p:val>
                                        </p:tav>
                                      </p:tavLst>
                                    </p:anim>
                                    <p:anim calcmode="lin" valueType="num">
                                      <p:cBhvr>
                                        <p:cTn id="18" dur="500" fill="hold"/>
                                        <p:tgtEl>
                                          <p:spTgt spid="5"/>
                                        </p:tgtEl>
                                        <p:attrNameLst>
                                          <p:attrName>ppt_y</p:attrName>
                                        </p:attrNameLst>
                                      </p:cBhvr>
                                      <p:tavLst>
                                        <p:tav tm="0">
                                          <p:val>
                                            <p:fltVal val="0.5"/>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5"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p:cTn id="41" dur="1000" fill="hold"/>
                                        <p:tgtEl>
                                          <p:spTgt spid="15"/>
                                        </p:tgtEl>
                                        <p:attrNameLst>
                                          <p:attrName>ppt_w</p:attrName>
                                        </p:attrNameLst>
                                      </p:cBhvr>
                                      <p:tavLst>
                                        <p:tav tm="0">
                                          <p:val>
                                            <p:fltVal val="0"/>
                                          </p:val>
                                        </p:tav>
                                        <p:tav tm="100000">
                                          <p:val>
                                            <p:strVal val="#ppt_w"/>
                                          </p:val>
                                        </p:tav>
                                      </p:tavLst>
                                    </p:anim>
                                    <p:anim calcmode="lin" valueType="num">
                                      <p:cBhvr>
                                        <p:cTn id="42" dur="1000" fill="hold"/>
                                        <p:tgtEl>
                                          <p:spTgt spid="15"/>
                                        </p:tgtEl>
                                        <p:attrNameLst>
                                          <p:attrName>ppt_h</p:attrName>
                                        </p:attrNameLst>
                                      </p:cBhvr>
                                      <p:tavLst>
                                        <p:tav tm="0">
                                          <p:val>
                                            <p:fltVal val="0"/>
                                          </p:val>
                                        </p:tav>
                                        <p:tav tm="100000">
                                          <p:val>
                                            <p:strVal val="#ppt_h"/>
                                          </p:val>
                                        </p:tav>
                                      </p:tavLst>
                                    </p:anim>
                                    <p:anim calcmode="lin" valueType="num">
                                      <p:cBhvr>
                                        <p:cTn id="43" dur="1000" fill="hold"/>
                                        <p:tgtEl>
                                          <p:spTgt spid="15"/>
                                        </p:tgtEl>
                                        <p:attrNameLst>
                                          <p:attrName>ppt_x</p:attrName>
                                        </p:attrNameLst>
                                      </p:cBhvr>
                                      <p:tavLst>
                                        <p:tav tm="0" fmla="#ppt_x+(cos(-2*pi*(1-$))*-#ppt_x-sin(-2*pi*(1-$))*(1-#ppt_y))*(1-$)">
                                          <p:val>
                                            <p:fltVal val="0"/>
                                          </p:val>
                                        </p:tav>
                                        <p:tav tm="100000">
                                          <p:val>
                                            <p:fltVal val="1"/>
                                          </p:val>
                                        </p:tav>
                                      </p:tavLst>
                                    </p:anim>
                                    <p:anim calcmode="lin" valueType="num">
                                      <p:cBhvr>
                                        <p:cTn id="44" dur="1000" fill="hold"/>
                                        <p:tgtEl>
                                          <p:spTgt spid="1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 fill="hold" nodeType="click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1" fill="hold"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ppt_x"/>
                                          </p:val>
                                        </p:tav>
                                        <p:tav tm="100000">
                                          <p:val>
                                            <p:strVal val="#ppt_x"/>
                                          </p:val>
                                        </p:tav>
                                      </p:tavLst>
                                    </p:anim>
                                    <p:anim calcmode="lin" valueType="num">
                                      <p:cBhvr additive="base">
                                        <p:cTn id="56" dur="500" fill="hold"/>
                                        <p:tgtEl>
                                          <p:spTgt spid="19"/>
                                        </p:tgtEl>
                                        <p:attrNameLst>
                                          <p:attrName>ppt_y</p:attrName>
                                        </p:attrNameLst>
                                      </p:cBhvr>
                                      <p:tavLst>
                                        <p:tav tm="0">
                                          <p:val>
                                            <p:strVal val="0-#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22"/>
                                        </p:tgtEl>
                                        <p:attrNameLst>
                                          <p:attrName>style.visibility</p:attrName>
                                        </p:attrNameLst>
                                      </p:cBhvr>
                                      <p:to>
                                        <p:strVal val="visible"/>
                                      </p:to>
                                    </p:set>
                                    <p:animEffect transition="in" filter="dissolve">
                                      <p:cBhvr>
                                        <p:cTn id="6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P spid="5" grpId="0" animBg="1" autoUpdateAnimBg="0"/>
      <p:bldP spid="15" grpId="0" animBg="1" autoUpdateAnimBg="0"/>
      <p:bldP spid="22" grpId="0" animBg="1" autoUpdateAnimBg="0"/>
    </p:bld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154</a:t>
            </a:fld>
            <a:endParaRPr lang="fr-FR" dirty="0"/>
          </a:p>
        </p:txBody>
      </p:sp>
      <p:sp>
        <p:nvSpPr>
          <p:cNvPr id="3" name="Rectangle 6"/>
          <p:cNvSpPr txBox="1">
            <a:spLocks noChangeArrowheads="1"/>
          </p:cNvSpPr>
          <p:nvPr/>
        </p:nvSpPr>
        <p:spPr>
          <a:xfrm>
            <a:off x="1023638" y="620688"/>
            <a:ext cx="6624736" cy="1008112"/>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altLang="fr-FR" sz="2800" b="1" dirty="0">
                <a:solidFill>
                  <a:schemeClr val="accent6">
                    <a:lumMod val="75000"/>
                  </a:schemeClr>
                </a:solidFill>
              </a:rPr>
              <a:t>Entretiens : Individuel - Groupe</a:t>
            </a:r>
            <a:endParaRPr lang="fr-FR" sz="2800" b="1" kern="0" dirty="0">
              <a:solidFill>
                <a:schemeClr val="accent6">
                  <a:lumMod val="75000"/>
                </a:schemeClr>
              </a:solidFill>
            </a:endParaRPr>
          </a:p>
        </p:txBody>
      </p:sp>
      <p:graphicFrame>
        <p:nvGraphicFramePr>
          <p:cNvPr id="4" name="Objet 3"/>
          <p:cNvGraphicFramePr>
            <a:graphicFrameLocks noChangeAspect="1"/>
          </p:cNvGraphicFramePr>
          <p:nvPr>
            <p:extLst>
              <p:ext uri="{D42A27DB-BD31-4B8C-83A1-F6EECF244321}">
                <p14:modId xmlns:p14="http://schemas.microsoft.com/office/powerpoint/2010/main" val="446479667"/>
              </p:ext>
            </p:extLst>
          </p:nvPr>
        </p:nvGraphicFramePr>
        <p:xfrm>
          <a:off x="173038" y="1924050"/>
          <a:ext cx="8686800" cy="3878263"/>
        </p:xfrm>
        <a:graphic>
          <a:graphicData uri="http://schemas.openxmlformats.org/presentationml/2006/ole">
            <mc:AlternateContent xmlns:mc="http://schemas.openxmlformats.org/markup-compatibility/2006">
              <mc:Choice xmlns:v="urn:schemas-microsoft-com:vml" Requires="v">
                <p:oleObj spid="_x0000_s566439" name="Document" r:id="rId3" imgW="5894753" imgH="2638978" progId="Word.Document.8">
                  <p:embed/>
                </p:oleObj>
              </mc:Choice>
              <mc:Fallback>
                <p:oleObj name="Document" r:id="rId3" imgW="5894753" imgH="2638978" progId="Word.Document.8">
                  <p:embed/>
                  <p:pic>
                    <p:nvPicPr>
                      <p:cNvPr id="0" name="Object 3"/>
                      <p:cNvPicPr>
                        <a:picLocks noChangeAspect="1" noChangeArrowheads="1"/>
                      </p:cNvPicPr>
                      <p:nvPr/>
                    </p:nvPicPr>
                    <p:blipFill>
                      <a:blip r:embed="rId4"/>
                      <a:srcRect/>
                      <a:stretch>
                        <a:fillRect/>
                      </a:stretch>
                    </p:blipFill>
                    <p:spPr bwMode="auto">
                      <a:xfrm>
                        <a:off x="173038" y="1924050"/>
                        <a:ext cx="8686800" cy="3878263"/>
                      </a:xfrm>
                      <a:prstGeom prst="rect">
                        <a:avLst/>
                      </a:prstGeom>
                      <a:noFill/>
                      <a:ln>
                        <a:solidFill>
                          <a:srgbClr val="000099"/>
                        </a:solidFill>
                      </a:ln>
                    </p:spPr>
                  </p:pic>
                </p:oleObj>
              </mc:Fallback>
            </mc:AlternateContent>
          </a:graphicData>
        </a:graphic>
      </p:graphicFrame>
    </p:spTree>
    <p:extLst>
      <p:ext uri="{BB962C8B-B14F-4D97-AF65-F5344CB8AC3E}">
        <p14:creationId xmlns:p14="http://schemas.microsoft.com/office/powerpoint/2010/main" val="1093806607"/>
      </p:ext>
    </p:extLst>
  </p:cSld>
  <p:clrMapOvr>
    <a:masterClrMapping/>
  </p:clrMapOvr>
  <p:transition spd="med">
    <p:randomBa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155</a:t>
            </a:fld>
            <a:endParaRPr lang="fr-FR" dirty="0"/>
          </a:p>
        </p:txBody>
      </p:sp>
      <p:sp>
        <p:nvSpPr>
          <p:cNvPr id="3" name="Rectangle 2"/>
          <p:cNvSpPr/>
          <p:nvPr/>
        </p:nvSpPr>
        <p:spPr>
          <a:xfrm>
            <a:off x="683568" y="3933056"/>
            <a:ext cx="7704856" cy="2523768"/>
          </a:xfrm>
          <a:prstGeom prst="rect">
            <a:avLst/>
          </a:prstGeom>
        </p:spPr>
        <p:txBody>
          <a:bodyPr wrap="square">
            <a:spAutoFit/>
          </a:bodyPr>
          <a:lstStyle/>
          <a:p>
            <a:pPr algn="just"/>
            <a:r>
              <a:rPr lang="fr-FR" sz="1800" dirty="0">
                <a:solidFill>
                  <a:schemeClr val="accent6">
                    <a:lumMod val="75000"/>
                  </a:schemeClr>
                </a:solidFill>
              </a:rPr>
              <a:t>L’entretien non directif est une méthode d’étude qualitative basée sur la réalisation d’entretiens individuels ou collectifs durant lesquels l’animateur est le moins actif possible et laisse un maximum de latitude aux interviewés pour exprimer leurs ressentis ou attitudes.</a:t>
            </a:r>
          </a:p>
          <a:p>
            <a:pPr algn="just"/>
            <a:r>
              <a:rPr lang="fr-FR" sz="1800" dirty="0">
                <a:solidFill>
                  <a:schemeClr val="accent6">
                    <a:lumMod val="75000"/>
                  </a:schemeClr>
                </a:solidFill>
              </a:rPr>
              <a:t>La gestion d’un entretien non directif demande une grande maîtrise de la conduite des entretiens, car il est nécessaire de rester le plus neutre possible tout en évitant des digressions inutiles dans le contexte de </a:t>
            </a:r>
          </a:p>
          <a:p>
            <a:r>
              <a:rPr lang="fr-FR" sz="1800" dirty="0">
                <a:solidFill>
                  <a:schemeClr val="accent6">
                    <a:lumMod val="75000"/>
                  </a:schemeClr>
                </a:solidFill>
              </a:rPr>
              <a:t>l’étude.</a:t>
            </a:r>
            <a:br>
              <a:rPr lang="fr-FR" dirty="0"/>
            </a:br>
            <a:endParaRPr lang="fr-FR" dirty="0"/>
          </a:p>
        </p:txBody>
      </p:sp>
      <p:sp>
        <p:nvSpPr>
          <p:cNvPr id="4" name="Rectangle 3"/>
          <p:cNvSpPr txBox="1">
            <a:spLocks noChangeArrowheads="1"/>
          </p:cNvSpPr>
          <p:nvPr/>
        </p:nvSpPr>
        <p:spPr>
          <a:xfrm>
            <a:off x="705232" y="1844824"/>
            <a:ext cx="4814888" cy="1788095"/>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altLang="fr-FR" sz="1800" b="1" kern="0" dirty="0">
                <a:solidFill>
                  <a:schemeClr val="accent6">
                    <a:lumMod val="75000"/>
                  </a:schemeClr>
                </a:solidFill>
              </a:rPr>
              <a:t>Motivations</a:t>
            </a:r>
          </a:p>
          <a:p>
            <a:r>
              <a:rPr lang="fr-FR" altLang="fr-FR" sz="1800" b="1" kern="0" dirty="0">
                <a:solidFill>
                  <a:schemeClr val="accent6">
                    <a:lumMod val="75000"/>
                  </a:schemeClr>
                </a:solidFill>
              </a:rPr>
              <a:t>Pulsions</a:t>
            </a:r>
          </a:p>
          <a:p>
            <a:r>
              <a:rPr lang="fr-FR" altLang="fr-FR" sz="1800" b="1" kern="0" dirty="0">
                <a:solidFill>
                  <a:schemeClr val="accent6">
                    <a:lumMod val="75000"/>
                  </a:schemeClr>
                </a:solidFill>
              </a:rPr>
              <a:t>Inhibition</a:t>
            </a:r>
          </a:p>
          <a:p>
            <a:r>
              <a:rPr lang="fr-FR" altLang="fr-FR" sz="1800" b="1" kern="0" dirty="0">
                <a:solidFill>
                  <a:schemeClr val="accent6">
                    <a:lumMod val="75000"/>
                  </a:schemeClr>
                </a:solidFill>
              </a:rPr>
              <a:t>Représentation</a:t>
            </a:r>
          </a:p>
          <a:p>
            <a:r>
              <a:rPr lang="fr-FR" altLang="fr-FR" sz="1800" b="1" kern="0" dirty="0">
                <a:solidFill>
                  <a:schemeClr val="accent6">
                    <a:lumMod val="75000"/>
                  </a:schemeClr>
                </a:solidFill>
              </a:rPr>
              <a:t>Symboles</a:t>
            </a:r>
          </a:p>
        </p:txBody>
      </p:sp>
      <p:sp>
        <p:nvSpPr>
          <p:cNvPr id="5" name="Rectangle 6"/>
          <p:cNvSpPr txBox="1">
            <a:spLocks noChangeArrowheads="1"/>
          </p:cNvSpPr>
          <p:nvPr/>
        </p:nvSpPr>
        <p:spPr>
          <a:xfrm>
            <a:off x="2132707" y="613866"/>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Entretien non-directif</a:t>
            </a:r>
          </a:p>
        </p:txBody>
      </p:sp>
    </p:spTree>
    <p:extLst>
      <p:ext uri="{BB962C8B-B14F-4D97-AF65-F5344CB8AC3E}">
        <p14:creationId xmlns:p14="http://schemas.microsoft.com/office/powerpoint/2010/main" val="3287726074"/>
      </p:ext>
    </p:extLst>
  </p:cSld>
  <p:clrMapOvr>
    <a:masterClrMapping/>
  </p:clrMapOvr>
  <p:transition spd="med">
    <p:randomBa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156</a:t>
            </a:fld>
            <a:endParaRPr lang="fr-FR" dirty="0"/>
          </a:p>
        </p:txBody>
      </p:sp>
      <p:sp>
        <p:nvSpPr>
          <p:cNvPr id="3" name="Rectangle 2"/>
          <p:cNvSpPr/>
          <p:nvPr/>
        </p:nvSpPr>
        <p:spPr>
          <a:xfrm>
            <a:off x="539552" y="4725144"/>
            <a:ext cx="8064896" cy="1477328"/>
          </a:xfrm>
          <a:prstGeom prst="rect">
            <a:avLst/>
          </a:prstGeom>
        </p:spPr>
        <p:txBody>
          <a:bodyPr wrap="square">
            <a:spAutoFit/>
          </a:bodyPr>
          <a:lstStyle/>
          <a:p>
            <a:pPr algn="just"/>
            <a:r>
              <a:rPr lang="fr-FR" sz="1800" dirty="0">
                <a:solidFill>
                  <a:schemeClr val="accent6">
                    <a:lumMod val="75000"/>
                  </a:schemeClr>
                </a:solidFill>
              </a:rPr>
              <a:t>L’</a:t>
            </a:r>
            <a:r>
              <a:rPr lang="fr-FR" sz="1800" b="1" dirty="0">
                <a:solidFill>
                  <a:schemeClr val="accent6">
                    <a:lumMod val="75000"/>
                  </a:schemeClr>
                </a:solidFill>
              </a:rPr>
              <a:t>entretien semi-directif</a:t>
            </a:r>
            <a:r>
              <a:rPr lang="fr-FR" sz="1800" dirty="0">
                <a:solidFill>
                  <a:schemeClr val="accent6">
                    <a:lumMod val="75000"/>
                  </a:schemeClr>
                </a:solidFill>
              </a:rPr>
              <a:t> est une technique d'enquête qualitative qui permet d'orienter en partie le discours des personnes interrogées autour de différents thèmes définis au préalable par les enquêteurs et consignés dans un guide d’entretien.  Il peut venir compléter et approfondir des domaines spécifiques liés à l’entretien non directif qui se déroule librement à partir d’une question.</a:t>
            </a:r>
          </a:p>
        </p:txBody>
      </p:sp>
      <p:sp>
        <p:nvSpPr>
          <p:cNvPr id="4" name="Rectangle 6"/>
          <p:cNvSpPr txBox="1">
            <a:spLocks noChangeArrowheads="1"/>
          </p:cNvSpPr>
          <p:nvPr/>
        </p:nvSpPr>
        <p:spPr>
          <a:xfrm>
            <a:off x="2145703" y="734843"/>
            <a:ext cx="465854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Entretien semi-directif</a:t>
            </a:r>
          </a:p>
        </p:txBody>
      </p:sp>
      <p:sp>
        <p:nvSpPr>
          <p:cNvPr id="5" name="Rectangle 3"/>
          <p:cNvSpPr txBox="1">
            <a:spLocks noChangeArrowheads="1"/>
          </p:cNvSpPr>
          <p:nvPr/>
        </p:nvSpPr>
        <p:spPr>
          <a:xfrm>
            <a:off x="658018" y="1968910"/>
            <a:ext cx="7827963" cy="206196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altLang="fr-FR" sz="2600" kern="0" dirty="0">
                <a:solidFill>
                  <a:schemeClr val="accent6">
                    <a:lumMod val="75000"/>
                  </a:schemeClr>
                </a:solidFill>
              </a:rPr>
              <a:t>Motivations</a:t>
            </a:r>
          </a:p>
          <a:p>
            <a:r>
              <a:rPr lang="fr-FR" altLang="fr-FR" sz="2600" kern="0" dirty="0">
                <a:solidFill>
                  <a:schemeClr val="accent6">
                    <a:lumMod val="75000"/>
                  </a:schemeClr>
                </a:solidFill>
              </a:rPr>
              <a:t>Freins</a:t>
            </a:r>
          </a:p>
          <a:p>
            <a:r>
              <a:rPr lang="fr-FR" altLang="fr-FR" sz="2600" kern="0" dirty="0">
                <a:solidFill>
                  <a:schemeClr val="accent6">
                    <a:lumMod val="75000"/>
                  </a:schemeClr>
                </a:solidFill>
              </a:rPr>
              <a:t>Recueil d’éléments d’image de marque</a:t>
            </a:r>
          </a:p>
          <a:p>
            <a:r>
              <a:rPr lang="fr-FR" altLang="fr-FR" sz="2600" kern="0" dirty="0">
                <a:solidFill>
                  <a:schemeClr val="accent6">
                    <a:lumMod val="75000"/>
                  </a:schemeClr>
                </a:solidFill>
              </a:rPr>
              <a:t>Usage réel du produit</a:t>
            </a:r>
          </a:p>
        </p:txBody>
      </p:sp>
    </p:spTree>
    <p:extLst>
      <p:ext uri="{BB962C8B-B14F-4D97-AF65-F5344CB8AC3E}">
        <p14:creationId xmlns:p14="http://schemas.microsoft.com/office/powerpoint/2010/main" val="2303797492"/>
      </p:ext>
    </p:extLst>
  </p:cSld>
  <p:clrMapOvr>
    <a:masterClrMapping/>
  </p:clrMapOvr>
  <p:transition spd="med">
    <p:randomBa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157</a:t>
            </a:fld>
            <a:endParaRPr lang="fr-FR" dirty="0"/>
          </a:p>
        </p:txBody>
      </p:sp>
      <p:sp>
        <p:nvSpPr>
          <p:cNvPr id="3" name="Rectangle 6"/>
          <p:cNvSpPr txBox="1">
            <a:spLocks noChangeArrowheads="1"/>
          </p:cNvSpPr>
          <p:nvPr/>
        </p:nvSpPr>
        <p:spPr>
          <a:xfrm>
            <a:off x="2843808" y="620688"/>
            <a:ext cx="314637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Quatre étapes</a:t>
            </a:r>
          </a:p>
        </p:txBody>
      </p:sp>
      <p:sp>
        <p:nvSpPr>
          <p:cNvPr id="4" name="Rectangle 3"/>
          <p:cNvSpPr txBox="1">
            <a:spLocks noChangeArrowheads="1"/>
          </p:cNvSpPr>
          <p:nvPr/>
        </p:nvSpPr>
        <p:spPr>
          <a:xfrm>
            <a:off x="927315" y="2132856"/>
            <a:ext cx="4680520" cy="288032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altLang="fr-FR" sz="1800" b="1" kern="0" dirty="0">
                <a:solidFill>
                  <a:schemeClr val="accent6">
                    <a:lumMod val="75000"/>
                  </a:schemeClr>
                </a:solidFill>
              </a:rPr>
              <a:t>Introduction</a:t>
            </a:r>
          </a:p>
          <a:p>
            <a:endParaRPr lang="fr-FR" altLang="fr-FR" sz="1800" b="1" kern="0" dirty="0">
              <a:solidFill>
                <a:schemeClr val="accent6">
                  <a:lumMod val="75000"/>
                </a:schemeClr>
              </a:solidFill>
            </a:endParaRPr>
          </a:p>
          <a:p>
            <a:r>
              <a:rPr lang="fr-FR" altLang="fr-FR" sz="1800" b="1" kern="0" dirty="0">
                <a:solidFill>
                  <a:schemeClr val="accent6">
                    <a:lumMod val="75000"/>
                  </a:schemeClr>
                </a:solidFill>
              </a:rPr>
              <a:t>Centrage du sujet</a:t>
            </a:r>
          </a:p>
          <a:p>
            <a:endParaRPr lang="fr-FR" altLang="fr-FR" sz="1800" b="1" kern="0" dirty="0">
              <a:solidFill>
                <a:schemeClr val="accent6">
                  <a:lumMod val="75000"/>
                </a:schemeClr>
              </a:solidFill>
            </a:endParaRPr>
          </a:p>
          <a:p>
            <a:r>
              <a:rPr lang="fr-FR" altLang="fr-FR" sz="1800" b="1" kern="0" dirty="0">
                <a:solidFill>
                  <a:schemeClr val="accent6">
                    <a:lumMod val="75000"/>
                  </a:schemeClr>
                </a:solidFill>
              </a:rPr>
              <a:t>Approfondissement</a:t>
            </a:r>
          </a:p>
          <a:p>
            <a:endParaRPr lang="fr-FR" altLang="fr-FR" sz="1800" b="1" kern="0" dirty="0">
              <a:solidFill>
                <a:schemeClr val="accent6">
                  <a:lumMod val="75000"/>
                </a:schemeClr>
              </a:solidFill>
            </a:endParaRPr>
          </a:p>
          <a:p>
            <a:r>
              <a:rPr lang="fr-FR" altLang="fr-FR" sz="1800" b="1" kern="0" dirty="0">
                <a:solidFill>
                  <a:schemeClr val="accent6">
                    <a:lumMod val="75000"/>
                  </a:schemeClr>
                </a:solidFill>
              </a:rPr>
              <a:t>Conclusion</a:t>
            </a:r>
          </a:p>
        </p:txBody>
      </p:sp>
    </p:spTree>
    <p:extLst>
      <p:ext uri="{BB962C8B-B14F-4D97-AF65-F5344CB8AC3E}">
        <p14:creationId xmlns:p14="http://schemas.microsoft.com/office/powerpoint/2010/main" val="2035722635"/>
      </p:ext>
    </p:extLst>
  </p:cSld>
  <p:clrMapOvr>
    <a:masterClrMapping/>
  </p:clrMapOvr>
  <p:transition spd="med">
    <p:randomBa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158</a:t>
            </a:fld>
            <a:endParaRPr lang="fr-FR" dirty="0"/>
          </a:p>
        </p:txBody>
      </p:sp>
      <p:sp>
        <p:nvSpPr>
          <p:cNvPr id="3" name="Rectangle 6"/>
          <p:cNvSpPr txBox="1">
            <a:spLocks noChangeArrowheads="1"/>
          </p:cNvSpPr>
          <p:nvPr/>
        </p:nvSpPr>
        <p:spPr>
          <a:xfrm>
            <a:off x="1187624" y="476672"/>
            <a:ext cx="655272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Questionnement et guide d’entretien</a:t>
            </a:r>
          </a:p>
        </p:txBody>
      </p:sp>
      <p:sp>
        <p:nvSpPr>
          <p:cNvPr id="4" name="Rectangle 3"/>
          <p:cNvSpPr txBox="1">
            <a:spLocks noChangeArrowheads="1"/>
          </p:cNvSpPr>
          <p:nvPr/>
        </p:nvSpPr>
        <p:spPr>
          <a:xfrm>
            <a:off x="154468" y="1382291"/>
            <a:ext cx="4437062" cy="781050"/>
          </a:xfrm>
          <a:prstGeom prst="rect">
            <a:avLst/>
          </a:prstGeom>
          <a:solidFill>
            <a:schemeClr val="accent6">
              <a:lumMod val="75000"/>
            </a:schemeClr>
          </a:solidFill>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nSpc>
                <a:spcPct val="70000"/>
              </a:lnSpc>
              <a:buNone/>
            </a:pPr>
            <a:endParaRPr lang="fr-FR" altLang="fr-FR" sz="300" kern="0" dirty="0"/>
          </a:p>
          <a:p>
            <a:pPr marL="0" indent="0">
              <a:lnSpc>
                <a:spcPct val="70000"/>
              </a:lnSpc>
              <a:buNone/>
            </a:pPr>
            <a:endParaRPr lang="fr-FR" altLang="fr-FR" sz="800" kern="0" dirty="0"/>
          </a:p>
          <a:p>
            <a:pPr>
              <a:lnSpc>
                <a:spcPct val="70000"/>
              </a:lnSpc>
            </a:pPr>
            <a:r>
              <a:rPr lang="fr-FR" altLang="fr-FR" sz="1900" b="1" kern="0" dirty="0">
                <a:solidFill>
                  <a:schemeClr val="bg1"/>
                </a:solidFill>
              </a:rPr>
              <a:t>Préparation</a:t>
            </a:r>
          </a:p>
          <a:p>
            <a:pPr marL="476250" lvl="1">
              <a:lnSpc>
                <a:spcPct val="70000"/>
              </a:lnSpc>
            </a:pPr>
            <a:r>
              <a:rPr lang="fr-FR" altLang="fr-FR" sz="1700" kern="0" dirty="0">
                <a:solidFill>
                  <a:schemeClr val="bg1"/>
                </a:solidFill>
              </a:rPr>
              <a:t>technique de l’entonnoir</a:t>
            </a:r>
          </a:p>
        </p:txBody>
      </p:sp>
      <p:sp>
        <p:nvSpPr>
          <p:cNvPr id="5" name="Rectangle 5"/>
          <p:cNvSpPr>
            <a:spLocks noChangeArrowheads="1"/>
          </p:cNvSpPr>
          <p:nvPr/>
        </p:nvSpPr>
        <p:spPr bwMode="auto">
          <a:xfrm>
            <a:off x="185738" y="2276872"/>
            <a:ext cx="4437062" cy="4191000"/>
          </a:xfrm>
          <a:prstGeom prst="rect">
            <a:avLst/>
          </a:prstGeom>
          <a:solidFill>
            <a:schemeClr val="bg1"/>
          </a:solidFill>
          <a:ln>
            <a:solidFill>
              <a:srgbClr val="000099"/>
            </a:solidFill>
          </a:ln>
        </p:spPr>
        <p:txBody>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4762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66675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marL="285750" indent="-285750">
              <a:lnSpc>
                <a:spcPct val="80000"/>
              </a:lnSpc>
              <a:spcBef>
                <a:spcPct val="0"/>
              </a:spcBef>
              <a:buClrTx/>
              <a:buSzTx/>
              <a:buFont typeface="Arial" panose="020B0604020202020204" pitchFamily="34" charset="0"/>
              <a:buChar char="•"/>
            </a:pPr>
            <a:r>
              <a:rPr lang="fr-FR" altLang="fr-FR" sz="1800" dirty="0">
                <a:solidFill>
                  <a:schemeClr val="accent6">
                    <a:lumMod val="75000"/>
                  </a:schemeClr>
                </a:solidFill>
                <a:cs typeface="Arial" panose="020B0604020202020204" pitchFamily="34" charset="0"/>
              </a:rPr>
              <a:t>Guide d’entretien de groupe </a:t>
            </a:r>
          </a:p>
          <a:p>
            <a:pPr>
              <a:lnSpc>
                <a:spcPct val="80000"/>
              </a:lnSpc>
              <a:spcBef>
                <a:spcPct val="0"/>
              </a:spcBef>
              <a:buClrTx/>
              <a:buSzTx/>
              <a:buFontTx/>
              <a:buNone/>
            </a:pPr>
            <a:endParaRPr lang="fr-FR" altLang="fr-FR" sz="1800" dirty="0">
              <a:solidFill>
                <a:schemeClr val="accent6">
                  <a:lumMod val="75000"/>
                </a:schemeClr>
              </a:solidFill>
              <a:cs typeface="Arial" panose="020B0604020202020204" pitchFamily="34" charset="0"/>
            </a:endParaRPr>
          </a:p>
          <a:p>
            <a:pPr lvl="1">
              <a:lnSpc>
                <a:spcPct val="80000"/>
              </a:lnSpc>
              <a:spcBef>
                <a:spcPct val="0"/>
              </a:spcBef>
              <a:buClrTx/>
              <a:buSzTx/>
              <a:buFontTx/>
              <a:buNone/>
            </a:pPr>
            <a:r>
              <a:rPr lang="fr-FR" altLang="fr-FR" sz="1800" b="1" i="0" dirty="0">
                <a:solidFill>
                  <a:schemeClr val="accent6">
                    <a:lumMod val="75000"/>
                  </a:schemeClr>
                </a:solidFill>
                <a:latin typeface="+mn-lt"/>
                <a:cs typeface="Arial" panose="020B0604020202020204" pitchFamily="34" charset="0"/>
              </a:rPr>
              <a:t>objet</a:t>
            </a:r>
          </a:p>
          <a:p>
            <a:pPr lvl="2">
              <a:lnSpc>
                <a:spcPct val="80000"/>
              </a:lnSpc>
              <a:spcBef>
                <a:spcPct val="0"/>
              </a:spcBef>
              <a:buClrTx/>
              <a:buSzTx/>
              <a:buFontTx/>
              <a:buNone/>
            </a:pPr>
            <a:r>
              <a:rPr lang="fr-FR" altLang="fr-FR" sz="1800" dirty="0">
                <a:solidFill>
                  <a:schemeClr val="accent6">
                    <a:lumMod val="75000"/>
                  </a:schemeClr>
                </a:solidFill>
                <a:latin typeface="+mn-lt"/>
              </a:rPr>
              <a:t>délimiter les thèmes abordés</a:t>
            </a:r>
          </a:p>
          <a:p>
            <a:pPr lvl="2">
              <a:lnSpc>
                <a:spcPct val="80000"/>
              </a:lnSpc>
              <a:spcBef>
                <a:spcPct val="0"/>
              </a:spcBef>
              <a:buClrTx/>
              <a:buSzTx/>
              <a:buFontTx/>
              <a:buNone/>
            </a:pPr>
            <a:endParaRPr lang="fr-FR" altLang="fr-FR" sz="1800" dirty="0">
              <a:solidFill>
                <a:schemeClr val="accent6">
                  <a:lumMod val="75000"/>
                </a:schemeClr>
              </a:solidFill>
              <a:latin typeface="+mn-lt"/>
            </a:endParaRPr>
          </a:p>
          <a:p>
            <a:pPr lvl="1">
              <a:lnSpc>
                <a:spcPct val="80000"/>
              </a:lnSpc>
              <a:spcBef>
                <a:spcPct val="0"/>
              </a:spcBef>
              <a:buClrTx/>
              <a:buSzTx/>
              <a:buFontTx/>
              <a:buNone/>
            </a:pPr>
            <a:r>
              <a:rPr lang="fr-FR" altLang="fr-FR" sz="1800" b="1" i="0" dirty="0">
                <a:solidFill>
                  <a:schemeClr val="accent6">
                    <a:lumMod val="75000"/>
                  </a:schemeClr>
                </a:solidFill>
                <a:latin typeface="+mn-lt"/>
              </a:rPr>
              <a:t>longueur et contenu</a:t>
            </a:r>
            <a:endParaRPr lang="fr-FR" altLang="fr-FR" sz="1800" i="0" dirty="0">
              <a:solidFill>
                <a:schemeClr val="accent6">
                  <a:lumMod val="75000"/>
                </a:schemeClr>
              </a:solidFill>
              <a:latin typeface="+mn-lt"/>
            </a:endParaRPr>
          </a:p>
          <a:p>
            <a:pPr lvl="2">
              <a:lnSpc>
                <a:spcPct val="80000"/>
              </a:lnSpc>
              <a:spcBef>
                <a:spcPct val="0"/>
              </a:spcBef>
              <a:buClrTx/>
              <a:buSzTx/>
              <a:buFontTx/>
              <a:buNone/>
            </a:pPr>
            <a:r>
              <a:rPr lang="fr-FR" altLang="fr-FR" sz="1800" dirty="0">
                <a:solidFill>
                  <a:schemeClr val="accent6">
                    <a:lumMod val="75000"/>
                  </a:schemeClr>
                </a:solidFill>
                <a:latin typeface="+mn-lt"/>
              </a:rPr>
              <a:t>formulation des objectifs</a:t>
            </a:r>
          </a:p>
          <a:p>
            <a:pPr lvl="2">
              <a:lnSpc>
                <a:spcPct val="80000"/>
              </a:lnSpc>
              <a:spcBef>
                <a:spcPct val="0"/>
              </a:spcBef>
              <a:buClrTx/>
              <a:buSzTx/>
              <a:buFontTx/>
              <a:buNone/>
            </a:pPr>
            <a:r>
              <a:rPr lang="fr-FR" altLang="fr-FR" sz="1800" dirty="0">
                <a:solidFill>
                  <a:schemeClr val="accent6">
                    <a:lumMod val="75000"/>
                  </a:schemeClr>
                </a:solidFill>
                <a:latin typeface="+mn-lt"/>
              </a:rPr>
              <a:t>identification de la composition du groupe</a:t>
            </a:r>
          </a:p>
          <a:p>
            <a:pPr lvl="2">
              <a:lnSpc>
                <a:spcPct val="80000"/>
              </a:lnSpc>
              <a:spcBef>
                <a:spcPct val="0"/>
              </a:spcBef>
              <a:buClrTx/>
              <a:buSzTx/>
              <a:buFontTx/>
              <a:buNone/>
            </a:pPr>
            <a:r>
              <a:rPr lang="fr-FR" altLang="fr-FR" sz="1800" dirty="0">
                <a:solidFill>
                  <a:schemeClr val="accent6">
                    <a:lumMod val="75000"/>
                  </a:schemeClr>
                </a:solidFill>
                <a:latin typeface="+mn-lt"/>
              </a:rPr>
              <a:t>instructions introductives</a:t>
            </a:r>
          </a:p>
          <a:p>
            <a:pPr lvl="2">
              <a:lnSpc>
                <a:spcPct val="80000"/>
              </a:lnSpc>
              <a:spcBef>
                <a:spcPct val="0"/>
              </a:spcBef>
              <a:buClrTx/>
              <a:buSzTx/>
              <a:buFontTx/>
              <a:buNone/>
            </a:pPr>
            <a:r>
              <a:rPr lang="fr-FR" altLang="fr-FR" sz="1800" dirty="0">
                <a:solidFill>
                  <a:schemeClr val="accent6">
                    <a:lumMod val="75000"/>
                  </a:schemeClr>
                </a:solidFill>
                <a:latin typeface="+mn-lt"/>
              </a:rPr>
              <a:t>thèmes de « réchauffement »</a:t>
            </a:r>
          </a:p>
          <a:p>
            <a:pPr lvl="2">
              <a:lnSpc>
                <a:spcPct val="80000"/>
              </a:lnSpc>
              <a:spcBef>
                <a:spcPct val="0"/>
              </a:spcBef>
              <a:buClrTx/>
              <a:buSzTx/>
              <a:buFontTx/>
              <a:buNone/>
            </a:pPr>
            <a:r>
              <a:rPr lang="fr-FR" altLang="fr-FR" sz="1800" dirty="0">
                <a:solidFill>
                  <a:schemeClr val="accent6">
                    <a:lumMod val="75000"/>
                  </a:schemeClr>
                </a:solidFill>
                <a:latin typeface="+mn-lt"/>
              </a:rPr>
              <a:t>topo général de discussion</a:t>
            </a:r>
          </a:p>
          <a:p>
            <a:pPr lvl="2">
              <a:lnSpc>
                <a:spcPct val="80000"/>
              </a:lnSpc>
              <a:spcBef>
                <a:spcPct val="0"/>
              </a:spcBef>
              <a:buClrTx/>
              <a:buSzTx/>
              <a:buFontTx/>
              <a:buNone/>
            </a:pPr>
            <a:r>
              <a:rPr lang="fr-FR" altLang="fr-FR" sz="1800" dirty="0">
                <a:solidFill>
                  <a:schemeClr val="accent6">
                    <a:lumMod val="75000"/>
                  </a:schemeClr>
                </a:solidFill>
                <a:latin typeface="+mn-lt"/>
              </a:rPr>
              <a:t>discussion spécifique</a:t>
            </a:r>
          </a:p>
          <a:p>
            <a:pPr lvl="2">
              <a:lnSpc>
                <a:spcPct val="80000"/>
              </a:lnSpc>
              <a:spcBef>
                <a:spcPct val="0"/>
              </a:spcBef>
              <a:buClrTx/>
              <a:buSzTx/>
              <a:buFontTx/>
              <a:buNone/>
            </a:pPr>
            <a:r>
              <a:rPr lang="fr-FR" altLang="fr-FR" sz="1800" dirty="0">
                <a:solidFill>
                  <a:schemeClr val="accent6">
                    <a:lumMod val="75000"/>
                  </a:schemeClr>
                </a:solidFill>
                <a:latin typeface="+mn-lt"/>
              </a:rPr>
              <a:t>clôture de la discussion</a:t>
            </a:r>
          </a:p>
        </p:txBody>
      </p:sp>
      <p:sp>
        <p:nvSpPr>
          <p:cNvPr id="6" name="Rectangle 4"/>
          <p:cNvSpPr txBox="1">
            <a:spLocks noChangeArrowheads="1"/>
          </p:cNvSpPr>
          <p:nvPr/>
        </p:nvSpPr>
        <p:spPr>
          <a:xfrm>
            <a:off x="4860032" y="1772816"/>
            <a:ext cx="4149725" cy="4695056"/>
          </a:xfrm>
          <a:prstGeom prst="rect">
            <a:avLst/>
          </a:prstGeom>
          <a:solidFill>
            <a:schemeClr val="bg1"/>
          </a:solidFill>
          <a:ln>
            <a:solidFill>
              <a:srgbClr val="000099"/>
            </a:solidFill>
          </a:ln>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nSpc>
                <a:spcPct val="90000"/>
              </a:lnSpc>
            </a:pPr>
            <a:r>
              <a:rPr lang="fr-FR" altLang="fr-FR" sz="1800" b="1" kern="0" dirty="0">
                <a:solidFill>
                  <a:schemeClr val="accent6">
                    <a:lumMod val="75000"/>
                  </a:schemeClr>
                </a:solidFill>
              </a:rPr>
              <a:t>Spécificités du guide d’entretien individuel</a:t>
            </a:r>
          </a:p>
          <a:p>
            <a:pPr marL="0" indent="0">
              <a:lnSpc>
                <a:spcPct val="90000"/>
              </a:lnSpc>
            </a:pPr>
            <a:endParaRPr lang="fr-FR" altLang="fr-FR" sz="500" kern="0" dirty="0">
              <a:solidFill>
                <a:schemeClr val="accent6">
                  <a:lumMod val="75000"/>
                </a:schemeClr>
              </a:solidFill>
            </a:endParaRPr>
          </a:p>
          <a:p>
            <a:pPr marL="290513" lvl="1" indent="-100013">
              <a:lnSpc>
                <a:spcPct val="90000"/>
              </a:lnSpc>
            </a:pPr>
            <a:r>
              <a:rPr lang="fr-FR" altLang="fr-FR" sz="1800" kern="0" dirty="0">
                <a:solidFill>
                  <a:schemeClr val="accent6">
                    <a:lumMod val="75000"/>
                  </a:schemeClr>
                </a:solidFill>
              </a:rPr>
              <a:t> </a:t>
            </a:r>
            <a:r>
              <a:rPr lang="fr-FR" altLang="fr-FR" sz="1800" b="1" kern="0" dirty="0">
                <a:solidFill>
                  <a:schemeClr val="accent6">
                    <a:lumMod val="75000"/>
                  </a:schemeClr>
                </a:solidFill>
              </a:rPr>
              <a:t>phase introductive </a:t>
            </a:r>
            <a:r>
              <a:rPr lang="fr-FR" altLang="fr-FR" sz="1800" kern="0" dirty="0">
                <a:solidFill>
                  <a:schemeClr val="accent6">
                    <a:lumMod val="75000"/>
                  </a:schemeClr>
                </a:solidFill>
              </a:rPr>
              <a:t>=&gt; sécuriser,  </a:t>
            </a:r>
          </a:p>
          <a:p>
            <a:pPr marL="190500" lvl="1" indent="0">
              <a:lnSpc>
                <a:spcPct val="90000"/>
              </a:lnSpc>
              <a:buNone/>
            </a:pPr>
            <a:r>
              <a:rPr lang="fr-FR" altLang="fr-FR" sz="1800" kern="0" dirty="0">
                <a:solidFill>
                  <a:schemeClr val="accent6">
                    <a:lumMod val="75000"/>
                  </a:schemeClr>
                </a:solidFill>
              </a:rPr>
              <a:t>   instaurer un climat, transition</a:t>
            </a:r>
          </a:p>
          <a:p>
            <a:pPr marL="290513" lvl="1" indent="-100013">
              <a:lnSpc>
                <a:spcPct val="90000"/>
              </a:lnSpc>
            </a:pPr>
            <a:r>
              <a:rPr lang="fr-FR" altLang="fr-FR" sz="1800" kern="0" dirty="0">
                <a:solidFill>
                  <a:schemeClr val="accent6">
                    <a:lumMod val="75000"/>
                  </a:schemeClr>
                </a:solidFill>
              </a:rPr>
              <a:t> </a:t>
            </a:r>
            <a:r>
              <a:rPr lang="fr-FR" altLang="fr-FR" sz="1800" b="1" kern="0" dirty="0">
                <a:solidFill>
                  <a:schemeClr val="accent6">
                    <a:lumMod val="75000"/>
                  </a:schemeClr>
                </a:solidFill>
              </a:rPr>
              <a:t>formulation</a:t>
            </a:r>
          </a:p>
          <a:p>
            <a:pPr marL="579438" lvl="2" indent="-98425">
              <a:lnSpc>
                <a:spcPct val="90000"/>
              </a:lnSpc>
            </a:pPr>
            <a:r>
              <a:rPr lang="fr-FR" altLang="fr-FR" sz="1800" kern="0" dirty="0">
                <a:solidFill>
                  <a:schemeClr val="accent6">
                    <a:lumMod val="75000"/>
                  </a:schemeClr>
                </a:solidFill>
              </a:rPr>
              <a:t> éviter les questions trop directes</a:t>
            </a:r>
          </a:p>
          <a:p>
            <a:pPr marL="579438" lvl="2" indent="-98425">
              <a:lnSpc>
                <a:spcPct val="90000"/>
              </a:lnSpc>
            </a:pPr>
            <a:r>
              <a:rPr lang="fr-FR" altLang="fr-FR" sz="1800" kern="0" dirty="0">
                <a:solidFill>
                  <a:schemeClr val="accent6">
                    <a:lumMod val="75000"/>
                  </a:schemeClr>
                </a:solidFill>
              </a:rPr>
              <a:t> préférer les questions ouvertes</a:t>
            </a:r>
          </a:p>
          <a:p>
            <a:pPr marL="579438" lvl="2" indent="-98425">
              <a:lnSpc>
                <a:spcPct val="90000"/>
              </a:lnSpc>
            </a:pPr>
            <a:r>
              <a:rPr lang="fr-FR" altLang="fr-FR" sz="1800" kern="0" dirty="0">
                <a:solidFill>
                  <a:schemeClr val="accent6">
                    <a:lumMod val="75000"/>
                  </a:schemeClr>
                </a:solidFill>
              </a:rPr>
              <a:t> adapter le vocabulaire à celui de l’interviewé</a:t>
            </a:r>
          </a:p>
          <a:p>
            <a:pPr marL="579438" lvl="2" indent="-98425">
              <a:lnSpc>
                <a:spcPct val="90000"/>
              </a:lnSpc>
            </a:pPr>
            <a:r>
              <a:rPr lang="fr-FR" altLang="fr-FR" sz="1800" kern="0" dirty="0">
                <a:solidFill>
                  <a:schemeClr val="accent6">
                    <a:lumMod val="75000"/>
                  </a:schemeClr>
                </a:solidFill>
              </a:rPr>
              <a:t> bannir les questions inductives de réponses</a:t>
            </a:r>
          </a:p>
          <a:p>
            <a:pPr marL="579438" lvl="2" indent="-98425">
              <a:lnSpc>
                <a:spcPct val="90000"/>
              </a:lnSpc>
            </a:pPr>
            <a:r>
              <a:rPr lang="fr-FR" altLang="fr-FR" sz="1800" kern="0" dirty="0">
                <a:solidFill>
                  <a:schemeClr val="accent6">
                    <a:lumMod val="75000"/>
                  </a:schemeClr>
                </a:solidFill>
              </a:rPr>
              <a:t> se méfier des mots chargés émotionnellement</a:t>
            </a:r>
          </a:p>
          <a:p>
            <a:pPr marL="579438" lvl="2" indent="-98425">
              <a:lnSpc>
                <a:spcPct val="90000"/>
              </a:lnSpc>
            </a:pPr>
            <a:r>
              <a:rPr lang="fr-FR" altLang="fr-FR" sz="1800" kern="0" dirty="0">
                <a:solidFill>
                  <a:schemeClr val="accent6">
                    <a:lumMod val="75000"/>
                  </a:schemeClr>
                </a:solidFill>
              </a:rPr>
              <a:t> planification des séquences - questions peu </a:t>
            </a:r>
            <a:r>
              <a:rPr lang="fr-FR" altLang="fr-FR" sz="1800" kern="0" dirty="0" err="1">
                <a:solidFill>
                  <a:schemeClr val="accent6">
                    <a:lumMod val="75000"/>
                  </a:schemeClr>
                </a:solidFill>
              </a:rPr>
              <a:t>implicantes</a:t>
            </a:r>
            <a:r>
              <a:rPr lang="fr-FR" altLang="fr-FR" sz="1800" kern="0" dirty="0">
                <a:solidFill>
                  <a:schemeClr val="accent6">
                    <a:lumMod val="75000"/>
                  </a:schemeClr>
                </a:solidFill>
              </a:rPr>
              <a:t> au début</a:t>
            </a:r>
          </a:p>
        </p:txBody>
      </p:sp>
    </p:spTree>
    <p:extLst>
      <p:ext uri="{BB962C8B-B14F-4D97-AF65-F5344CB8AC3E}">
        <p14:creationId xmlns:p14="http://schemas.microsoft.com/office/powerpoint/2010/main" val="2643453543"/>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utoUpdateAnimBg="0"/>
    </p:bld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159</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51520"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contenus des questions</a:t>
            </a:r>
          </a:p>
        </p:txBody>
      </p:sp>
      <p:sp>
        <p:nvSpPr>
          <p:cNvPr id="5" name="AutoShape 41"/>
          <p:cNvSpPr>
            <a:spLocks noChangeArrowheads="1"/>
          </p:cNvSpPr>
          <p:nvPr/>
        </p:nvSpPr>
        <p:spPr bwMode="auto">
          <a:xfrm rot="5400000">
            <a:off x="4068761" y="131338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648497" y="126047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Liste des informations</a:t>
            </a:r>
          </a:p>
        </p:txBody>
      </p:sp>
      <p:sp>
        <p:nvSpPr>
          <p:cNvPr id="7" name="Text Box 5"/>
          <p:cNvSpPr txBox="1">
            <a:spLocks noChangeArrowheads="1"/>
          </p:cNvSpPr>
          <p:nvPr/>
        </p:nvSpPr>
        <p:spPr bwMode="auto">
          <a:xfrm>
            <a:off x="251520" y="2060848"/>
            <a:ext cx="5544616" cy="369332"/>
          </a:xfrm>
          <a:prstGeom prst="rect">
            <a:avLst/>
          </a:prstGeom>
          <a:noFill/>
          <a:ln w="9525">
            <a:noFill/>
            <a:miter lim="800000"/>
            <a:headEnd/>
            <a:tailEnd/>
          </a:ln>
          <a:effectLst/>
        </p:spPr>
        <p:txBody>
          <a:bodyPr wrap="square">
            <a:spAutoFit/>
          </a:bodyPr>
          <a:lstStyle/>
          <a:p>
            <a:pPr>
              <a:spcBef>
                <a:spcPct val="50000"/>
              </a:spcBef>
            </a:pPr>
            <a:r>
              <a:rPr lang="fr-FR" sz="1800" b="1" dirty="0">
                <a:solidFill>
                  <a:schemeClr val="accent6">
                    <a:lumMod val="75000"/>
                  </a:schemeClr>
                </a:solidFill>
              </a:rPr>
              <a:t>Que vais-je écrire dans le questionnaire ?</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altLang="fr-FR" sz="1800" kern="0" dirty="0">
                <a:solidFill>
                  <a:schemeClr val="accent6">
                    <a:lumMod val="75000"/>
                  </a:schemeClr>
                </a:solidFill>
              </a:rPr>
              <a:t>Objectif : la direction marketing l’objectif suivant : Evaluer la notoriété de l ’une de ses marques auprès de ces cibles (Cœur de cible : hommes de 25-35 ans ; cible secondaire : hommes de 18-25 et 35-45 ans) </a:t>
            </a:r>
          </a:p>
          <a:p>
            <a:endParaRPr lang="fr-FR" altLang="fr-FR" sz="1800" kern="0" dirty="0">
              <a:solidFill>
                <a:schemeClr val="accent6">
                  <a:lumMod val="75000"/>
                </a:schemeClr>
              </a:solidFill>
            </a:endParaRPr>
          </a:p>
          <a:p>
            <a:r>
              <a:rPr lang="fr-FR" altLang="fr-FR" sz="1800" kern="0" dirty="0">
                <a:solidFill>
                  <a:schemeClr val="accent6">
                    <a:lumMod val="75000"/>
                  </a:schemeClr>
                </a:solidFill>
              </a:rPr>
              <a:t>Hypothèse : la notoriété de la marque sera liée à l ’expertise des individus dans la catégorie de produit.</a:t>
            </a:r>
          </a:p>
          <a:p>
            <a:endParaRPr lang="fr-FR" altLang="fr-FR" sz="1800" kern="0" dirty="0">
              <a:solidFill>
                <a:schemeClr val="accent6">
                  <a:lumMod val="75000"/>
                </a:schemeClr>
              </a:solidFill>
            </a:endParaRPr>
          </a:p>
          <a:p>
            <a:pPr algn="just"/>
            <a:r>
              <a:rPr lang="fr-FR" altLang="fr-FR" sz="1800" kern="0" dirty="0">
                <a:solidFill>
                  <a:schemeClr val="accent6">
                    <a:lumMod val="75000"/>
                  </a:schemeClr>
                </a:solidFill>
              </a:rPr>
              <a:t>Liste des informations : Notoriété de la marque (spontanée ; assistée) ; évaluation de l ’expertise (fréquence d ’achat) et indicateurs </a:t>
            </a:r>
            <a:r>
              <a:rPr lang="fr-FR" altLang="fr-FR" sz="1800" kern="0" dirty="0" err="1">
                <a:solidFill>
                  <a:schemeClr val="accent6">
                    <a:lumMod val="75000"/>
                  </a:schemeClr>
                </a:solidFill>
              </a:rPr>
              <a:t>socio-démographiques</a:t>
            </a:r>
            <a:r>
              <a:rPr lang="fr-FR" altLang="fr-FR" sz="1800" kern="0" dirty="0">
                <a:solidFill>
                  <a:schemeClr val="accent6">
                    <a:lumMod val="75000"/>
                  </a:schemeClr>
                </a:solidFill>
              </a:rPr>
              <a:t> (âge).</a:t>
            </a:r>
          </a:p>
        </p:txBody>
      </p:sp>
    </p:spTree>
    <p:extLst>
      <p:ext uri="{BB962C8B-B14F-4D97-AF65-F5344CB8AC3E}">
        <p14:creationId xmlns:p14="http://schemas.microsoft.com/office/powerpoint/2010/main" val="3508645833"/>
      </p:ext>
    </p:extLst>
  </p:cSld>
  <p:clrMapOvr>
    <a:masterClrMapping/>
  </p:clrMapOvr>
  <p:transition spd="med">
    <p:randomBar/>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160</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51520"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contenus des questions</a:t>
            </a:r>
          </a:p>
        </p:txBody>
      </p:sp>
      <p:sp>
        <p:nvSpPr>
          <p:cNvPr id="5" name="AutoShape 41"/>
          <p:cNvSpPr>
            <a:spLocks noChangeArrowheads="1"/>
          </p:cNvSpPr>
          <p:nvPr/>
        </p:nvSpPr>
        <p:spPr bwMode="auto">
          <a:xfrm rot="5400000">
            <a:off x="4068761" y="131338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648497" y="126047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Check-list du rédacteur</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Rectangle 2"/>
          <p:cNvSpPr txBox="1">
            <a:spLocks noChangeArrowheads="1"/>
          </p:cNvSpPr>
          <p:nvPr/>
        </p:nvSpPr>
        <p:spPr>
          <a:xfrm>
            <a:off x="515142" y="2708920"/>
            <a:ext cx="7827963" cy="16201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lvl="1"/>
            <a:r>
              <a:rPr lang="fr-FR" altLang="fr-FR" sz="1800" kern="0" dirty="0">
                <a:solidFill>
                  <a:schemeClr val="accent6">
                    <a:lumMod val="75000"/>
                  </a:schemeClr>
                </a:solidFill>
              </a:rPr>
              <a:t>Cette question est-elle strictement nécessaire ?</a:t>
            </a:r>
          </a:p>
          <a:p>
            <a:pPr lvl="1"/>
            <a:r>
              <a:rPr lang="fr-FR" altLang="fr-FR" sz="1800" kern="0" dirty="0">
                <a:solidFill>
                  <a:schemeClr val="accent6">
                    <a:lumMod val="75000"/>
                  </a:schemeClr>
                </a:solidFill>
              </a:rPr>
              <a:t>Pour l’information recherchée, une seule question suffira-t-elle ?</a:t>
            </a:r>
          </a:p>
          <a:p>
            <a:pPr lvl="1"/>
            <a:r>
              <a:rPr lang="fr-FR" altLang="fr-FR" sz="1800" kern="0" dirty="0">
                <a:solidFill>
                  <a:schemeClr val="accent6">
                    <a:lumMod val="75000"/>
                  </a:schemeClr>
                </a:solidFill>
              </a:rPr>
              <a:t>La personne interrogée </a:t>
            </a:r>
            <a:r>
              <a:rPr lang="fr-FR" altLang="fr-FR" sz="1800" kern="0" dirty="0" err="1">
                <a:solidFill>
                  <a:schemeClr val="accent6">
                    <a:lumMod val="75000"/>
                  </a:schemeClr>
                </a:solidFill>
              </a:rPr>
              <a:t>pourra-t-elle</a:t>
            </a:r>
            <a:r>
              <a:rPr lang="fr-FR" altLang="fr-FR" sz="1800" kern="0" dirty="0">
                <a:solidFill>
                  <a:schemeClr val="accent6">
                    <a:lumMod val="75000"/>
                  </a:schemeClr>
                </a:solidFill>
              </a:rPr>
              <a:t> fournir l’information ?</a:t>
            </a:r>
          </a:p>
          <a:p>
            <a:pPr lvl="1"/>
            <a:r>
              <a:rPr lang="fr-FR" altLang="fr-FR" sz="1800" kern="0" dirty="0">
                <a:solidFill>
                  <a:schemeClr val="accent6">
                    <a:lumMod val="75000"/>
                  </a:schemeClr>
                </a:solidFill>
              </a:rPr>
              <a:t>La personne interrogée voudra-t-elle fournir l’information exacte ?</a:t>
            </a:r>
          </a:p>
        </p:txBody>
      </p:sp>
    </p:spTree>
    <p:extLst>
      <p:ext uri="{BB962C8B-B14F-4D97-AF65-F5344CB8AC3E}">
        <p14:creationId xmlns:p14="http://schemas.microsoft.com/office/powerpoint/2010/main" val="2081890818"/>
      </p:ext>
    </p:extLst>
  </p:cSld>
  <p:clrMapOvr>
    <a:masterClrMapping/>
  </p:clrMapOvr>
  <p:transition spd="med">
    <p:randomBar/>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161</a:t>
            </a:fld>
            <a:endParaRPr lang="fr-FR" dirty="0"/>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Rectangle 2"/>
          <p:cNvSpPr txBox="1">
            <a:spLocks noChangeArrowheads="1"/>
          </p:cNvSpPr>
          <p:nvPr/>
        </p:nvSpPr>
        <p:spPr>
          <a:xfrm>
            <a:off x="467544" y="3477394"/>
            <a:ext cx="7827963" cy="16201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lvl="1"/>
            <a:r>
              <a:rPr lang="fr-FR" altLang="fr-FR" sz="1800" kern="0" dirty="0">
                <a:solidFill>
                  <a:schemeClr val="accent6">
                    <a:lumMod val="75000"/>
                  </a:schemeClr>
                </a:solidFill>
              </a:rPr>
              <a:t>Cherchez un exemple d’enquête, entretien, …</a:t>
            </a:r>
          </a:p>
          <a:p>
            <a:pPr lvl="1"/>
            <a:r>
              <a:rPr lang="fr-FR" altLang="fr-FR" sz="1800" kern="0" dirty="0">
                <a:solidFill>
                  <a:schemeClr val="accent6">
                    <a:lumMod val="75000"/>
                  </a:schemeClr>
                </a:solidFill>
              </a:rPr>
              <a:t>Présentation collégiale</a:t>
            </a:r>
          </a:p>
          <a:p>
            <a:pPr lvl="1"/>
            <a:r>
              <a:rPr lang="fr-FR" altLang="fr-FR" sz="1800" kern="0" dirty="0">
                <a:solidFill>
                  <a:schemeClr val="accent6">
                    <a:lumMod val="75000"/>
                  </a:schemeClr>
                </a:solidFill>
              </a:rPr>
              <a:t>5 slides maxi</a:t>
            </a:r>
          </a:p>
        </p:txBody>
      </p:sp>
      <p:pic>
        <p:nvPicPr>
          <p:cNvPr id="10"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3707904" y="1700808"/>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3013429549"/>
      </p:ext>
    </p:extLst>
  </p:cSld>
  <p:clrMapOvr>
    <a:masterClrMapping/>
  </p:clrMapOvr>
  <p:transition spd="med">
    <p:randomBa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162</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51520"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contenus des questions</a:t>
            </a:r>
          </a:p>
        </p:txBody>
      </p:sp>
      <p:sp>
        <p:nvSpPr>
          <p:cNvPr id="5" name="AutoShape 41"/>
          <p:cNvSpPr>
            <a:spLocks noChangeArrowheads="1"/>
          </p:cNvSpPr>
          <p:nvPr/>
        </p:nvSpPr>
        <p:spPr bwMode="auto">
          <a:xfrm rot="5400000">
            <a:off x="4068761" y="131338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648497" y="126047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Des sujets sensibles </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10" name="Rectangle 3"/>
          <p:cNvSpPr txBox="1">
            <a:spLocks noChangeArrowheads="1"/>
          </p:cNvSpPr>
          <p:nvPr/>
        </p:nvSpPr>
        <p:spPr>
          <a:xfrm>
            <a:off x="281456" y="2563552"/>
            <a:ext cx="7351712" cy="254238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altLang="fr-FR" sz="1800" kern="0" dirty="0">
                <a:solidFill>
                  <a:schemeClr val="accent6">
                    <a:lumMod val="75000"/>
                  </a:schemeClr>
                </a:solidFill>
              </a:rPr>
              <a:t>Etes-vous consommateur d'héroïne ?</a:t>
            </a:r>
          </a:p>
          <a:p>
            <a:r>
              <a:rPr lang="fr-FR" altLang="fr-FR" sz="1800" kern="0" dirty="0">
                <a:solidFill>
                  <a:schemeClr val="accent6">
                    <a:lumMod val="75000"/>
                  </a:schemeClr>
                </a:solidFill>
              </a:rPr>
              <a:t>Quelle est la fréquence de vos relations sexuelles ?</a:t>
            </a:r>
          </a:p>
          <a:p>
            <a:r>
              <a:rPr lang="fr-FR" altLang="fr-FR" sz="1800" kern="0" dirty="0">
                <a:solidFill>
                  <a:schemeClr val="accent6">
                    <a:lumMod val="75000"/>
                  </a:schemeClr>
                </a:solidFill>
              </a:rPr>
              <a:t>Avez-vous avorté?</a:t>
            </a:r>
          </a:p>
          <a:p>
            <a:r>
              <a:rPr lang="fr-FR" altLang="fr-FR" sz="1800" kern="0" dirty="0">
                <a:solidFill>
                  <a:schemeClr val="accent6">
                    <a:lumMod val="75000"/>
                  </a:schemeClr>
                </a:solidFill>
              </a:rPr>
              <a:t>Avez-vous fait de la prison ?</a:t>
            </a:r>
          </a:p>
          <a:p>
            <a:r>
              <a:rPr lang="fr-FR" altLang="fr-FR" sz="1800" kern="0" dirty="0">
                <a:solidFill>
                  <a:schemeClr val="accent6">
                    <a:lumMod val="75000"/>
                  </a:schemeClr>
                </a:solidFill>
              </a:rPr>
              <a:t>Quelle sont vos revenus mensuels ?</a:t>
            </a:r>
          </a:p>
          <a:p>
            <a:r>
              <a:rPr lang="fr-FR" altLang="fr-FR" sz="1800" kern="0" dirty="0">
                <a:solidFill>
                  <a:schemeClr val="accent6">
                    <a:lumMod val="75000"/>
                  </a:schemeClr>
                </a:solidFill>
              </a:rPr>
              <a:t>Quelle est la marque de votre système antivol ?</a:t>
            </a:r>
          </a:p>
        </p:txBody>
      </p:sp>
    </p:spTree>
    <p:extLst>
      <p:ext uri="{BB962C8B-B14F-4D97-AF65-F5344CB8AC3E}">
        <p14:creationId xmlns:p14="http://schemas.microsoft.com/office/powerpoint/2010/main" val="4222651641"/>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163</a:t>
            </a:fld>
            <a:endParaRPr lang="fr-FR" dirty="0"/>
          </a:p>
        </p:txBody>
      </p:sp>
      <p:sp>
        <p:nvSpPr>
          <p:cNvPr id="3" name="Rectangle 6"/>
          <p:cNvSpPr txBox="1">
            <a:spLocks noChangeArrowheads="1"/>
          </p:cNvSpPr>
          <p:nvPr/>
        </p:nvSpPr>
        <p:spPr>
          <a:xfrm>
            <a:off x="2131579" y="260648"/>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51520" y="967085"/>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contenus des questions</a:t>
            </a:r>
          </a:p>
        </p:txBody>
      </p:sp>
      <p:sp>
        <p:nvSpPr>
          <p:cNvPr id="5" name="AutoShape 41"/>
          <p:cNvSpPr>
            <a:spLocks noChangeArrowheads="1"/>
          </p:cNvSpPr>
          <p:nvPr/>
        </p:nvSpPr>
        <p:spPr bwMode="auto">
          <a:xfrm rot="5400000">
            <a:off x="3965159" y="97605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594156" y="87921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Garde-fou</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Text Box 3"/>
          <p:cNvSpPr txBox="1">
            <a:spLocks noChangeArrowheads="1"/>
          </p:cNvSpPr>
          <p:nvPr/>
        </p:nvSpPr>
        <p:spPr bwMode="auto">
          <a:xfrm>
            <a:off x="82550" y="3276600"/>
            <a:ext cx="11557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50000"/>
              </a:spcBef>
              <a:buClrTx/>
              <a:buSzTx/>
              <a:buFontTx/>
              <a:buNone/>
            </a:pPr>
            <a:r>
              <a:rPr lang="fr-FR" altLang="fr-FR" sz="2000" b="0" dirty="0">
                <a:solidFill>
                  <a:schemeClr val="accent6">
                    <a:lumMod val="75000"/>
                  </a:schemeClr>
                </a:solidFill>
                <a:latin typeface="Times New Roman" pitchFamily="18" charset="0"/>
              </a:rPr>
              <a:t>Ce que l’on veut savoir</a:t>
            </a:r>
          </a:p>
        </p:txBody>
      </p:sp>
      <p:sp>
        <p:nvSpPr>
          <p:cNvPr id="11" name="Text Box 4"/>
          <p:cNvSpPr txBox="1">
            <a:spLocks noChangeArrowheads="1"/>
          </p:cNvSpPr>
          <p:nvPr/>
        </p:nvSpPr>
        <p:spPr bwMode="auto">
          <a:xfrm>
            <a:off x="1651000" y="1889125"/>
            <a:ext cx="1073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50000"/>
              </a:spcBef>
              <a:buClrTx/>
              <a:buSzTx/>
              <a:buFontTx/>
              <a:buNone/>
            </a:pPr>
            <a:r>
              <a:rPr lang="fr-FR" altLang="fr-FR" sz="2000" b="0" dirty="0">
                <a:solidFill>
                  <a:schemeClr val="accent6">
                    <a:lumMod val="75000"/>
                  </a:schemeClr>
                </a:solidFill>
                <a:latin typeface="Times New Roman" pitchFamily="18" charset="0"/>
              </a:rPr>
              <a:t>Identité</a:t>
            </a:r>
            <a:endParaRPr lang="fr-FR" altLang="fr-FR" sz="2400" b="0" dirty="0">
              <a:solidFill>
                <a:schemeClr val="accent6">
                  <a:lumMod val="75000"/>
                </a:schemeClr>
              </a:solidFill>
              <a:latin typeface="Times New Roman" pitchFamily="18" charset="0"/>
            </a:endParaRPr>
          </a:p>
        </p:txBody>
      </p:sp>
      <p:sp>
        <p:nvSpPr>
          <p:cNvPr id="12" name="Line 17"/>
          <p:cNvSpPr>
            <a:spLocks noChangeShapeType="1"/>
          </p:cNvSpPr>
          <p:nvPr/>
        </p:nvSpPr>
        <p:spPr bwMode="auto">
          <a:xfrm flipV="1">
            <a:off x="918294" y="2356492"/>
            <a:ext cx="732706" cy="931912"/>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13" name="Text Box 5"/>
          <p:cNvSpPr txBox="1">
            <a:spLocks noChangeArrowheads="1"/>
          </p:cNvSpPr>
          <p:nvPr/>
        </p:nvSpPr>
        <p:spPr bwMode="auto">
          <a:xfrm>
            <a:off x="1238250" y="3048000"/>
            <a:ext cx="18986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50000"/>
              </a:spcBef>
              <a:buClrTx/>
              <a:buSzTx/>
              <a:buFontTx/>
              <a:buNone/>
            </a:pPr>
            <a:r>
              <a:rPr lang="fr-FR" altLang="fr-FR" sz="2000" b="0" dirty="0">
                <a:solidFill>
                  <a:schemeClr val="accent6">
                    <a:lumMod val="75000"/>
                  </a:schemeClr>
                </a:solidFill>
                <a:latin typeface="Times New Roman" pitchFamily="18" charset="0"/>
              </a:rPr>
              <a:t>Comportement</a:t>
            </a:r>
            <a:endParaRPr lang="fr-FR" altLang="fr-FR" sz="2400" b="0" dirty="0">
              <a:solidFill>
                <a:schemeClr val="accent6">
                  <a:lumMod val="75000"/>
                </a:schemeClr>
              </a:solidFill>
              <a:latin typeface="Times New Roman" pitchFamily="18" charset="0"/>
            </a:endParaRPr>
          </a:p>
        </p:txBody>
      </p:sp>
      <p:sp>
        <p:nvSpPr>
          <p:cNvPr id="14" name="Line 18"/>
          <p:cNvSpPr>
            <a:spLocks noChangeShapeType="1"/>
          </p:cNvSpPr>
          <p:nvPr/>
        </p:nvSpPr>
        <p:spPr bwMode="auto">
          <a:xfrm flipV="1">
            <a:off x="1155700" y="3505200"/>
            <a:ext cx="412750" cy="30480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15" name="Text Box 6"/>
          <p:cNvSpPr txBox="1">
            <a:spLocks noChangeArrowheads="1"/>
          </p:cNvSpPr>
          <p:nvPr/>
        </p:nvSpPr>
        <p:spPr bwMode="auto">
          <a:xfrm>
            <a:off x="1733550" y="4648200"/>
            <a:ext cx="990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50000"/>
              </a:spcBef>
              <a:buClrTx/>
              <a:buSzTx/>
              <a:buFontTx/>
              <a:buNone/>
            </a:pPr>
            <a:r>
              <a:rPr lang="fr-FR" altLang="fr-FR" sz="2000" b="0" dirty="0">
                <a:solidFill>
                  <a:schemeClr val="accent6">
                    <a:lumMod val="75000"/>
                  </a:schemeClr>
                </a:solidFill>
                <a:latin typeface="Times New Roman" pitchFamily="18" charset="0"/>
              </a:rPr>
              <a:t>Motifs</a:t>
            </a:r>
            <a:endParaRPr lang="fr-FR" altLang="fr-FR" sz="2400" b="0" dirty="0">
              <a:solidFill>
                <a:schemeClr val="accent6">
                  <a:lumMod val="75000"/>
                </a:schemeClr>
              </a:solidFill>
              <a:latin typeface="Times New Roman" pitchFamily="18" charset="0"/>
            </a:endParaRPr>
          </a:p>
        </p:txBody>
      </p:sp>
      <p:sp>
        <p:nvSpPr>
          <p:cNvPr id="16" name="Line 19"/>
          <p:cNvSpPr>
            <a:spLocks noChangeShapeType="1"/>
          </p:cNvSpPr>
          <p:nvPr/>
        </p:nvSpPr>
        <p:spPr bwMode="auto">
          <a:xfrm>
            <a:off x="990600" y="4191000"/>
            <a:ext cx="660400" cy="53340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17" name="Text Box 7"/>
          <p:cNvSpPr txBox="1">
            <a:spLocks noChangeArrowheads="1"/>
          </p:cNvSpPr>
          <p:nvPr/>
        </p:nvSpPr>
        <p:spPr bwMode="auto">
          <a:xfrm>
            <a:off x="1568450" y="5943600"/>
            <a:ext cx="1320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spcBef>
                <a:spcPct val="50000"/>
              </a:spcBef>
              <a:buClrTx/>
              <a:buSzTx/>
              <a:buFontTx/>
              <a:buNone/>
            </a:pPr>
            <a:r>
              <a:rPr lang="fr-FR" altLang="fr-FR" sz="2000" b="0" dirty="0">
                <a:solidFill>
                  <a:schemeClr val="accent6">
                    <a:lumMod val="75000"/>
                  </a:schemeClr>
                </a:solidFill>
                <a:latin typeface="Times New Roman" pitchFamily="18" charset="0"/>
              </a:rPr>
              <a:t>Opinions</a:t>
            </a:r>
            <a:endParaRPr lang="fr-FR" altLang="fr-FR" sz="2400" b="0" dirty="0">
              <a:solidFill>
                <a:schemeClr val="accent6">
                  <a:lumMod val="75000"/>
                </a:schemeClr>
              </a:solidFill>
              <a:latin typeface="Times New Roman" pitchFamily="18" charset="0"/>
            </a:endParaRPr>
          </a:p>
        </p:txBody>
      </p:sp>
      <p:sp>
        <p:nvSpPr>
          <p:cNvPr id="18" name="Line 20"/>
          <p:cNvSpPr>
            <a:spLocks noChangeShapeType="1"/>
          </p:cNvSpPr>
          <p:nvPr/>
        </p:nvSpPr>
        <p:spPr bwMode="auto">
          <a:xfrm>
            <a:off x="848275" y="4572000"/>
            <a:ext cx="742950" cy="137160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19" name="Text Box 8"/>
          <p:cNvSpPr txBox="1">
            <a:spLocks noChangeArrowheads="1"/>
          </p:cNvSpPr>
          <p:nvPr/>
        </p:nvSpPr>
        <p:spPr bwMode="auto">
          <a:xfrm>
            <a:off x="3132862" y="1600200"/>
            <a:ext cx="354965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accent6">
                    <a:lumMod val="75000"/>
                  </a:schemeClr>
                </a:solidFill>
                <a:latin typeface="Times New Roman" pitchFamily="18" charset="0"/>
              </a:rPr>
              <a:t>Sexe, Age , Lieu, Nationalité, Habitation, Patrimoine, CSP, Type de ménage, Education</a:t>
            </a:r>
          </a:p>
        </p:txBody>
      </p:sp>
      <p:sp>
        <p:nvSpPr>
          <p:cNvPr id="20" name="Line 23"/>
          <p:cNvSpPr>
            <a:spLocks noChangeShapeType="1"/>
          </p:cNvSpPr>
          <p:nvPr/>
        </p:nvSpPr>
        <p:spPr bwMode="auto">
          <a:xfrm>
            <a:off x="2724150" y="2133600"/>
            <a:ext cx="495300" cy="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21" name="Text Box 9"/>
          <p:cNvSpPr txBox="1">
            <a:spLocks noChangeArrowheads="1"/>
          </p:cNvSpPr>
          <p:nvPr/>
        </p:nvSpPr>
        <p:spPr bwMode="auto">
          <a:xfrm>
            <a:off x="3467100" y="2819400"/>
            <a:ext cx="31369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accent6">
                    <a:lumMod val="75000"/>
                  </a:schemeClr>
                </a:solidFill>
                <a:latin typeface="Times New Roman" pitchFamily="18" charset="0"/>
              </a:rPr>
              <a:t>Connaissance, Possession Information, Achat,  Usage produit</a:t>
            </a:r>
            <a:endParaRPr lang="fr-FR" altLang="fr-FR" sz="2400" b="0" dirty="0">
              <a:solidFill>
                <a:schemeClr val="accent6">
                  <a:lumMod val="75000"/>
                </a:schemeClr>
              </a:solidFill>
              <a:latin typeface="Times New Roman" pitchFamily="18" charset="0"/>
            </a:endParaRPr>
          </a:p>
        </p:txBody>
      </p:sp>
      <p:sp>
        <p:nvSpPr>
          <p:cNvPr id="22" name="Line 10"/>
          <p:cNvSpPr>
            <a:spLocks noChangeShapeType="1"/>
          </p:cNvSpPr>
          <p:nvPr/>
        </p:nvSpPr>
        <p:spPr bwMode="auto">
          <a:xfrm>
            <a:off x="3027934" y="3288404"/>
            <a:ext cx="577850" cy="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23" name="Text Box 11"/>
          <p:cNvSpPr txBox="1">
            <a:spLocks noChangeArrowheads="1"/>
          </p:cNvSpPr>
          <p:nvPr/>
        </p:nvSpPr>
        <p:spPr bwMode="auto">
          <a:xfrm>
            <a:off x="3384550" y="4343400"/>
            <a:ext cx="33020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accent6">
                    <a:lumMod val="75000"/>
                  </a:schemeClr>
                </a:solidFill>
                <a:latin typeface="Times New Roman" pitchFamily="18" charset="0"/>
              </a:rPr>
              <a:t>Perception, Besoins, Attentes, Motivations, Freins, Attitudes, Intentions</a:t>
            </a:r>
          </a:p>
        </p:txBody>
      </p:sp>
      <p:sp>
        <p:nvSpPr>
          <p:cNvPr id="24" name="Line 21"/>
          <p:cNvSpPr>
            <a:spLocks noChangeShapeType="1"/>
          </p:cNvSpPr>
          <p:nvPr/>
        </p:nvSpPr>
        <p:spPr bwMode="auto">
          <a:xfrm>
            <a:off x="2656459" y="4876800"/>
            <a:ext cx="742950" cy="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25" name="Text Box 12"/>
          <p:cNvSpPr txBox="1">
            <a:spLocks noChangeArrowheads="1"/>
          </p:cNvSpPr>
          <p:nvPr/>
        </p:nvSpPr>
        <p:spPr bwMode="auto">
          <a:xfrm>
            <a:off x="3632200" y="5638800"/>
            <a:ext cx="28067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2000" b="0" dirty="0">
                <a:solidFill>
                  <a:schemeClr val="accent6">
                    <a:lumMod val="75000"/>
                  </a:schemeClr>
                </a:solidFill>
                <a:latin typeface="Times New Roman" pitchFamily="18" charset="0"/>
              </a:rPr>
              <a:t>Préférences, Satisfaction, Valeurs, Styles de vie</a:t>
            </a:r>
          </a:p>
        </p:txBody>
      </p:sp>
      <p:sp>
        <p:nvSpPr>
          <p:cNvPr id="26" name="Line 22"/>
          <p:cNvSpPr>
            <a:spLocks noChangeShapeType="1"/>
          </p:cNvSpPr>
          <p:nvPr/>
        </p:nvSpPr>
        <p:spPr bwMode="auto">
          <a:xfrm>
            <a:off x="2889250" y="6172200"/>
            <a:ext cx="908050" cy="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27" name="Text Box 14"/>
          <p:cNvSpPr txBox="1">
            <a:spLocks noChangeArrowheads="1"/>
          </p:cNvSpPr>
          <p:nvPr/>
        </p:nvSpPr>
        <p:spPr bwMode="auto">
          <a:xfrm>
            <a:off x="6694510" y="1752599"/>
            <a:ext cx="25590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Quantité, Ancienneté, Marque</a:t>
            </a:r>
          </a:p>
        </p:txBody>
      </p:sp>
      <p:sp>
        <p:nvSpPr>
          <p:cNvPr id="28" name="Line 24"/>
          <p:cNvSpPr>
            <a:spLocks noChangeShapeType="1"/>
          </p:cNvSpPr>
          <p:nvPr/>
        </p:nvSpPr>
        <p:spPr bwMode="auto">
          <a:xfrm flipV="1">
            <a:off x="6686550" y="2514600"/>
            <a:ext cx="495300" cy="30480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29" name="Text Box 15"/>
          <p:cNvSpPr txBox="1">
            <a:spLocks noChangeArrowheads="1"/>
          </p:cNvSpPr>
          <p:nvPr/>
        </p:nvSpPr>
        <p:spPr bwMode="auto">
          <a:xfrm>
            <a:off x="6446860" y="2895598"/>
            <a:ext cx="29718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Média d’origine, Mémorisation, Message</a:t>
            </a:r>
          </a:p>
        </p:txBody>
      </p:sp>
      <p:sp>
        <p:nvSpPr>
          <p:cNvPr id="30" name="Line 26"/>
          <p:cNvSpPr>
            <a:spLocks noChangeShapeType="1"/>
          </p:cNvSpPr>
          <p:nvPr/>
        </p:nvSpPr>
        <p:spPr bwMode="auto">
          <a:xfrm>
            <a:off x="6446860" y="3218763"/>
            <a:ext cx="577850" cy="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31" name="Text Box 16"/>
          <p:cNvSpPr txBox="1">
            <a:spLocks noChangeArrowheads="1"/>
          </p:cNvSpPr>
          <p:nvPr/>
        </p:nvSpPr>
        <p:spPr bwMode="auto">
          <a:xfrm>
            <a:off x="6430860" y="3904702"/>
            <a:ext cx="288925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Acteur, Marques, Quantité, Dépenses, Période, Lieu, Fidélité</a:t>
            </a:r>
          </a:p>
        </p:txBody>
      </p:sp>
      <p:sp>
        <p:nvSpPr>
          <p:cNvPr id="32" name="Line 25"/>
          <p:cNvSpPr>
            <a:spLocks noChangeShapeType="1"/>
          </p:cNvSpPr>
          <p:nvPr/>
        </p:nvSpPr>
        <p:spPr bwMode="auto">
          <a:xfrm>
            <a:off x="5935560" y="3749040"/>
            <a:ext cx="495300" cy="38100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
        <p:nvSpPr>
          <p:cNvPr id="33" name="Text Box 13"/>
          <p:cNvSpPr txBox="1">
            <a:spLocks noChangeArrowheads="1"/>
          </p:cNvSpPr>
          <p:nvPr/>
        </p:nvSpPr>
        <p:spPr bwMode="auto">
          <a:xfrm>
            <a:off x="6777060" y="5161826"/>
            <a:ext cx="24765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a:spcBef>
                <a:spcPct val="50000"/>
              </a:spcBef>
              <a:buClrTx/>
              <a:buSzTx/>
              <a:buFontTx/>
              <a:buNone/>
            </a:pPr>
            <a:r>
              <a:rPr lang="fr-FR" altLang="fr-FR" sz="1800" b="0" dirty="0">
                <a:solidFill>
                  <a:schemeClr val="accent6">
                    <a:lumMod val="75000"/>
                  </a:schemeClr>
                </a:solidFill>
                <a:latin typeface="Times New Roman" pitchFamily="18" charset="0"/>
              </a:rPr>
              <a:t>Produit, Marque, Conditionnement, Prix</a:t>
            </a:r>
          </a:p>
        </p:txBody>
      </p:sp>
      <p:sp>
        <p:nvSpPr>
          <p:cNvPr id="34" name="Line 27"/>
          <p:cNvSpPr>
            <a:spLocks noChangeShapeType="1"/>
          </p:cNvSpPr>
          <p:nvPr/>
        </p:nvSpPr>
        <p:spPr bwMode="auto">
          <a:xfrm>
            <a:off x="6396402" y="5161826"/>
            <a:ext cx="660400" cy="304800"/>
          </a:xfrm>
          <a:prstGeom prst="line">
            <a:avLst/>
          </a:prstGeom>
          <a:noFill/>
          <a:ln w="38100" cap="sq">
            <a:solidFill>
              <a:srgbClr val="000099"/>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fr-FR"/>
          </a:p>
        </p:txBody>
      </p:sp>
    </p:spTree>
    <p:extLst>
      <p:ext uri="{BB962C8B-B14F-4D97-AF65-F5344CB8AC3E}">
        <p14:creationId xmlns:p14="http://schemas.microsoft.com/office/powerpoint/2010/main" val="3646029981"/>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0-#ppt_w/2"/>
                                          </p:val>
                                        </p:tav>
                                        <p:tav tm="100000">
                                          <p:val>
                                            <p:strVal val="#ppt_x"/>
                                          </p:val>
                                        </p:tav>
                                      </p:tavLst>
                                    </p:anim>
                                    <p:anim calcmode="lin" valueType="num">
                                      <p:cBhvr additive="base">
                                        <p:cTn id="14"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0-#ppt_w/2"/>
                                          </p:val>
                                        </p:tav>
                                        <p:tav tm="100000">
                                          <p:val>
                                            <p:strVal val="#ppt_x"/>
                                          </p:val>
                                        </p:tav>
                                      </p:tavLst>
                                    </p:anim>
                                    <p:anim calcmode="lin" valueType="num">
                                      <p:cBhvr additive="base">
                                        <p:cTn id="26"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0-#ppt_w/2"/>
                                          </p:val>
                                        </p:tav>
                                        <p:tav tm="100000">
                                          <p:val>
                                            <p:strVal val="#ppt_x"/>
                                          </p:val>
                                        </p:tav>
                                      </p:tavLst>
                                    </p:anim>
                                    <p:anim calcmode="lin" valueType="num">
                                      <p:cBhvr additive="base">
                                        <p:cTn id="32"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0-#ppt_w/2"/>
                                          </p:val>
                                        </p:tav>
                                        <p:tav tm="100000">
                                          <p:val>
                                            <p:strVal val="#ppt_x"/>
                                          </p:val>
                                        </p:tav>
                                      </p:tavLst>
                                    </p:anim>
                                    <p:anim calcmode="lin" valueType="num">
                                      <p:cBhvr additive="base">
                                        <p:cTn id="38"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0-#ppt_w/2"/>
                                          </p:val>
                                        </p:tav>
                                        <p:tav tm="100000">
                                          <p:val>
                                            <p:strVal val="#ppt_x"/>
                                          </p:val>
                                        </p:tav>
                                      </p:tavLst>
                                    </p:anim>
                                    <p:anim calcmode="lin" valueType="num">
                                      <p:cBhvr additive="base">
                                        <p:cTn id="44"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0-#ppt_w/2"/>
                                          </p:val>
                                        </p:tav>
                                        <p:tav tm="100000">
                                          <p:val>
                                            <p:strVal val="#ppt_x"/>
                                          </p:val>
                                        </p:tav>
                                      </p:tavLst>
                                    </p:anim>
                                    <p:anim calcmode="lin" valueType="num">
                                      <p:cBhvr additive="base">
                                        <p:cTn id="50"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additive="base">
                                        <p:cTn id="55" dur="500" fill="hold"/>
                                        <p:tgtEl>
                                          <p:spTgt spid="18"/>
                                        </p:tgtEl>
                                        <p:attrNameLst>
                                          <p:attrName>ppt_x</p:attrName>
                                        </p:attrNameLst>
                                      </p:cBhvr>
                                      <p:tavLst>
                                        <p:tav tm="0">
                                          <p:val>
                                            <p:strVal val="0-#ppt_w/2"/>
                                          </p:val>
                                        </p:tav>
                                        <p:tav tm="100000">
                                          <p:val>
                                            <p:strVal val="#ppt_x"/>
                                          </p:val>
                                        </p:tav>
                                      </p:tavLst>
                                    </p:anim>
                                    <p:anim calcmode="lin" valueType="num">
                                      <p:cBhvr additive="base">
                                        <p:cTn id="56"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additive="base">
                                        <p:cTn id="61" dur="500" fill="hold"/>
                                        <p:tgtEl>
                                          <p:spTgt spid="19"/>
                                        </p:tgtEl>
                                        <p:attrNameLst>
                                          <p:attrName>ppt_x</p:attrName>
                                        </p:attrNameLst>
                                      </p:cBhvr>
                                      <p:tavLst>
                                        <p:tav tm="0">
                                          <p:val>
                                            <p:strVal val="0-#ppt_w/2"/>
                                          </p:val>
                                        </p:tav>
                                        <p:tav tm="100000">
                                          <p:val>
                                            <p:strVal val="#ppt_x"/>
                                          </p:val>
                                        </p:tav>
                                      </p:tavLst>
                                    </p:anim>
                                    <p:anim calcmode="lin" valueType="num">
                                      <p:cBhvr additive="base">
                                        <p:cTn id="62"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anim calcmode="lin" valueType="num">
                                      <p:cBhvr additive="base">
                                        <p:cTn id="67" dur="500" fill="hold"/>
                                        <p:tgtEl>
                                          <p:spTgt spid="20"/>
                                        </p:tgtEl>
                                        <p:attrNameLst>
                                          <p:attrName>ppt_x</p:attrName>
                                        </p:attrNameLst>
                                      </p:cBhvr>
                                      <p:tavLst>
                                        <p:tav tm="0">
                                          <p:val>
                                            <p:strVal val="0-#ppt_w/2"/>
                                          </p:val>
                                        </p:tav>
                                        <p:tav tm="100000">
                                          <p:val>
                                            <p:strVal val="#ppt_x"/>
                                          </p:val>
                                        </p:tav>
                                      </p:tavLst>
                                    </p:anim>
                                    <p:anim calcmode="lin" valueType="num">
                                      <p:cBhvr additive="base">
                                        <p:cTn id="68"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21"/>
                                        </p:tgtEl>
                                        <p:attrNameLst>
                                          <p:attrName>style.visibility</p:attrName>
                                        </p:attrNameLst>
                                      </p:cBhvr>
                                      <p:to>
                                        <p:strVal val="visible"/>
                                      </p:to>
                                    </p:set>
                                    <p:anim calcmode="lin" valueType="num">
                                      <p:cBhvr additive="base">
                                        <p:cTn id="73" dur="500" fill="hold"/>
                                        <p:tgtEl>
                                          <p:spTgt spid="21"/>
                                        </p:tgtEl>
                                        <p:attrNameLst>
                                          <p:attrName>ppt_x</p:attrName>
                                        </p:attrNameLst>
                                      </p:cBhvr>
                                      <p:tavLst>
                                        <p:tav tm="0">
                                          <p:val>
                                            <p:strVal val="0-#ppt_w/2"/>
                                          </p:val>
                                        </p:tav>
                                        <p:tav tm="100000">
                                          <p:val>
                                            <p:strVal val="#ppt_x"/>
                                          </p:val>
                                        </p:tav>
                                      </p:tavLst>
                                    </p:anim>
                                    <p:anim calcmode="lin" valueType="num">
                                      <p:cBhvr additive="base">
                                        <p:cTn id="74"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22"/>
                                        </p:tgtEl>
                                        <p:attrNameLst>
                                          <p:attrName>style.visibility</p:attrName>
                                        </p:attrNameLst>
                                      </p:cBhvr>
                                      <p:to>
                                        <p:strVal val="visible"/>
                                      </p:to>
                                    </p:set>
                                    <p:anim calcmode="lin" valueType="num">
                                      <p:cBhvr additive="base">
                                        <p:cTn id="79" dur="500" fill="hold"/>
                                        <p:tgtEl>
                                          <p:spTgt spid="22"/>
                                        </p:tgtEl>
                                        <p:attrNameLst>
                                          <p:attrName>ppt_x</p:attrName>
                                        </p:attrNameLst>
                                      </p:cBhvr>
                                      <p:tavLst>
                                        <p:tav tm="0">
                                          <p:val>
                                            <p:strVal val="0-#ppt_w/2"/>
                                          </p:val>
                                        </p:tav>
                                        <p:tav tm="100000">
                                          <p:val>
                                            <p:strVal val="#ppt_x"/>
                                          </p:val>
                                        </p:tav>
                                      </p:tavLst>
                                    </p:anim>
                                    <p:anim calcmode="lin" valueType="num">
                                      <p:cBhvr additive="base">
                                        <p:cTn id="80"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23"/>
                                        </p:tgtEl>
                                        <p:attrNameLst>
                                          <p:attrName>style.visibility</p:attrName>
                                        </p:attrNameLst>
                                      </p:cBhvr>
                                      <p:to>
                                        <p:strVal val="visible"/>
                                      </p:to>
                                    </p:set>
                                    <p:anim calcmode="lin" valueType="num">
                                      <p:cBhvr additive="base">
                                        <p:cTn id="85" dur="500" fill="hold"/>
                                        <p:tgtEl>
                                          <p:spTgt spid="23"/>
                                        </p:tgtEl>
                                        <p:attrNameLst>
                                          <p:attrName>ppt_x</p:attrName>
                                        </p:attrNameLst>
                                      </p:cBhvr>
                                      <p:tavLst>
                                        <p:tav tm="0">
                                          <p:val>
                                            <p:strVal val="0-#ppt_w/2"/>
                                          </p:val>
                                        </p:tav>
                                        <p:tav tm="100000">
                                          <p:val>
                                            <p:strVal val="#ppt_x"/>
                                          </p:val>
                                        </p:tav>
                                      </p:tavLst>
                                    </p:anim>
                                    <p:anim calcmode="lin" valueType="num">
                                      <p:cBhvr additive="base">
                                        <p:cTn id="86"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24"/>
                                        </p:tgtEl>
                                        <p:attrNameLst>
                                          <p:attrName>style.visibility</p:attrName>
                                        </p:attrNameLst>
                                      </p:cBhvr>
                                      <p:to>
                                        <p:strVal val="visible"/>
                                      </p:to>
                                    </p:set>
                                    <p:anim calcmode="lin" valueType="num">
                                      <p:cBhvr additive="base">
                                        <p:cTn id="91" dur="500" fill="hold"/>
                                        <p:tgtEl>
                                          <p:spTgt spid="24"/>
                                        </p:tgtEl>
                                        <p:attrNameLst>
                                          <p:attrName>ppt_x</p:attrName>
                                        </p:attrNameLst>
                                      </p:cBhvr>
                                      <p:tavLst>
                                        <p:tav tm="0">
                                          <p:val>
                                            <p:strVal val="0-#ppt_w/2"/>
                                          </p:val>
                                        </p:tav>
                                        <p:tav tm="100000">
                                          <p:val>
                                            <p:strVal val="#ppt_x"/>
                                          </p:val>
                                        </p:tav>
                                      </p:tavLst>
                                    </p:anim>
                                    <p:anim calcmode="lin" valueType="num">
                                      <p:cBhvr additive="base">
                                        <p:cTn id="92"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25"/>
                                        </p:tgtEl>
                                        <p:attrNameLst>
                                          <p:attrName>style.visibility</p:attrName>
                                        </p:attrNameLst>
                                      </p:cBhvr>
                                      <p:to>
                                        <p:strVal val="visible"/>
                                      </p:to>
                                    </p:set>
                                    <p:anim calcmode="lin" valueType="num">
                                      <p:cBhvr additive="base">
                                        <p:cTn id="97" dur="500" fill="hold"/>
                                        <p:tgtEl>
                                          <p:spTgt spid="25"/>
                                        </p:tgtEl>
                                        <p:attrNameLst>
                                          <p:attrName>ppt_x</p:attrName>
                                        </p:attrNameLst>
                                      </p:cBhvr>
                                      <p:tavLst>
                                        <p:tav tm="0">
                                          <p:val>
                                            <p:strVal val="0-#ppt_w/2"/>
                                          </p:val>
                                        </p:tav>
                                        <p:tav tm="100000">
                                          <p:val>
                                            <p:strVal val="#ppt_x"/>
                                          </p:val>
                                        </p:tav>
                                      </p:tavLst>
                                    </p:anim>
                                    <p:anim calcmode="lin" valueType="num">
                                      <p:cBhvr additive="base">
                                        <p:cTn id="98" dur="500" fill="hold"/>
                                        <p:tgtEl>
                                          <p:spTgt spid="25"/>
                                        </p:tgtEl>
                                        <p:attrNameLst>
                                          <p:attrName>ppt_y</p:attrName>
                                        </p:attrNameLst>
                                      </p:cBhvr>
                                      <p:tavLst>
                                        <p:tav tm="0">
                                          <p:val>
                                            <p:strVal val="#ppt_y"/>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8" fill="hold" grpId="0" nodeType="clickEffect">
                                  <p:stCondLst>
                                    <p:cond delay="0"/>
                                  </p:stCondLst>
                                  <p:childTnLst>
                                    <p:set>
                                      <p:cBhvr>
                                        <p:cTn id="102" dur="1" fill="hold">
                                          <p:stCondLst>
                                            <p:cond delay="0"/>
                                          </p:stCondLst>
                                        </p:cTn>
                                        <p:tgtEl>
                                          <p:spTgt spid="26"/>
                                        </p:tgtEl>
                                        <p:attrNameLst>
                                          <p:attrName>style.visibility</p:attrName>
                                        </p:attrNameLst>
                                      </p:cBhvr>
                                      <p:to>
                                        <p:strVal val="visible"/>
                                      </p:to>
                                    </p:set>
                                    <p:anim calcmode="lin" valueType="num">
                                      <p:cBhvr additive="base">
                                        <p:cTn id="103" dur="500" fill="hold"/>
                                        <p:tgtEl>
                                          <p:spTgt spid="26"/>
                                        </p:tgtEl>
                                        <p:attrNameLst>
                                          <p:attrName>ppt_x</p:attrName>
                                        </p:attrNameLst>
                                      </p:cBhvr>
                                      <p:tavLst>
                                        <p:tav tm="0">
                                          <p:val>
                                            <p:strVal val="0-#ppt_w/2"/>
                                          </p:val>
                                        </p:tav>
                                        <p:tav tm="100000">
                                          <p:val>
                                            <p:strVal val="#ppt_x"/>
                                          </p:val>
                                        </p:tav>
                                      </p:tavLst>
                                    </p:anim>
                                    <p:anim calcmode="lin" valueType="num">
                                      <p:cBhvr additive="base">
                                        <p:cTn id="104"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8" fill="hold" grpId="0" nodeType="clickEffect">
                                  <p:stCondLst>
                                    <p:cond delay="0"/>
                                  </p:stCondLst>
                                  <p:childTnLst>
                                    <p:set>
                                      <p:cBhvr>
                                        <p:cTn id="108" dur="1" fill="hold">
                                          <p:stCondLst>
                                            <p:cond delay="0"/>
                                          </p:stCondLst>
                                        </p:cTn>
                                        <p:tgtEl>
                                          <p:spTgt spid="27"/>
                                        </p:tgtEl>
                                        <p:attrNameLst>
                                          <p:attrName>style.visibility</p:attrName>
                                        </p:attrNameLst>
                                      </p:cBhvr>
                                      <p:to>
                                        <p:strVal val="visible"/>
                                      </p:to>
                                    </p:set>
                                    <p:anim calcmode="lin" valueType="num">
                                      <p:cBhvr additive="base">
                                        <p:cTn id="109" dur="500" fill="hold"/>
                                        <p:tgtEl>
                                          <p:spTgt spid="27"/>
                                        </p:tgtEl>
                                        <p:attrNameLst>
                                          <p:attrName>ppt_x</p:attrName>
                                        </p:attrNameLst>
                                      </p:cBhvr>
                                      <p:tavLst>
                                        <p:tav tm="0">
                                          <p:val>
                                            <p:strVal val="0-#ppt_w/2"/>
                                          </p:val>
                                        </p:tav>
                                        <p:tav tm="100000">
                                          <p:val>
                                            <p:strVal val="#ppt_x"/>
                                          </p:val>
                                        </p:tav>
                                      </p:tavLst>
                                    </p:anim>
                                    <p:anim calcmode="lin" valueType="num">
                                      <p:cBhvr additive="base">
                                        <p:cTn id="110" dur="500" fill="hold"/>
                                        <p:tgtEl>
                                          <p:spTgt spid="27"/>
                                        </p:tgtEl>
                                        <p:attrNameLst>
                                          <p:attrName>ppt_y</p:attrName>
                                        </p:attrNameLst>
                                      </p:cBhvr>
                                      <p:tavLst>
                                        <p:tav tm="0">
                                          <p:val>
                                            <p:strVal val="#ppt_y"/>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8" fill="hold" grpId="0" nodeType="clickEffect">
                                  <p:stCondLst>
                                    <p:cond delay="0"/>
                                  </p:stCondLst>
                                  <p:childTnLst>
                                    <p:set>
                                      <p:cBhvr>
                                        <p:cTn id="114" dur="1" fill="hold">
                                          <p:stCondLst>
                                            <p:cond delay="0"/>
                                          </p:stCondLst>
                                        </p:cTn>
                                        <p:tgtEl>
                                          <p:spTgt spid="28"/>
                                        </p:tgtEl>
                                        <p:attrNameLst>
                                          <p:attrName>style.visibility</p:attrName>
                                        </p:attrNameLst>
                                      </p:cBhvr>
                                      <p:to>
                                        <p:strVal val="visible"/>
                                      </p:to>
                                    </p:set>
                                    <p:anim calcmode="lin" valueType="num">
                                      <p:cBhvr additive="base">
                                        <p:cTn id="115" dur="500" fill="hold"/>
                                        <p:tgtEl>
                                          <p:spTgt spid="28"/>
                                        </p:tgtEl>
                                        <p:attrNameLst>
                                          <p:attrName>ppt_x</p:attrName>
                                        </p:attrNameLst>
                                      </p:cBhvr>
                                      <p:tavLst>
                                        <p:tav tm="0">
                                          <p:val>
                                            <p:strVal val="0-#ppt_w/2"/>
                                          </p:val>
                                        </p:tav>
                                        <p:tav tm="100000">
                                          <p:val>
                                            <p:strVal val="#ppt_x"/>
                                          </p:val>
                                        </p:tav>
                                      </p:tavLst>
                                    </p:anim>
                                    <p:anim calcmode="lin" valueType="num">
                                      <p:cBhvr additive="base">
                                        <p:cTn id="116"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8" fill="hold" grpId="0" nodeType="clickEffect">
                                  <p:stCondLst>
                                    <p:cond delay="0"/>
                                  </p:stCondLst>
                                  <p:childTnLst>
                                    <p:set>
                                      <p:cBhvr>
                                        <p:cTn id="120" dur="1" fill="hold">
                                          <p:stCondLst>
                                            <p:cond delay="0"/>
                                          </p:stCondLst>
                                        </p:cTn>
                                        <p:tgtEl>
                                          <p:spTgt spid="29"/>
                                        </p:tgtEl>
                                        <p:attrNameLst>
                                          <p:attrName>style.visibility</p:attrName>
                                        </p:attrNameLst>
                                      </p:cBhvr>
                                      <p:to>
                                        <p:strVal val="visible"/>
                                      </p:to>
                                    </p:set>
                                    <p:anim calcmode="lin" valueType="num">
                                      <p:cBhvr additive="base">
                                        <p:cTn id="121" dur="500" fill="hold"/>
                                        <p:tgtEl>
                                          <p:spTgt spid="29"/>
                                        </p:tgtEl>
                                        <p:attrNameLst>
                                          <p:attrName>ppt_x</p:attrName>
                                        </p:attrNameLst>
                                      </p:cBhvr>
                                      <p:tavLst>
                                        <p:tav tm="0">
                                          <p:val>
                                            <p:strVal val="0-#ppt_w/2"/>
                                          </p:val>
                                        </p:tav>
                                        <p:tav tm="100000">
                                          <p:val>
                                            <p:strVal val="#ppt_x"/>
                                          </p:val>
                                        </p:tav>
                                      </p:tavLst>
                                    </p:anim>
                                    <p:anim calcmode="lin" valueType="num">
                                      <p:cBhvr additive="base">
                                        <p:cTn id="122"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8" fill="hold" grpId="0" nodeType="clickEffect">
                                  <p:stCondLst>
                                    <p:cond delay="0"/>
                                  </p:stCondLst>
                                  <p:childTnLst>
                                    <p:set>
                                      <p:cBhvr>
                                        <p:cTn id="126" dur="1" fill="hold">
                                          <p:stCondLst>
                                            <p:cond delay="0"/>
                                          </p:stCondLst>
                                        </p:cTn>
                                        <p:tgtEl>
                                          <p:spTgt spid="30"/>
                                        </p:tgtEl>
                                        <p:attrNameLst>
                                          <p:attrName>style.visibility</p:attrName>
                                        </p:attrNameLst>
                                      </p:cBhvr>
                                      <p:to>
                                        <p:strVal val="visible"/>
                                      </p:to>
                                    </p:set>
                                    <p:anim calcmode="lin" valueType="num">
                                      <p:cBhvr additive="base">
                                        <p:cTn id="127" dur="500" fill="hold"/>
                                        <p:tgtEl>
                                          <p:spTgt spid="30"/>
                                        </p:tgtEl>
                                        <p:attrNameLst>
                                          <p:attrName>ppt_x</p:attrName>
                                        </p:attrNameLst>
                                      </p:cBhvr>
                                      <p:tavLst>
                                        <p:tav tm="0">
                                          <p:val>
                                            <p:strVal val="0-#ppt_w/2"/>
                                          </p:val>
                                        </p:tav>
                                        <p:tav tm="100000">
                                          <p:val>
                                            <p:strVal val="#ppt_x"/>
                                          </p:val>
                                        </p:tav>
                                      </p:tavLst>
                                    </p:anim>
                                    <p:anim calcmode="lin" valueType="num">
                                      <p:cBhvr additive="base">
                                        <p:cTn id="128"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8" fill="hold" grpId="0" nodeType="clickEffect">
                                  <p:stCondLst>
                                    <p:cond delay="0"/>
                                  </p:stCondLst>
                                  <p:childTnLst>
                                    <p:set>
                                      <p:cBhvr>
                                        <p:cTn id="132" dur="1" fill="hold">
                                          <p:stCondLst>
                                            <p:cond delay="0"/>
                                          </p:stCondLst>
                                        </p:cTn>
                                        <p:tgtEl>
                                          <p:spTgt spid="31"/>
                                        </p:tgtEl>
                                        <p:attrNameLst>
                                          <p:attrName>style.visibility</p:attrName>
                                        </p:attrNameLst>
                                      </p:cBhvr>
                                      <p:to>
                                        <p:strVal val="visible"/>
                                      </p:to>
                                    </p:set>
                                    <p:anim calcmode="lin" valueType="num">
                                      <p:cBhvr additive="base">
                                        <p:cTn id="133" dur="500" fill="hold"/>
                                        <p:tgtEl>
                                          <p:spTgt spid="31"/>
                                        </p:tgtEl>
                                        <p:attrNameLst>
                                          <p:attrName>ppt_x</p:attrName>
                                        </p:attrNameLst>
                                      </p:cBhvr>
                                      <p:tavLst>
                                        <p:tav tm="0">
                                          <p:val>
                                            <p:strVal val="0-#ppt_w/2"/>
                                          </p:val>
                                        </p:tav>
                                        <p:tav tm="100000">
                                          <p:val>
                                            <p:strVal val="#ppt_x"/>
                                          </p:val>
                                        </p:tav>
                                      </p:tavLst>
                                    </p:anim>
                                    <p:anim calcmode="lin" valueType="num">
                                      <p:cBhvr additive="base">
                                        <p:cTn id="134" dur="500" fill="hold"/>
                                        <p:tgtEl>
                                          <p:spTgt spid="31"/>
                                        </p:tgtEl>
                                        <p:attrNameLst>
                                          <p:attrName>ppt_y</p:attrName>
                                        </p:attrNameLst>
                                      </p:cBhvr>
                                      <p:tavLst>
                                        <p:tav tm="0">
                                          <p:val>
                                            <p:strVal val="#ppt_y"/>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8" fill="hold" grpId="0" nodeType="clickEffect">
                                  <p:stCondLst>
                                    <p:cond delay="0"/>
                                  </p:stCondLst>
                                  <p:childTnLst>
                                    <p:set>
                                      <p:cBhvr>
                                        <p:cTn id="138" dur="1" fill="hold">
                                          <p:stCondLst>
                                            <p:cond delay="0"/>
                                          </p:stCondLst>
                                        </p:cTn>
                                        <p:tgtEl>
                                          <p:spTgt spid="32"/>
                                        </p:tgtEl>
                                        <p:attrNameLst>
                                          <p:attrName>style.visibility</p:attrName>
                                        </p:attrNameLst>
                                      </p:cBhvr>
                                      <p:to>
                                        <p:strVal val="visible"/>
                                      </p:to>
                                    </p:set>
                                    <p:anim calcmode="lin" valueType="num">
                                      <p:cBhvr additive="base">
                                        <p:cTn id="139" dur="500" fill="hold"/>
                                        <p:tgtEl>
                                          <p:spTgt spid="32"/>
                                        </p:tgtEl>
                                        <p:attrNameLst>
                                          <p:attrName>ppt_x</p:attrName>
                                        </p:attrNameLst>
                                      </p:cBhvr>
                                      <p:tavLst>
                                        <p:tav tm="0">
                                          <p:val>
                                            <p:strVal val="0-#ppt_w/2"/>
                                          </p:val>
                                        </p:tav>
                                        <p:tav tm="100000">
                                          <p:val>
                                            <p:strVal val="#ppt_x"/>
                                          </p:val>
                                        </p:tav>
                                      </p:tavLst>
                                    </p:anim>
                                    <p:anim calcmode="lin" valueType="num">
                                      <p:cBhvr additive="base">
                                        <p:cTn id="140"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presetID="2" presetClass="entr" presetSubtype="8" fill="hold" grpId="0" nodeType="clickEffect">
                                  <p:stCondLst>
                                    <p:cond delay="0"/>
                                  </p:stCondLst>
                                  <p:childTnLst>
                                    <p:set>
                                      <p:cBhvr>
                                        <p:cTn id="144" dur="1" fill="hold">
                                          <p:stCondLst>
                                            <p:cond delay="0"/>
                                          </p:stCondLst>
                                        </p:cTn>
                                        <p:tgtEl>
                                          <p:spTgt spid="33"/>
                                        </p:tgtEl>
                                        <p:attrNameLst>
                                          <p:attrName>style.visibility</p:attrName>
                                        </p:attrNameLst>
                                      </p:cBhvr>
                                      <p:to>
                                        <p:strVal val="visible"/>
                                      </p:to>
                                    </p:set>
                                    <p:anim calcmode="lin" valueType="num">
                                      <p:cBhvr additive="base">
                                        <p:cTn id="145" dur="500" fill="hold"/>
                                        <p:tgtEl>
                                          <p:spTgt spid="33"/>
                                        </p:tgtEl>
                                        <p:attrNameLst>
                                          <p:attrName>ppt_x</p:attrName>
                                        </p:attrNameLst>
                                      </p:cBhvr>
                                      <p:tavLst>
                                        <p:tav tm="0">
                                          <p:val>
                                            <p:strVal val="0-#ppt_w/2"/>
                                          </p:val>
                                        </p:tav>
                                        <p:tav tm="100000">
                                          <p:val>
                                            <p:strVal val="#ppt_x"/>
                                          </p:val>
                                        </p:tav>
                                      </p:tavLst>
                                    </p:anim>
                                    <p:anim calcmode="lin" valueType="num">
                                      <p:cBhvr additive="base">
                                        <p:cTn id="146"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147" fill="hold">
                      <p:stCondLst>
                        <p:cond delay="indefinite"/>
                      </p:stCondLst>
                      <p:childTnLst>
                        <p:par>
                          <p:cTn id="148" fill="hold">
                            <p:stCondLst>
                              <p:cond delay="0"/>
                            </p:stCondLst>
                            <p:childTnLst>
                              <p:par>
                                <p:cTn id="149" presetID="2" presetClass="entr" presetSubtype="8" fill="hold" grpId="0" nodeType="clickEffect">
                                  <p:stCondLst>
                                    <p:cond delay="0"/>
                                  </p:stCondLst>
                                  <p:childTnLst>
                                    <p:set>
                                      <p:cBhvr>
                                        <p:cTn id="150" dur="1" fill="hold">
                                          <p:stCondLst>
                                            <p:cond delay="0"/>
                                          </p:stCondLst>
                                        </p:cTn>
                                        <p:tgtEl>
                                          <p:spTgt spid="34"/>
                                        </p:tgtEl>
                                        <p:attrNameLst>
                                          <p:attrName>style.visibility</p:attrName>
                                        </p:attrNameLst>
                                      </p:cBhvr>
                                      <p:to>
                                        <p:strVal val="visible"/>
                                      </p:to>
                                    </p:set>
                                    <p:anim calcmode="lin" valueType="num">
                                      <p:cBhvr additive="base">
                                        <p:cTn id="151" dur="500" fill="hold"/>
                                        <p:tgtEl>
                                          <p:spTgt spid="34"/>
                                        </p:tgtEl>
                                        <p:attrNameLst>
                                          <p:attrName>ppt_x</p:attrName>
                                        </p:attrNameLst>
                                      </p:cBhvr>
                                      <p:tavLst>
                                        <p:tav tm="0">
                                          <p:val>
                                            <p:strVal val="0-#ppt_w/2"/>
                                          </p:val>
                                        </p:tav>
                                        <p:tav tm="100000">
                                          <p:val>
                                            <p:strVal val="#ppt_x"/>
                                          </p:val>
                                        </p:tav>
                                      </p:tavLst>
                                    </p:anim>
                                    <p:anim calcmode="lin" valueType="num">
                                      <p:cBhvr additive="base">
                                        <p:cTn id="152" dur="50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utoUpdateAnimBg="0"/>
      <p:bldP spid="11" grpId="0" autoUpdateAnimBg="0"/>
      <p:bldP spid="12" grpId="0" animBg="1"/>
      <p:bldP spid="13" grpId="0" autoUpdateAnimBg="0"/>
      <p:bldP spid="14" grpId="0" animBg="1"/>
      <p:bldP spid="15" grpId="0" autoUpdateAnimBg="0"/>
      <p:bldP spid="16" grpId="0" animBg="1"/>
      <p:bldP spid="17" grpId="0" autoUpdateAnimBg="0"/>
      <p:bldP spid="18" grpId="0" animBg="1"/>
      <p:bldP spid="19" grpId="0" autoUpdateAnimBg="0"/>
      <p:bldP spid="20" grpId="0" animBg="1"/>
      <p:bldP spid="21" grpId="0" autoUpdateAnimBg="0"/>
      <p:bldP spid="22" grpId="0" animBg="1"/>
      <p:bldP spid="23" grpId="0" autoUpdateAnimBg="0"/>
      <p:bldP spid="24" grpId="0" animBg="1"/>
      <p:bldP spid="25" grpId="0" autoUpdateAnimBg="0"/>
      <p:bldP spid="26" grpId="0" animBg="1"/>
      <p:bldP spid="27" grpId="0" autoUpdateAnimBg="0"/>
      <p:bldP spid="28" grpId="0" animBg="1"/>
      <p:bldP spid="29" grpId="0" autoUpdateAnimBg="0"/>
      <p:bldP spid="30" grpId="0" animBg="1"/>
      <p:bldP spid="31" grpId="0" autoUpdateAnimBg="0"/>
      <p:bldP spid="32" grpId="0" animBg="1"/>
      <p:bldP spid="33" grpId="0" autoUpdateAnimBg="0"/>
      <p:bldP spid="34" grpId="0" animBg="1"/>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164</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51520"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4068761" y="131338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648497" y="126047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questions ouvertes</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Rectangle 2"/>
          <p:cNvSpPr txBox="1">
            <a:spLocks noChangeArrowheads="1"/>
          </p:cNvSpPr>
          <p:nvPr/>
        </p:nvSpPr>
        <p:spPr>
          <a:xfrm>
            <a:off x="734515" y="3049826"/>
            <a:ext cx="7827963" cy="113525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None/>
            </a:pPr>
            <a:r>
              <a:rPr lang="fr-FR" altLang="fr-FR" sz="1800" kern="0" dirty="0">
                <a:solidFill>
                  <a:schemeClr val="accent6">
                    <a:lumMod val="75000"/>
                  </a:schemeClr>
                </a:solidFill>
              </a:rPr>
              <a:t>On distingue deux types de questions ouvertes : celles qui amènent une réponse sous la forme de chiffres et celles qui amènent une réponse sous le forme d ’un discours.</a:t>
            </a:r>
          </a:p>
        </p:txBody>
      </p:sp>
    </p:spTree>
    <p:extLst>
      <p:ext uri="{BB962C8B-B14F-4D97-AF65-F5344CB8AC3E}">
        <p14:creationId xmlns:p14="http://schemas.microsoft.com/office/powerpoint/2010/main" val="4056951098"/>
      </p:ext>
    </p:extLst>
  </p:cSld>
  <p:clrMapOvr>
    <a:masterClrMapping/>
  </p:clrMapOvr>
  <p:transition spd="med">
    <p:randomBa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165</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51520"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4068761" y="131338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648497" y="126047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questions ouvertes</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graphicFrame>
        <p:nvGraphicFramePr>
          <p:cNvPr id="7" name="Objet 6"/>
          <p:cNvGraphicFramePr>
            <a:graphicFrameLocks noChangeAspect="1"/>
          </p:cNvGraphicFramePr>
          <p:nvPr>
            <p:extLst>
              <p:ext uri="{D42A27DB-BD31-4B8C-83A1-F6EECF244321}">
                <p14:modId xmlns:p14="http://schemas.microsoft.com/office/powerpoint/2010/main" val="2675236806"/>
              </p:ext>
            </p:extLst>
          </p:nvPr>
        </p:nvGraphicFramePr>
        <p:xfrm>
          <a:off x="141288" y="2490788"/>
          <a:ext cx="8907462" cy="3563937"/>
        </p:xfrm>
        <a:graphic>
          <a:graphicData uri="http://schemas.openxmlformats.org/presentationml/2006/ole">
            <mc:AlternateContent xmlns:mc="http://schemas.openxmlformats.org/markup-compatibility/2006">
              <mc:Choice xmlns:v="urn:schemas-microsoft-com:vml" Requires="v">
                <p:oleObj spid="_x0000_s567460" name="Document" r:id="rId3" imgW="5913889" imgH="2373989" progId="Word.Document.8">
                  <p:embed/>
                </p:oleObj>
              </mc:Choice>
              <mc:Fallback>
                <p:oleObj name="Document" r:id="rId3" imgW="5913889" imgH="2373989" progId="Word.Document.8">
                  <p:embed/>
                  <p:pic>
                    <p:nvPicPr>
                      <p:cNvPr id="0" name="Object 3"/>
                      <p:cNvPicPr>
                        <a:picLocks noChangeAspect="1" noChangeArrowheads="1"/>
                      </p:cNvPicPr>
                      <p:nvPr/>
                    </p:nvPicPr>
                    <p:blipFill>
                      <a:blip r:embed="rId4"/>
                      <a:srcRect/>
                      <a:stretch>
                        <a:fillRect/>
                      </a:stretch>
                    </p:blipFill>
                    <p:spPr bwMode="auto">
                      <a:xfrm>
                        <a:off x="141288" y="2490788"/>
                        <a:ext cx="8907462" cy="3563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654387378"/>
      </p:ext>
    </p:extLst>
  </p:cSld>
  <p:clrMapOvr>
    <a:masterClrMapping/>
  </p:clrMapOvr>
  <p:transition spd="med">
    <p:randomBa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166</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51520"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4068761" y="131338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648497" y="1260478"/>
            <a:ext cx="417671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Les questions fermées</a:t>
            </a:r>
          </a:p>
        </p:txBody>
      </p:sp>
      <p:sp>
        <p:nvSpPr>
          <p:cNvPr id="10" name="Rectangle 9"/>
          <p:cNvSpPr>
            <a:spLocks noChangeArrowheads="1"/>
          </p:cNvSpPr>
          <p:nvPr/>
        </p:nvSpPr>
        <p:spPr bwMode="auto">
          <a:xfrm>
            <a:off x="-30413" y="2124278"/>
            <a:ext cx="792003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lvl="2">
              <a:spcBef>
                <a:spcPct val="0"/>
              </a:spcBef>
              <a:buClrTx/>
              <a:buSzTx/>
              <a:buFontTx/>
              <a:buNone/>
            </a:pPr>
            <a:r>
              <a:rPr lang="fr-FR" altLang="fr-FR" sz="1800" dirty="0">
                <a:solidFill>
                  <a:schemeClr val="accent6">
                    <a:lumMod val="75000"/>
                  </a:schemeClr>
                </a:solidFill>
                <a:cs typeface="Arial" panose="020B0604020202020204" pitchFamily="34" charset="0"/>
              </a:rPr>
              <a:t>a- Questions dichotomiques</a:t>
            </a:r>
          </a:p>
          <a:p>
            <a:pPr lvl="2">
              <a:spcBef>
                <a:spcPct val="0"/>
              </a:spcBef>
              <a:buClrTx/>
              <a:buSzTx/>
              <a:buFontTx/>
              <a:buNone/>
            </a:pPr>
            <a:r>
              <a:rPr lang="fr-FR" altLang="fr-FR" sz="1800" dirty="0">
                <a:solidFill>
                  <a:schemeClr val="accent6">
                    <a:lumMod val="75000"/>
                  </a:schemeClr>
                </a:solidFill>
                <a:cs typeface="Arial" panose="020B0604020202020204" pitchFamily="34" charset="0"/>
              </a:rPr>
              <a:t>b- Questions à choix multiple et à réponse unique</a:t>
            </a:r>
          </a:p>
          <a:p>
            <a:pPr lvl="2">
              <a:spcBef>
                <a:spcPct val="0"/>
              </a:spcBef>
              <a:buClrTx/>
              <a:buSzTx/>
              <a:buFontTx/>
              <a:buNone/>
            </a:pPr>
            <a:r>
              <a:rPr lang="fr-FR" altLang="fr-FR" sz="1800" dirty="0">
                <a:solidFill>
                  <a:schemeClr val="accent6">
                    <a:lumMod val="75000"/>
                  </a:schemeClr>
                </a:solidFill>
                <a:cs typeface="Arial" panose="020B0604020202020204" pitchFamily="34" charset="0"/>
              </a:rPr>
              <a:t>c- Questions à choix multiple et à réponses multiples</a:t>
            </a:r>
          </a:p>
        </p:txBody>
      </p:sp>
      <p:sp>
        <p:nvSpPr>
          <p:cNvPr id="11" name="Text Box 3"/>
          <p:cNvSpPr txBox="1">
            <a:spLocks noChangeArrowheads="1"/>
          </p:cNvSpPr>
          <p:nvPr/>
        </p:nvSpPr>
        <p:spPr bwMode="auto">
          <a:xfrm>
            <a:off x="838200" y="3182938"/>
            <a:ext cx="96599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eaLnBrk="1" hangingPunct="1">
              <a:spcBef>
                <a:spcPct val="0"/>
              </a:spcBef>
              <a:buClrTx/>
              <a:buSzTx/>
              <a:buFontTx/>
              <a:buNone/>
            </a:pPr>
            <a:r>
              <a:rPr lang="fr-FR" altLang="fr-FR" sz="1800" b="0" dirty="0">
                <a:solidFill>
                  <a:schemeClr val="accent6">
                    <a:lumMod val="75000"/>
                  </a:schemeClr>
                </a:solidFill>
              </a:rPr>
              <a:t>Avez-vous entendu parlé d’entreprises qui ont changé de nom ?</a:t>
            </a:r>
          </a:p>
          <a:p>
            <a:pPr eaLnBrk="1" hangingPunct="1">
              <a:spcBef>
                <a:spcPct val="0"/>
              </a:spcBef>
              <a:buClrTx/>
              <a:buSzTx/>
              <a:buFontTx/>
              <a:buNone/>
            </a:pPr>
            <a:r>
              <a:rPr lang="fr-FR" altLang="fr-FR" sz="1800" b="0" dirty="0">
                <a:solidFill>
                  <a:schemeClr val="accent6">
                    <a:lumMod val="75000"/>
                  </a:schemeClr>
                </a:solidFill>
              </a:rPr>
              <a:t>                       Oui                Non</a:t>
            </a:r>
          </a:p>
        </p:txBody>
      </p:sp>
      <p:sp>
        <p:nvSpPr>
          <p:cNvPr id="12" name="Text Box 6"/>
          <p:cNvSpPr txBox="1">
            <a:spLocks noChangeArrowheads="1"/>
          </p:cNvSpPr>
          <p:nvPr/>
        </p:nvSpPr>
        <p:spPr bwMode="auto">
          <a:xfrm>
            <a:off x="838200" y="4005263"/>
            <a:ext cx="8512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eaLnBrk="1" hangingPunct="1">
              <a:spcBef>
                <a:spcPct val="0"/>
              </a:spcBef>
              <a:buClrTx/>
              <a:buSzTx/>
              <a:buFontTx/>
              <a:buNone/>
            </a:pPr>
            <a:r>
              <a:rPr lang="fr-FR" altLang="fr-FR" sz="1800" b="0" dirty="0">
                <a:solidFill>
                  <a:schemeClr val="accent6">
                    <a:lumMod val="75000"/>
                  </a:schemeClr>
                </a:solidFill>
              </a:rPr>
              <a:t>A votre avis, à qui s ’adresse une entreprise lorsqu’elle change de nom ? </a:t>
            </a:r>
          </a:p>
          <a:p>
            <a:pPr eaLnBrk="1" hangingPunct="1">
              <a:spcBef>
                <a:spcPct val="0"/>
              </a:spcBef>
              <a:buClrTx/>
              <a:buSzTx/>
              <a:buFontTx/>
              <a:buNone/>
            </a:pPr>
            <a:r>
              <a:rPr lang="fr-FR" altLang="fr-FR" sz="1800" b="0" dirty="0">
                <a:solidFill>
                  <a:schemeClr val="accent6">
                    <a:lumMod val="75000"/>
                  </a:schemeClr>
                </a:solidFill>
              </a:rPr>
              <a:t>(</a:t>
            </a:r>
            <a:r>
              <a:rPr lang="fr-FR" altLang="fr-FR" sz="1800" b="0" i="1" dirty="0">
                <a:solidFill>
                  <a:schemeClr val="accent6">
                    <a:lumMod val="75000"/>
                  </a:schemeClr>
                </a:solidFill>
              </a:rPr>
              <a:t>citez les trois principaux publics</a:t>
            </a:r>
            <a:r>
              <a:rPr lang="fr-FR" altLang="fr-FR" sz="1800" b="0" dirty="0">
                <a:solidFill>
                  <a:schemeClr val="accent6">
                    <a:lumMod val="75000"/>
                  </a:schemeClr>
                </a:solidFill>
              </a:rPr>
              <a:t>) </a:t>
            </a:r>
          </a:p>
        </p:txBody>
      </p:sp>
      <p:sp>
        <p:nvSpPr>
          <p:cNvPr id="13" name="Text Box 7"/>
          <p:cNvSpPr txBox="1">
            <a:spLocks noChangeArrowheads="1"/>
          </p:cNvSpPr>
          <p:nvPr/>
        </p:nvSpPr>
        <p:spPr bwMode="auto">
          <a:xfrm>
            <a:off x="1331640" y="4763319"/>
            <a:ext cx="187102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à son personnel</a:t>
            </a:r>
          </a:p>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à ses clients</a:t>
            </a:r>
          </a:p>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à ses actionnaires</a:t>
            </a:r>
          </a:p>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à ses fournisseurs</a:t>
            </a:r>
          </a:p>
        </p:txBody>
      </p:sp>
      <p:sp>
        <p:nvSpPr>
          <p:cNvPr id="14" name="Text Box 8"/>
          <p:cNvSpPr txBox="1">
            <a:spLocks noChangeArrowheads="1"/>
          </p:cNvSpPr>
          <p:nvPr/>
        </p:nvSpPr>
        <p:spPr bwMode="auto">
          <a:xfrm>
            <a:off x="4248942" y="4763319"/>
            <a:ext cx="207620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à ses banquiers</a:t>
            </a:r>
          </a:p>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au marché financier</a:t>
            </a:r>
          </a:p>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au grand public</a:t>
            </a:r>
          </a:p>
          <a:p>
            <a:pPr eaLnBrk="1" hangingPunct="1">
              <a:spcBef>
                <a:spcPct val="0"/>
              </a:spcBef>
              <a:buClrTx/>
              <a:buSzTx/>
              <a:buFontTx/>
              <a:buChar char=""/>
            </a:pPr>
            <a:r>
              <a:rPr lang="fr-FR" altLang="fr-FR" sz="1800" b="0" dirty="0">
                <a:solidFill>
                  <a:schemeClr val="accent6">
                    <a:lumMod val="75000"/>
                  </a:schemeClr>
                </a:solidFill>
                <a:latin typeface="Times New Roman" pitchFamily="18" charset="0"/>
              </a:rPr>
              <a:t> autre (préciser) : </a:t>
            </a:r>
          </a:p>
        </p:txBody>
      </p:sp>
    </p:spTree>
    <p:extLst>
      <p:ext uri="{BB962C8B-B14F-4D97-AF65-F5344CB8AC3E}">
        <p14:creationId xmlns:p14="http://schemas.microsoft.com/office/powerpoint/2010/main" val="151719530"/>
      </p:ext>
    </p:extLst>
  </p:cSld>
  <p:clrMapOvr>
    <a:masterClrMapping/>
  </p:clrMapOvr>
  <p:transition spd="med">
    <p:randomBa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167</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150327"/>
            <a:ext cx="4644008" cy="830997"/>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Échelles unidimensionnelles d’attitude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10" name="Rectangle 3"/>
          <p:cNvSpPr txBox="1">
            <a:spLocks noChangeArrowheads="1"/>
          </p:cNvSpPr>
          <p:nvPr/>
        </p:nvSpPr>
        <p:spPr>
          <a:xfrm>
            <a:off x="107504" y="3068960"/>
            <a:ext cx="5701258" cy="173583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lvl="2">
              <a:lnSpc>
                <a:spcPct val="90000"/>
              </a:lnSpc>
            </a:pPr>
            <a:r>
              <a:rPr lang="fr-FR" altLang="fr-FR" sz="1800" kern="0" dirty="0">
                <a:solidFill>
                  <a:schemeClr val="accent6">
                    <a:lumMod val="75000"/>
                  </a:schemeClr>
                </a:solidFill>
              </a:rPr>
              <a:t>L ’échelle de Likert</a:t>
            </a:r>
          </a:p>
          <a:p>
            <a:pPr lvl="2">
              <a:lnSpc>
                <a:spcPct val="90000"/>
              </a:lnSpc>
            </a:pPr>
            <a:r>
              <a:rPr lang="fr-FR" altLang="fr-FR" sz="1800" kern="0" dirty="0">
                <a:solidFill>
                  <a:schemeClr val="accent6">
                    <a:lumMod val="75000"/>
                  </a:schemeClr>
                </a:solidFill>
              </a:rPr>
              <a:t>Le différentiel sémantique</a:t>
            </a:r>
          </a:p>
          <a:p>
            <a:pPr>
              <a:lnSpc>
                <a:spcPct val="90000"/>
              </a:lnSpc>
            </a:pPr>
            <a:endParaRPr lang="fr-FR" altLang="fr-FR" kern="0" dirty="0"/>
          </a:p>
          <a:p>
            <a:pPr lvl="1">
              <a:lnSpc>
                <a:spcPct val="90000"/>
              </a:lnSpc>
              <a:buFont typeface="Zapf Dingbats"/>
              <a:buNone/>
            </a:pPr>
            <a:endParaRPr lang="fr-FR" altLang="fr-FR" kern="0" dirty="0"/>
          </a:p>
        </p:txBody>
      </p:sp>
    </p:spTree>
    <p:extLst>
      <p:ext uri="{BB962C8B-B14F-4D97-AF65-F5344CB8AC3E}">
        <p14:creationId xmlns:p14="http://schemas.microsoft.com/office/powerpoint/2010/main" val="3596463155"/>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bldLvl="5" autoUpdateAnimBg="0"/>
    </p:bld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168</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150327"/>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L’échelle de Likert</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pic>
        <p:nvPicPr>
          <p:cNvPr id="568322" name="Picture 2" descr="C:\Users\BLUEOFFICE\Desktop\article_73.jpg"/>
          <p:cNvPicPr>
            <a:picLocks noChangeAspect="1" noChangeArrowheads="1"/>
          </p:cNvPicPr>
          <p:nvPr/>
        </p:nvPicPr>
        <p:blipFill>
          <a:blip r:embed="rId2">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1106527" y="1831290"/>
            <a:ext cx="7083940" cy="4707587"/>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86106"/>
      </p:ext>
    </p:extLst>
  </p:cSld>
  <p:clrMapOvr>
    <a:masterClrMapping/>
  </p:clrMapOvr>
  <p:transition spd="med">
    <p:randomBar/>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169</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516494" y="1258245"/>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Différenciateur sémantique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Text Box 3"/>
          <p:cNvSpPr txBox="1">
            <a:spLocks noChangeArrowheads="1"/>
          </p:cNvSpPr>
          <p:nvPr/>
        </p:nvSpPr>
        <p:spPr bwMode="auto">
          <a:xfrm>
            <a:off x="36896" y="2749570"/>
            <a:ext cx="926306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algn="ctr" eaLnBrk="1" hangingPunct="1">
              <a:spcBef>
                <a:spcPct val="0"/>
              </a:spcBef>
              <a:buClrTx/>
              <a:buSzTx/>
              <a:buFontTx/>
              <a:buNone/>
            </a:pPr>
            <a:r>
              <a:rPr lang="fr-FR" altLang="fr-FR" sz="1800" b="0" dirty="0">
                <a:solidFill>
                  <a:schemeClr val="accent6">
                    <a:lumMod val="75000"/>
                  </a:schemeClr>
                </a:solidFill>
              </a:rPr>
              <a:t>L’entreprise BIS est devenue VEDIORBIS à la suite de son rachat par VEDIOR</a:t>
            </a:r>
          </a:p>
        </p:txBody>
      </p:sp>
      <p:sp>
        <p:nvSpPr>
          <p:cNvPr id="11" name="Text Box 4"/>
          <p:cNvSpPr txBox="1">
            <a:spLocks noChangeArrowheads="1"/>
          </p:cNvSpPr>
          <p:nvPr/>
        </p:nvSpPr>
        <p:spPr bwMode="auto">
          <a:xfrm>
            <a:off x="193675" y="3344863"/>
            <a:ext cx="8626797" cy="1394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eaLnBrk="0" hangingPunct="0">
              <a:spcBef>
                <a:spcPct val="20000"/>
              </a:spcBef>
              <a:buClr>
                <a:schemeClr val="tx2"/>
              </a:buClr>
              <a:buSzPct val="100000"/>
              <a:buFont typeface="Zapf Dingbats"/>
              <a:buChar char="z"/>
              <a:defRPr sz="2200" b="1">
                <a:solidFill>
                  <a:schemeClr val="accent1"/>
                </a:solidFill>
                <a:latin typeface="Arial" pitchFamily="34" charset="0"/>
              </a:defRPr>
            </a:lvl1pPr>
            <a:lvl2pPr marL="742950" indent="-285750" eaLnBrk="0" hangingPunct="0">
              <a:spcBef>
                <a:spcPct val="20000"/>
              </a:spcBef>
              <a:buClr>
                <a:schemeClr val="hlink"/>
              </a:buClr>
              <a:buSzPct val="90000"/>
              <a:buFont typeface="Zapf Dingbats"/>
              <a:buChar char="y"/>
              <a:defRPr sz="1900" i="1">
                <a:solidFill>
                  <a:schemeClr val="tx1"/>
                </a:solidFill>
                <a:latin typeface="Arial" pitchFamily="34" charset="0"/>
              </a:defRPr>
            </a:lvl2pPr>
            <a:lvl3pPr marL="1143000" indent="-228600" eaLnBrk="0" hangingPunct="0">
              <a:spcBef>
                <a:spcPct val="20000"/>
              </a:spcBef>
              <a:buClr>
                <a:schemeClr val="tx2"/>
              </a:buClr>
              <a:buSzPct val="90000"/>
              <a:buFont typeface="Zapf Dingbats"/>
              <a:buChar char="y"/>
              <a:defRPr sz="1700">
                <a:solidFill>
                  <a:schemeClr val="tx1"/>
                </a:solidFill>
                <a:latin typeface="Arial" pitchFamily="34" charset="0"/>
              </a:defRPr>
            </a:lvl3pPr>
            <a:lvl4pPr marL="1600200" indent="-228600" eaLnBrk="0" hangingPunct="0">
              <a:spcBef>
                <a:spcPct val="20000"/>
              </a:spcBef>
              <a:buClr>
                <a:schemeClr val="hlink"/>
              </a:buClr>
              <a:buSzPct val="90000"/>
              <a:buFont typeface="Zapf Dingbats"/>
              <a:buChar char="y"/>
              <a:defRPr sz="1500" i="1">
                <a:solidFill>
                  <a:schemeClr val="tx1"/>
                </a:solidFill>
                <a:latin typeface="Arial" pitchFamily="34" charset="0"/>
              </a:defRPr>
            </a:lvl4pPr>
            <a:lvl5pPr marL="2057400" indent="-228600" eaLnBrk="0" hangingPunct="0">
              <a:spcBef>
                <a:spcPct val="20000"/>
              </a:spcBef>
              <a:buClr>
                <a:schemeClr val="hlink"/>
              </a:buClr>
              <a:buSzPct val="90000"/>
              <a:buFont typeface="Zapf Dingbats"/>
              <a:buChar char="y"/>
              <a:defRPr sz="1300">
                <a:solidFill>
                  <a:schemeClr val="tx1"/>
                </a:solidFill>
                <a:latin typeface="Arial" pitchFamily="34" charset="0"/>
              </a:defRPr>
            </a:lvl5pPr>
            <a:lvl6pPr marL="25146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6pPr>
            <a:lvl7pPr marL="29718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7pPr>
            <a:lvl8pPr marL="34290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8pPr>
            <a:lvl9pPr marL="3886200" indent="-228600" eaLnBrk="0" fontAlgn="base" hangingPunct="0">
              <a:spcBef>
                <a:spcPct val="20000"/>
              </a:spcBef>
              <a:spcAft>
                <a:spcPct val="0"/>
              </a:spcAft>
              <a:buClr>
                <a:schemeClr val="hlink"/>
              </a:buClr>
              <a:buSzPct val="90000"/>
              <a:buFont typeface="Zapf Dingbats"/>
              <a:buChar char="y"/>
              <a:defRPr sz="1300">
                <a:solidFill>
                  <a:schemeClr val="tx1"/>
                </a:solidFill>
                <a:latin typeface="Arial" pitchFamily="34" charset="0"/>
              </a:defRPr>
            </a:lvl9pPr>
          </a:lstStyle>
          <a:p>
            <a:pPr eaLnBrk="1" hangingPunct="1">
              <a:spcBef>
                <a:spcPct val="0"/>
              </a:spcBef>
              <a:buClrTx/>
              <a:buSzTx/>
              <a:buFontTx/>
              <a:buNone/>
            </a:pPr>
            <a:r>
              <a:rPr lang="fr-FR" altLang="fr-FR" sz="2400" b="0" dirty="0">
                <a:solidFill>
                  <a:schemeClr val="accent6">
                    <a:lumMod val="75000"/>
                  </a:schemeClr>
                </a:solidFill>
                <a:latin typeface="Times New Roman" pitchFamily="18" charset="0"/>
              </a:rPr>
              <a:t>                </a:t>
            </a:r>
            <a:r>
              <a:rPr lang="fr-FR" altLang="fr-FR" sz="1800" b="0" dirty="0" err="1">
                <a:solidFill>
                  <a:schemeClr val="accent6">
                    <a:lumMod val="75000"/>
                  </a:schemeClr>
                </a:solidFill>
                <a:latin typeface="Times New Roman" pitchFamily="18" charset="0"/>
              </a:rPr>
              <a:t>Extrê</a:t>
            </a:r>
            <a:r>
              <a:rPr lang="fr-FR" altLang="fr-FR" sz="1800" b="0" dirty="0">
                <a:solidFill>
                  <a:schemeClr val="accent6">
                    <a:lumMod val="75000"/>
                  </a:schemeClr>
                </a:solidFill>
                <a:latin typeface="Times New Roman" pitchFamily="18" charset="0"/>
              </a:rPr>
              <a:t>-        Très        Assez         Ni/ni      Assez       Très      </a:t>
            </a:r>
            <a:r>
              <a:rPr lang="fr-FR" altLang="fr-FR" sz="1800" b="0" dirty="0" err="1">
                <a:solidFill>
                  <a:schemeClr val="accent6">
                    <a:lumMod val="75000"/>
                  </a:schemeClr>
                </a:solidFill>
                <a:latin typeface="Times New Roman" pitchFamily="18" charset="0"/>
              </a:rPr>
              <a:t>Extrê</a:t>
            </a:r>
            <a:r>
              <a:rPr lang="fr-FR" altLang="fr-FR" sz="1800" b="0" dirty="0">
                <a:solidFill>
                  <a:schemeClr val="accent6">
                    <a:lumMod val="75000"/>
                  </a:schemeClr>
                </a:solidFill>
                <a:latin typeface="Times New Roman" pitchFamily="18" charset="0"/>
              </a:rPr>
              <a:t>-</a:t>
            </a:r>
          </a:p>
          <a:p>
            <a:pPr eaLnBrk="1" hangingPunct="1">
              <a:lnSpc>
                <a:spcPct val="70000"/>
              </a:lnSpc>
              <a:spcBef>
                <a:spcPct val="0"/>
              </a:spcBef>
              <a:buClrTx/>
              <a:buSzTx/>
              <a:buFontTx/>
              <a:buNone/>
            </a:pPr>
            <a:r>
              <a:rPr lang="fr-FR" altLang="fr-FR" sz="1800" b="0" dirty="0">
                <a:solidFill>
                  <a:schemeClr val="accent6">
                    <a:lumMod val="75000"/>
                  </a:schemeClr>
                </a:solidFill>
                <a:latin typeface="Times New Roman" pitchFamily="18" charset="0"/>
              </a:rPr>
              <a:t>                    </a:t>
            </a:r>
            <a:r>
              <a:rPr lang="fr-FR" altLang="fr-FR" sz="1800" b="0" dirty="0" err="1">
                <a:solidFill>
                  <a:schemeClr val="accent6">
                    <a:lumMod val="75000"/>
                  </a:schemeClr>
                </a:solidFill>
                <a:latin typeface="Times New Roman" pitchFamily="18" charset="0"/>
              </a:rPr>
              <a:t>mement</a:t>
            </a:r>
            <a:r>
              <a:rPr lang="fr-FR" altLang="fr-FR" sz="1800" b="0" dirty="0">
                <a:solidFill>
                  <a:schemeClr val="accent6">
                    <a:lumMod val="75000"/>
                  </a:schemeClr>
                </a:solidFill>
                <a:latin typeface="Times New Roman" pitchFamily="18" charset="0"/>
              </a:rPr>
              <a:t>                                                                                  </a:t>
            </a:r>
            <a:r>
              <a:rPr lang="fr-FR" altLang="fr-FR" sz="1800" b="0" dirty="0" err="1">
                <a:solidFill>
                  <a:schemeClr val="accent6">
                    <a:lumMod val="75000"/>
                  </a:schemeClr>
                </a:solidFill>
                <a:latin typeface="Times New Roman" pitchFamily="18" charset="0"/>
              </a:rPr>
              <a:t>memen</a:t>
            </a:r>
            <a:r>
              <a:rPr lang="fr-FR" altLang="fr-FR" sz="1800" dirty="0" err="1">
                <a:solidFill>
                  <a:schemeClr val="accent6">
                    <a:lumMod val="75000"/>
                  </a:schemeClr>
                </a:solidFill>
                <a:latin typeface="Times New Roman" pitchFamily="18" charset="0"/>
              </a:rPr>
              <a:t>t</a:t>
            </a:r>
            <a:endParaRPr lang="fr-FR" altLang="fr-FR" sz="2400" dirty="0">
              <a:solidFill>
                <a:schemeClr val="accent6">
                  <a:lumMod val="75000"/>
                </a:schemeClr>
              </a:solidFill>
              <a:latin typeface="Times New Roman" pitchFamily="18" charset="0"/>
            </a:endParaRPr>
          </a:p>
          <a:p>
            <a:pPr eaLnBrk="1" hangingPunct="1">
              <a:spcBef>
                <a:spcPct val="0"/>
              </a:spcBef>
              <a:buClrTx/>
              <a:buSzTx/>
              <a:buFontTx/>
              <a:buNone/>
            </a:pPr>
            <a:r>
              <a:rPr lang="fr-FR" altLang="fr-FR" sz="2400" b="0" dirty="0">
                <a:solidFill>
                  <a:schemeClr val="accent6">
                    <a:lumMod val="75000"/>
                  </a:schemeClr>
                </a:solidFill>
                <a:latin typeface="Times New Roman" pitchFamily="18" charset="0"/>
              </a:rPr>
              <a:t>Rajeunit</a:t>
            </a:r>
            <a:r>
              <a:rPr lang="fr-FR" altLang="fr-FR" sz="2400" dirty="0">
                <a:solidFill>
                  <a:schemeClr val="accent6">
                    <a:lumMod val="75000"/>
                  </a:schemeClr>
                </a:solidFill>
                <a:latin typeface="Times New Roman" pitchFamily="18" charset="0"/>
              </a:rPr>
              <a:t>     </a:t>
            </a:r>
            <a:r>
              <a:rPr lang="fr-FR" altLang="fr-FR" sz="2400" dirty="0">
                <a:solidFill>
                  <a:schemeClr val="accent6">
                    <a:lumMod val="75000"/>
                  </a:schemeClr>
                </a:solidFill>
                <a:latin typeface="Times New Roman" pitchFamily="18" charset="0"/>
                <a:sym typeface="Monotype Sorts"/>
              </a:rPr>
              <a:t>                                                     </a:t>
            </a:r>
            <a:r>
              <a:rPr lang="fr-FR" altLang="fr-FR" sz="2400" dirty="0">
                <a:solidFill>
                  <a:schemeClr val="accent6">
                    <a:lumMod val="75000"/>
                  </a:schemeClr>
                </a:solidFill>
                <a:latin typeface="Times New Roman" pitchFamily="18" charset="0"/>
              </a:rPr>
              <a:t>     </a:t>
            </a:r>
            <a:r>
              <a:rPr lang="fr-FR" altLang="fr-FR" sz="2400" b="0" dirty="0">
                <a:solidFill>
                  <a:schemeClr val="accent6">
                    <a:lumMod val="75000"/>
                  </a:schemeClr>
                </a:solidFill>
                <a:latin typeface="Times New Roman" pitchFamily="18" charset="0"/>
              </a:rPr>
              <a:t>Vieillit</a:t>
            </a:r>
          </a:p>
          <a:p>
            <a:pPr eaLnBrk="1" hangingPunct="1">
              <a:spcBef>
                <a:spcPct val="0"/>
              </a:spcBef>
              <a:buClrTx/>
              <a:buSzTx/>
              <a:buFontTx/>
              <a:buNone/>
            </a:pPr>
            <a:r>
              <a:rPr lang="fr-FR" altLang="fr-FR" sz="2400" b="0" dirty="0">
                <a:solidFill>
                  <a:schemeClr val="accent6">
                    <a:lumMod val="75000"/>
                  </a:schemeClr>
                </a:solidFill>
                <a:latin typeface="Times New Roman" pitchFamily="18" charset="0"/>
              </a:rPr>
              <a:t>Réussi</a:t>
            </a:r>
            <a:r>
              <a:rPr lang="fr-FR" altLang="fr-FR" sz="2400" dirty="0">
                <a:solidFill>
                  <a:schemeClr val="accent6">
                    <a:lumMod val="75000"/>
                  </a:schemeClr>
                </a:solidFill>
                <a:latin typeface="Times New Roman" pitchFamily="18" charset="0"/>
              </a:rPr>
              <a:t>        </a:t>
            </a:r>
            <a:r>
              <a:rPr lang="fr-FR" altLang="fr-FR" sz="2400" dirty="0">
                <a:solidFill>
                  <a:schemeClr val="accent6">
                    <a:lumMod val="75000"/>
                  </a:schemeClr>
                </a:solidFill>
                <a:latin typeface="Times New Roman" pitchFamily="18" charset="0"/>
                <a:sym typeface="Monotype Sorts"/>
              </a:rPr>
              <a:t>                                                     </a:t>
            </a:r>
            <a:r>
              <a:rPr lang="fr-FR" altLang="fr-FR" sz="2400" dirty="0">
                <a:solidFill>
                  <a:schemeClr val="accent6">
                    <a:lumMod val="75000"/>
                  </a:schemeClr>
                </a:solidFill>
                <a:latin typeface="Times New Roman" pitchFamily="18" charset="0"/>
              </a:rPr>
              <a:t>     </a:t>
            </a:r>
            <a:r>
              <a:rPr lang="fr-FR" altLang="fr-FR" sz="2400" b="0" dirty="0">
                <a:solidFill>
                  <a:schemeClr val="accent6">
                    <a:lumMod val="75000"/>
                  </a:schemeClr>
                </a:solidFill>
                <a:latin typeface="Times New Roman" pitchFamily="18" charset="0"/>
              </a:rPr>
              <a:t>Raté</a:t>
            </a:r>
          </a:p>
        </p:txBody>
      </p:sp>
      <p:pic>
        <p:nvPicPr>
          <p:cNvPr id="569346" name="Picture 2" descr="C:\Users\BLUEOFFICE\Desktop\img-2-small45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3948" y="4941168"/>
            <a:ext cx="4286250" cy="1143000"/>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411476"/>
      </p:ext>
    </p:extLst>
  </p:cSld>
  <p:clrMapOvr>
    <a:masterClrMapping/>
  </p:clrMapOvr>
  <p:transition spd="med">
    <p:randomBar/>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170</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Le libellé des questions</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Rectangle 3"/>
          <p:cNvSpPr txBox="1">
            <a:spLocks noChangeArrowheads="1"/>
          </p:cNvSpPr>
          <p:nvPr/>
        </p:nvSpPr>
        <p:spPr>
          <a:xfrm>
            <a:off x="563409" y="2708920"/>
            <a:ext cx="7827963" cy="2071185"/>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altLang="fr-FR" sz="1600" kern="0" dirty="0">
                <a:solidFill>
                  <a:schemeClr val="accent6">
                    <a:lumMod val="75000"/>
                  </a:schemeClr>
                </a:solidFill>
              </a:rPr>
              <a:t>Précis</a:t>
            </a:r>
          </a:p>
          <a:p>
            <a:r>
              <a:rPr lang="fr-FR" altLang="fr-FR" sz="1600" kern="0" dirty="0">
                <a:solidFill>
                  <a:schemeClr val="accent6">
                    <a:lumMod val="75000"/>
                  </a:schemeClr>
                </a:solidFill>
              </a:rPr>
              <a:t>Neutre</a:t>
            </a:r>
          </a:p>
          <a:p>
            <a:r>
              <a:rPr lang="fr-FR" altLang="fr-FR" sz="1600" kern="0" dirty="0">
                <a:solidFill>
                  <a:schemeClr val="accent6">
                    <a:lumMod val="75000"/>
                  </a:schemeClr>
                </a:solidFill>
              </a:rPr>
              <a:t>Simple</a:t>
            </a:r>
          </a:p>
          <a:p>
            <a:r>
              <a:rPr lang="fr-FR" altLang="fr-FR" sz="1600" kern="0" dirty="0">
                <a:solidFill>
                  <a:schemeClr val="accent6">
                    <a:lumMod val="75000"/>
                  </a:schemeClr>
                </a:solidFill>
              </a:rPr>
              <a:t>Objectivement ou subjectivement</a:t>
            </a:r>
          </a:p>
          <a:p>
            <a:r>
              <a:rPr lang="fr-FR" altLang="fr-FR" sz="1600" kern="0" dirty="0">
                <a:solidFill>
                  <a:schemeClr val="accent6">
                    <a:lumMod val="75000"/>
                  </a:schemeClr>
                </a:solidFill>
              </a:rPr>
              <a:t>Positivement ou négativement</a:t>
            </a:r>
          </a:p>
        </p:txBody>
      </p:sp>
    </p:spTree>
    <p:extLst>
      <p:ext uri="{BB962C8B-B14F-4D97-AF65-F5344CB8AC3E}">
        <p14:creationId xmlns:p14="http://schemas.microsoft.com/office/powerpoint/2010/main" val="3478673555"/>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utoUpdateAnimBg="0"/>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171</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Quelle échelle retenir ?</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pic>
        <p:nvPicPr>
          <p:cNvPr id="10" name="Picture 4"/>
          <p:cNvPicPr>
            <a:picLocks noChangeAspect="1" noChangeArrowheads="1"/>
          </p:cNvPicPr>
          <p:nvPr/>
        </p:nvPicPr>
        <p:blipFill>
          <a:blip r:embed="rId2">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292711" y="3140968"/>
            <a:ext cx="8585200" cy="315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2"/>
          <p:cNvSpPr txBox="1">
            <a:spLocks noChangeArrowheads="1"/>
          </p:cNvSpPr>
          <p:nvPr/>
        </p:nvSpPr>
        <p:spPr>
          <a:xfrm>
            <a:off x="487360" y="27173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12" name="Rectangle 2"/>
          <p:cNvSpPr txBox="1">
            <a:spLocks noChangeArrowheads="1"/>
          </p:cNvSpPr>
          <p:nvPr/>
        </p:nvSpPr>
        <p:spPr>
          <a:xfrm>
            <a:off x="-358037" y="1988840"/>
            <a:ext cx="4837162" cy="88850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lvl="2"/>
            <a:r>
              <a:rPr lang="fr-FR" altLang="fr-FR" sz="1800" kern="0" dirty="0">
                <a:solidFill>
                  <a:schemeClr val="accent6">
                    <a:lumMod val="75000"/>
                  </a:schemeClr>
                </a:solidFill>
              </a:rPr>
              <a:t>Méthodologie : fiabilité / validité</a:t>
            </a:r>
          </a:p>
          <a:p>
            <a:pPr lvl="2"/>
            <a:r>
              <a:rPr lang="fr-FR" altLang="fr-FR" sz="1800" kern="0" dirty="0">
                <a:solidFill>
                  <a:schemeClr val="accent6">
                    <a:lumMod val="75000"/>
                  </a:schemeClr>
                </a:solidFill>
              </a:rPr>
              <a:t>Pratique : simplicité / rapidité</a:t>
            </a:r>
            <a:endParaRPr lang="fr-FR" altLang="fr-FR" sz="1800" b="1" kern="0" dirty="0">
              <a:solidFill>
                <a:schemeClr val="accent6">
                  <a:lumMod val="75000"/>
                </a:schemeClr>
              </a:solidFill>
            </a:endParaRPr>
          </a:p>
          <a:p>
            <a:pPr lvl="3"/>
            <a:endParaRPr lang="fr-FR" altLang="fr-FR" sz="1200" kern="0" dirty="0">
              <a:solidFill>
                <a:srgbClr val="000000"/>
              </a:solidFill>
            </a:endParaRPr>
          </a:p>
          <a:p>
            <a:pPr lvl="3"/>
            <a:endParaRPr lang="fr-FR" altLang="fr-FR" kern="0" dirty="0">
              <a:solidFill>
                <a:srgbClr val="000000"/>
              </a:solidFill>
            </a:endParaRPr>
          </a:p>
        </p:txBody>
      </p:sp>
    </p:spTree>
    <p:extLst>
      <p:ext uri="{BB962C8B-B14F-4D97-AF65-F5344CB8AC3E}">
        <p14:creationId xmlns:p14="http://schemas.microsoft.com/office/powerpoint/2010/main" val="3626407911"/>
      </p:ext>
    </p:extLst>
  </p:cSld>
  <p:clrMapOvr>
    <a:masterClrMapping/>
  </p:clrMapOvr>
  <p:transition spd="med">
    <p:randomBar/>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172</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Les niveaux de mesure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10" name="Rectangle 2"/>
          <p:cNvSpPr txBox="1">
            <a:spLocks noChangeArrowheads="1"/>
          </p:cNvSpPr>
          <p:nvPr/>
        </p:nvSpPr>
        <p:spPr>
          <a:xfrm>
            <a:off x="-684584" y="2044824"/>
            <a:ext cx="6079046" cy="5200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371600" lvl="3" indent="0">
              <a:buNone/>
            </a:pPr>
            <a:r>
              <a:rPr lang="fr-FR" altLang="fr-FR" sz="1800" kern="0" dirty="0">
                <a:solidFill>
                  <a:schemeClr val="accent6">
                    <a:lumMod val="75000"/>
                  </a:schemeClr>
                </a:solidFill>
              </a:rPr>
              <a:t>Les échelles nominales ou catégorielles</a:t>
            </a:r>
            <a:endParaRPr lang="fr-FR" altLang="fr-FR" kern="0" dirty="0">
              <a:solidFill>
                <a:schemeClr val="accent6">
                  <a:lumMod val="75000"/>
                </a:schemeClr>
              </a:solidFill>
            </a:endParaRPr>
          </a:p>
        </p:txBody>
      </p:sp>
      <p:pic>
        <p:nvPicPr>
          <p:cNvPr id="11"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392" y="2681064"/>
            <a:ext cx="8585200" cy="3124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7576103"/>
      </p:ext>
    </p:extLst>
  </p:cSld>
  <p:clrMapOvr>
    <a:masterClrMapping/>
  </p:clrMapOvr>
  <p:transition spd="med">
    <p:randomBar/>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173</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types de questions</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Les niveaux de mesure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10" name="Rectangle 2"/>
          <p:cNvSpPr txBox="1">
            <a:spLocks noChangeArrowheads="1"/>
          </p:cNvSpPr>
          <p:nvPr/>
        </p:nvSpPr>
        <p:spPr>
          <a:xfrm>
            <a:off x="-859694" y="1901625"/>
            <a:ext cx="5984801" cy="73610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371600" lvl="3" indent="0">
              <a:buNone/>
            </a:pPr>
            <a:r>
              <a:rPr lang="fr-FR" altLang="fr-FR" sz="1800" kern="0" dirty="0">
                <a:solidFill>
                  <a:schemeClr val="accent6">
                    <a:lumMod val="75000"/>
                  </a:schemeClr>
                </a:solidFill>
              </a:rPr>
              <a:t>Les échelles ordinales</a:t>
            </a:r>
            <a:endParaRPr lang="fr-FR" altLang="fr-FR" kern="0" dirty="0">
              <a:solidFill>
                <a:schemeClr val="accent6">
                  <a:lumMod val="75000"/>
                </a:schemeClr>
              </a:solidFill>
            </a:endParaRPr>
          </a:p>
        </p:txBody>
      </p:sp>
      <p:pic>
        <p:nvPicPr>
          <p:cNvPr id="11"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062" y="2398282"/>
            <a:ext cx="8729636" cy="357360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671706"/>
      </p:ext>
    </p:extLst>
  </p:cSld>
  <p:clrMapOvr>
    <a:masterClrMapping/>
  </p:clrMapOvr>
  <p:transition spd="med">
    <p:randomBar/>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174</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impératifs de forme</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Rédaction du questionnaire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10" name="Rectangle 2"/>
          <p:cNvSpPr txBox="1">
            <a:spLocks noChangeArrowheads="1"/>
          </p:cNvSpPr>
          <p:nvPr/>
        </p:nvSpPr>
        <p:spPr>
          <a:xfrm>
            <a:off x="90673" y="1844824"/>
            <a:ext cx="8420100" cy="439248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914400" lvl="2" indent="0">
              <a:buNone/>
            </a:pPr>
            <a:r>
              <a:rPr lang="fr-FR" altLang="fr-FR" sz="1800" b="1" kern="0" dirty="0">
                <a:solidFill>
                  <a:schemeClr val="accent6">
                    <a:lumMod val="75000"/>
                  </a:schemeClr>
                </a:solidFill>
              </a:rPr>
              <a:t>Vocabulaire utilisé</a:t>
            </a:r>
          </a:p>
          <a:p>
            <a:pPr marL="914400" lvl="2" indent="0">
              <a:buNone/>
            </a:pPr>
            <a:endParaRPr lang="fr-FR" altLang="fr-FR" sz="800" b="1" kern="0" dirty="0">
              <a:solidFill>
                <a:schemeClr val="accent6">
                  <a:lumMod val="75000"/>
                </a:schemeClr>
              </a:solidFill>
            </a:endParaRPr>
          </a:p>
          <a:p>
            <a:pPr lvl="2">
              <a:buFontTx/>
              <a:buChar char="-"/>
            </a:pPr>
            <a:r>
              <a:rPr lang="fr-FR" altLang="fr-FR" sz="1800" b="1" kern="0" dirty="0">
                <a:solidFill>
                  <a:schemeClr val="accent6">
                    <a:lumMod val="75000"/>
                  </a:schemeClr>
                </a:solidFill>
              </a:rPr>
              <a:t>Le vocabulaire technique est à éviter : Comment évaluez-vous les performances d'un moteur à double arbre à came en tête ?</a:t>
            </a:r>
          </a:p>
          <a:p>
            <a:pPr lvl="2">
              <a:buFontTx/>
              <a:buChar char="-"/>
            </a:pPr>
            <a:endParaRPr lang="fr-FR" altLang="fr-FR" sz="500" b="1" kern="0" dirty="0">
              <a:solidFill>
                <a:schemeClr val="accent6">
                  <a:lumMod val="75000"/>
                </a:schemeClr>
              </a:solidFill>
            </a:endParaRPr>
          </a:p>
          <a:p>
            <a:pPr algn="just"/>
            <a:r>
              <a:rPr lang="fr-FR" altLang="fr-FR" sz="1800" kern="0" dirty="0">
                <a:solidFill>
                  <a:schemeClr val="accent6">
                    <a:lumMod val="75000"/>
                  </a:schemeClr>
                </a:solidFill>
              </a:rPr>
              <a:t>Exemple : Pensez-vous que la distribution des produits d'agriculture biologique soit suffisante ? "</a:t>
            </a:r>
          </a:p>
          <a:p>
            <a:pPr algn="just"/>
            <a:r>
              <a:rPr lang="fr-FR" altLang="fr-FR" sz="1800" kern="0" dirty="0">
                <a:solidFill>
                  <a:schemeClr val="accent6">
                    <a:lumMod val="75000"/>
                  </a:schemeClr>
                </a:solidFill>
              </a:rPr>
              <a:t>Le terme distribution a un sens précis en marketing. Le dictionnaire nous donne une définition différente : c'est l ’acte de répartition à des personnes...</a:t>
            </a:r>
          </a:p>
          <a:p>
            <a:pPr algn="just"/>
            <a:r>
              <a:rPr lang="fr-FR" altLang="fr-FR" sz="1800" kern="0" dirty="0">
                <a:solidFill>
                  <a:schemeClr val="accent6">
                    <a:lumMod val="75000"/>
                  </a:schemeClr>
                </a:solidFill>
              </a:rPr>
              <a:t>Les Produits d ’Agriculture Biologique » (PAB) désignent l'ensemble de la production alimentaire obtenue selon un cahier des charges très précis, qui exclut notamment l'utilisation de tous les éléments résultant d'une quelconque synthèse chimique. Ce sont des produits mal connus en France et très souvent confondus avec les produits allégés ou les produits diététiques. L'utilisation de cette expression est donc source d'erreur. </a:t>
            </a:r>
          </a:p>
          <a:p>
            <a:pPr lvl="3" algn="just"/>
            <a:endParaRPr lang="fr-FR" altLang="fr-FR" b="1" kern="0" dirty="0">
              <a:solidFill>
                <a:srgbClr val="000000"/>
              </a:solidFill>
            </a:endParaRPr>
          </a:p>
        </p:txBody>
      </p:sp>
    </p:spTree>
    <p:extLst>
      <p:ext uri="{BB962C8B-B14F-4D97-AF65-F5344CB8AC3E}">
        <p14:creationId xmlns:p14="http://schemas.microsoft.com/office/powerpoint/2010/main" val="3367671706"/>
      </p:ext>
    </p:extLst>
  </p:cSld>
  <p:clrMapOvr>
    <a:masterClrMapping/>
  </p:clrMapOvr>
  <p:transition spd="med">
    <p:randomBa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175</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impératifs de forme</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Rédaction du questionnaire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Rectangle 2"/>
          <p:cNvSpPr txBox="1">
            <a:spLocks noChangeArrowheads="1"/>
          </p:cNvSpPr>
          <p:nvPr/>
        </p:nvSpPr>
        <p:spPr>
          <a:xfrm>
            <a:off x="742950" y="1828800"/>
            <a:ext cx="8420100" cy="455252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371600" lvl="3" indent="0">
              <a:buNone/>
            </a:pPr>
            <a:r>
              <a:rPr lang="fr-FR" altLang="fr-FR" sz="1800" b="1" kern="0" dirty="0">
                <a:solidFill>
                  <a:schemeClr val="accent6">
                    <a:lumMod val="75000"/>
                  </a:schemeClr>
                </a:solidFill>
              </a:rPr>
              <a:t>- Le vocabulaire ambigu est à bannir</a:t>
            </a:r>
          </a:p>
          <a:p>
            <a:pPr lvl="3">
              <a:buFontTx/>
              <a:buChar char="-"/>
            </a:pPr>
            <a:endParaRPr lang="fr-FR" altLang="fr-FR" sz="500" b="1" kern="0" dirty="0">
              <a:solidFill>
                <a:schemeClr val="accent6">
                  <a:lumMod val="75000"/>
                </a:schemeClr>
              </a:solidFill>
            </a:endParaRPr>
          </a:p>
          <a:p>
            <a:pPr lvl="3">
              <a:buFontTx/>
              <a:buChar char="-"/>
            </a:pPr>
            <a:endParaRPr lang="fr-FR" altLang="fr-FR" sz="500" b="1" kern="0" dirty="0">
              <a:solidFill>
                <a:schemeClr val="accent6">
                  <a:lumMod val="75000"/>
                </a:schemeClr>
              </a:solidFill>
            </a:endParaRPr>
          </a:p>
          <a:p>
            <a:pPr algn="just"/>
            <a:r>
              <a:rPr lang="fr-FR" altLang="fr-FR" sz="1800" kern="0" dirty="0">
                <a:solidFill>
                  <a:schemeClr val="accent6">
                    <a:lumMod val="75000"/>
                  </a:schemeClr>
                </a:solidFill>
              </a:rPr>
              <a:t>Nous appellerons ici ambigu tout mot ou expression dont la compréhension prête à confusion, soit parce qu'il/elle possède intrinsèquement plusieurs sens, soit parce qu'il/elle est subjectif(</a:t>
            </a:r>
            <a:r>
              <a:rPr lang="fr-FR" altLang="fr-FR" sz="1800" kern="0" dirty="0" err="1">
                <a:solidFill>
                  <a:schemeClr val="accent6">
                    <a:lumMod val="75000"/>
                  </a:schemeClr>
                </a:solidFill>
              </a:rPr>
              <a:t>ve</a:t>
            </a:r>
            <a:r>
              <a:rPr lang="fr-FR" altLang="fr-FR" sz="1800" kern="0" dirty="0">
                <a:solidFill>
                  <a:schemeClr val="accent6">
                    <a:lumMod val="75000"/>
                  </a:schemeClr>
                </a:solidFill>
              </a:rPr>
              <a:t>).</a:t>
            </a:r>
          </a:p>
          <a:p>
            <a:r>
              <a:rPr lang="fr-FR" altLang="fr-FR" sz="1800" kern="0" dirty="0">
                <a:solidFill>
                  <a:schemeClr val="accent6">
                    <a:lumMod val="75000"/>
                  </a:schemeClr>
                </a:solidFill>
              </a:rPr>
              <a:t>Exemple : La perception du temps est également subjective. Il s'agit donc d'éviter les adverbes tels que :  souvent, rarement, de temps en temps, occasionnellement...</a:t>
            </a:r>
          </a:p>
          <a:p>
            <a:r>
              <a:rPr lang="fr-FR" altLang="fr-FR" sz="1800" kern="0" dirty="0">
                <a:solidFill>
                  <a:schemeClr val="accent6">
                    <a:lumMod val="75000"/>
                  </a:schemeClr>
                </a:solidFill>
              </a:rPr>
              <a:t>Soit la question suivante : Au cours d'un mois normal, vous venez faire vos courses dans cet hypermarché ? </a:t>
            </a:r>
          </a:p>
          <a:p>
            <a:r>
              <a:rPr lang="fr-FR" altLang="fr-FR" sz="1800" kern="0" dirty="0">
                <a:solidFill>
                  <a:schemeClr val="accent6">
                    <a:lumMod val="75000"/>
                  </a:schemeClr>
                </a:solidFill>
              </a:rPr>
              <a:t>Très rarement		</a:t>
            </a:r>
          </a:p>
          <a:p>
            <a:r>
              <a:rPr lang="fr-FR" altLang="fr-FR" sz="1800" kern="0" dirty="0">
                <a:solidFill>
                  <a:schemeClr val="accent6">
                    <a:lumMod val="75000"/>
                  </a:schemeClr>
                </a:solidFill>
              </a:rPr>
              <a:t>Occasionnellement	</a:t>
            </a:r>
          </a:p>
          <a:p>
            <a:r>
              <a:rPr lang="fr-FR" altLang="fr-FR" sz="1800" kern="0" dirty="0">
                <a:solidFill>
                  <a:schemeClr val="accent6">
                    <a:lumMod val="75000"/>
                  </a:schemeClr>
                </a:solidFill>
              </a:rPr>
              <a:t>Régulièrement 	</a:t>
            </a:r>
          </a:p>
          <a:p>
            <a:r>
              <a:rPr lang="fr-FR" altLang="fr-FR" sz="1800" kern="0" dirty="0">
                <a:solidFill>
                  <a:schemeClr val="accent6">
                    <a:lumMod val="75000"/>
                  </a:schemeClr>
                </a:solidFill>
              </a:rPr>
              <a:t>Souvent 	</a:t>
            </a:r>
          </a:p>
          <a:p>
            <a:r>
              <a:rPr lang="fr-FR" altLang="fr-FR" sz="1800" kern="0" dirty="0">
                <a:solidFill>
                  <a:schemeClr val="accent6">
                    <a:lumMod val="75000"/>
                  </a:schemeClr>
                </a:solidFill>
              </a:rPr>
              <a:t>Ne sait pas</a:t>
            </a:r>
          </a:p>
          <a:p>
            <a:pPr lvl="4"/>
            <a:endParaRPr lang="fr-FR" altLang="fr-FR" b="1" kern="0" dirty="0">
              <a:solidFill>
                <a:srgbClr val="000000"/>
              </a:solidFill>
            </a:endParaRPr>
          </a:p>
          <a:p>
            <a:pPr lvl="3"/>
            <a:endParaRPr lang="fr-FR" altLang="fr-FR" b="1" kern="0" dirty="0">
              <a:solidFill>
                <a:schemeClr val="bg1"/>
              </a:solidFill>
            </a:endParaRPr>
          </a:p>
        </p:txBody>
      </p:sp>
    </p:spTree>
    <p:extLst>
      <p:ext uri="{BB962C8B-B14F-4D97-AF65-F5344CB8AC3E}">
        <p14:creationId xmlns:p14="http://schemas.microsoft.com/office/powerpoint/2010/main" val="76021242"/>
      </p:ext>
    </p:extLst>
  </p:cSld>
  <p:clrMapOvr>
    <a:masterClrMapping/>
  </p:clrMapOvr>
  <p:transition spd="med">
    <p:randomBar/>
  </p:transition>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176</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impératifs de forme</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Rédaction du questionnaire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10" name="Rectangle 2"/>
          <p:cNvSpPr txBox="1">
            <a:spLocks noChangeArrowheads="1"/>
          </p:cNvSpPr>
          <p:nvPr/>
        </p:nvSpPr>
        <p:spPr>
          <a:xfrm>
            <a:off x="38891" y="1822884"/>
            <a:ext cx="8420100" cy="472440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914400" lvl="2" indent="0">
              <a:buNone/>
            </a:pPr>
            <a:r>
              <a:rPr lang="fr-FR" altLang="fr-FR" sz="1800" b="1" kern="0" dirty="0">
                <a:solidFill>
                  <a:schemeClr val="accent6">
                    <a:lumMod val="75000"/>
                  </a:schemeClr>
                </a:solidFill>
              </a:rPr>
              <a:t>Le style de rédaction</a:t>
            </a:r>
          </a:p>
          <a:p>
            <a:pPr marL="1371600" lvl="3" indent="0">
              <a:buNone/>
            </a:pPr>
            <a:endParaRPr lang="fr-FR" altLang="fr-FR" sz="1800" b="1" kern="0" dirty="0">
              <a:solidFill>
                <a:schemeClr val="accent6">
                  <a:lumMod val="75000"/>
                </a:schemeClr>
              </a:solidFill>
            </a:endParaRPr>
          </a:p>
          <a:p>
            <a:pPr marL="1371600" lvl="3" indent="0">
              <a:buNone/>
            </a:pPr>
            <a:r>
              <a:rPr lang="fr-FR" altLang="fr-FR" sz="1800" b="1" kern="0" dirty="0">
                <a:solidFill>
                  <a:schemeClr val="accent6">
                    <a:lumMod val="75000"/>
                  </a:schemeClr>
                </a:solidFill>
              </a:rPr>
              <a:t>Style et compréhension des questions</a:t>
            </a:r>
          </a:p>
          <a:p>
            <a:pPr lvl="3"/>
            <a:endParaRPr lang="fr-FR" altLang="fr-FR" sz="1800" b="1" kern="0" dirty="0">
              <a:solidFill>
                <a:schemeClr val="accent6">
                  <a:lumMod val="75000"/>
                </a:schemeClr>
              </a:solidFill>
            </a:endParaRPr>
          </a:p>
          <a:p>
            <a:pPr lvl="4"/>
            <a:r>
              <a:rPr lang="fr-FR" altLang="fr-FR" sz="1800" b="1" kern="0" dirty="0">
                <a:solidFill>
                  <a:schemeClr val="accent6">
                    <a:lumMod val="75000"/>
                  </a:schemeClr>
                </a:solidFill>
              </a:rPr>
              <a:t>Interdire les doubles négations</a:t>
            </a:r>
          </a:p>
          <a:p>
            <a:pPr algn="just"/>
            <a:r>
              <a:rPr lang="fr-FR" altLang="fr-FR" sz="1800" kern="0" dirty="0">
                <a:solidFill>
                  <a:schemeClr val="accent6">
                    <a:lumMod val="75000"/>
                  </a:schemeClr>
                </a:solidFill>
              </a:rPr>
              <a:t>Exemple : Ne pensez-vous pas que les grandes surfaces ne donnent pas assez de conseils à leurs clients ?</a:t>
            </a:r>
          </a:p>
          <a:p>
            <a:pPr algn="just"/>
            <a:endParaRPr lang="fr-FR" altLang="fr-FR" sz="1800" kern="0" dirty="0">
              <a:solidFill>
                <a:schemeClr val="accent6">
                  <a:lumMod val="75000"/>
                </a:schemeClr>
              </a:solidFill>
            </a:endParaRPr>
          </a:p>
          <a:p>
            <a:pPr lvl="4"/>
            <a:r>
              <a:rPr lang="fr-FR" altLang="fr-FR" sz="1800" b="1" kern="0" dirty="0">
                <a:solidFill>
                  <a:schemeClr val="accent6">
                    <a:lumMod val="75000"/>
                  </a:schemeClr>
                </a:solidFill>
              </a:rPr>
              <a:t>Evité le biais d ’acquiescement </a:t>
            </a:r>
          </a:p>
          <a:p>
            <a:pPr algn="just"/>
            <a:r>
              <a:rPr lang="fr-FR" altLang="fr-FR" sz="1800" kern="0" dirty="0">
                <a:solidFill>
                  <a:schemeClr val="accent6">
                    <a:lumMod val="75000"/>
                  </a:schemeClr>
                </a:solidFill>
              </a:rPr>
              <a:t>Exemple : Pensez-vous que la guerre des prix dans le transport aérien soit une bonne chose pour le consommateur ?</a:t>
            </a:r>
          </a:p>
        </p:txBody>
      </p:sp>
    </p:spTree>
    <p:extLst>
      <p:ext uri="{BB962C8B-B14F-4D97-AF65-F5344CB8AC3E}">
        <p14:creationId xmlns:p14="http://schemas.microsoft.com/office/powerpoint/2010/main" val="2101452350"/>
      </p:ext>
    </p:extLst>
  </p:cSld>
  <p:clrMapOvr>
    <a:masterClrMapping/>
  </p:clrMapOvr>
  <p:transition spd="med">
    <p:randomBar/>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177</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impératifs de forme</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Structure du questionnaire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Rectangle 2"/>
          <p:cNvSpPr txBox="1">
            <a:spLocks noChangeArrowheads="1"/>
          </p:cNvSpPr>
          <p:nvPr/>
        </p:nvSpPr>
        <p:spPr>
          <a:xfrm>
            <a:off x="93172" y="1988840"/>
            <a:ext cx="8420100" cy="518160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828800" lvl="4" indent="0">
              <a:buNone/>
            </a:pPr>
            <a:endParaRPr lang="fr-FR" altLang="fr-FR" sz="1000" b="1" kern="0" dirty="0">
              <a:solidFill>
                <a:schemeClr val="bg1"/>
              </a:solidFill>
            </a:endParaRPr>
          </a:p>
          <a:p>
            <a:pPr marL="457200" lvl="1" indent="0" algn="just">
              <a:buNone/>
            </a:pPr>
            <a:r>
              <a:rPr lang="fr-FR" altLang="fr-FR" sz="1800" b="1" kern="0" dirty="0">
                <a:solidFill>
                  <a:schemeClr val="accent6">
                    <a:lumMod val="75000"/>
                  </a:schemeClr>
                </a:solidFill>
              </a:rPr>
              <a:t>Ordre d’apparition des différents éléments du questionnaire</a:t>
            </a:r>
          </a:p>
          <a:p>
            <a:pPr lvl="2"/>
            <a:r>
              <a:rPr lang="fr-FR" altLang="fr-FR" sz="1800" kern="0" dirty="0">
                <a:solidFill>
                  <a:schemeClr val="accent6">
                    <a:lumMod val="75000"/>
                  </a:schemeClr>
                </a:solidFill>
              </a:rPr>
              <a:t>Phase 1 : présentation le l’enquêteur et de l’enquête</a:t>
            </a:r>
          </a:p>
          <a:p>
            <a:pPr lvl="2"/>
            <a:r>
              <a:rPr lang="fr-FR" altLang="fr-FR" sz="1800" kern="0" dirty="0">
                <a:solidFill>
                  <a:schemeClr val="accent6">
                    <a:lumMod val="75000"/>
                  </a:schemeClr>
                </a:solidFill>
              </a:rPr>
              <a:t>Phase 2 : questions d’introduction</a:t>
            </a:r>
          </a:p>
          <a:p>
            <a:pPr lvl="2"/>
            <a:r>
              <a:rPr lang="fr-FR" altLang="fr-FR" sz="1800" kern="0" dirty="0">
                <a:solidFill>
                  <a:schemeClr val="accent6">
                    <a:lumMod val="75000"/>
                  </a:schemeClr>
                </a:solidFill>
              </a:rPr>
              <a:t>Phase 3 : questions qualifiantes</a:t>
            </a:r>
          </a:p>
          <a:p>
            <a:pPr lvl="2"/>
            <a:r>
              <a:rPr lang="fr-FR" altLang="fr-FR" sz="1800" kern="0" dirty="0">
                <a:solidFill>
                  <a:schemeClr val="accent6">
                    <a:lumMod val="75000"/>
                  </a:schemeClr>
                </a:solidFill>
              </a:rPr>
              <a:t>Phase 4 : questions de mise en route</a:t>
            </a:r>
          </a:p>
          <a:p>
            <a:pPr lvl="2"/>
            <a:r>
              <a:rPr lang="fr-FR" altLang="fr-FR" sz="1800" kern="0" dirty="0">
                <a:solidFill>
                  <a:schemeClr val="accent6">
                    <a:lumMod val="75000"/>
                  </a:schemeClr>
                </a:solidFill>
              </a:rPr>
              <a:t>Phase 5 : questions spécifiques</a:t>
            </a:r>
          </a:p>
          <a:p>
            <a:pPr lvl="2"/>
            <a:r>
              <a:rPr lang="fr-FR" altLang="fr-FR" sz="1800" kern="0" dirty="0">
                <a:solidFill>
                  <a:schemeClr val="accent6">
                    <a:lumMod val="75000"/>
                  </a:schemeClr>
                </a:solidFill>
              </a:rPr>
              <a:t>Phase 6 : questions d ’identification</a:t>
            </a:r>
          </a:p>
          <a:p>
            <a:pPr lvl="1"/>
            <a:endParaRPr lang="fr-FR" altLang="fr-FR" sz="1800" kern="0" dirty="0">
              <a:solidFill>
                <a:schemeClr val="accent6">
                  <a:lumMod val="75000"/>
                </a:schemeClr>
              </a:solidFill>
            </a:endParaRPr>
          </a:p>
          <a:p>
            <a:pPr marL="457200" lvl="1" indent="0">
              <a:buNone/>
            </a:pPr>
            <a:r>
              <a:rPr lang="fr-FR" altLang="fr-FR" sz="1800" b="1" kern="0" dirty="0">
                <a:solidFill>
                  <a:schemeClr val="accent6">
                    <a:lumMod val="75000"/>
                  </a:schemeClr>
                </a:solidFill>
              </a:rPr>
              <a:t>Présence de questions spéciales</a:t>
            </a:r>
          </a:p>
          <a:p>
            <a:pPr lvl="2"/>
            <a:r>
              <a:rPr lang="fr-FR" altLang="fr-FR" sz="1800" kern="0" dirty="0">
                <a:solidFill>
                  <a:schemeClr val="accent6">
                    <a:lumMod val="75000"/>
                  </a:schemeClr>
                </a:solidFill>
              </a:rPr>
              <a:t>Les questions filtre</a:t>
            </a:r>
          </a:p>
          <a:p>
            <a:pPr lvl="2"/>
            <a:r>
              <a:rPr lang="fr-FR" altLang="fr-FR" sz="1800" kern="0" dirty="0">
                <a:solidFill>
                  <a:schemeClr val="accent6">
                    <a:lumMod val="75000"/>
                  </a:schemeClr>
                </a:solidFill>
              </a:rPr>
              <a:t>Les questions piège </a:t>
            </a:r>
          </a:p>
        </p:txBody>
      </p:sp>
    </p:spTree>
    <p:extLst>
      <p:ext uri="{BB962C8B-B14F-4D97-AF65-F5344CB8AC3E}">
        <p14:creationId xmlns:p14="http://schemas.microsoft.com/office/powerpoint/2010/main" val="247749486"/>
      </p:ext>
    </p:extLst>
  </p:cSld>
  <p:clrMapOvr>
    <a:masterClrMapping/>
  </p:clrMapOvr>
  <p:transition spd="med">
    <p:randomBa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178</a:t>
            </a:fld>
            <a:endParaRPr lang="fr-FR" dirty="0"/>
          </a:p>
        </p:txBody>
      </p:sp>
      <p:sp>
        <p:nvSpPr>
          <p:cNvPr id="3" name="Rectangle 6"/>
          <p:cNvSpPr txBox="1">
            <a:spLocks noChangeArrowheads="1"/>
          </p:cNvSpPr>
          <p:nvPr/>
        </p:nvSpPr>
        <p:spPr>
          <a:xfrm>
            <a:off x="2132707" y="422277"/>
            <a:ext cx="50315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Construire un questionnaire</a:t>
            </a:r>
          </a:p>
        </p:txBody>
      </p:sp>
      <p:sp>
        <p:nvSpPr>
          <p:cNvPr id="4" name="Text Box 2"/>
          <p:cNvSpPr txBox="1">
            <a:spLocks noChangeArrowheads="1"/>
          </p:cNvSpPr>
          <p:nvPr/>
        </p:nvSpPr>
        <p:spPr bwMode="auto">
          <a:xfrm>
            <a:off x="245711" y="1304412"/>
            <a:ext cx="3465513" cy="369332"/>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Les impératifs de forme</a:t>
            </a:r>
          </a:p>
        </p:txBody>
      </p:sp>
      <p:sp>
        <p:nvSpPr>
          <p:cNvPr id="5" name="AutoShape 41"/>
          <p:cNvSpPr>
            <a:spLocks noChangeArrowheads="1"/>
          </p:cNvSpPr>
          <p:nvPr/>
        </p:nvSpPr>
        <p:spPr bwMode="auto">
          <a:xfrm rot="5400000">
            <a:off x="3934229" y="131338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5"/>
          <p:cNvSpPr txBox="1">
            <a:spLocks noChangeArrowheads="1"/>
          </p:cNvSpPr>
          <p:nvPr/>
        </p:nvSpPr>
        <p:spPr bwMode="auto">
          <a:xfrm>
            <a:off x="4499992" y="1249412"/>
            <a:ext cx="4644008" cy="461665"/>
          </a:xfrm>
          <a:prstGeom prst="rect">
            <a:avLst/>
          </a:prstGeom>
          <a:noFill/>
          <a:ln w="9525">
            <a:noFill/>
            <a:miter lim="800000"/>
            <a:headEnd/>
            <a:tailEnd/>
          </a:ln>
          <a:effectLst/>
        </p:spPr>
        <p:txBody>
          <a:bodyPr wrap="square">
            <a:spAutoFit/>
          </a:bodyPr>
          <a:lstStyle/>
          <a:p>
            <a:pPr>
              <a:spcBef>
                <a:spcPct val="50000"/>
              </a:spcBef>
            </a:pPr>
            <a:r>
              <a:rPr lang="fr-FR" sz="2400" b="1" dirty="0">
                <a:solidFill>
                  <a:schemeClr val="accent6">
                    <a:lumMod val="75000"/>
                  </a:schemeClr>
                </a:solidFill>
              </a:rPr>
              <a:t>Rédaction du questionnaire</a:t>
            </a:r>
          </a:p>
        </p:txBody>
      </p:sp>
      <p:sp>
        <p:nvSpPr>
          <p:cNvPr id="8" name="Rectangle 2"/>
          <p:cNvSpPr txBox="1">
            <a:spLocks noChangeArrowheads="1"/>
          </p:cNvSpPr>
          <p:nvPr/>
        </p:nvSpPr>
        <p:spPr>
          <a:xfrm>
            <a:off x="334960" y="2564904"/>
            <a:ext cx="7827963" cy="32403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altLang="fr-FR" sz="1800" kern="0" dirty="0">
              <a:solidFill>
                <a:schemeClr val="accent6">
                  <a:lumMod val="75000"/>
                </a:schemeClr>
              </a:solidFill>
            </a:endParaRPr>
          </a:p>
        </p:txBody>
      </p:sp>
      <p:sp>
        <p:nvSpPr>
          <p:cNvPr id="9" name="Rectangle 2"/>
          <p:cNvSpPr txBox="1">
            <a:spLocks noChangeArrowheads="1"/>
          </p:cNvSpPr>
          <p:nvPr/>
        </p:nvSpPr>
        <p:spPr>
          <a:xfrm>
            <a:off x="245711" y="2133600"/>
            <a:ext cx="8420100" cy="472440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828800" lvl="4" indent="0">
              <a:buNone/>
            </a:pPr>
            <a:r>
              <a:rPr lang="fr-FR" altLang="fr-FR" sz="1800" b="1" kern="0" dirty="0">
                <a:solidFill>
                  <a:schemeClr val="accent6">
                    <a:lumMod val="75000"/>
                  </a:schemeClr>
                </a:solidFill>
              </a:rPr>
              <a:t>- Etre bref</a:t>
            </a:r>
          </a:p>
          <a:p>
            <a:pPr algn="just"/>
            <a:r>
              <a:rPr lang="fr-FR" altLang="fr-FR" sz="1800" kern="0" dirty="0">
                <a:solidFill>
                  <a:schemeClr val="accent6">
                    <a:lumMod val="75000"/>
                  </a:schemeClr>
                </a:solidFill>
              </a:rPr>
              <a:t>Exemple : Si, selon vous, les étudiants mangent mal en général, pensez-vous que des actions telles que « la semaine du goût », des séances d ’information sur la nutrition ou des réductions dans des magasins d ’alimentation pourraient être utiles ?</a:t>
            </a:r>
          </a:p>
          <a:p>
            <a:pPr marL="1371600" lvl="3" indent="0" algn="just">
              <a:buNone/>
            </a:pPr>
            <a:endParaRPr lang="fr-FR" altLang="fr-FR" sz="1800" kern="0" dirty="0">
              <a:solidFill>
                <a:schemeClr val="accent6">
                  <a:lumMod val="75000"/>
                </a:schemeClr>
              </a:solidFill>
            </a:endParaRPr>
          </a:p>
          <a:p>
            <a:pPr marL="1371600" lvl="3" indent="0" algn="just">
              <a:buNone/>
            </a:pPr>
            <a:r>
              <a:rPr lang="fr-FR" altLang="fr-FR" sz="1800" b="1" kern="0" dirty="0">
                <a:solidFill>
                  <a:schemeClr val="accent6">
                    <a:lumMod val="75000"/>
                  </a:schemeClr>
                </a:solidFill>
              </a:rPr>
              <a:t>- Style et pertinence des réponses : lorsque l ’individu attribue de l ’importance au sujet sur lequel il est interrogé,  ses mécanismes  psychologiques de défense interviennent si on utilise une approche directe</a:t>
            </a:r>
          </a:p>
          <a:p>
            <a:pPr algn="just"/>
            <a:r>
              <a:rPr lang="fr-FR" altLang="fr-FR" sz="1800" kern="0" dirty="0">
                <a:solidFill>
                  <a:schemeClr val="accent6">
                    <a:lumMod val="75000"/>
                  </a:schemeClr>
                </a:solidFill>
              </a:rPr>
              <a:t>Exemple : </a:t>
            </a:r>
            <a:r>
              <a:rPr lang="fr-FR" altLang="fr-FR" sz="1800" kern="0" dirty="0" err="1">
                <a:solidFill>
                  <a:schemeClr val="accent6">
                    <a:lumMod val="75000"/>
                  </a:schemeClr>
                </a:solidFill>
              </a:rPr>
              <a:t>Prenez-vous</a:t>
            </a:r>
            <a:r>
              <a:rPr lang="fr-FR" altLang="fr-FR" sz="1800" kern="0" dirty="0">
                <a:solidFill>
                  <a:schemeClr val="accent6">
                    <a:lumMod val="75000"/>
                  </a:schemeClr>
                </a:solidFill>
              </a:rPr>
              <a:t> habituellement un petit-déjeuner ? Si oui, dans la liste ci-dessous que </a:t>
            </a:r>
            <a:r>
              <a:rPr lang="fr-FR" altLang="fr-FR" sz="1800" kern="0" dirty="0" err="1">
                <a:solidFill>
                  <a:schemeClr val="accent6">
                    <a:lumMod val="75000"/>
                  </a:schemeClr>
                </a:solidFill>
              </a:rPr>
              <a:t>prenez-vous</a:t>
            </a:r>
            <a:r>
              <a:rPr lang="fr-FR" altLang="fr-FR" sz="1800" kern="0" dirty="0">
                <a:solidFill>
                  <a:schemeClr val="accent6">
                    <a:lumMod val="75000"/>
                  </a:schemeClr>
                </a:solidFill>
              </a:rPr>
              <a:t> en général ?</a:t>
            </a:r>
          </a:p>
        </p:txBody>
      </p:sp>
    </p:spTree>
    <p:extLst>
      <p:ext uri="{BB962C8B-B14F-4D97-AF65-F5344CB8AC3E}">
        <p14:creationId xmlns:p14="http://schemas.microsoft.com/office/powerpoint/2010/main" val="3880261612"/>
      </p:ext>
    </p:extLst>
  </p:cSld>
  <p:clrMapOvr>
    <a:masterClrMapping/>
  </p:clrMapOvr>
  <p:transition spd="med">
    <p:randomBa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179</a:t>
            </a:fld>
            <a:endParaRPr lang="fr-FR" dirty="0"/>
          </a:p>
        </p:txBody>
      </p:sp>
      <p:graphicFrame>
        <p:nvGraphicFramePr>
          <p:cNvPr id="3" name="Tableau 2"/>
          <p:cNvGraphicFramePr>
            <a:graphicFrameLocks noGrp="1"/>
          </p:cNvGraphicFramePr>
          <p:nvPr>
            <p:extLst>
              <p:ext uri="{D42A27DB-BD31-4B8C-83A1-F6EECF244321}">
                <p14:modId xmlns:p14="http://schemas.microsoft.com/office/powerpoint/2010/main" val="2111590219"/>
              </p:ext>
            </p:extLst>
          </p:nvPr>
        </p:nvGraphicFramePr>
        <p:xfrm>
          <a:off x="611560" y="1700808"/>
          <a:ext cx="7848872" cy="3792234"/>
        </p:xfrm>
        <a:graphic>
          <a:graphicData uri="http://schemas.openxmlformats.org/drawingml/2006/table">
            <a:tbl>
              <a:tblPr firstRow="1" firstCol="1" bandRow="1">
                <a:tableStyleId>{5C22544A-7EE6-4342-B048-85BDC9FD1C3A}</a:tableStyleId>
              </a:tblPr>
              <a:tblGrid>
                <a:gridCol w="1373899">
                  <a:extLst>
                    <a:ext uri="{9D8B030D-6E8A-4147-A177-3AD203B41FA5}">
                      <a16:colId xmlns:a16="http://schemas.microsoft.com/office/drawing/2014/main" val="20000"/>
                    </a:ext>
                  </a:extLst>
                </a:gridCol>
                <a:gridCol w="6474973">
                  <a:extLst>
                    <a:ext uri="{9D8B030D-6E8A-4147-A177-3AD203B41FA5}">
                      <a16:colId xmlns:a16="http://schemas.microsoft.com/office/drawing/2014/main" val="20001"/>
                    </a:ext>
                  </a:extLst>
                </a:gridCol>
              </a:tblGrid>
              <a:tr h="384001">
                <a:tc>
                  <a:txBody>
                    <a:bodyPr/>
                    <a:lstStyle/>
                    <a:p>
                      <a:pPr algn="ctr">
                        <a:lnSpc>
                          <a:spcPct val="115000"/>
                        </a:lnSpc>
                        <a:spcBef>
                          <a:spcPts val="1200"/>
                        </a:spcBef>
                        <a:spcAft>
                          <a:spcPts val="400"/>
                        </a:spcAft>
                      </a:pPr>
                      <a:r>
                        <a:rPr lang="fr-FR" sz="1400" dirty="0">
                          <a:effectLst/>
                        </a:rPr>
                        <a:t>Etapes</a:t>
                      </a:r>
                      <a:endParaRPr lang="fr-FR" sz="1200" dirty="0">
                        <a:effectLst/>
                        <a:latin typeface="Times New Roman"/>
                        <a:ea typeface="Times New Roman"/>
                      </a:endParaRPr>
                    </a:p>
                  </a:txBody>
                  <a:tcPr marL="68580" marR="68580" marT="0" marB="0"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3333CC"/>
                    </a:solidFill>
                  </a:tcPr>
                </a:tc>
                <a:tc>
                  <a:txBody>
                    <a:bodyPr/>
                    <a:lstStyle/>
                    <a:p>
                      <a:pPr algn="ctr">
                        <a:lnSpc>
                          <a:spcPct val="115000"/>
                        </a:lnSpc>
                        <a:spcBef>
                          <a:spcPts val="1200"/>
                        </a:spcBef>
                        <a:spcAft>
                          <a:spcPts val="400"/>
                        </a:spcAft>
                      </a:pPr>
                      <a:r>
                        <a:rPr lang="fr-FR" sz="1400" dirty="0">
                          <a:effectLst/>
                        </a:rPr>
                        <a:t>Description</a:t>
                      </a:r>
                      <a:endParaRPr lang="fr-FR" sz="1200" dirty="0">
                        <a:effectLst/>
                        <a:latin typeface="Times New Roman"/>
                        <a:ea typeface="Times New Roman"/>
                      </a:endParaRPr>
                    </a:p>
                  </a:txBody>
                  <a:tcPr marL="68580" marR="68580" marT="0" marB="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3333CC"/>
                    </a:solidFill>
                  </a:tcPr>
                </a:tc>
                <a:extLst>
                  <a:ext uri="{0D108BD9-81ED-4DB2-BD59-A6C34878D82A}">
                    <a16:rowId xmlns:a16="http://schemas.microsoft.com/office/drawing/2014/main" val="10000"/>
                  </a:ext>
                </a:extLst>
              </a:tr>
              <a:tr h="1002626">
                <a:tc>
                  <a:txBody>
                    <a:bodyPr/>
                    <a:lstStyle/>
                    <a:p>
                      <a:pPr algn="ctr">
                        <a:lnSpc>
                          <a:spcPct val="115000"/>
                        </a:lnSpc>
                        <a:spcBef>
                          <a:spcPts val="1200"/>
                        </a:spcBef>
                        <a:spcAft>
                          <a:spcPts val="400"/>
                        </a:spcAft>
                      </a:pPr>
                      <a:r>
                        <a:rPr lang="fr-FR" sz="1400" dirty="0">
                          <a:effectLst/>
                        </a:rPr>
                        <a:t>1) Définir l’objectif de l’enquête</a:t>
                      </a:r>
                      <a:endParaRPr lang="fr-FR" sz="1200" dirty="0">
                        <a:effectLst/>
                        <a:latin typeface="Times New Roman"/>
                        <a:ea typeface="Times New Roman"/>
                      </a:endParaRPr>
                    </a:p>
                  </a:txBody>
                  <a:tcPr marL="68580" marR="68580" marT="0" marB="0" anchor="ctr">
                    <a:lnL w="12700" cap="flat" cmpd="sng" algn="ctr">
                      <a:solidFill>
                        <a:schemeClr val="tx1"/>
                      </a:solidFill>
                      <a:prstDash val="solid"/>
                      <a:round/>
                      <a:headEnd type="none" w="med" len="med"/>
                      <a:tailEnd type="none" w="med" len="med"/>
                    </a:lnL>
                    <a:solidFill>
                      <a:srgbClr val="3333CC"/>
                    </a:solidFill>
                  </a:tcPr>
                </a:tc>
                <a:tc>
                  <a:txBody>
                    <a:bodyPr/>
                    <a:lstStyle/>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Préciser l’objet de l’étude et la nature des informations à recueillir.</a:t>
                      </a:r>
                      <a:endParaRPr lang="fr-FR" sz="1200" dirty="0">
                        <a:solidFill>
                          <a:schemeClr val="accent6">
                            <a:lumMod val="75000"/>
                          </a:schemeClr>
                        </a:solidFill>
                        <a:effectLst/>
                        <a:latin typeface="Arial" panose="020B0604020202020204" pitchFamily="34" charset="0"/>
                        <a:ea typeface="Times New Roman"/>
                        <a:cs typeface="Arial" panose="020B0604020202020204" pitchFamily="34" charset="0"/>
                      </a:endParaRPr>
                    </a:p>
                  </a:txBody>
                  <a:tcPr marL="68580" marR="68580" marT="0" marB="0" anchor="ct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2405607">
                <a:tc>
                  <a:txBody>
                    <a:bodyPr/>
                    <a:lstStyle/>
                    <a:p>
                      <a:pPr algn="ctr">
                        <a:lnSpc>
                          <a:spcPct val="115000"/>
                        </a:lnSpc>
                        <a:spcBef>
                          <a:spcPts val="1200"/>
                        </a:spcBef>
                        <a:spcAft>
                          <a:spcPts val="400"/>
                        </a:spcAft>
                      </a:pPr>
                      <a:r>
                        <a:rPr lang="fr-FR" sz="1400" dirty="0">
                          <a:effectLst/>
                        </a:rPr>
                        <a:t>2) Déterminer la population mère</a:t>
                      </a:r>
                      <a:endParaRPr lang="fr-FR" sz="1200" dirty="0">
                        <a:effectLst/>
                        <a:latin typeface="Times New Roman"/>
                        <a:ea typeface="Times New Roman"/>
                      </a:endParaRPr>
                    </a:p>
                  </a:txBody>
                  <a:tcPr marL="68580" marR="68580" marT="0" marB="0"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rgbClr val="3333CC"/>
                    </a:solidFill>
                  </a:tcPr>
                </a:tc>
                <a:tc>
                  <a:txBody>
                    <a:bodyPr/>
                    <a:lstStyle/>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La population mère (ou population de base) correspond à la population sur laquelle porte l’étude et au sein de laquelle est prélevé l’échantillon.</a:t>
                      </a:r>
                      <a:endParaRPr lang="fr-FR" sz="1200" dirty="0">
                        <a:solidFill>
                          <a:schemeClr val="accent6">
                            <a:lumMod val="75000"/>
                          </a:schemeClr>
                        </a:solidFill>
                        <a:effectLst/>
                        <a:latin typeface="Arial" panose="020B0604020202020204" pitchFamily="34" charset="0"/>
                        <a:cs typeface="Arial" panose="020B0604020202020204" pitchFamily="34" charset="0"/>
                      </a:endParaRPr>
                    </a:p>
                    <a:p>
                      <a:pPr algn="just">
                        <a:lnSpc>
                          <a:spcPct val="115000"/>
                        </a:lnSpc>
                        <a:spcBef>
                          <a:spcPts val="1200"/>
                        </a:spcBef>
                        <a:spcAft>
                          <a:spcPts val="400"/>
                        </a:spcAft>
                      </a:pPr>
                      <a:r>
                        <a:rPr lang="fr-FR" sz="1400" b="1" dirty="0">
                          <a:solidFill>
                            <a:schemeClr val="accent6">
                              <a:lumMod val="75000"/>
                            </a:schemeClr>
                          </a:solidFill>
                          <a:effectLst/>
                          <a:latin typeface="Arial" panose="020B0604020202020204" pitchFamily="34" charset="0"/>
                          <a:cs typeface="Arial" panose="020B0604020202020204" pitchFamily="34" charset="0"/>
                        </a:rPr>
                        <a:t>Exemple</a:t>
                      </a:r>
                      <a:r>
                        <a:rPr lang="fr-FR" sz="1400" dirty="0">
                          <a:solidFill>
                            <a:schemeClr val="accent6">
                              <a:lumMod val="75000"/>
                            </a:schemeClr>
                          </a:solidFill>
                          <a:effectLst/>
                          <a:latin typeface="Arial" panose="020B0604020202020204" pitchFamily="34" charset="0"/>
                          <a:cs typeface="Arial" panose="020B0604020202020204" pitchFamily="34" charset="0"/>
                        </a:rPr>
                        <a:t> : pour un sondage électoral, la population mère est constituée des électeurs.</a:t>
                      </a:r>
                      <a:endParaRPr lang="fr-FR" sz="1200" dirty="0">
                        <a:solidFill>
                          <a:schemeClr val="accent6">
                            <a:lumMod val="75000"/>
                          </a:schemeClr>
                        </a:solidFill>
                        <a:effectLst/>
                        <a:latin typeface="Arial" panose="020B0604020202020204" pitchFamily="34" charset="0"/>
                        <a:cs typeface="Arial" panose="020B0604020202020204" pitchFamily="34" charset="0"/>
                      </a:endParaRPr>
                    </a:p>
                    <a:p>
                      <a:pPr marL="342900" lvl="0" indent="-342900" algn="just">
                        <a:lnSpc>
                          <a:spcPct val="115000"/>
                        </a:lnSpc>
                        <a:spcBef>
                          <a:spcPts val="1200"/>
                        </a:spcBef>
                        <a:spcAft>
                          <a:spcPts val="400"/>
                        </a:spcAft>
                        <a:buFont typeface="Wingdings"/>
                        <a:buChar char=""/>
                      </a:pPr>
                      <a:r>
                        <a:rPr lang="fr-FR" sz="1400" dirty="0">
                          <a:solidFill>
                            <a:schemeClr val="accent6">
                              <a:lumMod val="75000"/>
                            </a:schemeClr>
                          </a:solidFill>
                          <a:effectLst/>
                          <a:latin typeface="Arial" panose="020B0604020202020204" pitchFamily="34" charset="0"/>
                          <a:cs typeface="Arial" panose="020B0604020202020204" pitchFamily="34" charset="0"/>
                        </a:rPr>
                        <a:t>Il faut la définir précisément pour ne pas se tromper de cible.</a:t>
                      </a:r>
                      <a:endParaRPr lang="fr-FR" sz="1200" dirty="0">
                        <a:solidFill>
                          <a:schemeClr val="accent6">
                            <a:lumMod val="75000"/>
                          </a:schemeClr>
                        </a:solidFill>
                        <a:effectLst/>
                        <a:latin typeface="Arial" panose="020B0604020202020204" pitchFamily="34" charset="0"/>
                        <a:ea typeface="Calibri"/>
                        <a:cs typeface="Arial" panose="020B0604020202020204" pitchFamily="34" charset="0"/>
                      </a:endParaRPr>
                    </a:p>
                  </a:txBody>
                  <a:tcPr marL="68580" marR="68580" marT="0" marB="0"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4" name="Rectangle 6"/>
          <p:cNvSpPr txBox="1">
            <a:spLocks noChangeArrowheads="1"/>
          </p:cNvSpPr>
          <p:nvPr/>
        </p:nvSpPr>
        <p:spPr>
          <a:xfrm>
            <a:off x="2483768" y="260648"/>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a:p>
            <a:pPr algn="l"/>
            <a:endParaRPr lang="fr-FR" sz="2800" b="1" kern="0" dirty="0">
              <a:solidFill>
                <a:schemeClr val="accent6">
                  <a:lumMod val="75000"/>
                </a:schemeClr>
              </a:solidFill>
            </a:endParaRPr>
          </a:p>
          <a:p>
            <a:pPr algn="l"/>
            <a:endParaRPr lang="fr-FR" sz="2800" b="1" kern="0" dirty="0">
              <a:solidFill>
                <a:schemeClr val="accent6">
                  <a:lumMod val="75000"/>
                </a:schemeClr>
              </a:solidFill>
            </a:endParaRPr>
          </a:p>
        </p:txBody>
      </p:sp>
      <p:sp>
        <p:nvSpPr>
          <p:cNvPr id="5" name="Rectangle 6"/>
          <p:cNvSpPr txBox="1">
            <a:spLocks noChangeArrowheads="1"/>
          </p:cNvSpPr>
          <p:nvPr/>
        </p:nvSpPr>
        <p:spPr>
          <a:xfrm>
            <a:off x="591550" y="967084"/>
            <a:ext cx="712879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800" b="1" kern="0" dirty="0">
                <a:solidFill>
                  <a:schemeClr val="accent6">
                    <a:lumMod val="75000"/>
                  </a:schemeClr>
                </a:solidFill>
              </a:rPr>
              <a:t>Démarche d’enquête par Questionnaire</a:t>
            </a:r>
          </a:p>
          <a:p>
            <a:pPr algn="l"/>
            <a:endParaRPr lang="fr-FR" sz="2800" b="1" kern="0" dirty="0">
              <a:solidFill>
                <a:schemeClr val="accent6">
                  <a:lumMod val="75000"/>
                </a:schemeClr>
              </a:solidFill>
            </a:endParaRPr>
          </a:p>
          <a:p>
            <a:pPr algn="l"/>
            <a:endParaRPr lang="fr-FR" sz="2800" b="1" kern="0" dirty="0">
              <a:solidFill>
                <a:schemeClr val="accent6">
                  <a:lumMod val="75000"/>
                </a:schemeClr>
              </a:solidFill>
            </a:endParaRPr>
          </a:p>
        </p:txBody>
      </p:sp>
    </p:spTree>
    <p:extLst>
      <p:ext uri="{BB962C8B-B14F-4D97-AF65-F5344CB8AC3E}">
        <p14:creationId xmlns:p14="http://schemas.microsoft.com/office/powerpoint/2010/main" val="948365749"/>
      </p:ext>
    </p:extLst>
  </p:cSld>
  <p:clrMapOvr>
    <a:masterClrMapping/>
  </p:clrMapOvr>
  <p:transition spd="med">
    <p:randomBa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180</a:t>
            </a:fld>
            <a:endParaRPr lang="fr-FR" dirty="0"/>
          </a:p>
        </p:txBody>
      </p:sp>
      <p:graphicFrame>
        <p:nvGraphicFramePr>
          <p:cNvPr id="3" name="Tableau 2"/>
          <p:cNvGraphicFramePr>
            <a:graphicFrameLocks noGrp="1"/>
          </p:cNvGraphicFramePr>
          <p:nvPr>
            <p:extLst>
              <p:ext uri="{D42A27DB-BD31-4B8C-83A1-F6EECF244321}">
                <p14:modId xmlns:p14="http://schemas.microsoft.com/office/powerpoint/2010/main" val="4120971594"/>
              </p:ext>
            </p:extLst>
          </p:nvPr>
        </p:nvGraphicFramePr>
        <p:xfrm>
          <a:off x="467543" y="1337852"/>
          <a:ext cx="8280921" cy="4842961"/>
        </p:xfrm>
        <a:graphic>
          <a:graphicData uri="http://schemas.openxmlformats.org/drawingml/2006/table">
            <a:tbl>
              <a:tblPr firstRow="1" firstCol="1" bandRow="1">
                <a:tableStyleId>{5C22544A-7EE6-4342-B048-85BDC9FD1C3A}</a:tableStyleId>
              </a:tblPr>
              <a:tblGrid>
                <a:gridCol w="1152128">
                  <a:extLst>
                    <a:ext uri="{9D8B030D-6E8A-4147-A177-3AD203B41FA5}">
                      <a16:colId xmlns:a16="http://schemas.microsoft.com/office/drawing/2014/main" val="20000"/>
                    </a:ext>
                  </a:extLst>
                </a:gridCol>
                <a:gridCol w="7128793">
                  <a:extLst>
                    <a:ext uri="{9D8B030D-6E8A-4147-A177-3AD203B41FA5}">
                      <a16:colId xmlns:a16="http://schemas.microsoft.com/office/drawing/2014/main" val="20001"/>
                    </a:ext>
                  </a:extLst>
                </a:gridCol>
              </a:tblGrid>
              <a:tr h="4842961">
                <a:tc>
                  <a:txBody>
                    <a:bodyPr/>
                    <a:lstStyle/>
                    <a:p>
                      <a:pPr algn="ctr">
                        <a:lnSpc>
                          <a:spcPct val="115000"/>
                        </a:lnSpc>
                        <a:spcBef>
                          <a:spcPts val="1200"/>
                        </a:spcBef>
                        <a:spcAft>
                          <a:spcPts val="400"/>
                        </a:spcAft>
                      </a:pPr>
                      <a:r>
                        <a:rPr lang="fr-FR" sz="1400" b="1" dirty="0">
                          <a:solidFill>
                            <a:schemeClr val="bg1"/>
                          </a:solidFill>
                          <a:effectLst/>
                          <a:latin typeface="+mj-lt"/>
                          <a:cs typeface="Arial" panose="020B0604020202020204" pitchFamily="34" charset="0"/>
                        </a:rPr>
                        <a:t>3) Constituer l’échantillon à interroger</a:t>
                      </a:r>
                      <a:endParaRPr lang="fr-FR" sz="1400" b="1" dirty="0">
                        <a:solidFill>
                          <a:schemeClr val="bg1"/>
                        </a:solidFill>
                        <a:effectLst/>
                        <a:latin typeface="+mj-lt"/>
                        <a:ea typeface="Times New Roman"/>
                        <a:cs typeface="Arial" panose="020B0604020202020204" pitchFamily="34" charset="0"/>
                      </a:endParaRPr>
                    </a:p>
                  </a:txBody>
                  <a:tcPr marL="42496" marR="42496" marT="0" marB="0"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33CC"/>
                    </a:solidFill>
                  </a:tcPr>
                </a:tc>
                <a:tc>
                  <a:txBody>
                    <a:bodyPr/>
                    <a:lstStyle/>
                    <a:p>
                      <a:pPr marL="285750" indent="-285750" algn="just">
                        <a:lnSpc>
                          <a:spcPct val="115000"/>
                        </a:lnSpc>
                        <a:spcBef>
                          <a:spcPts val="1200"/>
                        </a:spcBef>
                        <a:spcAft>
                          <a:spcPts val="400"/>
                        </a:spcAft>
                        <a:buFont typeface="Arial" panose="020B0604020202020204" pitchFamily="34" charset="0"/>
                        <a:buChar char="•"/>
                      </a:pPr>
                      <a:r>
                        <a:rPr lang="fr-FR" sz="1400" b="1" dirty="0">
                          <a:solidFill>
                            <a:schemeClr val="accent6">
                              <a:lumMod val="75000"/>
                            </a:schemeClr>
                          </a:solidFill>
                          <a:effectLst/>
                          <a:latin typeface="Arial" panose="020B0604020202020204" pitchFamily="34" charset="0"/>
                          <a:cs typeface="Arial" panose="020B0604020202020204" pitchFamily="34" charset="0"/>
                        </a:rPr>
                        <a:t>L’échantillon</a:t>
                      </a:r>
                      <a:r>
                        <a:rPr lang="fr-FR" sz="1400" b="0" dirty="0">
                          <a:solidFill>
                            <a:schemeClr val="accent6">
                              <a:lumMod val="75000"/>
                            </a:schemeClr>
                          </a:solidFill>
                          <a:effectLst/>
                          <a:latin typeface="Arial" panose="020B0604020202020204" pitchFamily="34" charset="0"/>
                          <a:cs typeface="Arial" panose="020B0604020202020204" pitchFamily="34" charset="0"/>
                        </a:rPr>
                        <a:t> est un sous-ensemble de la population mère.</a:t>
                      </a:r>
                    </a:p>
                    <a:p>
                      <a:pPr marL="285750" indent="-285750" algn="just">
                        <a:lnSpc>
                          <a:spcPct val="115000"/>
                        </a:lnSpc>
                        <a:spcBef>
                          <a:spcPts val="1200"/>
                        </a:spcBef>
                        <a:spcAft>
                          <a:spcPts val="400"/>
                        </a:spcAft>
                        <a:buFont typeface="Arial" panose="020B0604020202020204" pitchFamily="34" charset="0"/>
                        <a:buChar char="•"/>
                      </a:pPr>
                      <a:r>
                        <a:rPr lang="fr-FR" sz="1400" b="0" dirty="0">
                          <a:solidFill>
                            <a:schemeClr val="accent6">
                              <a:lumMod val="75000"/>
                            </a:schemeClr>
                          </a:solidFill>
                          <a:effectLst/>
                          <a:latin typeface="Arial" panose="020B0604020202020204" pitchFamily="34" charset="0"/>
                          <a:cs typeface="Arial" panose="020B0604020202020204" pitchFamily="34" charset="0"/>
                        </a:rPr>
                        <a:t>La taille de l’échantillon (nombre de personnes constituant l’échantillon) dépend du budget de l’organisation et de la fiabilité souhaitée : plus la taille de l’échantillon est importante, meilleure est la fiabilité statistique des résultats (*voir remarque sur la construction de l’échantillon).</a:t>
                      </a:r>
                    </a:p>
                    <a:p>
                      <a:pPr marL="285750" indent="-285750" algn="just">
                        <a:lnSpc>
                          <a:spcPct val="115000"/>
                        </a:lnSpc>
                        <a:spcBef>
                          <a:spcPts val="1200"/>
                        </a:spcBef>
                        <a:spcAft>
                          <a:spcPts val="400"/>
                        </a:spcAft>
                        <a:buFont typeface="Arial" panose="020B0604020202020204" pitchFamily="34" charset="0"/>
                        <a:buChar char="•"/>
                      </a:pPr>
                      <a:r>
                        <a:rPr lang="fr-FR" sz="1400" b="0" dirty="0">
                          <a:solidFill>
                            <a:schemeClr val="accent6">
                              <a:lumMod val="75000"/>
                            </a:schemeClr>
                          </a:solidFill>
                          <a:effectLst/>
                          <a:latin typeface="Arial" panose="020B0604020202020204" pitchFamily="34" charset="0"/>
                          <a:cs typeface="Arial" panose="020B0604020202020204" pitchFamily="34" charset="0"/>
                        </a:rPr>
                        <a:t>La théorie des sondages permet de mesurer la précision d’un résultat obtenu par un sondage aléatoire sous forme d’un seuil de confiance et d’un intervalle de confiance. </a:t>
                      </a:r>
                    </a:p>
                    <a:p>
                      <a:pPr algn="just">
                        <a:lnSpc>
                          <a:spcPct val="115000"/>
                        </a:lnSpc>
                        <a:spcBef>
                          <a:spcPts val="1200"/>
                        </a:spcBef>
                        <a:spcAft>
                          <a:spcPts val="400"/>
                        </a:spcAft>
                      </a:pPr>
                      <a:r>
                        <a:rPr lang="fr-FR" sz="1400" b="1" u="none" dirty="0">
                          <a:solidFill>
                            <a:schemeClr val="accent6">
                              <a:lumMod val="75000"/>
                            </a:schemeClr>
                          </a:solidFill>
                          <a:effectLst/>
                          <a:latin typeface="Arial" panose="020B0604020202020204" pitchFamily="34" charset="0"/>
                          <a:cs typeface="Arial" panose="020B0604020202020204" pitchFamily="34" charset="0"/>
                        </a:rPr>
                        <a:t>Exemple </a:t>
                      </a:r>
                      <a:r>
                        <a:rPr lang="fr-FR" sz="1400" b="0" dirty="0">
                          <a:solidFill>
                            <a:schemeClr val="accent6">
                              <a:lumMod val="75000"/>
                            </a:schemeClr>
                          </a:solidFill>
                          <a:effectLst/>
                          <a:latin typeface="Arial" panose="020B0604020202020204" pitchFamily="34" charset="0"/>
                          <a:cs typeface="Arial" panose="020B0604020202020204" pitchFamily="34" charset="0"/>
                        </a:rPr>
                        <a:t>: au terme d’une enquête faite auprès d’un échantillon aléatoire de 6 000 foyers français, on constate que 18 % d’entre eux possèdent un piano. On peut alors dire que le pourcentage réel de possesseurs de piano dans l’ensemble des foyers a 95,5 % de chance d’être compris entre 18 + 1 et 18 – 1, soit entre 17 et 19.</a:t>
                      </a:r>
                    </a:p>
                    <a:p>
                      <a:pPr algn="just">
                        <a:lnSpc>
                          <a:spcPct val="115000"/>
                        </a:lnSpc>
                        <a:spcBef>
                          <a:spcPts val="1200"/>
                        </a:spcBef>
                        <a:spcAft>
                          <a:spcPts val="400"/>
                        </a:spcAft>
                      </a:pPr>
                      <a:r>
                        <a:rPr lang="fr-FR" sz="1400" b="0" dirty="0">
                          <a:solidFill>
                            <a:schemeClr val="accent6">
                              <a:lumMod val="75000"/>
                            </a:schemeClr>
                          </a:solidFill>
                          <a:effectLst/>
                          <a:latin typeface="Arial" panose="020B0604020202020204" pitchFamily="34" charset="0"/>
                          <a:cs typeface="Arial" panose="020B0604020202020204" pitchFamily="34" charset="0"/>
                        </a:rPr>
                        <a:t>La probabilité qu’à le résultat réel de se trouver un intervalle de confiance donné (95,5 dans l’exemple) s’appelle </a:t>
                      </a:r>
                      <a:r>
                        <a:rPr lang="fr-FR" sz="1400" b="1" dirty="0">
                          <a:solidFill>
                            <a:schemeClr val="accent6">
                              <a:lumMod val="75000"/>
                            </a:schemeClr>
                          </a:solidFill>
                          <a:effectLst/>
                          <a:latin typeface="Arial" panose="020B0604020202020204" pitchFamily="34" charset="0"/>
                          <a:cs typeface="Arial" panose="020B0604020202020204" pitchFamily="34" charset="0"/>
                        </a:rPr>
                        <a:t>seuil de confiance</a:t>
                      </a:r>
                      <a:r>
                        <a:rPr lang="fr-FR" sz="1400" b="0" dirty="0">
                          <a:solidFill>
                            <a:schemeClr val="accent6">
                              <a:lumMod val="75000"/>
                            </a:schemeClr>
                          </a:solidFill>
                          <a:effectLst/>
                          <a:latin typeface="Arial" panose="020B0604020202020204" pitchFamily="34" charset="0"/>
                          <a:cs typeface="Arial" panose="020B0604020202020204" pitchFamily="34" charset="0"/>
                        </a:rPr>
                        <a:t>. Le pourcentage à ajouter et à retrancher aux 18 % pour fixer les limites entre lesquelles doit se trouver le résultat réel s’appelle </a:t>
                      </a:r>
                      <a:r>
                        <a:rPr lang="fr-FR" sz="1400" b="1" dirty="0">
                          <a:solidFill>
                            <a:schemeClr val="accent6">
                              <a:lumMod val="75000"/>
                            </a:schemeClr>
                          </a:solidFill>
                          <a:effectLst/>
                          <a:latin typeface="Arial" panose="020B0604020202020204" pitchFamily="34" charset="0"/>
                          <a:cs typeface="Arial" panose="020B0604020202020204" pitchFamily="34" charset="0"/>
                        </a:rPr>
                        <a:t>intervalle de confiance</a:t>
                      </a:r>
                      <a:r>
                        <a:rPr lang="fr-FR" sz="1400" b="0" dirty="0">
                          <a:solidFill>
                            <a:schemeClr val="accent6">
                              <a:lumMod val="75000"/>
                            </a:schemeClr>
                          </a:solidFill>
                          <a:effectLst/>
                          <a:latin typeface="Arial" panose="020B0604020202020204" pitchFamily="34" charset="0"/>
                          <a:cs typeface="Arial" panose="020B0604020202020204" pitchFamily="34" charset="0"/>
                        </a:rPr>
                        <a:t>.</a:t>
                      </a:r>
                    </a:p>
                  </a:txBody>
                  <a:tcPr marL="42496" marR="42496" marT="0" marB="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
        <p:nvSpPr>
          <p:cNvPr id="4" name="Rectangle 6"/>
          <p:cNvSpPr txBox="1">
            <a:spLocks noChangeArrowheads="1"/>
          </p:cNvSpPr>
          <p:nvPr/>
        </p:nvSpPr>
        <p:spPr>
          <a:xfrm>
            <a:off x="2483768" y="270573"/>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Tree>
    <p:extLst>
      <p:ext uri="{BB962C8B-B14F-4D97-AF65-F5344CB8AC3E}">
        <p14:creationId xmlns:p14="http://schemas.microsoft.com/office/powerpoint/2010/main" val="1841871559"/>
      </p:ext>
    </p:extLst>
  </p:cSld>
  <p:clrMapOvr>
    <a:masterClrMapping/>
  </p:clrMapOvr>
  <p:transition spd="med">
    <p:randomBa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181</a:t>
            </a:fld>
            <a:endParaRPr lang="fr-FR" dirty="0"/>
          </a:p>
        </p:txBody>
      </p:sp>
      <p:graphicFrame>
        <p:nvGraphicFramePr>
          <p:cNvPr id="4" name="Tableau 3"/>
          <p:cNvGraphicFramePr>
            <a:graphicFrameLocks noGrp="1"/>
          </p:cNvGraphicFramePr>
          <p:nvPr>
            <p:extLst>
              <p:ext uri="{D42A27DB-BD31-4B8C-83A1-F6EECF244321}">
                <p14:modId xmlns:p14="http://schemas.microsoft.com/office/powerpoint/2010/main" val="3973860820"/>
              </p:ext>
            </p:extLst>
          </p:nvPr>
        </p:nvGraphicFramePr>
        <p:xfrm>
          <a:off x="323528" y="1052736"/>
          <a:ext cx="8568952" cy="5142659"/>
        </p:xfrm>
        <a:graphic>
          <a:graphicData uri="http://schemas.openxmlformats.org/drawingml/2006/table">
            <a:tbl>
              <a:tblPr firstRow="1" firstCol="1" bandRow="1">
                <a:tableStyleId>{5C22544A-7EE6-4342-B048-85BDC9FD1C3A}</a:tableStyleId>
              </a:tblPr>
              <a:tblGrid>
                <a:gridCol w="1499944">
                  <a:extLst>
                    <a:ext uri="{9D8B030D-6E8A-4147-A177-3AD203B41FA5}">
                      <a16:colId xmlns:a16="http://schemas.microsoft.com/office/drawing/2014/main" val="20000"/>
                    </a:ext>
                  </a:extLst>
                </a:gridCol>
                <a:gridCol w="7069008">
                  <a:extLst>
                    <a:ext uri="{9D8B030D-6E8A-4147-A177-3AD203B41FA5}">
                      <a16:colId xmlns:a16="http://schemas.microsoft.com/office/drawing/2014/main" val="20001"/>
                    </a:ext>
                  </a:extLst>
                </a:gridCol>
              </a:tblGrid>
              <a:tr h="736092">
                <a:tc>
                  <a:txBody>
                    <a:bodyPr/>
                    <a:lstStyle/>
                    <a:p>
                      <a:pPr algn="ctr">
                        <a:lnSpc>
                          <a:spcPct val="115000"/>
                        </a:lnSpc>
                        <a:spcBef>
                          <a:spcPts val="1200"/>
                        </a:spcBef>
                        <a:spcAft>
                          <a:spcPts val="400"/>
                        </a:spcAft>
                      </a:pPr>
                      <a:r>
                        <a:rPr lang="fr-FR" sz="1400" dirty="0">
                          <a:effectLst/>
                          <a:latin typeface="Calibri" panose="020F0502020204030204" pitchFamily="34" charset="0"/>
                        </a:rPr>
                        <a:t>4) Définir le mode d’administration du questionnaire</a:t>
                      </a:r>
                      <a:endParaRPr lang="fr-FR" sz="1200" dirty="0">
                        <a:effectLst/>
                        <a:latin typeface="Calibri" panose="020F0502020204030204" pitchFamily="34" charset="0"/>
                        <a:ea typeface="Times New Roman"/>
                      </a:endParaRPr>
                    </a:p>
                  </a:txBody>
                  <a:tcPr marL="68580" marR="68580" marT="0" marB="0"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3333CC"/>
                    </a:solidFill>
                  </a:tcPr>
                </a:tc>
                <a:tc>
                  <a:txBody>
                    <a:bodyPr/>
                    <a:lstStyle/>
                    <a:p>
                      <a:pPr marL="285750" indent="-285750" algn="l">
                        <a:lnSpc>
                          <a:spcPct val="115000"/>
                        </a:lnSpc>
                        <a:spcBef>
                          <a:spcPts val="1200"/>
                        </a:spcBef>
                        <a:spcAft>
                          <a:spcPts val="400"/>
                        </a:spcAft>
                        <a:buFont typeface="Arial" panose="020B0604020202020204" pitchFamily="34" charset="0"/>
                        <a:buChar char="•"/>
                      </a:pPr>
                      <a:r>
                        <a:rPr lang="fr-FR" sz="1400" b="0" dirty="0">
                          <a:solidFill>
                            <a:schemeClr val="accent6">
                              <a:lumMod val="75000"/>
                            </a:schemeClr>
                          </a:solidFill>
                          <a:effectLst/>
                          <a:latin typeface="+mj-lt"/>
                        </a:rPr>
                        <a:t>C’est la façon de collecter l’information : par courrier, en face à face, par mail, par téléphone, par internet.</a:t>
                      </a:r>
                      <a:endParaRPr lang="fr-FR" sz="1400" b="0" dirty="0">
                        <a:solidFill>
                          <a:schemeClr val="accent6">
                            <a:lumMod val="75000"/>
                          </a:schemeClr>
                        </a:solidFill>
                        <a:effectLst/>
                        <a:latin typeface="+mj-lt"/>
                        <a:ea typeface="Times New Roman"/>
                      </a:endParaRPr>
                    </a:p>
                  </a:txBody>
                  <a:tcPr marL="68580" marR="68580" marT="0" marB="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lumMod val="95000"/>
                      </a:schemeClr>
                    </a:solidFill>
                  </a:tcPr>
                </a:tc>
                <a:extLst>
                  <a:ext uri="{0D108BD9-81ED-4DB2-BD59-A6C34878D82A}">
                    <a16:rowId xmlns:a16="http://schemas.microsoft.com/office/drawing/2014/main" val="10000"/>
                  </a:ext>
                </a:extLst>
              </a:tr>
              <a:tr h="1768284">
                <a:tc>
                  <a:txBody>
                    <a:bodyPr/>
                    <a:lstStyle/>
                    <a:p>
                      <a:pPr algn="ctr">
                        <a:lnSpc>
                          <a:spcPct val="115000"/>
                        </a:lnSpc>
                        <a:spcBef>
                          <a:spcPts val="1200"/>
                        </a:spcBef>
                        <a:spcAft>
                          <a:spcPts val="400"/>
                        </a:spcAft>
                      </a:pPr>
                      <a:r>
                        <a:rPr lang="fr-FR" sz="1400" dirty="0">
                          <a:effectLst/>
                          <a:latin typeface="Calibri" panose="020F0502020204030204" pitchFamily="34" charset="0"/>
                        </a:rPr>
                        <a:t>5) Rédiger le questionnaire</a:t>
                      </a:r>
                      <a:endParaRPr lang="fr-FR" sz="1200" dirty="0">
                        <a:effectLst/>
                        <a:latin typeface="Calibri" panose="020F0502020204030204" pitchFamily="34" charset="0"/>
                        <a:ea typeface="Times New Roman"/>
                      </a:endParaRPr>
                    </a:p>
                  </a:txBody>
                  <a:tcPr marL="68580" marR="68580" marT="0" marB="0" anchor="ctr">
                    <a:lnL w="12700" cap="flat" cmpd="sng" algn="ctr">
                      <a:solidFill>
                        <a:schemeClr val="tx1"/>
                      </a:solidFill>
                      <a:prstDash val="solid"/>
                      <a:round/>
                      <a:headEnd type="none" w="med" len="med"/>
                      <a:tailEnd type="none" w="med" len="med"/>
                    </a:lnL>
                    <a:solidFill>
                      <a:srgbClr val="3333CC"/>
                    </a:solidFill>
                  </a:tcPr>
                </a:tc>
                <a:tc>
                  <a:txBody>
                    <a:bodyPr/>
                    <a:lstStyle/>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Le questionnaire doit être structuré par thème. </a:t>
                      </a:r>
                    </a:p>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Les questions doivent être hiérarchisées du plus général au plus précis, être variées (questions ouvertes / questions fermées), précises et neutres (la réponse ne doit pas être induite). </a:t>
                      </a:r>
                    </a:p>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Un plan précis doit être respecté : introduction, corps, conclusion.</a:t>
                      </a:r>
                      <a:endParaRPr lang="fr-FR" sz="1400" dirty="0">
                        <a:solidFill>
                          <a:schemeClr val="accent6">
                            <a:lumMod val="75000"/>
                          </a:schemeClr>
                        </a:solidFill>
                        <a:effectLst/>
                        <a:latin typeface="Arial" panose="020B0604020202020204" pitchFamily="34" charset="0"/>
                        <a:ea typeface="Times New Roman"/>
                        <a:cs typeface="Arial" panose="020B0604020202020204" pitchFamily="34" charset="0"/>
                      </a:endParaRPr>
                    </a:p>
                  </a:txBody>
                  <a:tcPr marL="68580" marR="68580" marT="0" marB="0" anchor="ct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498597">
                <a:tc>
                  <a:txBody>
                    <a:bodyPr/>
                    <a:lstStyle/>
                    <a:p>
                      <a:pPr algn="ctr">
                        <a:lnSpc>
                          <a:spcPct val="115000"/>
                        </a:lnSpc>
                        <a:spcBef>
                          <a:spcPts val="1200"/>
                        </a:spcBef>
                        <a:spcAft>
                          <a:spcPts val="400"/>
                        </a:spcAft>
                      </a:pPr>
                      <a:r>
                        <a:rPr lang="fr-FR" sz="1400" dirty="0">
                          <a:effectLst/>
                          <a:latin typeface="Calibri" panose="020F0502020204030204" pitchFamily="34" charset="0"/>
                        </a:rPr>
                        <a:t>6) Tester le questionnaire</a:t>
                      </a:r>
                      <a:endParaRPr lang="fr-FR" sz="1200" dirty="0">
                        <a:effectLst/>
                        <a:latin typeface="Calibri" panose="020F0502020204030204" pitchFamily="34" charset="0"/>
                        <a:ea typeface="Times New Roman"/>
                      </a:endParaRPr>
                    </a:p>
                  </a:txBody>
                  <a:tcPr marL="68580" marR="68580" marT="0" marB="0" anchor="ctr">
                    <a:lnL w="12700" cap="flat" cmpd="sng" algn="ctr">
                      <a:solidFill>
                        <a:schemeClr val="tx1"/>
                      </a:solidFill>
                      <a:prstDash val="solid"/>
                      <a:round/>
                      <a:headEnd type="none" w="med" len="med"/>
                      <a:tailEnd type="none" w="med" len="med"/>
                    </a:lnL>
                    <a:solidFill>
                      <a:srgbClr val="3333CC"/>
                    </a:solidFill>
                  </a:tcPr>
                </a:tc>
                <a:tc>
                  <a:txBody>
                    <a:bodyPr/>
                    <a:lstStyle/>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Le test du questionnaire sur quelques personnes permet de vérifier la compréhension des questions afin de le corriger si nécessaire.</a:t>
                      </a:r>
                      <a:endParaRPr lang="fr-FR" sz="1400" dirty="0">
                        <a:solidFill>
                          <a:schemeClr val="accent6">
                            <a:lumMod val="75000"/>
                          </a:schemeClr>
                        </a:solidFill>
                        <a:effectLst/>
                        <a:latin typeface="Arial" panose="020B0604020202020204" pitchFamily="34" charset="0"/>
                        <a:ea typeface="Times New Roman"/>
                        <a:cs typeface="Arial" panose="020B0604020202020204" pitchFamily="34" charset="0"/>
                      </a:endParaRPr>
                    </a:p>
                  </a:txBody>
                  <a:tcPr marL="68580" marR="68580" marT="0" marB="0" anchor="ct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498597">
                <a:tc>
                  <a:txBody>
                    <a:bodyPr/>
                    <a:lstStyle/>
                    <a:p>
                      <a:pPr algn="ctr">
                        <a:lnSpc>
                          <a:spcPct val="115000"/>
                        </a:lnSpc>
                        <a:spcBef>
                          <a:spcPts val="1200"/>
                        </a:spcBef>
                        <a:spcAft>
                          <a:spcPts val="400"/>
                        </a:spcAft>
                      </a:pPr>
                      <a:r>
                        <a:rPr lang="fr-FR" sz="1400" dirty="0">
                          <a:effectLst/>
                          <a:latin typeface="Calibri" panose="020F0502020204030204" pitchFamily="34" charset="0"/>
                        </a:rPr>
                        <a:t>7) Réaliser l’enquête</a:t>
                      </a:r>
                      <a:endParaRPr lang="fr-FR" sz="1200" dirty="0">
                        <a:effectLst/>
                        <a:latin typeface="Calibri" panose="020F0502020204030204" pitchFamily="34" charset="0"/>
                        <a:ea typeface="Times New Roman"/>
                      </a:endParaRPr>
                    </a:p>
                  </a:txBody>
                  <a:tcPr marL="68580" marR="68580" marT="0" marB="0" anchor="ctr">
                    <a:lnL w="12700" cap="flat" cmpd="sng" algn="ctr">
                      <a:solidFill>
                        <a:schemeClr val="tx1"/>
                      </a:solidFill>
                      <a:prstDash val="solid"/>
                      <a:round/>
                      <a:headEnd type="none" w="med" len="med"/>
                      <a:tailEnd type="none" w="med" len="med"/>
                    </a:lnL>
                    <a:solidFill>
                      <a:srgbClr val="3333CC"/>
                    </a:solidFill>
                  </a:tcPr>
                </a:tc>
                <a:tc>
                  <a:txBody>
                    <a:bodyPr/>
                    <a:lstStyle/>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Il s’agit d’administrer le questionnaire, c’est-à-dire interroger l’échantillon prévu selon le mode prévu (ex : en face à face).</a:t>
                      </a:r>
                      <a:endParaRPr lang="fr-FR" sz="1400" dirty="0">
                        <a:solidFill>
                          <a:schemeClr val="accent6">
                            <a:lumMod val="75000"/>
                          </a:schemeClr>
                        </a:solidFill>
                        <a:effectLst/>
                        <a:latin typeface="Arial" panose="020B0604020202020204" pitchFamily="34" charset="0"/>
                        <a:ea typeface="Times New Roman"/>
                        <a:cs typeface="Arial" panose="020B0604020202020204" pitchFamily="34" charset="0"/>
                      </a:endParaRPr>
                    </a:p>
                  </a:txBody>
                  <a:tcPr marL="68580" marR="68580" marT="0" marB="0" anchor="ct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3"/>
                  </a:ext>
                </a:extLst>
              </a:tr>
              <a:tr h="498597">
                <a:tc>
                  <a:txBody>
                    <a:bodyPr/>
                    <a:lstStyle/>
                    <a:p>
                      <a:pPr algn="ctr">
                        <a:lnSpc>
                          <a:spcPct val="115000"/>
                        </a:lnSpc>
                        <a:spcBef>
                          <a:spcPts val="1200"/>
                        </a:spcBef>
                        <a:spcAft>
                          <a:spcPts val="400"/>
                        </a:spcAft>
                      </a:pPr>
                      <a:r>
                        <a:rPr lang="fr-FR" sz="1400" dirty="0">
                          <a:effectLst/>
                          <a:latin typeface="Calibri" panose="020F0502020204030204" pitchFamily="34" charset="0"/>
                        </a:rPr>
                        <a:t>8) Dépouiller les questionnaires</a:t>
                      </a:r>
                      <a:endParaRPr lang="fr-FR" sz="1200" dirty="0">
                        <a:effectLst/>
                        <a:latin typeface="Calibri" panose="020F0502020204030204" pitchFamily="34" charset="0"/>
                        <a:ea typeface="Times New Roman"/>
                      </a:endParaRPr>
                    </a:p>
                  </a:txBody>
                  <a:tcPr marL="68580" marR="68580" marT="0" marB="0" anchor="ctr">
                    <a:lnL w="12700" cap="flat" cmpd="sng" algn="ctr">
                      <a:solidFill>
                        <a:schemeClr val="tx1"/>
                      </a:solidFill>
                      <a:prstDash val="solid"/>
                      <a:round/>
                      <a:headEnd type="none" w="med" len="med"/>
                      <a:tailEnd type="none" w="med" len="med"/>
                    </a:lnL>
                    <a:solidFill>
                      <a:srgbClr val="3333CC"/>
                    </a:solidFill>
                  </a:tcPr>
                </a:tc>
                <a:tc>
                  <a:txBody>
                    <a:bodyPr/>
                    <a:lstStyle/>
                    <a:p>
                      <a:pPr marL="285750" indent="-285750" algn="just">
                        <a:lnSpc>
                          <a:spcPct val="115000"/>
                        </a:lnSpc>
                        <a:spcBef>
                          <a:spcPts val="1200"/>
                        </a:spcBef>
                        <a:spcAft>
                          <a:spcPts val="400"/>
                        </a:spcAft>
                        <a:buFont typeface="Arial" panose="020B0604020202020204" pitchFamily="34" charset="0"/>
                        <a:buChar char="•"/>
                      </a:pPr>
                      <a:r>
                        <a:rPr lang="fr-FR" sz="1400" dirty="0">
                          <a:solidFill>
                            <a:schemeClr val="accent6">
                              <a:lumMod val="75000"/>
                            </a:schemeClr>
                          </a:solidFill>
                          <a:effectLst/>
                          <a:latin typeface="Arial" panose="020B0604020202020204" pitchFamily="34" charset="0"/>
                          <a:cs typeface="Arial" panose="020B0604020202020204" pitchFamily="34" charset="0"/>
                        </a:rPr>
                        <a:t>Il s’agit de saisir les réponses. On peut se servir de logiciels de dépouillement d’enquête comme Ethnos ou Sphinx.</a:t>
                      </a:r>
                      <a:endParaRPr lang="fr-FR" sz="1400" dirty="0">
                        <a:solidFill>
                          <a:schemeClr val="accent6">
                            <a:lumMod val="75000"/>
                          </a:schemeClr>
                        </a:solidFill>
                        <a:effectLst/>
                        <a:latin typeface="Arial" panose="020B0604020202020204" pitchFamily="34" charset="0"/>
                        <a:ea typeface="Times New Roman"/>
                        <a:cs typeface="Arial" panose="020B0604020202020204" pitchFamily="34" charset="0"/>
                      </a:endParaRPr>
                    </a:p>
                  </a:txBody>
                  <a:tcPr marL="68580" marR="68580" marT="0" marB="0" anchor="ct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4"/>
                  </a:ext>
                </a:extLst>
              </a:tr>
              <a:tr h="1142492">
                <a:tc>
                  <a:txBody>
                    <a:bodyPr/>
                    <a:lstStyle/>
                    <a:p>
                      <a:pPr algn="ctr">
                        <a:lnSpc>
                          <a:spcPct val="115000"/>
                        </a:lnSpc>
                        <a:spcBef>
                          <a:spcPts val="1200"/>
                        </a:spcBef>
                        <a:spcAft>
                          <a:spcPts val="400"/>
                        </a:spcAft>
                      </a:pPr>
                      <a:r>
                        <a:rPr lang="fr-FR" sz="1400" dirty="0">
                          <a:effectLst/>
                          <a:latin typeface="Calibri" panose="020F0502020204030204" pitchFamily="34" charset="0"/>
                        </a:rPr>
                        <a:t>9) Analyser les résultats</a:t>
                      </a:r>
                      <a:endParaRPr lang="fr-FR" sz="1200" dirty="0">
                        <a:effectLst/>
                        <a:latin typeface="Calibri" panose="020F0502020204030204" pitchFamily="34" charset="0"/>
                        <a:ea typeface="Times New Roman"/>
                      </a:endParaRPr>
                    </a:p>
                  </a:txBody>
                  <a:tcPr marL="68580" marR="68580" marT="0" marB="0"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rgbClr val="3333CC"/>
                    </a:solidFill>
                  </a:tcPr>
                </a:tc>
                <a:tc>
                  <a:txBody>
                    <a:bodyPr/>
                    <a:lstStyle/>
                    <a:p>
                      <a:pPr algn="just">
                        <a:lnSpc>
                          <a:spcPct val="115000"/>
                        </a:lnSpc>
                        <a:spcBef>
                          <a:spcPts val="1200"/>
                        </a:spcBef>
                        <a:spcAft>
                          <a:spcPts val="400"/>
                        </a:spcAft>
                      </a:pPr>
                      <a:r>
                        <a:rPr lang="fr-FR" sz="1400" dirty="0">
                          <a:solidFill>
                            <a:schemeClr val="accent6">
                              <a:lumMod val="75000"/>
                            </a:schemeClr>
                          </a:solidFill>
                          <a:effectLst/>
                          <a:latin typeface="Arial" panose="020B0604020202020204" pitchFamily="34" charset="0"/>
                          <a:cs typeface="Arial" panose="020B0604020202020204" pitchFamily="34" charset="0"/>
                        </a:rPr>
                        <a:t>L’analyse des réponses peut être réalisée par :</a:t>
                      </a:r>
                    </a:p>
                    <a:p>
                      <a:pPr marL="342900" lvl="0" indent="-342900" algn="just">
                        <a:lnSpc>
                          <a:spcPct val="115000"/>
                        </a:lnSpc>
                        <a:spcBef>
                          <a:spcPts val="1200"/>
                        </a:spcBef>
                        <a:spcAft>
                          <a:spcPts val="400"/>
                        </a:spcAft>
                        <a:buFont typeface="Symbol"/>
                        <a:buChar char=""/>
                      </a:pPr>
                      <a:r>
                        <a:rPr lang="fr-FR" sz="1400" dirty="0">
                          <a:solidFill>
                            <a:schemeClr val="accent6">
                              <a:lumMod val="75000"/>
                            </a:schemeClr>
                          </a:solidFill>
                          <a:effectLst/>
                          <a:latin typeface="Arial" panose="020B0604020202020204" pitchFamily="34" charset="0"/>
                          <a:cs typeface="Arial" panose="020B0604020202020204" pitchFamily="34" charset="0"/>
                        </a:rPr>
                        <a:t>Des tris à plat : résultats question par question.</a:t>
                      </a:r>
                    </a:p>
                    <a:p>
                      <a:pPr marL="342900" lvl="0" indent="-342900" algn="just">
                        <a:lnSpc>
                          <a:spcPct val="115000"/>
                        </a:lnSpc>
                        <a:spcBef>
                          <a:spcPts val="1200"/>
                        </a:spcBef>
                        <a:spcAft>
                          <a:spcPts val="400"/>
                        </a:spcAft>
                        <a:buFont typeface="Symbol"/>
                        <a:buChar char=""/>
                      </a:pPr>
                      <a:r>
                        <a:rPr lang="fr-FR" sz="1400" dirty="0">
                          <a:solidFill>
                            <a:schemeClr val="accent6">
                              <a:lumMod val="75000"/>
                            </a:schemeClr>
                          </a:solidFill>
                          <a:effectLst/>
                          <a:latin typeface="Arial" panose="020B0604020202020204" pitchFamily="34" charset="0"/>
                          <a:cs typeface="Arial" panose="020B0604020202020204" pitchFamily="34" charset="0"/>
                        </a:rPr>
                        <a:t>Des tris croisés : résultats croisés de deux réponses ayant un lien entre elles.</a:t>
                      </a:r>
                      <a:endParaRPr lang="fr-FR" sz="1400" dirty="0">
                        <a:solidFill>
                          <a:schemeClr val="accent6">
                            <a:lumMod val="75000"/>
                          </a:schemeClr>
                        </a:solidFill>
                        <a:effectLst/>
                        <a:latin typeface="Arial" panose="020B0604020202020204" pitchFamily="34" charset="0"/>
                        <a:ea typeface="Times New Roman"/>
                        <a:cs typeface="Arial" panose="020B0604020202020204" pitchFamily="34" charset="0"/>
                      </a:endParaRPr>
                    </a:p>
                  </a:txBody>
                  <a:tcPr marL="68580" marR="68580" marT="0" marB="0"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Rectangle 6"/>
          <p:cNvSpPr txBox="1">
            <a:spLocks noChangeArrowheads="1"/>
          </p:cNvSpPr>
          <p:nvPr/>
        </p:nvSpPr>
        <p:spPr>
          <a:xfrm>
            <a:off x="2627784" y="260647"/>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Tree>
    <p:extLst>
      <p:ext uri="{BB962C8B-B14F-4D97-AF65-F5344CB8AC3E}">
        <p14:creationId xmlns:p14="http://schemas.microsoft.com/office/powerpoint/2010/main" val="1359556236"/>
      </p:ext>
    </p:extLst>
  </p:cSld>
  <p:clrMapOvr>
    <a:masterClrMapping/>
  </p:clrMapOvr>
  <p:transition spd="med">
    <p:randomBa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182</a:t>
            </a:fld>
            <a:endParaRPr lang="fr-FR" dirty="0"/>
          </a:p>
        </p:txBody>
      </p:sp>
      <p:pic>
        <p:nvPicPr>
          <p:cNvPr id="3"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3707904" y="1700808"/>
            <a:ext cx="1068896" cy="1068896"/>
          </a:xfrm>
          <a:prstGeom prst="rect">
            <a:avLst/>
          </a:prstGeom>
          <a:solidFill>
            <a:srgbClr val="3333CC"/>
          </a:solidFill>
          <a:ln>
            <a:solidFill>
              <a:srgbClr val="3333CC"/>
            </a:solidFill>
          </a:ln>
        </p:spPr>
      </p:pic>
      <p:pic>
        <p:nvPicPr>
          <p:cNvPr id="4"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5" name="Rectangle 2"/>
          <p:cNvSpPr txBox="1">
            <a:spLocks noChangeArrowheads="1"/>
          </p:cNvSpPr>
          <p:nvPr/>
        </p:nvSpPr>
        <p:spPr>
          <a:xfrm>
            <a:off x="177495" y="3429000"/>
            <a:ext cx="8229600" cy="1139825"/>
          </a:xfrm>
          <a:prstGeom prst="rect">
            <a:avLst/>
          </a:prstGeom>
        </p:spPr>
        <p:txBody>
          <a:bodyPr lIns="91440" tIns="45720" rIns="91440" bIns="45720"/>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altLang="fr-FR" sz="2000" b="1" kern="0" dirty="0">
                <a:solidFill>
                  <a:schemeClr val="accent6">
                    <a:lumMod val="75000"/>
                  </a:schemeClr>
                </a:solidFill>
              </a:rPr>
              <a:t>- Réalisez un questionnaire sur 1 produit/service/bien concernant le Patrimoine, le Tourisme ou l’Art &amp; la Culture</a:t>
            </a:r>
          </a:p>
          <a:p>
            <a:pPr algn="l"/>
            <a:r>
              <a:rPr lang="fr-FR" altLang="fr-FR" sz="2000" b="1" kern="0" dirty="0">
                <a:solidFill>
                  <a:schemeClr val="accent6">
                    <a:lumMod val="75000"/>
                  </a:schemeClr>
                </a:solidFill>
              </a:rPr>
              <a:t>- Présentez</a:t>
            </a:r>
            <a:r>
              <a:rPr lang="fr-FR" altLang="fr-FR" sz="2800" b="1" kern="0" dirty="0">
                <a:solidFill>
                  <a:schemeClr val="accent6">
                    <a:lumMod val="75000"/>
                  </a:schemeClr>
                </a:solidFill>
              </a:rPr>
              <a:t> </a:t>
            </a:r>
            <a:r>
              <a:rPr lang="fr-FR" altLang="fr-FR" sz="2000" kern="0" dirty="0">
                <a:solidFill>
                  <a:schemeClr val="accent6">
                    <a:lumMod val="75000"/>
                  </a:schemeClr>
                </a:solidFill>
              </a:rPr>
              <a:t>(7 slides maximum)</a:t>
            </a:r>
          </a:p>
        </p:txBody>
      </p:sp>
      <p:sp>
        <p:nvSpPr>
          <p:cNvPr id="6" name="Espace réservé du contenu 2"/>
          <p:cNvSpPr txBox="1">
            <a:spLocks/>
          </p:cNvSpPr>
          <p:nvPr/>
        </p:nvSpPr>
        <p:spPr>
          <a:xfrm>
            <a:off x="2051720" y="5517232"/>
            <a:ext cx="4248472" cy="7200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Marketing/Cours Étude de Marché/EDM Sup de Co LR/Word Questionnaire et Grille Questionnaire</a:t>
            </a:r>
          </a:p>
        </p:txBody>
      </p:sp>
    </p:spTree>
    <p:extLst>
      <p:ext uri="{BB962C8B-B14F-4D97-AF65-F5344CB8AC3E}">
        <p14:creationId xmlns:p14="http://schemas.microsoft.com/office/powerpoint/2010/main" val="4250526919"/>
      </p:ext>
    </p:extLst>
  </p:cSld>
  <p:clrMapOvr>
    <a:masterClrMapping/>
  </p:clrMapOvr>
  <p:transition spd="med">
    <p:randomBa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183</a:t>
            </a:fld>
            <a:endParaRPr lang="fr-FR" dirty="0"/>
          </a:p>
        </p:txBody>
      </p:sp>
      <p:sp>
        <p:nvSpPr>
          <p:cNvPr id="3" name="Espace réservé du contenu 2"/>
          <p:cNvSpPr txBox="1">
            <a:spLocks/>
          </p:cNvSpPr>
          <p:nvPr/>
        </p:nvSpPr>
        <p:spPr>
          <a:xfrm>
            <a:off x="272635" y="1556792"/>
            <a:ext cx="8568952" cy="475252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800" dirty="0">
                <a:solidFill>
                  <a:schemeClr val="accent6">
                    <a:lumMod val="75000"/>
                  </a:schemeClr>
                </a:solidFill>
              </a:rPr>
              <a:t>Il existe deux méthodes d’échantillonnage :</a:t>
            </a:r>
          </a:p>
          <a:p>
            <a:pPr marL="0" indent="0" algn="just">
              <a:buNone/>
            </a:pPr>
            <a:endParaRPr lang="fr-FR" sz="1800" dirty="0">
              <a:solidFill>
                <a:schemeClr val="accent6">
                  <a:lumMod val="75000"/>
                </a:schemeClr>
              </a:solidFill>
            </a:endParaRPr>
          </a:p>
          <a:p>
            <a:pPr lvl="0" algn="just"/>
            <a:r>
              <a:rPr lang="fr-FR" sz="1800" dirty="0">
                <a:solidFill>
                  <a:schemeClr val="accent6">
                    <a:lumMod val="75000"/>
                  </a:schemeClr>
                </a:solidFill>
              </a:rPr>
              <a:t>Les </a:t>
            </a:r>
            <a:r>
              <a:rPr lang="fr-FR" sz="1800" b="1" dirty="0">
                <a:solidFill>
                  <a:schemeClr val="accent6">
                    <a:lumMod val="75000"/>
                  </a:schemeClr>
                </a:solidFill>
              </a:rPr>
              <a:t>méthodes probabilistes</a:t>
            </a:r>
            <a:r>
              <a:rPr lang="fr-FR" sz="1800" dirty="0">
                <a:solidFill>
                  <a:schemeClr val="accent6">
                    <a:lumMod val="75000"/>
                  </a:schemeClr>
                </a:solidFill>
              </a:rPr>
              <a:t> : elles se basent sur un tirage au sort des individus faisant partie de la population à étudier. Chaque individu de la population mère a une chance connue de faire partie de l’échantillon.</a:t>
            </a:r>
          </a:p>
          <a:p>
            <a:pPr marL="0" lvl="0" indent="0" algn="just">
              <a:buNone/>
            </a:pPr>
            <a:endParaRPr lang="fr-FR" sz="1800" dirty="0">
              <a:solidFill>
                <a:schemeClr val="accent6">
                  <a:lumMod val="75000"/>
                </a:schemeClr>
              </a:solidFill>
            </a:endParaRPr>
          </a:p>
          <a:p>
            <a:pPr lvl="0" algn="just">
              <a:buFont typeface="Wingdings" pitchFamily="2" charset="2"/>
              <a:buChar char="è"/>
            </a:pPr>
            <a:r>
              <a:rPr lang="fr-FR" sz="1800" dirty="0">
                <a:solidFill>
                  <a:schemeClr val="accent6">
                    <a:lumMod val="75000"/>
                  </a:schemeClr>
                </a:solidFill>
              </a:rPr>
              <a:t>C’est la méthode la plus fiable statistiquement mais elle </a:t>
            </a:r>
            <a:r>
              <a:rPr lang="fr-FR" sz="1800" b="1" dirty="0">
                <a:solidFill>
                  <a:schemeClr val="accent6">
                    <a:lumMod val="75000"/>
                  </a:schemeClr>
                </a:solidFill>
              </a:rPr>
              <a:t>nécessite de disposer d’une liste complète de la population à étudier</a:t>
            </a:r>
            <a:r>
              <a:rPr lang="fr-FR" sz="1800" dirty="0">
                <a:solidFill>
                  <a:schemeClr val="accent6">
                    <a:lumMod val="75000"/>
                  </a:schemeClr>
                </a:solidFill>
              </a:rPr>
              <a:t>, ce qui est parfois impossible.</a:t>
            </a:r>
          </a:p>
          <a:p>
            <a:pPr marL="0" lvl="0" indent="0" algn="just">
              <a:buNone/>
            </a:pPr>
            <a:endParaRPr lang="fr-FR" sz="1800" dirty="0">
              <a:solidFill>
                <a:schemeClr val="accent6">
                  <a:lumMod val="75000"/>
                </a:schemeClr>
              </a:solidFill>
            </a:endParaRPr>
          </a:p>
          <a:p>
            <a:pPr algn="just"/>
            <a:r>
              <a:rPr lang="fr-FR" sz="1800" dirty="0">
                <a:solidFill>
                  <a:schemeClr val="accent6">
                    <a:lumMod val="75000"/>
                  </a:schemeClr>
                </a:solidFill>
              </a:rPr>
              <a:t>Les </a:t>
            </a:r>
            <a:r>
              <a:rPr lang="fr-FR" sz="1800" b="1" dirty="0">
                <a:solidFill>
                  <a:schemeClr val="accent6">
                    <a:lumMod val="75000"/>
                  </a:schemeClr>
                </a:solidFill>
              </a:rPr>
              <a:t>méthodes non probabilistes</a:t>
            </a:r>
            <a:r>
              <a:rPr lang="fr-FR" sz="1800" dirty="0">
                <a:solidFill>
                  <a:schemeClr val="accent6">
                    <a:lumMod val="75000"/>
                  </a:schemeClr>
                </a:solidFill>
              </a:rPr>
              <a:t> : la taille de l’échantillon est choisie de manière raisonnée (on ne connait pas l’intégralité de la population de base). La méthode la plus connue est la </a:t>
            </a:r>
            <a:r>
              <a:rPr lang="fr-FR" sz="1800" b="1" dirty="0">
                <a:solidFill>
                  <a:schemeClr val="accent6">
                    <a:lumMod val="75000"/>
                  </a:schemeClr>
                </a:solidFill>
              </a:rPr>
              <a:t>méthode des quotas</a:t>
            </a:r>
            <a:r>
              <a:rPr lang="fr-FR" sz="1800" dirty="0">
                <a:solidFill>
                  <a:schemeClr val="accent6">
                    <a:lumMod val="75000"/>
                  </a:schemeClr>
                </a:solidFill>
              </a:rPr>
              <a:t> qui vise à reproduire un modèle réduit de la population mère en s’appuyant sur la connaissance statistique des caractéristiques de cette population.</a:t>
            </a:r>
            <a:endParaRPr lang="fr-FR" dirty="0">
              <a:solidFill>
                <a:schemeClr val="accent6">
                  <a:lumMod val="75000"/>
                </a:schemeClr>
              </a:solidFill>
            </a:endParaRPr>
          </a:p>
        </p:txBody>
      </p:sp>
      <p:sp>
        <p:nvSpPr>
          <p:cNvPr id="4" name="Rectangle 6"/>
          <p:cNvSpPr txBox="1">
            <a:spLocks noChangeArrowheads="1"/>
          </p:cNvSpPr>
          <p:nvPr/>
        </p:nvSpPr>
        <p:spPr>
          <a:xfrm>
            <a:off x="1992968" y="260647"/>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pic>
        <p:nvPicPr>
          <p:cNvPr id="562178" name="Picture 2" descr="C:\Users\BLUEOFFICE\Desktop\33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823662">
            <a:off x="6060904" y="579569"/>
            <a:ext cx="1609749" cy="120575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9807701"/>
      </p:ext>
    </p:extLst>
  </p:cSld>
  <p:clrMapOvr>
    <a:masterClrMapping/>
  </p:clrMapOvr>
  <p:transition spd="med">
    <p:randomBa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184</a:t>
            </a:fld>
            <a:endParaRPr lang="fr-FR" dirty="0"/>
          </a:p>
        </p:txBody>
      </p:sp>
      <p:sp>
        <p:nvSpPr>
          <p:cNvPr id="3" name="Rectangle 6"/>
          <p:cNvSpPr txBox="1">
            <a:spLocks noChangeArrowheads="1"/>
          </p:cNvSpPr>
          <p:nvPr/>
        </p:nvSpPr>
        <p:spPr>
          <a:xfrm>
            <a:off x="2524237" y="270571"/>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pic>
        <p:nvPicPr>
          <p:cNvPr id="56217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42066" t="37449" r="25176" b="25101"/>
          <a:stretch/>
        </p:blipFill>
        <p:spPr bwMode="auto">
          <a:xfrm>
            <a:off x="882213" y="1484784"/>
            <a:ext cx="7908190" cy="5082859"/>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pic>
        <p:nvPicPr>
          <p:cNvPr id="5"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128" y="235764"/>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9699711"/>
      </p:ext>
    </p:extLst>
  </p:cSld>
  <p:clrMapOvr>
    <a:masterClrMapping/>
  </p:clrMapOvr>
  <p:transition spd="med">
    <p:randomBa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185</a:t>
            </a:fld>
            <a:endParaRPr lang="fr-FR" dirty="0"/>
          </a:p>
        </p:txBody>
      </p:sp>
      <p:sp>
        <p:nvSpPr>
          <p:cNvPr id="3" name="Rectangle 6"/>
          <p:cNvSpPr txBox="1">
            <a:spLocks noChangeArrowheads="1"/>
          </p:cNvSpPr>
          <p:nvPr/>
        </p:nvSpPr>
        <p:spPr>
          <a:xfrm>
            <a:off x="2524237" y="270571"/>
            <a:ext cx="38795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
        <p:nvSpPr>
          <p:cNvPr id="4" name="Text Box 5"/>
          <p:cNvSpPr txBox="1">
            <a:spLocks noChangeArrowheads="1"/>
          </p:cNvSpPr>
          <p:nvPr/>
        </p:nvSpPr>
        <p:spPr bwMode="auto">
          <a:xfrm>
            <a:off x="971550" y="998537"/>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population</a:t>
            </a:r>
          </a:p>
        </p:txBody>
      </p:sp>
      <p:sp>
        <p:nvSpPr>
          <p:cNvPr id="5" name="AutoShape 7"/>
          <p:cNvSpPr>
            <a:spLocks noChangeArrowheads="1"/>
          </p:cNvSpPr>
          <p:nvPr/>
        </p:nvSpPr>
        <p:spPr bwMode="auto">
          <a:xfrm rot="5400000">
            <a:off x="4284663" y="1016794"/>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95242" y="945355"/>
            <a:ext cx="1936998" cy="457200"/>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Définition  </a:t>
            </a:r>
          </a:p>
        </p:txBody>
      </p:sp>
    </p:spTree>
    <p:extLst>
      <p:ext uri="{BB962C8B-B14F-4D97-AF65-F5344CB8AC3E}">
        <p14:creationId xmlns:p14="http://schemas.microsoft.com/office/powerpoint/2010/main" val="1680122383"/>
      </p:ext>
    </p:extLst>
  </p:cSld>
  <p:clrMapOvr>
    <a:masterClrMapping/>
  </p:clrMapOvr>
  <p:transition spd="med">
    <p:randomBa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186</a:t>
            </a:fld>
            <a:endParaRPr lang="fr-FR" dirty="0"/>
          </a:p>
        </p:txBody>
      </p:sp>
      <p:sp>
        <p:nvSpPr>
          <p:cNvPr id="3" name="Rectangle 2"/>
          <p:cNvSpPr/>
          <p:nvPr/>
        </p:nvSpPr>
        <p:spPr>
          <a:xfrm>
            <a:off x="891432" y="6021288"/>
            <a:ext cx="6984776" cy="523220"/>
          </a:xfrm>
          <a:prstGeom prst="rect">
            <a:avLst/>
          </a:prstGeom>
        </p:spPr>
        <p:txBody>
          <a:bodyPr wrap="square">
            <a:spAutoFit/>
          </a:bodyPr>
          <a:lstStyle/>
          <a:p>
            <a:pPr algn="ctr"/>
            <a:r>
              <a:rPr lang="fr-FR" b="1" dirty="0"/>
              <a:t>Emprunté à l’anglais </a:t>
            </a:r>
            <a:r>
              <a:rPr lang="fr-FR" b="1" i="1" dirty="0">
                <a:solidFill>
                  <a:schemeClr val="accent6">
                    <a:lumMod val="75000"/>
                  </a:schemeClr>
                </a:solidFill>
              </a:rPr>
              <a:t>occurrence</a:t>
            </a:r>
            <a:r>
              <a:rPr lang="fr-FR" b="1" dirty="0">
                <a:solidFill>
                  <a:schemeClr val="accent6">
                    <a:lumMod val="75000"/>
                  </a:schemeClr>
                </a:solidFill>
              </a:rPr>
              <a:t> </a:t>
            </a:r>
            <a:r>
              <a:rPr lang="fr-FR" b="1" dirty="0"/>
              <a:t>de même origine que ci-dessus qui a pris le sens de « fait de se produire, d'apparaître, de se présenter »</a:t>
            </a:r>
          </a:p>
        </p:txBody>
      </p:sp>
      <p:sp>
        <p:nvSpPr>
          <p:cNvPr id="4" name="Espace réservé du contenu 2"/>
          <p:cNvSpPr txBox="1">
            <a:spLocks/>
          </p:cNvSpPr>
          <p:nvPr/>
        </p:nvSpPr>
        <p:spPr>
          <a:xfrm>
            <a:off x="179512" y="931277"/>
            <a:ext cx="8568952" cy="1536765"/>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kern="0" dirty="0">
                <a:solidFill>
                  <a:schemeClr val="accent6">
                    <a:lumMod val="75000"/>
                  </a:schemeClr>
                </a:solidFill>
              </a:rPr>
              <a:t>L’analyse de la fréquence des occurrences de mots recueillis sur les blogs et les forums peuvent permettre de mettre à jour les termes ou les associations les plus fréquemment cités en référence à une marque. Il est ensuite possible de réaliser des « </a:t>
            </a:r>
            <a:r>
              <a:rPr lang="fr-FR" sz="1800" b="1" kern="0" dirty="0" err="1">
                <a:solidFill>
                  <a:schemeClr val="accent6">
                    <a:lumMod val="75000"/>
                  </a:schemeClr>
                </a:solidFill>
              </a:rPr>
              <a:t>mappings</a:t>
            </a:r>
            <a:r>
              <a:rPr lang="fr-FR" sz="1800" kern="0" dirty="0">
                <a:solidFill>
                  <a:schemeClr val="accent6">
                    <a:lumMod val="75000"/>
                  </a:schemeClr>
                </a:solidFill>
              </a:rPr>
              <a:t> » </a:t>
            </a:r>
            <a:r>
              <a:rPr lang="fr-FR" sz="2000" kern="0" dirty="0"/>
              <a:t>:</a:t>
            </a:r>
          </a:p>
          <a:p>
            <a:pPr marL="0" indent="0" algn="just">
              <a:buFontTx/>
              <a:buNone/>
            </a:pPr>
            <a:endParaRPr lang="fr-FR" sz="2000" kern="0" dirty="0"/>
          </a:p>
          <a:p>
            <a:pPr marL="0" indent="0" algn="just">
              <a:buFontTx/>
              <a:buNone/>
            </a:pPr>
            <a:endParaRPr lang="fr-FR" sz="2000" kern="0" dirty="0"/>
          </a:p>
          <a:p>
            <a:pPr marL="0" indent="0" algn="just">
              <a:buFontTx/>
              <a:buNone/>
            </a:pPr>
            <a:endParaRPr lang="fr-FR" sz="2000" kern="0" dirty="0"/>
          </a:p>
          <a:p>
            <a:pPr marL="0" indent="0" algn="just">
              <a:buFontTx/>
              <a:buNone/>
            </a:pPr>
            <a:endParaRPr lang="fr-FR" sz="2000" kern="0" dirty="0"/>
          </a:p>
          <a:p>
            <a:pPr marL="0" indent="0">
              <a:buFontTx/>
              <a:buNone/>
            </a:pPr>
            <a:endParaRPr lang="fr-FR" kern="0"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2023710"/>
            <a:ext cx="5286375" cy="39528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041" y="3321877"/>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7" name="Rectangle 6"/>
          <p:cNvSpPr txBox="1">
            <a:spLocks noChangeArrowheads="1"/>
          </p:cNvSpPr>
          <p:nvPr/>
        </p:nvSpPr>
        <p:spPr>
          <a:xfrm>
            <a:off x="1992968" y="260647"/>
            <a:ext cx="531533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Web et études de marché</a:t>
            </a:r>
          </a:p>
        </p:txBody>
      </p:sp>
    </p:spTree>
    <p:extLst>
      <p:ext uri="{BB962C8B-B14F-4D97-AF65-F5344CB8AC3E}">
        <p14:creationId xmlns:p14="http://schemas.microsoft.com/office/powerpoint/2010/main" val="374194248"/>
      </p:ext>
    </p:extLst>
  </p:cSld>
  <p:clrMapOvr>
    <a:masterClrMapping/>
  </p:clrMapOvr>
  <p:transition spd="med">
    <p:randomBar/>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187</a:t>
            </a:fld>
            <a:endParaRPr lang="fr-FR" dirty="0"/>
          </a:p>
        </p:txBody>
      </p:sp>
      <p:sp>
        <p:nvSpPr>
          <p:cNvPr id="4" name="Espace réservé du contenu 2"/>
          <p:cNvSpPr txBox="1">
            <a:spLocks/>
          </p:cNvSpPr>
          <p:nvPr/>
        </p:nvSpPr>
        <p:spPr>
          <a:xfrm>
            <a:off x="323528" y="1628800"/>
            <a:ext cx="8568952" cy="4980888"/>
          </a:xfrm>
          <a:prstGeom prst="rect">
            <a:avLst/>
          </a:prstGeom>
        </p:spPr>
        <p:txBody>
          <a:bodyPr>
            <a:normAutofit fontScale="85000" lnSpcReduction="20000"/>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2000" kern="0" dirty="0">
                <a:solidFill>
                  <a:schemeClr val="accent6">
                    <a:lumMod val="75000"/>
                  </a:schemeClr>
                </a:solidFill>
              </a:rPr>
              <a:t>Les études accordent beaucoup d’importance à ce que disent les consommateurs par rapport à ce qu’ils font en réalité. </a:t>
            </a:r>
          </a:p>
          <a:p>
            <a:pPr marL="0" indent="0" algn="just">
              <a:buFontTx/>
              <a:buNone/>
            </a:pPr>
            <a:endParaRPr lang="fr-FR" sz="2000" kern="0" dirty="0">
              <a:solidFill>
                <a:schemeClr val="accent6">
                  <a:lumMod val="75000"/>
                </a:schemeClr>
              </a:solidFill>
            </a:endParaRPr>
          </a:p>
          <a:p>
            <a:pPr marL="0" indent="0" algn="just">
              <a:buFontTx/>
              <a:buNone/>
            </a:pPr>
            <a:r>
              <a:rPr lang="fr-FR" sz="2000" kern="0" dirty="0">
                <a:solidFill>
                  <a:schemeClr val="accent6">
                    <a:lumMod val="75000"/>
                  </a:schemeClr>
                </a:solidFill>
              </a:rPr>
              <a:t>Les </a:t>
            </a:r>
            <a:r>
              <a:rPr lang="fr-FR" sz="2000" b="1" kern="0" dirty="0">
                <a:solidFill>
                  <a:schemeClr val="accent6">
                    <a:lumMod val="75000"/>
                  </a:schemeClr>
                </a:solidFill>
              </a:rPr>
              <a:t>pratiques</a:t>
            </a:r>
            <a:r>
              <a:rPr lang="fr-FR" sz="2000" kern="0" dirty="0">
                <a:solidFill>
                  <a:schemeClr val="accent6">
                    <a:lumMod val="75000"/>
                  </a:schemeClr>
                </a:solidFill>
              </a:rPr>
              <a:t> ont pourtant une importance majeure dans la formation et les changements d’attitude, ainsi que sur les choix de consommation. En effet, c’est bien l’</a:t>
            </a:r>
            <a:r>
              <a:rPr lang="fr-FR" sz="2000" b="1" kern="0" dirty="0">
                <a:solidFill>
                  <a:schemeClr val="accent6">
                    <a:lumMod val="75000"/>
                  </a:schemeClr>
                </a:solidFill>
              </a:rPr>
              <a:t>observation</a:t>
            </a:r>
            <a:r>
              <a:rPr lang="fr-FR" sz="2000" kern="0" dirty="0">
                <a:solidFill>
                  <a:schemeClr val="accent6">
                    <a:lumMod val="75000"/>
                  </a:schemeClr>
                </a:solidFill>
              </a:rPr>
              <a:t> </a:t>
            </a:r>
            <a:r>
              <a:rPr lang="fr-FR" sz="2000" b="1" kern="0" dirty="0">
                <a:solidFill>
                  <a:schemeClr val="accent6">
                    <a:lumMod val="75000"/>
                  </a:schemeClr>
                </a:solidFill>
              </a:rPr>
              <a:t>contextualisée</a:t>
            </a:r>
            <a:r>
              <a:rPr lang="fr-FR" sz="2000" kern="0" dirty="0">
                <a:solidFill>
                  <a:schemeClr val="accent6">
                    <a:lumMod val="75000"/>
                  </a:schemeClr>
                </a:solidFill>
              </a:rPr>
              <a:t> qui permet d’identifier les « problèmes » de consommation rencontrés. </a:t>
            </a:r>
          </a:p>
          <a:p>
            <a:pPr marL="0" indent="0" algn="just">
              <a:buFontTx/>
              <a:buNone/>
            </a:pPr>
            <a:endParaRPr lang="fr-FR" sz="2000" kern="0" dirty="0">
              <a:solidFill>
                <a:schemeClr val="accent6">
                  <a:lumMod val="75000"/>
                </a:schemeClr>
              </a:solidFill>
            </a:endParaRPr>
          </a:p>
          <a:p>
            <a:pPr marL="0" indent="0" algn="ctr">
              <a:buFontTx/>
              <a:buNone/>
            </a:pPr>
            <a:r>
              <a:rPr lang="fr-FR" sz="2000" kern="0" dirty="0">
                <a:solidFill>
                  <a:schemeClr val="accent6">
                    <a:lumMod val="75000"/>
                  </a:schemeClr>
                </a:solidFill>
              </a:rPr>
              <a:t>Exemple du </a:t>
            </a:r>
            <a:r>
              <a:rPr lang="fr-FR" sz="2000" kern="0" dirty="0" err="1">
                <a:solidFill>
                  <a:schemeClr val="accent6">
                    <a:lumMod val="75000"/>
                  </a:schemeClr>
                </a:solidFill>
              </a:rPr>
              <a:t>Fridge</a:t>
            </a:r>
            <a:r>
              <a:rPr lang="fr-FR" sz="2000" kern="0" dirty="0">
                <a:solidFill>
                  <a:schemeClr val="accent6">
                    <a:lumMod val="75000"/>
                  </a:schemeClr>
                </a:solidFill>
              </a:rPr>
              <a:t> Pack : collaboration Coca Cola et Alcoa.</a:t>
            </a:r>
          </a:p>
          <a:p>
            <a:pPr marL="0" indent="0" algn="just">
              <a:buFontTx/>
              <a:buNone/>
            </a:pPr>
            <a:endParaRPr lang="fr-FR" sz="2000" kern="0" dirty="0"/>
          </a:p>
          <a:p>
            <a:pPr marL="0" indent="0" algn="just">
              <a:buFontTx/>
              <a:buNone/>
            </a:pPr>
            <a:endParaRPr lang="fr-FR" sz="2000" kern="0" dirty="0"/>
          </a:p>
          <a:p>
            <a:pPr marL="0" indent="0" algn="just">
              <a:buFontTx/>
              <a:buNone/>
            </a:pPr>
            <a:endParaRPr lang="fr-FR" sz="2000" kern="0" dirty="0"/>
          </a:p>
          <a:p>
            <a:pPr marL="0" indent="0" algn="just">
              <a:buFontTx/>
              <a:buNone/>
            </a:pPr>
            <a:endParaRPr lang="fr-FR" sz="2000" kern="0" dirty="0"/>
          </a:p>
          <a:p>
            <a:pPr marL="0" indent="0" algn="just">
              <a:buFontTx/>
              <a:buNone/>
            </a:pPr>
            <a:endParaRPr lang="fr-FR" sz="1700" kern="0" dirty="0"/>
          </a:p>
          <a:p>
            <a:pPr marL="0" indent="0" algn="just">
              <a:buFontTx/>
              <a:buNone/>
            </a:pPr>
            <a:endParaRPr lang="fr-FR" sz="1700" kern="0" dirty="0"/>
          </a:p>
          <a:p>
            <a:pPr marL="0" indent="0" algn="just">
              <a:buFontTx/>
              <a:buNone/>
            </a:pPr>
            <a:endParaRPr lang="fr-FR" sz="1700" kern="0" dirty="0"/>
          </a:p>
          <a:p>
            <a:pPr marL="0" indent="0" algn="just">
              <a:buFontTx/>
              <a:buNone/>
            </a:pPr>
            <a:endParaRPr lang="fr-FR" sz="1700" kern="0" dirty="0"/>
          </a:p>
          <a:p>
            <a:pPr marL="0" indent="0" algn="just">
              <a:buFontTx/>
              <a:buNone/>
            </a:pPr>
            <a:endParaRPr lang="fr-FR" sz="1700" kern="0" dirty="0"/>
          </a:p>
          <a:p>
            <a:pPr marL="0" indent="0" algn="just">
              <a:buFontTx/>
              <a:buNone/>
            </a:pPr>
            <a:endParaRPr lang="fr-FR" sz="1700" kern="0" dirty="0"/>
          </a:p>
          <a:p>
            <a:pPr marL="0" indent="0" algn="just">
              <a:buFontTx/>
              <a:buNone/>
            </a:pPr>
            <a:r>
              <a:rPr lang="fr-FR" sz="1700" kern="0" dirty="0"/>
              <a:t>Voir vidéo d’illustration chez Findus : </a:t>
            </a:r>
          </a:p>
          <a:p>
            <a:pPr marL="0" indent="0" algn="just">
              <a:buFontTx/>
              <a:buNone/>
            </a:pPr>
            <a:r>
              <a:rPr lang="fr-FR" sz="1700" u="sng" kern="0" dirty="0">
                <a:hlinkClick r:id="rId2"/>
              </a:rPr>
              <a:t>http://www.journaldunet.com/video/89689/rencontre-avec-steven-libermann-directeur-marketing-de-findus/</a:t>
            </a:r>
            <a:r>
              <a:rPr lang="fr-FR" sz="1700" kern="0" dirty="0"/>
              <a:t> </a:t>
            </a:r>
          </a:p>
          <a:p>
            <a:pPr marL="0" indent="0" algn="just">
              <a:buFontTx/>
              <a:buNone/>
            </a:pPr>
            <a:endParaRPr lang="fr-FR" sz="2000" kern="0" dirty="0"/>
          </a:p>
          <a:p>
            <a:pPr marL="0" indent="0" algn="just">
              <a:buFontTx/>
              <a:buNone/>
            </a:pPr>
            <a:endParaRPr lang="fr-FR" sz="2000" kern="0" dirty="0"/>
          </a:p>
          <a:p>
            <a:pPr marL="0" indent="0">
              <a:buFontTx/>
              <a:buNone/>
            </a:pPr>
            <a:endParaRPr lang="fr-FR" kern="0" dirty="0"/>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4184702"/>
            <a:ext cx="2500610" cy="144016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5114" y="3933056"/>
            <a:ext cx="2333673" cy="194345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cxnSp>
        <p:nvCxnSpPr>
          <p:cNvPr id="7" name="Connecteur droit avec flèche 6"/>
          <p:cNvCxnSpPr/>
          <p:nvPr/>
        </p:nvCxnSpPr>
        <p:spPr>
          <a:xfrm>
            <a:off x="3635896" y="4904782"/>
            <a:ext cx="1944216" cy="0"/>
          </a:xfrm>
          <a:prstGeom prst="straightConnector1">
            <a:avLst/>
          </a:prstGeom>
          <a:ln w="38100">
            <a:solidFill>
              <a:srgbClr val="002060"/>
            </a:solidFill>
            <a:tailEnd type="arrow"/>
          </a:ln>
        </p:spPr>
        <p:style>
          <a:lnRef idx="1">
            <a:schemeClr val="accent1"/>
          </a:lnRef>
          <a:fillRef idx="0">
            <a:schemeClr val="accent1"/>
          </a:fillRef>
          <a:effectRef idx="0">
            <a:schemeClr val="accent1"/>
          </a:effectRef>
          <a:fontRef idx="minor">
            <a:schemeClr val="tx1"/>
          </a:fontRef>
        </p:style>
      </p:cxnSp>
      <p:sp>
        <p:nvSpPr>
          <p:cNvPr id="8" name="Titre 1"/>
          <p:cNvSpPr txBox="1">
            <a:spLocks/>
          </p:cNvSpPr>
          <p:nvPr/>
        </p:nvSpPr>
        <p:spPr>
          <a:xfrm>
            <a:off x="457200" y="274638"/>
            <a:ext cx="8229600" cy="706090"/>
          </a:xfrm>
          <a:prstGeom prst="rect">
            <a:avLst/>
          </a:prstGeom>
        </p:spPr>
        <p:txBody>
          <a:bodyPr>
            <a:normAutofit fontScale="75000" lnSpcReduction="200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3100" b="1" kern="0" dirty="0">
                <a:solidFill>
                  <a:schemeClr val="accent6">
                    <a:lumMod val="75000"/>
                  </a:schemeClr>
                </a:solidFill>
              </a:rPr>
              <a:t>Passer d’un marketing de laboratoire </a:t>
            </a:r>
          </a:p>
          <a:p>
            <a:r>
              <a:rPr lang="fr-FR" sz="3100" b="1" kern="0" dirty="0">
                <a:solidFill>
                  <a:schemeClr val="accent6">
                    <a:lumMod val="75000"/>
                  </a:schemeClr>
                </a:solidFill>
              </a:rPr>
              <a:t>… à un marketing de terrain</a:t>
            </a:r>
          </a:p>
        </p:txBody>
      </p:sp>
      <p:pic>
        <p:nvPicPr>
          <p:cNvPr id="9" name="Picture 2" descr="C:\Users\BLUEOFFICE\Desktop\66.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1128" y="235764"/>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5297342"/>
      </p:ext>
    </p:extLst>
  </p:cSld>
  <p:clrMapOvr>
    <a:masterClrMapping/>
  </p:clrMapOvr>
  <p:transition spd="med">
    <p:randomBar/>
  </p:transition>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46CAA747-C118-4976-9F8C-734B525E3153}" type="slidenum">
              <a:rPr lang="fr-FR"/>
              <a:pPr/>
              <a:t>188</a:t>
            </a:fld>
            <a:endParaRPr lang="fr-FR"/>
          </a:p>
        </p:txBody>
      </p:sp>
      <p:sp>
        <p:nvSpPr>
          <p:cNvPr id="70663" name="Text Box 7"/>
          <p:cNvSpPr txBox="1">
            <a:spLocks noChangeArrowheads="1"/>
          </p:cNvSpPr>
          <p:nvPr/>
        </p:nvSpPr>
        <p:spPr bwMode="auto">
          <a:xfrm>
            <a:off x="971550" y="129222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Les études</a:t>
            </a:r>
          </a:p>
        </p:txBody>
      </p:sp>
      <p:sp>
        <p:nvSpPr>
          <p:cNvPr id="70664" name="Text Box 8"/>
          <p:cNvSpPr txBox="1">
            <a:spLocks noChangeArrowheads="1"/>
          </p:cNvSpPr>
          <p:nvPr/>
        </p:nvSpPr>
        <p:spPr bwMode="auto">
          <a:xfrm>
            <a:off x="4716463" y="126206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Qualitatives</a:t>
            </a:r>
          </a:p>
        </p:txBody>
      </p:sp>
      <p:sp>
        <p:nvSpPr>
          <p:cNvPr id="70665" name="AutoShape 9"/>
          <p:cNvSpPr>
            <a:spLocks noChangeArrowheads="1"/>
          </p:cNvSpPr>
          <p:nvPr/>
        </p:nvSpPr>
        <p:spPr bwMode="auto">
          <a:xfrm rot="5400000">
            <a:off x="4284662" y="13112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0666" name="Rectangle 10"/>
          <p:cNvSpPr>
            <a:spLocks noChangeArrowheads="1"/>
          </p:cNvSpPr>
          <p:nvPr/>
        </p:nvSpPr>
        <p:spPr bwMode="auto">
          <a:xfrm>
            <a:off x="107504" y="2812744"/>
            <a:ext cx="8857109" cy="2794611"/>
          </a:xfrm>
          <a:prstGeom prst="rect">
            <a:avLst/>
          </a:prstGeom>
          <a:noFill/>
          <a:ln w="9525">
            <a:noFill/>
            <a:miter lim="800000"/>
            <a:headEnd/>
            <a:tailEnd/>
          </a:ln>
          <a:effectLst/>
        </p:spPr>
        <p:txBody>
          <a:bodyPr wrap="square" lIns="65067" rIns="142830" anchor="ctr">
            <a:spAutoFit/>
          </a:bodyPr>
          <a:lstStyle/>
          <a:p>
            <a:pPr marL="185738" indent="-185738">
              <a:spcBef>
                <a:spcPct val="30000"/>
              </a:spcBef>
              <a:buFontTx/>
              <a:buChar char="•"/>
            </a:pPr>
            <a:r>
              <a:rPr lang="fr-FR" sz="1800" dirty="0">
                <a:solidFill>
                  <a:schemeClr val="accent6">
                    <a:lumMod val="75000"/>
                  </a:schemeClr>
                </a:solidFill>
                <a:cs typeface="Arial" charset="0"/>
              </a:rPr>
              <a:t>Comprendre aujourd'hui un client, toujours plus expert, c'est l'appréhender dans sa globalité </a:t>
            </a:r>
          </a:p>
          <a:p>
            <a:pPr>
              <a:spcBef>
                <a:spcPct val="30000"/>
              </a:spcBef>
            </a:pPr>
            <a:endParaRPr lang="fr-FR" sz="800" dirty="0">
              <a:solidFill>
                <a:schemeClr val="accent6">
                  <a:lumMod val="75000"/>
                </a:schemeClr>
              </a:solidFill>
              <a:cs typeface="Arial" charset="0"/>
            </a:endParaRPr>
          </a:p>
          <a:p>
            <a:pPr marL="185738" indent="-185738" algn="just">
              <a:spcBef>
                <a:spcPct val="30000"/>
              </a:spcBef>
              <a:buFontTx/>
              <a:buChar char="•"/>
            </a:pPr>
            <a:r>
              <a:rPr lang="fr-FR" sz="1800" dirty="0">
                <a:solidFill>
                  <a:schemeClr val="accent6">
                    <a:lumMod val="75000"/>
                  </a:schemeClr>
                </a:solidFill>
                <a:cs typeface="Arial" charset="0"/>
              </a:rPr>
              <a:t>Pour saisir ce qu'il pense, ce qu'il fait, ce qu'il dit - et </a:t>
            </a:r>
            <a:r>
              <a:rPr lang="fr-FR" sz="1800" b="1" dirty="0">
                <a:solidFill>
                  <a:schemeClr val="accent6">
                    <a:lumMod val="75000"/>
                  </a:schemeClr>
                </a:solidFill>
                <a:cs typeface="Arial" charset="0"/>
              </a:rPr>
              <a:t>surtout, ce qu'il ne dit pas </a:t>
            </a:r>
            <a:r>
              <a:rPr lang="fr-FR" sz="1800" dirty="0">
                <a:solidFill>
                  <a:schemeClr val="accent6">
                    <a:lumMod val="75000"/>
                  </a:schemeClr>
                </a:solidFill>
                <a:cs typeface="Arial" charset="0"/>
              </a:rPr>
              <a:t>-, les méthodes qualitatives traditionnelles se couplent, de plus en plus souvent, avec des méthodes qui ont recours à </a:t>
            </a:r>
            <a:r>
              <a:rPr lang="fr-FR" sz="1800" b="1" dirty="0">
                <a:solidFill>
                  <a:schemeClr val="accent6">
                    <a:lumMod val="75000"/>
                  </a:schemeClr>
                </a:solidFill>
                <a:cs typeface="Arial" charset="0"/>
              </a:rPr>
              <a:t>l'observation: </a:t>
            </a:r>
            <a:r>
              <a:rPr lang="fr-FR" sz="1800" i="1" dirty="0">
                <a:solidFill>
                  <a:schemeClr val="accent6">
                    <a:lumMod val="75000"/>
                  </a:schemeClr>
                </a:solidFill>
                <a:cs typeface="Arial" charset="0"/>
              </a:rPr>
              <a:t>ethnologie, éthologie, ergonomie, sémiologie, observation participative, observation passive, etc.</a:t>
            </a:r>
            <a:r>
              <a:rPr lang="fr-FR" sz="1800" b="1" dirty="0">
                <a:solidFill>
                  <a:schemeClr val="accent6">
                    <a:lumMod val="75000"/>
                  </a:schemeClr>
                </a:solidFill>
                <a:cs typeface="Arial" charset="0"/>
              </a:rPr>
              <a:t> </a:t>
            </a:r>
          </a:p>
          <a:p>
            <a:pPr marL="185738" indent="-185738" algn="just">
              <a:spcBef>
                <a:spcPct val="30000"/>
              </a:spcBef>
              <a:buFontTx/>
              <a:buChar char="•"/>
            </a:pPr>
            <a:endParaRPr lang="fr-FR" sz="800" b="1" dirty="0">
              <a:solidFill>
                <a:schemeClr val="accent6">
                  <a:lumMod val="75000"/>
                </a:schemeClr>
              </a:solidFill>
              <a:cs typeface="Arial" charset="0"/>
            </a:endParaRPr>
          </a:p>
          <a:p>
            <a:pPr marL="185738" indent="-185738" algn="just" eaLnBrk="0" hangingPunct="0">
              <a:spcBef>
                <a:spcPct val="30000"/>
              </a:spcBef>
              <a:buFontTx/>
              <a:buChar char="•"/>
            </a:pPr>
            <a:r>
              <a:rPr lang="fr-FR" sz="1800" dirty="0">
                <a:solidFill>
                  <a:schemeClr val="accent6">
                    <a:lumMod val="75000"/>
                  </a:schemeClr>
                </a:solidFill>
                <a:cs typeface="Arial" charset="0"/>
              </a:rPr>
              <a:t>Le consommateur s’approprie les produits et services et les fait «siens» à partir de pratiques qui peuvent être des informations pertinentes pour les offreurs.</a:t>
            </a:r>
            <a:endParaRPr lang="fr-FR" sz="1800" i="1" dirty="0">
              <a:solidFill>
                <a:schemeClr val="accent6">
                  <a:lumMod val="75000"/>
                </a:schemeClr>
              </a:solidFill>
              <a:cs typeface="Arial" charset="0"/>
            </a:endParaRPr>
          </a:p>
        </p:txBody>
      </p:sp>
      <p:sp>
        <p:nvSpPr>
          <p:cNvPr id="70667" name="AutoShape 11"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70669" name="Text Box 13"/>
          <p:cNvSpPr txBox="1">
            <a:spLocks noChangeArrowheads="1"/>
          </p:cNvSpPr>
          <p:nvPr/>
        </p:nvSpPr>
        <p:spPr bwMode="auto">
          <a:xfrm>
            <a:off x="839291" y="1916832"/>
            <a:ext cx="7561263" cy="7016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Les limites des études traditionnelles…</a:t>
            </a:r>
            <a:br>
              <a:rPr lang="fr-FR" sz="2000" dirty="0">
                <a:solidFill>
                  <a:schemeClr val="accent6">
                    <a:lumMod val="75000"/>
                  </a:schemeClr>
                </a:solidFill>
              </a:rPr>
            </a:br>
            <a:r>
              <a:rPr lang="fr-FR" sz="2000" dirty="0">
                <a:solidFill>
                  <a:schemeClr val="accent6">
                    <a:lumMod val="75000"/>
                  </a:schemeClr>
                </a:solidFill>
              </a:rPr>
              <a:t>Vers une analyse plus comportementale</a:t>
            </a:r>
          </a:p>
        </p:txBody>
      </p:sp>
      <p:sp>
        <p:nvSpPr>
          <p:cNvPr id="70672" name="Rectangle 16"/>
          <p:cNvSpPr>
            <a:spLocks noGrp="1" noChangeArrowheads="1"/>
          </p:cNvSpPr>
          <p:nvPr>
            <p:ph type="title" idx="4294967295"/>
          </p:nvPr>
        </p:nvSpPr>
        <p:spPr>
          <a:xfrm>
            <a:off x="2555875" y="260648"/>
            <a:ext cx="3672309"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F8265A27-9D29-48D6-B111-8F099F632D47}" type="slidenum">
              <a:rPr lang="fr-FR"/>
              <a:pPr/>
              <a:t>189</a:t>
            </a:fld>
            <a:endParaRPr lang="fr-FR"/>
          </a:p>
        </p:txBody>
      </p:sp>
      <p:sp>
        <p:nvSpPr>
          <p:cNvPr id="185346" name="Text Box 2"/>
          <p:cNvSpPr txBox="1">
            <a:spLocks noChangeArrowheads="1"/>
          </p:cNvSpPr>
          <p:nvPr/>
        </p:nvSpPr>
        <p:spPr bwMode="auto">
          <a:xfrm>
            <a:off x="971550" y="129222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Les études</a:t>
            </a:r>
          </a:p>
        </p:txBody>
      </p:sp>
      <p:sp>
        <p:nvSpPr>
          <p:cNvPr id="185347" name="Text Box 3"/>
          <p:cNvSpPr txBox="1">
            <a:spLocks noChangeArrowheads="1"/>
          </p:cNvSpPr>
          <p:nvPr/>
        </p:nvSpPr>
        <p:spPr bwMode="auto">
          <a:xfrm>
            <a:off x="4716463" y="126206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Qualitatives</a:t>
            </a:r>
          </a:p>
        </p:txBody>
      </p:sp>
      <p:sp>
        <p:nvSpPr>
          <p:cNvPr id="185348" name="AutoShape 4"/>
          <p:cNvSpPr>
            <a:spLocks noChangeArrowheads="1"/>
          </p:cNvSpPr>
          <p:nvPr/>
        </p:nvSpPr>
        <p:spPr bwMode="auto">
          <a:xfrm rot="5400000">
            <a:off x="4284662" y="13112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85349" name="Rectangle 5"/>
          <p:cNvSpPr>
            <a:spLocks noChangeArrowheads="1"/>
          </p:cNvSpPr>
          <p:nvPr/>
        </p:nvSpPr>
        <p:spPr bwMode="auto">
          <a:xfrm>
            <a:off x="323850" y="2655847"/>
            <a:ext cx="8569325" cy="3665619"/>
          </a:xfrm>
          <a:prstGeom prst="rect">
            <a:avLst/>
          </a:prstGeom>
          <a:noFill/>
          <a:ln w="9525">
            <a:noFill/>
            <a:miter lim="800000"/>
            <a:headEnd/>
            <a:tailEnd/>
          </a:ln>
          <a:effectLst/>
        </p:spPr>
        <p:txBody>
          <a:bodyPr lIns="65067" rIns="142830" anchor="ctr">
            <a:spAutoFit/>
          </a:bodyPr>
          <a:lstStyle/>
          <a:p>
            <a:pPr>
              <a:spcBef>
                <a:spcPct val="30000"/>
              </a:spcBef>
            </a:pPr>
            <a:r>
              <a:rPr lang="fr-FR" sz="1800" i="1" dirty="0">
                <a:solidFill>
                  <a:schemeClr val="accent6">
                    <a:lumMod val="75000"/>
                  </a:schemeClr>
                </a:solidFill>
                <a:cs typeface="Arial" charset="0"/>
              </a:rPr>
              <a:t>«Les focus groupes sont extrêmement puissants pour tout ce qui est prospective, anticipation, pour construire de nouvelles approches. Mais ils présentent une très faible capacité à remonter des discours fiables de la part des consommateurs qui n'ont aucune mémoire de leur comportement»</a:t>
            </a:r>
          </a:p>
          <a:p>
            <a:pPr>
              <a:spcBef>
                <a:spcPct val="30000"/>
              </a:spcBef>
            </a:pPr>
            <a:r>
              <a:rPr lang="fr-FR" sz="1800" i="1" dirty="0">
                <a:solidFill>
                  <a:schemeClr val="accent6">
                    <a:lumMod val="75000"/>
                  </a:schemeClr>
                </a:solidFill>
                <a:cs typeface="Arial" charset="0"/>
              </a:rPr>
              <a:t>«On est aujourd'hui plus dans le registre de ce qui se fait et moins dans celui de ce qui se dit», </a:t>
            </a:r>
          </a:p>
          <a:p>
            <a:pPr>
              <a:spcBef>
                <a:spcPct val="30000"/>
              </a:spcBef>
            </a:pPr>
            <a:r>
              <a:rPr lang="fr-FR" sz="1800" i="1" dirty="0">
                <a:solidFill>
                  <a:schemeClr val="accent6">
                    <a:lumMod val="75000"/>
                  </a:schemeClr>
                </a:solidFill>
                <a:cs typeface="Arial" charset="0"/>
              </a:rPr>
              <a:t>«On utilise de plus en plus des méthodes qui autorisent une expérience profonde. Nos modes d'investigation doivent être de plus en plus participatifs et ouverts car les consommateurs ne sont pas conscients de leurs comportements.» </a:t>
            </a:r>
          </a:p>
          <a:p>
            <a:pPr eaLnBrk="0" hangingPunct="0">
              <a:spcBef>
                <a:spcPct val="30000"/>
              </a:spcBef>
            </a:pPr>
            <a:r>
              <a:rPr lang="fr-FR" sz="1800" i="1" dirty="0">
                <a:solidFill>
                  <a:schemeClr val="accent6">
                    <a:lumMod val="75000"/>
                  </a:schemeClr>
                </a:solidFill>
                <a:cs typeface="Arial" charset="0"/>
              </a:rPr>
              <a:t>« Eviter les biais entre les discours et les actes. En effet, si la plupart des déclencheurs d'achat se font sur le lieu de vente, chez lui, le consommateur utilise les produits et les services différemment des intentions de l'offre.»</a:t>
            </a:r>
          </a:p>
        </p:txBody>
      </p:sp>
      <p:sp>
        <p:nvSpPr>
          <p:cNvPr id="185350" name="AutoShape 6"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185351" name="Text Box 7"/>
          <p:cNvSpPr txBox="1">
            <a:spLocks noChangeArrowheads="1"/>
          </p:cNvSpPr>
          <p:nvPr/>
        </p:nvSpPr>
        <p:spPr bwMode="auto">
          <a:xfrm>
            <a:off x="898525" y="1700213"/>
            <a:ext cx="7561263" cy="701675"/>
          </a:xfrm>
          <a:prstGeom prst="rect">
            <a:avLst/>
          </a:prstGeom>
          <a:noFill/>
          <a:ln w="9525">
            <a:noFill/>
            <a:miter lim="800000"/>
            <a:headEnd/>
            <a:tailEnd/>
          </a:ln>
          <a:effectLst/>
        </p:spPr>
        <p:txBody>
          <a:bodyPr>
            <a:spAutoFit/>
          </a:bodyPr>
          <a:lstStyle/>
          <a:p>
            <a:pPr>
              <a:spcBef>
                <a:spcPct val="50000"/>
              </a:spcBef>
            </a:pPr>
            <a:r>
              <a:rPr lang="fr-FR" sz="2000">
                <a:solidFill>
                  <a:srgbClr val="000066"/>
                </a:solidFill>
              </a:rPr>
              <a:t>Les limites des études traditionnelles…</a:t>
            </a:r>
            <a:br>
              <a:rPr lang="fr-FR" sz="2000">
                <a:solidFill>
                  <a:srgbClr val="000066"/>
                </a:solidFill>
              </a:rPr>
            </a:br>
            <a:r>
              <a:rPr lang="fr-FR" sz="2000">
                <a:solidFill>
                  <a:srgbClr val="000066"/>
                </a:solidFill>
              </a:rPr>
              <a:t>Paroles d’experts …</a:t>
            </a:r>
          </a:p>
        </p:txBody>
      </p:sp>
      <p:sp>
        <p:nvSpPr>
          <p:cNvPr id="185352" name="Rectangle 8"/>
          <p:cNvSpPr>
            <a:spLocks noGrp="1" noChangeArrowheads="1"/>
          </p:cNvSpPr>
          <p:nvPr>
            <p:ph type="title" idx="4294967295"/>
          </p:nvPr>
        </p:nvSpPr>
        <p:spPr>
          <a:xfrm>
            <a:off x="2520455" y="260648"/>
            <a:ext cx="3707730" cy="706437"/>
          </a:xfrm>
          <a:prstGeom prst="rect">
            <a:avLst/>
          </a:prstGeom>
          <a:noFill/>
          <a:ln/>
        </p:spPr>
        <p:txBody>
          <a:bodyPr/>
          <a:lstStyle/>
          <a:p>
            <a:pPr algn="l"/>
            <a:r>
              <a:rPr lang="fr-FR" sz="2800" b="1" dirty="0">
                <a:solidFill>
                  <a:schemeClr val="accent6">
                    <a:lumMod val="75000"/>
                  </a:schemeClr>
                </a:solidFill>
              </a:rPr>
              <a:t>Analyser le marché</a:t>
            </a:r>
          </a:p>
        </p:txBody>
      </p:sp>
    </p:spTree>
  </p:cSld>
  <p:clrMapOvr>
    <a:masterClrMapping/>
  </p:clrMapOvr>
  <p:transition spd="med">
    <p:randomBar/>
  </p:transition>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460EF7E0-AADB-4548-8D12-8C4C31705AB3}" type="slidenum">
              <a:rPr lang="fr-FR"/>
              <a:pPr/>
              <a:t>190</a:t>
            </a:fld>
            <a:endParaRPr lang="fr-FR"/>
          </a:p>
        </p:txBody>
      </p:sp>
      <p:sp>
        <p:nvSpPr>
          <p:cNvPr id="132101" name="Text Box 5"/>
          <p:cNvSpPr txBox="1">
            <a:spLocks noChangeArrowheads="1"/>
          </p:cNvSpPr>
          <p:nvPr/>
        </p:nvSpPr>
        <p:spPr bwMode="auto">
          <a:xfrm>
            <a:off x="971550" y="998537"/>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consommateur</a:t>
            </a:r>
          </a:p>
        </p:txBody>
      </p:sp>
      <p:sp>
        <p:nvSpPr>
          <p:cNvPr id="132102" name="Text Box 6"/>
          <p:cNvSpPr txBox="1">
            <a:spLocks noChangeArrowheads="1"/>
          </p:cNvSpPr>
          <p:nvPr/>
        </p:nvSpPr>
        <p:spPr bwMode="auto">
          <a:xfrm>
            <a:off x="4795242" y="945355"/>
            <a:ext cx="42481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cahiers de tendance</a:t>
            </a:r>
          </a:p>
        </p:txBody>
      </p:sp>
      <p:sp>
        <p:nvSpPr>
          <p:cNvPr id="132103" name="AutoShape 7"/>
          <p:cNvSpPr>
            <a:spLocks noChangeArrowheads="1"/>
          </p:cNvSpPr>
          <p:nvPr/>
        </p:nvSpPr>
        <p:spPr bwMode="auto">
          <a:xfrm rot="5400000">
            <a:off x="4284663" y="1016794"/>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32105" name="AutoShape 9"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132106" name="Rectangle 10"/>
          <p:cNvSpPr>
            <a:spLocks noGrp="1" noChangeArrowheads="1"/>
          </p:cNvSpPr>
          <p:nvPr>
            <p:ph type="title" idx="4294967295"/>
          </p:nvPr>
        </p:nvSpPr>
        <p:spPr>
          <a:xfrm>
            <a:off x="2555875" y="224630"/>
            <a:ext cx="3600301"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132110" name="Text Box 14"/>
          <p:cNvSpPr txBox="1">
            <a:spLocks noChangeArrowheads="1"/>
          </p:cNvSpPr>
          <p:nvPr/>
        </p:nvSpPr>
        <p:spPr bwMode="auto">
          <a:xfrm>
            <a:off x="-2289175" y="4673600"/>
            <a:ext cx="184150" cy="366713"/>
          </a:xfrm>
          <a:prstGeom prst="rect">
            <a:avLst/>
          </a:prstGeom>
          <a:noFill/>
          <a:ln w="9525">
            <a:noFill/>
            <a:miter lim="800000"/>
            <a:headEnd/>
            <a:tailEnd/>
          </a:ln>
          <a:effectLst/>
        </p:spPr>
        <p:txBody>
          <a:bodyPr wrap="none">
            <a:spAutoFit/>
          </a:bodyPr>
          <a:lstStyle/>
          <a:p>
            <a:endParaRPr lang="fr-FR" sz="1800"/>
          </a:p>
        </p:txBody>
      </p:sp>
      <p:pic>
        <p:nvPicPr>
          <p:cNvPr id="132117" name="Picture 21"/>
          <p:cNvPicPr>
            <a:picLocks noChangeAspect="1" noChangeArrowheads="1"/>
          </p:cNvPicPr>
          <p:nvPr/>
        </p:nvPicPr>
        <p:blipFill>
          <a:blip r:embed="rId3" cstate="print"/>
          <a:srcRect/>
          <a:stretch>
            <a:fillRect/>
          </a:stretch>
        </p:blipFill>
        <p:spPr bwMode="auto">
          <a:xfrm>
            <a:off x="1331913" y="1708151"/>
            <a:ext cx="6552455" cy="4722235"/>
          </a:xfrm>
          <a:prstGeom prst="rect">
            <a:avLst/>
          </a:prstGeom>
          <a:noFill/>
          <a:ln w="9525">
            <a:solidFill>
              <a:srgbClr val="3333CC"/>
            </a:solidFill>
            <a:miter lim="800000"/>
            <a:headEnd/>
            <a:tailEnd/>
          </a:ln>
          <a:effectLst/>
        </p:spPr>
      </p:pic>
      <p:pic>
        <p:nvPicPr>
          <p:cNvPr id="12" name="Picture 2" descr="http://s1.edi-static.fr/Img/INFOGRAPHIE/2014/2/233753/Quelle-nouvelle-donne-grande-distribution--F.jpg"/>
          <p:cNvPicPr>
            <a:picLocks noChangeAspect="1" noChangeArrowheads="1"/>
          </p:cNvPicPr>
          <p:nvPr/>
        </p:nvPicPr>
        <p:blipFill>
          <a:blip r:embed="rId4" cstate="print"/>
          <a:srcRect/>
          <a:stretch>
            <a:fillRect/>
          </a:stretch>
        </p:blipFill>
        <p:spPr bwMode="auto">
          <a:xfrm>
            <a:off x="-1188640" y="12069960"/>
            <a:ext cx="6191250" cy="29889451"/>
          </a:xfrm>
          <a:prstGeom prst="rect">
            <a:avLst/>
          </a:prstGeom>
          <a:noFill/>
        </p:spPr>
      </p:pic>
    </p:spTree>
  </p:cSld>
  <p:clrMapOvr>
    <a:masterClrMapping/>
  </p:clrMapOvr>
  <p:transition spd="med">
    <p:randomBar/>
  </p:transition>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675688" y="6624638"/>
            <a:ext cx="468312" cy="260350"/>
          </a:xfrm>
        </p:spPr>
        <p:txBody>
          <a:bodyPr/>
          <a:lstStyle/>
          <a:p>
            <a:fld id="{A2D09929-E12F-4922-B42C-FBAF4D5FAB0E}" type="slidenum">
              <a:rPr lang="fr-FR"/>
              <a:pPr/>
              <a:t>191</a:t>
            </a:fld>
            <a:endParaRPr lang="fr-FR"/>
          </a:p>
        </p:txBody>
      </p:sp>
      <p:sp>
        <p:nvSpPr>
          <p:cNvPr id="279554" name="Text Box 2"/>
          <p:cNvSpPr txBox="1">
            <a:spLocks noChangeArrowheads="1"/>
          </p:cNvSpPr>
          <p:nvPr/>
        </p:nvSpPr>
        <p:spPr bwMode="auto">
          <a:xfrm>
            <a:off x="971550" y="10287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concurrence</a:t>
            </a:r>
          </a:p>
        </p:txBody>
      </p:sp>
      <p:sp>
        <p:nvSpPr>
          <p:cNvPr id="279555" name="Text Box 3"/>
          <p:cNvSpPr txBox="1">
            <a:spLocks noChangeArrowheads="1"/>
          </p:cNvSpPr>
          <p:nvPr/>
        </p:nvSpPr>
        <p:spPr bwMode="auto">
          <a:xfrm>
            <a:off x="4727574" y="1028700"/>
            <a:ext cx="35274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L’offre, la position</a:t>
            </a:r>
          </a:p>
        </p:txBody>
      </p:sp>
      <p:sp>
        <p:nvSpPr>
          <p:cNvPr id="279556" name="AutoShape 4"/>
          <p:cNvSpPr>
            <a:spLocks noChangeArrowheads="1"/>
          </p:cNvSpPr>
          <p:nvPr/>
        </p:nvSpPr>
        <p:spPr bwMode="auto">
          <a:xfrm rot="5400000">
            <a:off x="4284663" y="1046956"/>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79557" name="Rectangle 5"/>
          <p:cNvSpPr>
            <a:spLocks noChangeArrowheads="1"/>
          </p:cNvSpPr>
          <p:nvPr/>
        </p:nvSpPr>
        <p:spPr bwMode="auto">
          <a:xfrm>
            <a:off x="441474" y="1704975"/>
            <a:ext cx="5789612" cy="1930400"/>
          </a:xfrm>
          <a:prstGeom prst="rect">
            <a:avLst/>
          </a:prstGeom>
          <a:noFill/>
          <a:ln w="9525">
            <a:solidFill>
              <a:srgbClr val="3333CC"/>
            </a:solidFill>
            <a:miter lim="800000"/>
            <a:headEnd/>
            <a:tailEnd/>
          </a:ln>
          <a:effectLst/>
        </p:spPr>
        <p:txBody>
          <a:bodyPr lIns="65067" rIns="142830" anchor="ctr">
            <a:spAutoFit/>
          </a:bodyPr>
          <a:lstStyle/>
          <a:p>
            <a:pPr marL="265113" indent="-265113">
              <a:spcBef>
                <a:spcPct val="25000"/>
              </a:spcBef>
              <a:buFontTx/>
              <a:buChar char="•"/>
            </a:pPr>
            <a:r>
              <a:rPr lang="fr-FR" sz="2000" dirty="0">
                <a:solidFill>
                  <a:schemeClr val="accent6">
                    <a:lumMod val="75000"/>
                  </a:schemeClr>
                </a:solidFill>
                <a:cs typeface="Arial" charset="0"/>
              </a:rPr>
              <a:t>Offre (caractéristiques, prix…)</a:t>
            </a:r>
          </a:p>
          <a:p>
            <a:pPr marL="265113" indent="-265113">
              <a:spcBef>
                <a:spcPct val="25000"/>
              </a:spcBef>
              <a:buFontTx/>
              <a:buChar char="•"/>
            </a:pPr>
            <a:r>
              <a:rPr lang="fr-FR" sz="2000" dirty="0">
                <a:solidFill>
                  <a:schemeClr val="accent6">
                    <a:lumMod val="75000"/>
                  </a:schemeClr>
                </a:solidFill>
                <a:cs typeface="Arial" charset="0"/>
              </a:rPr>
              <a:t>Stratégie</a:t>
            </a:r>
          </a:p>
          <a:p>
            <a:pPr marL="265113" indent="-265113">
              <a:spcBef>
                <a:spcPct val="25000"/>
              </a:spcBef>
              <a:buFontTx/>
              <a:buChar char="•"/>
            </a:pPr>
            <a:r>
              <a:rPr lang="fr-FR" sz="2000" dirty="0">
                <a:solidFill>
                  <a:schemeClr val="accent6">
                    <a:lumMod val="75000"/>
                  </a:schemeClr>
                </a:solidFill>
                <a:cs typeface="Arial" charset="0"/>
              </a:rPr>
              <a:t>Partenaires</a:t>
            </a:r>
          </a:p>
          <a:p>
            <a:pPr marL="265113" indent="-265113">
              <a:spcBef>
                <a:spcPct val="25000"/>
              </a:spcBef>
              <a:buFontTx/>
              <a:buChar char="•"/>
            </a:pPr>
            <a:r>
              <a:rPr lang="fr-FR" sz="2000" dirty="0">
                <a:solidFill>
                  <a:schemeClr val="accent6">
                    <a:lumMod val="75000"/>
                  </a:schemeClr>
                </a:solidFill>
                <a:cs typeface="Arial" charset="0"/>
              </a:rPr>
              <a:t>Moyens financiers</a:t>
            </a:r>
          </a:p>
          <a:p>
            <a:pPr marL="265113" indent="-265113">
              <a:spcBef>
                <a:spcPct val="25000"/>
              </a:spcBef>
              <a:buFontTx/>
              <a:buChar char="•"/>
            </a:pPr>
            <a:r>
              <a:rPr lang="fr-FR" sz="2000" dirty="0">
                <a:solidFill>
                  <a:schemeClr val="accent6">
                    <a:lumMod val="75000"/>
                  </a:schemeClr>
                </a:solidFill>
                <a:cs typeface="Arial" charset="0"/>
              </a:rPr>
              <a:t>Equipe dirigeante</a:t>
            </a:r>
          </a:p>
        </p:txBody>
      </p:sp>
      <p:sp>
        <p:nvSpPr>
          <p:cNvPr id="279558" name="AutoShape 6"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279559" name="Rectangle 7"/>
          <p:cNvSpPr>
            <a:spLocks noGrp="1" noChangeArrowheads="1"/>
          </p:cNvSpPr>
          <p:nvPr>
            <p:ph type="title" idx="4294967295"/>
          </p:nvPr>
        </p:nvSpPr>
        <p:spPr>
          <a:xfrm>
            <a:off x="2557042" y="188640"/>
            <a:ext cx="3674044"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279560" name="Rectangle 8"/>
          <p:cNvSpPr>
            <a:spLocks noChangeArrowheads="1"/>
          </p:cNvSpPr>
          <p:nvPr/>
        </p:nvSpPr>
        <p:spPr bwMode="auto">
          <a:xfrm>
            <a:off x="3998267" y="3719513"/>
            <a:ext cx="4465637" cy="2027237"/>
          </a:xfrm>
          <a:prstGeom prst="rect">
            <a:avLst/>
          </a:prstGeom>
          <a:noFill/>
          <a:ln w="9525">
            <a:solidFill>
              <a:srgbClr val="3333CC"/>
            </a:solidFill>
            <a:miter lim="800000"/>
            <a:headEnd/>
            <a:tailEnd/>
          </a:ln>
          <a:effectLst/>
        </p:spPr>
        <p:txBody>
          <a:bodyPr lIns="65067" rIns="142830" anchor="ctr">
            <a:spAutoFit/>
          </a:bodyPr>
          <a:lstStyle/>
          <a:p>
            <a:pPr marL="1338263" indent="-265113">
              <a:spcBef>
                <a:spcPct val="20000"/>
              </a:spcBef>
              <a:buFontTx/>
              <a:buChar char="•"/>
            </a:pPr>
            <a:r>
              <a:rPr lang="fr-FR" sz="1800" dirty="0">
                <a:solidFill>
                  <a:schemeClr val="accent6">
                    <a:lumMod val="75000"/>
                  </a:schemeClr>
                </a:solidFill>
                <a:cs typeface="Arial" charset="0"/>
              </a:rPr>
              <a:t>Publicités</a:t>
            </a:r>
          </a:p>
          <a:p>
            <a:pPr marL="1338263" indent="-265113">
              <a:spcBef>
                <a:spcPct val="20000"/>
              </a:spcBef>
              <a:buFontTx/>
              <a:buChar char="•"/>
            </a:pPr>
            <a:r>
              <a:rPr lang="fr-FR" sz="1800" dirty="0">
                <a:solidFill>
                  <a:schemeClr val="accent6">
                    <a:lumMod val="75000"/>
                  </a:schemeClr>
                </a:solidFill>
                <a:cs typeface="Arial" charset="0"/>
              </a:rPr>
              <a:t>Documentations produits</a:t>
            </a:r>
          </a:p>
          <a:p>
            <a:pPr marL="1338263" indent="-265113">
              <a:spcBef>
                <a:spcPct val="20000"/>
              </a:spcBef>
              <a:buFontTx/>
              <a:buChar char="•"/>
            </a:pPr>
            <a:r>
              <a:rPr lang="fr-FR" sz="1800" dirty="0">
                <a:solidFill>
                  <a:schemeClr val="accent6">
                    <a:lumMod val="75000"/>
                  </a:schemeClr>
                </a:solidFill>
                <a:cs typeface="Arial" charset="0"/>
              </a:rPr>
              <a:t>Revue de presse</a:t>
            </a:r>
          </a:p>
          <a:p>
            <a:pPr marL="1338263" indent="-265113">
              <a:spcBef>
                <a:spcPct val="20000"/>
              </a:spcBef>
              <a:buFontTx/>
              <a:buChar char="•"/>
            </a:pPr>
            <a:r>
              <a:rPr lang="fr-FR" sz="1800" dirty="0">
                <a:solidFill>
                  <a:schemeClr val="accent6">
                    <a:lumMod val="75000"/>
                  </a:schemeClr>
                </a:solidFill>
                <a:cs typeface="Arial" charset="0"/>
              </a:rPr>
              <a:t>Rapport annuel</a:t>
            </a:r>
          </a:p>
          <a:p>
            <a:pPr marL="1338263" indent="-265113">
              <a:spcBef>
                <a:spcPct val="20000"/>
              </a:spcBef>
              <a:buFontTx/>
              <a:buChar char="•"/>
            </a:pPr>
            <a:r>
              <a:rPr lang="fr-FR" sz="1800" dirty="0">
                <a:solidFill>
                  <a:schemeClr val="accent6">
                    <a:lumMod val="75000"/>
                  </a:schemeClr>
                </a:solidFill>
                <a:cs typeface="Arial" charset="0"/>
              </a:rPr>
              <a:t>Organisme fédérateur</a:t>
            </a:r>
          </a:p>
          <a:p>
            <a:pPr marL="1338263" indent="-265113">
              <a:spcBef>
                <a:spcPct val="20000"/>
              </a:spcBef>
              <a:buFontTx/>
              <a:buChar char="•"/>
            </a:pPr>
            <a:r>
              <a:rPr lang="fr-FR" sz="1800" dirty="0">
                <a:solidFill>
                  <a:schemeClr val="accent6">
                    <a:lumMod val="75000"/>
                  </a:schemeClr>
                </a:solidFill>
                <a:cs typeface="Arial" charset="0"/>
              </a:rPr>
              <a:t>Enquêtes terrains</a:t>
            </a:r>
          </a:p>
        </p:txBody>
      </p:sp>
      <p:sp>
        <p:nvSpPr>
          <p:cNvPr id="279561" name="Text Box 9"/>
          <p:cNvSpPr txBox="1">
            <a:spLocks noChangeArrowheads="1"/>
          </p:cNvSpPr>
          <p:nvPr/>
        </p:nvSpPr>
        <p:spPr bwMode="auto">
          <a:xfrm>
            <a:off x="5105400" y="1704975"/>
            <a:ext cx="1584325"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a:solidFill>
                  <a:schemeClr val="bg1"/>
                </a:solidFill>
              </a:rPr>
              <a:t>QUOI ?</a:t>
            </a:r>
          </a:p>
        </p:txBody>
      </p:sp>
      <p:sp>
        <p:nvSpPr>
          <p:cNvPr id="279562" name="Text Box 10"/>
          <p:cNvSpPr txBox="1">
            <a:spLocks noChangeArrowheads="1"/>
          </p:cNvSpPr>
          <p:nvPr/>
        </p:nvSpPr>
        <p:spPr bwMode="auto">
          <a:xfrm>
            <a:off x="3492500" y="3716338"/>
            <a:ext cx="1584325"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COMMENT</a:t>
            </a:r>
            <a:r>
              <a:rPr lang="fr-FR" sz="1800" b="1" dirty="0">
                <a:solidFill>
                  <a:srgbClr val="000066"/>
                </a:solidFill>
              </a:rPr>
              <a:t> </a:t>
            </a:r>
            <a:r>
              <a:rPr lang="fr-FR" sz="1800" b="1" dirty="0">
                <a:solidFill>
                  <a:schemeClr val="bg1"/>
                </a:solidFill>
              </a:rPr>
              <a:t>?</a:t>
            </a:r>
          </a:p>
        </p:txBody>
      </p:sp>
      <p:sp>
        <p:nvSpPr>
          <p:cNvPr id="279563" name="Text Box 11"/>
          <p:cNvSpPr txBox="1">
            <a:spLocks noChangeArrowheads="1"/>
          </p:cNvSpPr>
          <p:nvPr/>
        </p:nvSpPr>
        <p:spPr bwMode="auto">
          <a:xfrm>
            <a:off x="-2289175" y="4673600"/>
            <a:ext cx="184150" cy="366713"/>
          </a:xfrm>
          <a:prstGeom prst="rect">
            <a:avLst/>
          </a:prstGeom>
          <a:noFill/>
          <a:ln w="9525">
            <a:noFill/>
            <a:miter lim="800000"/>
            <a:headEnd/>
            <a:tailEnd/>
          </a:ln>
          <a:effectLst/>
        </p:spPr>
        <p:txBody>
          <a:bodyPr wrap="none">
            <a:spAutoFit/>
          </a:bodyPr>
          <a:lstStyle/>
          <a:p>
            <a:endParaRPr lang="fr-FR" sz="1800"/>
          </a:p>
        </p:txBody>
      </p:sp>
      <p:sp>
        <p:nvSpPr>
          <p:cNvPr id="279564" name="AutoShape 12"/>
          <p:cNvSpPr>
            <a:spLocks noChangeArrowheads="1"/>
          </p:cNvSpPr>
          <p:nvPr/>
        </p:nvSpPr>
        <p:spPr bwMode="auto">
          <a:xfrm rot="5400000">
            <a:off x="1782763" y="6107113"/>
            <a:ext cx="649288"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79565" name="Text Box 13"/>
          <p:cNvSpPr txBox="1">
            <a:spLocks noChangeArrowheads="1"/>
          </p:cNvSpPr>
          <p:nvPr/>
        </p:nvSpPr>
        <p:spPr bwMode="auto">
          <a:xfrm>
            <a:off x="2627313" y="6007247"/>
            <a:ext cx="3744912"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i="1" dirty="0">
                <a:solidFill>
                  <a:schemeClr val="bg1"/>
                </a:solidFill>
              </a:rPr>
              <a:t>Forces/Faiblesses</a:t>
            </a:r>
          </a:p>
        </p:txBody>
      </p:sp>
      <p:sp>
        <p:nvSpPr>
          <p:cNvPr id="279566" name="AutoShape 14"/>
          <p:cNvSpPr>
            <a:spLocks noChangeArrowheads="1"/>
          </p:cNvSpPr>
          <p:nvPr/>
        </p:nvSpPr>
        <p:spPr bwMode="auto">
          <a:xfrm rot="16200000">
            <a:off x="1079500" y="5907235"/>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460EF7E0-AADB-4548-8D12-8C4C31705AB3}" type="slidenum">
              <a:rPr lang="fr-FR"/>
              <a:pPr/>
              <a:t>192</a:t>
            </a:fld>
            <a:endParaRPr lang="fr-FR"/>
          </a:p>
        </p:txBody>
      </p:sp>
      <p:sp>
        <p:nvSpPr>
          <p:cNvPr id="132105" name="AutoShape 9"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132110" name="Text Box 14"/>
          <p:cNvSpPr txBox="1">
            <a:spLocks noChangeArrowheads="1"/>
          </p:cNvSpPr>
          <p:nvPr/>
        </p:nvSpPr>
        <p:spPr bwMode="auto">
          <a:xfrm>
            <a:off x="-2289175" y="4673600"/>
            <a:ext cx="184150" cy="366713"/>
          </a:xfrm>
          <a:prstGeom prst="rect">
            <a:avLst/>
          </a:prstGeom>
          <a:noFill/>
          <a:ln w="9525">
            <a:noFill/>
            <a:miter lim="800000"/>
            <a:headEnd/>
            <a:tailEnd/>
          </a:ln>
          <a:effectLst/>
        </p:spPr>
        <p:txBody>
          <a:bodyPr wrap="none">
            <a:spAutoFit/>
          </a:bodyPr>
          <a:lstStyle/>
          <a:p>
            <a:endParaRPr lang="fr-FR" sz="1800"/>
          </a:p>
        </p:txBody>
      </p:sp>
      <p:pic>
        <p:nvPicPr>
          <p:cNvPr id="12" name="Picture 2" descr="http://s1.edi-static.fr/Img/INFOGRAPHIE/2014/2/233753/Quelle-nouvelle-donne-grande-distribution--F.jpg"/>
          <p:cNvPicPr>
            <a:picLocks noChangeAspect="1" noChangeArrowheads="1"/>
          </p:cNvPicPr>
          <p:nvPr/>
        </p:nvPicPr>
        <p:blipFill>
          <a:blip r:embed="rId3" cstate="print"/>
          <a:srcRect/>
          <a:stretch>
            <a:fillRect/>
          </a:stretch>
        </p:blipFill>
        <p:spPr bwMode="auto">
          <a:xfrm>
            <a:off x="-1188640" y="12069960"/>
            <a:ext cx="6191250" cy="29889451"/>
          </a:xfrm>
          <a:prstGeom prst="rect">
            <a:avLst/>
          </a:prstGeom>
          <a:noFill/>
        </p:spPr>
      </p:pic>
      <p:pic>
        <p:nvPicPr>
          <p:cNvPr id="568322" name="Picture 2"/>
          <p:cNvPicPr>
            <a:picLocks noChangeAspect="1" noChangeArrowheads="1"/>
          </p:cNvPicPr>
          <p:nvPr/>
        </p:nvPicPr>
        <p:blipFill rotWithShape="1">
          <a:blip r:embed="rId4">
            <a:grayscl/>
            <a:extLst>
              <a:ext uri="{28A0092B-C50C-407E-A947-70E740481C1C}">
                <a14:useLocalDpi xmlns:a14="http://schemas.microsoft.com/office/drawing/2010/main" val="0"/>
              </a:ext>
            </a:extLst>
          </a:blip>
          <a:srcRect l="14873" t="18320" r="35822" b="23868"/>
          <a:stretch/>
        </p:blipFill>
        <p:spPr bwMode="auto">
          <a:xfrm>
            <a:off x="1257300" y="1844824"/>
            <a:ext cx="6415088" cy="422910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3" name="Picture 2" descr="C:\Users\BLUEOFFICE\Desktop\66.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577240"/>
      </p:ext>
    </p:extLst>
  </p:cSld>
  <p:clrMapOvr>
    <a:masterClrMapping/>
  </p:clrMapOvr>
  <p:transition spd="med">
    <p:randomBar/>
  </p:transition>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460EF7E0-AADB-4548-8D12-8C4C31705AB3}" type="slidenum">
              <a:rPr lang="fr-FR"/>
              <a:pPr/>
              <a:t>193</a:t>
            </a:fld>
            <a:endParaRPr lang="fr-FR"/>
          </a:p>
        </p:txBody>
      </p:sp>
      <p:sp>
        <p:nvSpPr>
          <p:cNvPr id="132101" name="Text Box 5"/>
          <p:cNvSpPr txBox="1">
            <a:spLocks noChangeArrowheads="1"/>
          </p:cNvSpPr>
          <p:nvPr/>
        </p:nvSpPr>
        <p:spPr bwMode="auto">
          <a:xfrm>
            <a:off x="971550" y="998537"/>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L’étude de marché</a:t>
            </a:r>
          </a:p>
        </p:txBody>
      </p:sp>
      <p:sp>
        <p:nvSpPr>
          <p:cNvPr id="132102" name="Text Box 6"/>
          <p:cNvSpPr txBox="1">
            <a:spLocks noChangeArrowheads="1"/>
          </p:cNvSpPr>
          <p:nvPr/>
        </p:nvSpPr>
        <p:spPr bwMode="auto">
          <a:xfrm>
            <a:off x="4795242" y="945355"/>
            <a:ext cx="1936998" cy="457200"/>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Recherche  </a:t>
            </a:r>
          </a:p>
        </p:txBody>
      </p:sp>
      <p:sp>
        <p:nvSpPr>
          <p:cNvPr id="132103" name="AutoShape 7"/>
          <p:cNvSpPr>
            <a:spLocks noChangeArrowheads="1"/>
          </p:cNvSpPr>
          <p:nvPr/>
        </p:nvSpPr>
        <p:spPr bwMode="auto">
          <a:xfrm rot="5400000">
            <a:off x="4284663" y="1016794"/>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32105" name="AutoShape 9"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132106" name="Rectangle 10"/>
          <p:cNvSpPr>
            <a:spLocks noGrp="1" noChangeArrowheads="1"/>
          </p:cNvSpPr>
          <p:nvPr>
            <p:ph type="title" idx="4294967295"/>
          </p:nvPr>
        </p:nvSpPr>
        <p:spPr>
          <a:xfrm>
            <a:off x="2555875" y="224630"/>
            <a:ext cx="3600301" cy="706437"/>
          </a:xfrm>
          <a:prstGeom prst="rect">
            <a:avLst/>
          </a:prstGeom>
          <a:noFill/>
          <a:ln/>
        </p:spPr>
        <p:txBody>
          <a:bodyPr/>
          <a:lstStyle/>
          <a:p>
            <a:pPr algn="l"/>
            <a:r>
              <a:rPr lang="fr-FR" sz="2800" b="1" dirty="0">
                <a:solidFill>
                  <a:schemeClr val="accent6">
                    <a:lumMod val="75000"/>
                  </a:schemeClr>
                </a:solidFill>
              </a:rPr>
              <a:t>Analyser le marché</a:t>
            </a:r>
          </a:p>
        </p:txBody>
      </p:sp>
      <p:sp>
        <p:nvSpPr>
          <p:cNvPr id="132110" name="Text Box 14"/>
          <p:cNvSpPr txBox="1">
            <a:spLocks noChangeArrowheads="1"/>
          </p:cNvSpPr>
          <p:nvPr/>
        </p:nvSpPr>
        <p:spPr bwMode="auto">
          <a:xfrm>
            <a:off x="-2289175" y="4673600"/>
            <a:ext cx="184150" cy="366713"/>
          </a:xfrm>
          <a:prstGeom prst="rect">
            <a:avLst/>
          </a:prstGeom>
          <a:noFill/>
          <a:ln w="9525">
            <a:noFill/>
            <a:miter lim="800000"/>
            <a:headEnd/>
            <a:tailEnd/>
          </a:ln>
          <a:effectLst/>
        </p:spPr>
        <p:txBody>
          <a:bodyPr wrap="none">
            <a:spAutoFit/>
          </a:bodyPr>
          <a:lstStyle/>
          <a:p>
            <a:endParaRPr lang="fr-FR" sz="1800"/>
          </a:p>
        </p:txBody>
      </p:sp>
      <p:pic>
        <p:nvPicPr>
          <p:cNvPr id="12" name="Picture 2" descr="http://s1.edi-static.fr/Img/INFOGRAPHIE/2014/2/233753/Quelle-nouvelle-donne-grande-distribution--F.jpg"/>
          <p:cNvPicPr>
            <a:picLocks noChangeAspect="1" noChangeArrowheads="1"/>
          </p:cNvPicPr>
          <p:nvPr/>
        </p:nvPicPr>
        <p:blipFill>
          <a:blip r:embed="rId3" cstate="print"/>
          <a:srcRect/>
          <a:stretch>
            <a:fillRect/>
          </a:stretch>
        </p:blipFill>
        <p:spPr bwMode="auto">
          <a:xfrm>
            <a:off x="-1188640" y="12069960"/>
            <a:ext cx="6191250" cy="29889451"/>
          </a:xfrm>
          <a:prstGeom prst="rect">
            <a:avLst/>
          </a:prstGeom>
          <a:noFill/>
        </p:spPr>
      </p:pic>
      <p:pic>
        <p:nvPicPr>
          <p:cNvPr id="569346" name="Picture 2"/>
          <p:cNvPicPr>
            <a:picLocks noChangeAspect="1" noChangeArrowheads="1"/>
          </p:cNvPicPr>
          <p:nvPr/>
        </p:nvPicPr>
        <p:blipFill rotWithShape="1">
          <a:blip r:embed="rId4">
            <a:grayscl/>
            <a:extLst>
              <a:ext uri="{28A0092B-C50C-407E-A947-70E740481C1C}">
                <a14:useLocalDpi xmlns:a14="http://schemas.microsoft.com/office/drawing/2010/main" val="0"/>
              </a:ext>
            </a:extLst>
          </a:blip>
          <a:srcRect l="15215" t="21307" r="37677" b="25177"/>
          <a:stretch/>
        </p:blipFill>
        <p:spPr bwMode="auto">
          <a:xfrm>
            <a:off x="1159388" y="1745828"/>
            <a:ext cx="6971274" cy="4452515"/>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
        <p:nvSpPr>
          <p:cNvPr id="13" name="Text Box 6"/>
          <p:cNvSpPr txBox="1">
            <a:spLocks noChangeArrowheads="1"/>
          </p:cNvSpPr>
          <p:nvPr/>
        </p:nvSpPr>
        <p:spPr bwMode="auto">
          <a:xfrm>
            <a:off x="5248622" y="3748960"/>
            <a:ext cx="2736304" cy="3877985"/>
          </a:xfrm>
          <a:prstGeom prst="rect">
            <a:avLst/>
          </a:prstGeom>
          <a:noFill/>
          <a:ln w="9525">
            <a:noFill/>
            <a:miter lim="800000"/>
            <a:headEnd/>
            <a:tailEnd/>
          </a:ln>
          <a:effectLst/>
        </p:spPr>
        <p:txBody>
          <a:bodyPr wrap="square">
            <a:spAutoFit/>
          </a:bodyPr>
          <a:lstStyle/>
          <a:p>
            <a:pPr marL="171450" indent="-171450">
              <a:spcBef>
                <a:spcPct val="50000"/>
              </a:spcBef>
              <a:buFontTx/>
              <a:buChar char="-"/>
            </a:pPr>
            <a:r>
              <a:rPr lang="fr-FR" sz="1200" dirty="0">
                <a:solidFill>
                  <a:srgbClr val="3333CC"/>
                </a:solidFill>
              </a:rPr>
              <a:t>Les mairies</a:t>
            </a:r>
          </a:p>
          <a:p>
            <a:pPr marL="171450" indent="-171450">
              <a:spcBef>
                <a:spcPct val="50000"/>
              </a:spcBef>
              <a:buFontTx/>
              <a:buChar char="-"/>
            </a:pPr>
            <a:r>
              <a:rPr lang="fr-FR" sz="1200" dirty="0">
                <a:solidFill>
                  <a:srgbClr val="3333CC"/>
                </a:solidFill>
              </a:rPr>
              <a:t>I.N.S.E.E.</a:t>
            </a:r>
          </a:p>
          <a:p>
            <a:pPr marL="171450" indent="-171450">
              <a:spcBef>
                <a:spcPct val="50000"/>
              </a:spcBef>
              <a:buFontTx/>
              <a:buChar char="-"/>
            </a:pPr>
            <a:r>
              <a:rPr lang="fr-FR" sz="1200" dirty="0">
                <a:solidFill>
                  <a:srgbClr val="3333CC"/>
                </a:solidFill>
              </a:rPr>
              <a:t>…</a:t>
            </a:r>
          </a:p>
          <a:p>
            <a:pPr marL="171450" indent="-171450">
              <a:spcBef>
                <a:spcPct val="50000"/>
              </a:spcBef>
              <a:buFontTx/>
              <a:buChar char="-"/>
            </a:pPr>
            <a:r>
              <a:rPr lang="fr-FR" sz="1200" dirty="0">
                <a:solidFill>
                  <a:srgbClr val="3333CC"/>
                </a:solidFill>
              </a:rPr>
              <a:t>…</a:t>
            </a:r>
          </a:p>
          <a:p>
            <a:pPr marL="171450" indent="-171450">
              <a:spcBef>
                <a:spcPct val="50000"/>
              </a:spcBef>
              <a:buFontTx/>
              <a:buChar char="-"/>
            </a:pPr>
            <a:r>
              <a:rPr lang="fr-FR" sz="1200" dirty="0">
                <a:solidFill>
                  <a:srgbClr val="3333CC"/>
                </a:solidFill>
              </a:rPr>
              <a:t>…</a:t>
            </a:r>
          </a:p>
          <a:p>
            <a:pPr marL="171450" indent="-171450">
              <a:spcBef>
                <a:spcPct val="50000"/>
              </a:spcBef>
              <a:buFontTx/>
              <a:buChar char="-"/>
            </a:pPr>
            <a:r>
              <a:rPr lang="fr-FR" sz="1200" dirty="0">
                <a:solidFill>
                  <a:srgbClr val="3333CC"/>
                </a:solidFill>
              </a:rPr>
              <a:t>…</a:t>
            </a:r>
          </a:p>
          <a:p>
            <a:pPr marL="171450" indent="-171450">
              <a:spcBef>
                <a:spcPct val="50000"/>
              </a:spcBef>
              <a:buFontTx/>
              <a:buChar char="-"/>
            </a:pPr>
            <a:endParaRPr lang="fr-FR" sz="1200" dirty="0">
              <a:solidFill>
                <a:srgbClr val="3333CC"/>
              </a:solidFill>
            </a:endParaRPr>
          </a:p>
          <a:p>
            <a:pPr marL="171450" indent="-171450">
              <a:spcBef>
                <a:spcPct val="50000"/>
              </a:spcBef>
              <a:buFontTx/>
              <a:buChar char="-"/>
            </a:pPr>
            <a:endParaRPr lang="fr-FR" sz="1200" dirty="0">
              <a:solidFill>
                <a:srgbClr val="3333CC"/>
              </a:solidFill>
            </a:endParaRPr>
          </a:p>
          <a:p>
            <a:pPr>
              <a:spcBef>
                <a:spcPct val="50000"/>
              </a:spcBef>
            </a:pPr>
            <a:endParaRPr lang="fr-FR" sz="1200" dirty="0">
              <a:solidFill>
                <a:srgbClr val="3333CC"/>
              </a:solidFill>
            </a:endParaRPr>
          </a:p>
          <a:p>
            <a:pPr>
              <a:spcBef>
                <a:spcPct val="50000"/>
              </a:spcBef>
            </a:pPr>
            <a:endParaRPr lang="fr-FR" sz="1200" dirty="0">
              <a:solidFill>
                <a:srgbClr val="3333CC"/>
              </a:solidFill>
            </a:endParaRPr>
          </a:p>
          <a:p>
            <a:pPr>
              <a:spcBef>
                <a:spcPct val="50000"/>
              </a:spcBef>
            </a:pPr>
            <a:endParaRPr lang="fr-FR" sz="1200" dirty="0">
              <a:solidFill>
                <a:srgbClr val="3333CC"/>
              </a:solidFill>
            </a:endParaRPr>
          </a:p>
          <a:p>
            <a:pPr>
              <a:spcBef>
                <a:spcPct val="50000"/>
              </a:spcBef>
            </a:pPr>
            <a:endParaRPr lang="fr-FR" sz="1200" dirty="0">
              <a:solidFill>
                <a:srgbClr val="3333CC"/>
              </a:solidFill>
            </a:endParaRPr>
          </a:p>
          <a:p>
            <a:pPr>
              <a:spcBef>
                <a:spcPct val="50000"/>
              </a:spcBef>
            </a:pPr>
            <a:endParaRPr lang="fr-FR" sz="1200" dirty="0">
              <a:solidFill>
                <a:srgbClr val="3333CC"/>
              </a:solidFill>
            </a:endParaRPr>
          </a:p>
          <a:p>
            <a:pPr>
              <a:spcBef>
                <a:spcPct val="50000"/>
              </a:spcBef>
            </a:pPr>
            <a:endParaRPr lang="fr-FR" sz="1200" dirty="0">
              <a:solidFill>
                <a:srgbClr val="3333CC"/>
              </a:solidFill>
            </a:endParaRPr>
          </a:p>
        </p:txBody>
      </p:sp>
      <p:pic>
        <p:nvPicPr>
          <p:cNvPr id="564226" name="Picture 2" descr="C:\Users\BLUEOFFICE\Desktop\index.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83374" y="2663956"/>
            <a:ext cx="1866800" cy="37808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577240"/>
      </p:ext>
    </p:extLst>
  </p:cSld>
  <p:clrMapOvr>
    <a:masterClrMapping/>
  </p:clrMapOvr>
  <p:transition spd="med">
    <p:randomBar/>
  </p:transition>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194</a:t>
            </a:fld>
            <a:endParaRPr lang="fr-FR" dirty="0"/>
          </a:p>
        </p:txBody>
      </p:sp>
      <p:pic>
        <p:nvPicPr>
          <p:cNvPr id="5652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718" t="10123" r="28768" b="6207"/>
          <a:stretch/>
        </p:blipFill>
        <p:spPr bwMode="auto">
          <a:xfrm>
            <a:off x="1187624" y="332656"/>
            <a:ext cx="6312310" cy="6120581"/>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156300953"/>
      </p:ext>
    </p:extLst>
  </p:cSld>
  <p:clrMapOvr>
    <a:masterClrMapping/>
  </p:clrMapOvr>
  <p:transition spd="med">
    <p:randomBar/>
  </p:transition>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195</a:t>
            </a:fld>
            <a:endParaRPr lang="fr-FR" dirty="0"/>
          </a:p>
        </p:txBody>
      </p:sp>
      <p:pic>
        <p:nvPicPr>
          <p:cNvPr id="5662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458" t="11131" r="28842" b="5805"/>
          <a:stretch/>
        </p:blipFill>
        <p:spPr bwMode="auto">
          <a:xfrm>
            <a:off x="1259632" y="378157"/>
            <a:ext cx="6336544" cy="6076336"/>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00957217"/>
      </p:ext>
    </p:extLst>
  </p:cSld>
  <p:clrMapOvr>
    <a:masterClrMapping/>
  </p:clrMapOvr>
  <p:transition spd="med">
    <p:randomBar/>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196</a:t>
            </a:fld>
            <a:endParaRPr lang="fr-FR" dirty="0"/>
          </a:p>
        </p:txBody>
      </p:sp>
      <p:pic>
        <p:nvPicPr>
          <p:cNvPr id="5672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852" t="10686" r="28634" b="6251"/>
          <a:stretch/>
        </p:blipFill>
        <p:spPr bwMode="auto">
          <a:xfrm>
            <a:off x="1475656" y="260648"/>
            <a:ext cx="6312309" cy="6076336"/>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04355747"/>
      </p:ext>
    </p:extLst>
  </p:cSld>
  <p:clrMapOvr>
    <a:masterClrMapping/>
  </p:clrMapOvr>
  <p:transition spd="med">
    <p:randomBar/>
  </p:transition>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197</a:t>
            </a:fld>
            <a:endParaRPr lang="fr-FR" dirty="0"/>
          </a:p>
        </p:txBody>
      </p:sp>
      <p:pic>
        <p:nvPicPr>
          <p:cNvPr id="5683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978" t="10526" r="28621" b="5804"/>
          <a:stretch/>
        </p:blipFill>
        <p:spPr bwMode="auto">
          <a:xfrm>
            <a:off x="1043608" y="332656"/>
            <a:ext cx="6297561" cy="6120581"/>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69927043"/>
      </p:ext>
    </p:extLst>
  </p:cSld>
  <p:clrMapOvr>
    <a:masterClrMapping/>
  </p:clrMapOvr>
  <p:transition spd="med">
    <p:randomBa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198</a:t>
            </a:fld>
            <a:endParaRPr lang="fr-FR" dirty="0"/>
          </a:p>
        </p:txBody>
      </p:sp>
      <p:pic>
        <p:nvPicPr>
          <p:cNvPr id="5693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212" t="10988" r="28727" b="6552"/>
          <a:stretch/>
        </p:blipFill>
        <p:spPr bwMode="auto">
          <a:xfrm>
            <a:off x="1403648" y="260648"/>
            <a:ext cx="6253316" cy="6032090"/>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50849079"/>
      </p:ext>
    </p:extLst>
  </p:cSld>
  <p:clrMapOvr>
    <a:masterClrMapping/>
  </p:clrMapOvr>
  <p:transition spd="med">
    <p:randomBar/>
  </p:transition>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460EF7E0-AADB-4548-8D12-8C4C31705AB3}" type="slidenum">
              <a:rPr lang="fr-FR"/>
              <a:pPr/>
              <a:t>199</a:t>
            </a:fld>
            <a:endParaRPr lang="fr-FR"/>
          </a:p>
        </p:txBody>
      </p:sp>
      <p:sp>
        <p:nvSpPr>
          <p:cNvPr id="132105" name="AutoShape 9" descr="no?">
            <a:hlinkClick r:id="rId2"/>
          </p:cNvPr>
          <p:cNvSpPr>
            <a:spLocks noChangeAspect="1" noChangeArrowheads="1"/>
          </p:cNvSpPr>
          <p:nvPr/>
        </p:nvSpPr>
        <p:spPr bwMode="auto">
          <a:xfrm>
            <a:off x="-4359275" y="2767013"/>
            <a:ext cx="304800" cy="304800"/>
          </a:xfrm>
          <a:prstGeom prst="rect">
            <a:avLst/>
          </a:prstGeom>
          <a:noFill/>
        </p:spPr>
        <p:txBody>
          <a:bodyPr/>
          <a:lstStyle/>
          <a:p>
            <a:endParaRPr lang="fr-FR"/>
          </a:p>
        </p:txBody>
      </p:sp>
      <p:sp>
        <p:nvSpPr>
          <p:cNvPr id="132110" name="Text Box 14"/>
          <p:cNvSpPr txBox="1">
            <a:spLocks noChangeArrowheads="1"/>
          </p:cNvSpPr>
          <p:nvPr/>
        </p:nvSpPr>
        <p:spPr bwMode="auto">
          <a:xfrm>
            <a:off x="-2289175" y="4673600"/>
            <a:ext cx="184150" cy="366713"/>
          </a:xfrm>
          <a:prstGeom prst="rect">
            <a:avLst/>
          </a:prstGeom>
          <a:noFill/>
          <a:ln w="9525">
            <a:noFill/>
            <a:miter lim="800000"/>
            <a:headEnd/>
            <a:tailEnd/>
          </a:ln>
          <a:effectLst/>
        </p:spPr>
        <p:txBody>
          <a:bodyPr wrap="none">
            <a:spAutoFit/>
          </a:bodyPr>
          <a:lstStyle/>
          <a:p>
            <a:endParaRPr lang="fr-FR" sz="1800"/>
          </a:p>
        </p:txBody>
      </p:sp>
      <p:pic>
        <p:nvPicPr>
          <p:cNvPr id="12" name="Picture 2" descr="http://s1.edi-static.fr/Img/INFOGRAPHIE/2014/2/233753/Quelle-nouvelle-donne-grande-distribution--F.jpg"/>
          <p:cNvPicPr>
            <a:picLocks noChangeAspect="1" noChangeArrowheads="1"/>
          </p:cNvPicPr>
          <p:nvPr/>
        </p:nvPicPr>
        <p:blipFill>
          <a:blip r:embed="rId3" cstate="print"/>
          <a:srcRect/>
          <a:stretch>
            <a:fillRect/>
          </a:stretch>
        </p:blipFill>
        <p:spPr bwMode="auto">
          <a:xfrm>
            <a:off x="-1188640" y="12069960"/>
            <a:ext cx="6191250" cy="29889451"/>
          </a:xfrm>
          <a:prstGeom prst="rect">
            <a:avLst/>
          </a:prstGeom>
          <a:noFill/>
        </p:spPr>
      </p:pic>
      <p:pic>
        <p:nvPicPr>
          <p:cNvPr id="14" name="Picture 2" descr="C:\Users\BLUEOFFICE\Desktop\6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15" name="Rectangle 10"/>
          <p:cNvSpPr txBox="1">
            <a:spLocks noChangeArrowheads="1"/>
          </p:cNvSpPr>
          <p:nvPr/>
        </p:nvSpPr>
        <p:spPr>
          <a:xfrm>
            <a:off x="966632" y="1052736"/>
            <a:ext cx="6845726" cy="4604852"/>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rgbClr val="3333CC"/>
                </a:solidFill>
              </a:rPr>
              <a:t>Étude de marché</a:t>
            </a:r>
          </a:p>
          <a:p>
            <a:pPr algn="l"/>
            <a:endParaRPr lang="fr-FR" sz="1800" b="1" kern="0" dirty="0">
              <a:solidFill>
                <a:srgbClr val="3333CC"/>
              </a:solidFill>
            </a:endParaRPr>
          </a:p>
          <a:p>
            <a:pPr algn="l"/>
            <a:endParaRPr lang="fr-FR" sz="1800" b="1" kern="0" dirty="0">
              <a:solidFill>
                <a:srgbClr val="3333CC"/>
              </a:solidFill>
            </a:endParaRPr>
          </a:p>
          <a:p>
            <a:pPr algn="l"/>
            <a:r>
              <a:rPr lang="fr-FR" sz="1800" b="1" kern="0" dirty="0">
                <a:solidFill>
                  <a:srgbClr val="3333CC"/>
                </a:solidFill>
              </a:rPr>
              <a:t>Analyse (demande et offre)</a:t>
            </a:r>
          </a:p>
          <a:p>
            <a:pPr algn="l"/>
            <a:endParaRPr lang="fr-FR" sz="1800" b="1" kern="0" dirty="0">
              <a:solidFill>
                <a:srgbClr val="3333CC"/>
              </a:solidFill>
            </a:endParaRPr>
          </a:p>
          <a:p>
            <a:pPr algn="l"/>
            <a:r>
              <a:rPr lang="fr-FR" sz="1800" b="1" kern="0" dirty="0">
                <a:solidFill>
                  <a:srgbClr val="3333CC"/>
                </a:solidFill>
              </a:rPr>
              <a:t>Méthodologie </a:t>
            </a:r>
          </a:p>
          <a:p>
            <a:pPr algn="l"/>
            <a:endParaRPr lang="fr-FR" sz="1800" b="1" kern="0" dirty="0">
              <a:solidFill>
                <a:srgbClr val="3333CC"/>
              </a:solidFill>
            </a:endParaRPr>
          </a:p>
          <a:p>
            <a:pPr algn="l"/>
            <a:r>
              <a:rPr lang="fr-FR" sz="1800" b="1" kern="0" dirty="0">
                <a:solidFill>
                  <a:srgbClr val="3333CC"/>
                </a:solidFill>
              </a:rPr>
              <a:t>Segmentation S123- S432</a:t>
            </a:r>
          </a:p>
          <a:p>
            <a:pPr algn="l"/>
            <a:endParaRPr lang="fr-FR" sz="1800" b="1" kern="0" dirty="0">
              <a:solidFill>
                <a:srgbClr val="3333CC"/>
              </a:solidFill>
            </a:endParaRPr>
          </a:p>
          <a:p>
            <a:pPr algn="l"/>
            <a:r>
              <a:rPr lang="fr-FR" sz="1800" b="1" kern="0" dirty="0">
                <a:solidFill>
                  <a:srgbClr val="3333CC"/>
                </a:solidFill>
              </a:rPr>
              <a:t>Ciblage </a:t>
            </a:r>
          </a:p>
          <a:p>
            <a:pPr algn="l"/>
            <a:endParaRPr lang="fr-FR" sz="1800" b="1" kern="0" dirty="0">
              <a:solidFill>
                <a:srgbClr val="3333CC"/>
              </a:solidFill>
            </a:endParaRPr>
          </a:p>
          <a:p>
            <a:pPr algn="l"/>
            <a:r>
              <a:rPr lang="fr-FR" sz="1800" b="1" kern="0" dirty="0">
                <a:solidFill>
                  <a:srgbClr val="3333CC"/>
                </a:solidFill>
              </a:rPr>
              <a:t>Positionnement S437</a:t>
            </a:r>
          </a:p>
          <a:p>
            <a:pPr algn="l"/>
            <a:endParaRPr lang="fr-FR" sz="1800" b="1" kern="0" dirty="0">
              <a:solidFill>
                <a:srgbClr val="3333CC"/>
              </a:solidFill>
            </a:endParaRPr>
          </a:p>
          <a:p>
            <a:pPr algn="l"/>
            <a:r>
              <a:rPr lang="fr-FR" sz="1800" b="1" kern="0" dirty="0">
                <a:solidFill>
                  <a:srgbClr val="3333CC"/>
                </a:solidFill>
              </a:rPr>
              <a:t>Objectif</a:t>
            </a:r>
          </a:p>
          <a:p>
            <a:pPr algn="l"/>
            <a:endParaRPr lang="fr-FR" sz="1800" b="1" kern="0" dirty="0">
              <a:solidFill>
                <a:srgbClr val="3333CC"/>
              </a:solidFill>
            </a:endParaRPr>
          </a:p>
          <a:p>
            <a:endParaRPr lang="fr-FR" sz="1800" b="1" kern="0" dirty="0">
              <a:solidFill>
                <a:srgbClr val="3333CC"/>
              </a:solidFill>
            </a:endParaRPr>
          </a:p>
          <a:p>
            <a:r>
              <a:rPr lang="fr-FR" sz="1800" b="1" kern="0" dirty="0">
                <a:solidFill>
                  <a:srgbClr val="3333CC"/>
                </a:solidFill>
              </a:rPr>
              <a:t>Plan Marketing</a:t>
            </a:r>
          </a:p>
          <a:p>
            <a:pPr algn="l"/>
            <a:r>
              <a:rPr lang="fr-FR" sz="1800" b="1" kern="0" dirty="0">
                <a:solidFill>
                  <a:srgbClr val="3333CC"/>
                </a:solidFill>
              </a:rPr>
              <a:t>Rédaction</a:t>
            </a:r>
          </a:p>
          <a:p>
            <a:pPr algn="l"/>
            <a:endParaRPr lang="fr-FR" sz="1800" b="1" kern="0" dirty="0">
              <a:solidFill>
                <a:srgbClr val="3333CC"/>
              </a:solidFill>
            </a:endParaRPr>
          </a:p>
          <a:p>
            <a:pPr algn="l"/>
            <a:endParaRPr lang="fr-FR" sz="1800" kern="0" dirty="0">
              <a:solidFill>
                <a:srgbClr val="3333CC"/>
              </a:solidFill>
            </a:endParaRPr>
          </a:p>
        </p:txBody>
      </p:sp>
      <p:sp>
        <p:nvSpPr>
          <p:cNvPr id="16" name="AutoShape 3"/>
          <p:cNvSpPr>
            <a:spLocks noChangeArrowheads="1"/>
          </p:cNvSpPr>
          <p:nvPr/>
        </p:nvSpPr>
        <p:spPr bwMode="auto">
          <a:xfrm>
            <a:off x="4137083" y="3659097"/>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17" name="AutoShape 4"/>
          <p:cNvSpPr>
            <a:spLocks noChangeArrowheads="1"/>
          </p:cNvSpPr>
          <p:nvPr/>
        </p:nvSpPr>
        <p:spPr bwMode="auto">
          <a:xfrm rot="10800000">
            <a:off x="4064853" y="4518819"/>
            <a:ext cx="649287"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Tree>
    <p:extLst>
      <p:ext uri="{BB962C8B-B14F-4D97-AF65-F5344CB8AC3E}">
        <p14:creationId xmlns:p14="http://schemas.microsoft.com/office/powerpoint/2010/main" val="4195671244"/>
      </p:ext>
    </p:extLst>
  </p:cSld>
  <p:clrMapOvr>
    <a:masterClrMapping/>
  </p:clrMapOvr>
  <p:transition spd="med">
    <p:randomBar/>
  </p:transition>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200</a:t>
            </a:fld>
            <a:endParaRPr lang="fr-FR" dirty="0"/>
          </a:p>
        </p:txBody>
      </p:sp>
      <p:sp>
        <p:nvSpPr>
          <p:cNvPr id="3" name="Rectangle 10"/>
          <p:cNvSpPr txBox="1">
            <a:spLocks noChangeArrowheads="1"/>
          </p:cNvSpPr>
          <p:nvPr/>
        </p:nvSpPr>
        <p:spPr>
          <a:xfrm>
            <a:off x="755576" y="1556792"/>
            <a:ext cx="7427913" cy="5040560"/>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800" b="1" kern="0" dirty="0">
                <a:solidFill>
                  <a:schemeClr val="accent6">
                    <a:lumMod val="75000"/>
                  </a:schemeClr>
                </a:solidFill>
              </a:rPr>
              <a:t>Critères d’un bon positionnement</a:t>
            </a:r>
          </a:p>
          <a:p>
            <a:pPr algn="l"/>
            <a:endParaRPr lang="fr-FR" sz="1800" b="1" kern="0" dirty="0">
              <a:solidFill>
                <a:schemeClr val="accent6">
                  <a:lumMod val="75000"/>
                </a:schemeClr>
              </a:solidFill>
            </a:endParaRPr>
          </a:p>
          <a:p>
            <a:pPr marL="285750" indent="-285750" algn="l">
              <a:buFontTx/>
              <a:buChar char="-"/>
            </a:pPr>
            <a:r>
              <a:rPr lang="fr-FR" sz="1800" kern="0" dirty="0">
                <a:solidFill>
                  <a:schemeClr val="accent6">
                    <a:lumMod val="75000"/>
                  </a:schemeClr>
                </a:solidFill>
              </a:rPr>
              <a:t>Simple</a:t>
            </a:r>
          </a:p>
          <a:p>
            <a:pPr marL="285750" indent="-285750" algn="l">
              <a:buFontTx/>
              <a:buChar char="-"/>
            </a:pPr>
            <a:r>
              <a:rPr lang="fr-FR" sz="1800" kern="0" dirty="0">
                <a:solidFill>
                  <a:schemeClr val="accent6">
                    <a:lumMod val="75000"/>
                  </a:schemeClr>
                </a:solidFill>
              </a:rPr>
              <a:t>Attractif</a:t>
            </a:r>
          </a:p>
          <a:p>
            <a:pPr marL="285750" indent="-285750" algn="l">
              <a:buFontTx/>
              <a:buChar char="-"/>
            </a:pPr>
            <a:r>
              <a:rPr lang="fr-FR" sz="1800" kern="0" dirty="0">
                <a:solidFill>
                  <a:schemeClr val="accent6">
                    <a:lumMod val="75000"/>
                  </a:schemeClr>
                </a:solidFill>
              </a:rPr>
              <a:t>Crédible</a:t>
            </a:r>
          </a:p>
          <a:p>
            <a:pPr marL="285750" indent="-285750" algn="l">
              <a:buFontTx/>
              <a:buChar char="-"/>
            </a:pPr>
            <a:r>
              <a:rPr lang="fr-FR" sz="1800" kern="0" dirty="0">
                <a:solidFill>
                  <a:schemeClr val="accent6">
                    <a:lumMod val="75000"/>
                  </a:schemeClr>
                </a:solidFill>
              </a:rPr>
              <a:t>Différent</a:t>
            </a:r>
          </a:p>
          <a:p>
            <a:pPr marL="285750" indent="-285750" algn="l">
              <a:buFontTx/>
              <a:buChar char="-"/>
            </a:pPr>
            <a:r>
              <a:rPr lang="fr-FR" sz="1800" kern="0" dirty="0">
                <a:solidFill>
                  <a:schemeClr val="accent6">
                    <a:lumMod val="75000"/>
                  </a:schemeClr>
                </a:solidFill>
              </a:rPr>
              <a:t>Profitable</a:t>
            </a:r>
          </a:p>
          <a:p>
            <a:pPr marL="285750" indent="-285750" algn="l">
              <a:buFontTx/>
              <a:buChar char="-"/>
            </a:pPr>
            <a:r>
              <a:rPr lang="fr-FR" sz="1800" kern="0" dirty="0">
                <a:solidFill>
                  <a:schemeClr val="accent6">
                    <a:lumMod val="75000"/>
                  </a:schemeClr>
                </a:solidFill>
              </a:rPr>
              <a:t>Pérenne</a:t>
            </a:r>
          </a:p>
          <a:p>
            <a:pPr marL="285750" indent="-285750" algn="l">
              <a:buFontTx/>
              <a:buChar char="-"/>
            </a:pPr>
            <a:endParaRPr lang="fr-FR" sz="1800" kern="0" dirty="0">
              <a:solidFill>
                <a:schemeClr val="accent6">
                  <a:lumMod val="75000"/>
                </a:schemeClr>
              </a:solidFill>
            </a:endParaRPr>
          </a:p>
          <a:p>
            <a:pPr algn="l"/>
            <a:r>
              <a:rPr lang="fr-FR" sz="1800" b="1" kern="0" dirty="0">
                <a:solidFill>
                  <a:schemeClr val="accent6">
                    <a:lumMod val="75000"/>
                  </a:schemeClr>
                </a:solidFill>
              </a:rPr>
              <a:t>Exemples d’axes de positionnement </a:t>
            </a:r>
          </a:p>
          <a:p>
            <a:pPr marL="285750" indent="-285750" algn="l">
              <a:buFontTx/>
              <a:buChar char="-"/>
            </a:pPr>
            <a:endParaRPr lang="fr-FR" sz="1800" kern="0" dirty="0">
              <a:solidFill>
                <a:schemeClr val="accent6">
                  <a:lumMod val="75000"/>
                </a:schemeClr>
              </a:solidFill>
            </a:endParaRPr>
          </a:p>
          <a:p>
            <a:pPr marL="285750" indent="-285750" algn="l">
              <a:buFontTx/>
              <a:buChar char="-"/>
            </a:pPr>
            <a:r>
              <a:rPr lang="fr-FR" sz="1800" kern="0" dirty="0">
                <a:solidFill>
                  <a:schemeClr val="accent6">
                    <a:lumMod val="75000"/>
                  </a:schemeClr>
                </a:solidFill>
              </a:rPr>
              <a:t>La performance</a:t>
            </a:r>
          </a:p>
          <a:p>
            <a:pPr marL="285750" indent="-285750" algn="l">
              <a:buFontTx/>
              <a:buChar char="-"/>
            </a:pPr>
            <a:r>
              <a:rPr lang="fr-FR" sz="1800" kern="0" dirty="0">
                <a:solidFill>
                  <a:schemeClr val="accent6">
                    <a:lumMod val="75000"/>
                  </a:schemeClr>
                </a:solidFill>
              </a:rPr>
              <a:t>L’économie</a:t>
            </a:r>
          </a:p>
          <a:p>
            <a:pPr marL="285750" indent="-285750" algn="l">
              <a:buFontTx/>
              <a:buChar char="-"/>
            </a:pPr>
            <a:r>
              <a:rPr lang="fr-FR" sz="1800" kern="0" dirty="0">
                <a:solidFill>
                  <a:schemeClr val="accent6">
                    <a:lumMod val="75000"/>
                  </a:schemeClr>
                </a:solidFill>
              </a:rPr>
              <a:t>La qualité de service</a:t>
            </a:r>
          </a:p>
          <a:p>
            <a:pPr marL="285750" indent="-285750" algn="l">
              <a:buFontTx/>
              <a:buChar char="-"/>
            </a:pPr>
            <a:r>
              <a:rPr lang="fr-FR" sz="1800" kern="0" dirty="0">
                <a:solidFill>
                  <a:schemeClr val="accent6">
                    <a:lumMod val="75000"/>
                  </a:schemeClr>
                </a:solidFill>
              </a:rPr>
              <a:t>Le plaisir</a:t>
            </a:r>
          </a:p>
          <a:p>
            <a:pPr marL="285750" indent="-285750" algn="l">
              <a:buFontTx/>
              <a:buChar char="-"/>
            </a:pPr>
            <a:r>
              <a:rPr lang="fr-FR" sz="1800" kern="0" dirty="0">
                <a:solidFill>
                  <a:schemeClr val="accent6">
                    <a:lumMod val="75000"/>
                  </a:schemeClr>
                </a:solidFill>
              </a:rPr>
              <a:t>Le bien être</a:t>
            </a:r>
          </a:p>
          <a:p>
            <a:pPr marL="285750" indent="-285750" algn="l">
              <a:buFontTx/>
              <a:buChar char="-"/>
            </a:pPr>
            <a:r>
              <a:rPr lang="fr-FR" sz="1800" kern="0" dirty="0">
                <a:solidFill>
                  <a:schemeClr val="accent6">
                    <a:lumMod val="75000"/>
                  </a:schemeClr>
                </a:solidFill>
              </a:rPr>
              <a:t>Le signe social…</a:t>
            </a:r>
          </a:p>
        </p:txBody>
      </p:sp>
      <p:sp>
        <p:nvSpPr>
          <p:cNvPr id="4" name="Rectangle 10"/>
          <p:cNvSpPr txBox="1">
            <a:spLocks noChangeArrowheads="1"/>
          </p:cNvSpPr>
          <p:nvPr/>
        </p:nvSpPr>
        <p:spPr>
          <a:xfrm>
            <a:off x="2555876" y="224630"/>
            <a:ext cx="371395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
        <p:nvSpPr>
          <p:cNvPr id="5" name="Text Box 5"/>
          <p:cNvSpPr txBox="1">
            <a:spLocks noChangeArrowheads="1"/>
          </p:cNvSpPr>
          <p:nvPr/>
        </p:nvSpPr>
        <p:spPr bwMode="auto">
          <a:xfrm>
            <a:off x="971550" y="998537"/>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L’étude de marché</a:t>
            </a:r>
          </a:p>
        </p:txBody>
      </p:sp>
      <p:sp>
        <p:nvSpPr>
          <p:cNvPr id="6" name="AutoShape 7"/>
          <p:cNvSpPr>
            <a:spLocks noChangeArrowheads="1"/>
          </p:cNvSpPr>
          <p:nvPr/>
        </p:nvSpPr>
        <p:spPr bwMode="auto">
          <a:xfrm rot="5400000">
            <a:off x="4284663" y="1016794"/>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6"/>
          <p:cNvSpPr txBox="1">
            <a:spLocks noChangeArrowheads="1"/>
          </p:cNvSpPr>
          <p:nvPr/>
        </p:nvSpPr>
        <p:spPr bwMode="auto">
          <a:xfrm>
            <a:off x="4795242" y="945355"/>
            <a:ext cx="2513062"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Positionnement</a:t>
            </a:r>
          </a:p>
        </p:txBody>
      </p:sp>
    </p:spTree>
    <p:extLst>
      <p:ext uri="{BB962C8B-B14F-4D97-AF65-F5344CB8AC3E}">
        <p14:creationId xmlns:p14="http://schemas.microsoft.com/office/powerpoint/2010/main" val="146367730"/>
      </p:ext>
    </p:extLst>
  </p:cSld>
  <p:clrMapOvr>
    <a:masterClrMapping/>
  </p:clrMapOvr>
  <p:transition spd="med">
    <p:randomBar/>
  </p:transition>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201</a:t>
            </a:fld>
            <a:endParaRPr lang="fr-FR" dirty="0"/>
          </a:p>
        </p:txBody>
      </p:sp>
      <p:sp>
        <p:nvSpPr>
          <p:cNvPr id="4" name="Rectangle 10"/>
          <p:cNvSpPr txBox="1">
            <a:spLocks noChangeArrowheads="1"/>
          </p:cNvSpPr>
          <p:nvPr/>
        </p:nvSpPr>
        <p:spPr>
          <a:xfrm>
            <a:off x="2555876" y="224630"/>
            <a:ext cx="371395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
        <p:nvSpPr>
          <p:cNvPr id="5" name="Text Box 5"/>
          <p:cNvSpPr txBox="1">
            <a:spLocks noChangeArrowheads="1"/>
          </p:cNvSpPr>
          <p:nvPr/>
        </p:nvSpPr>
        <p:spPr bwMode="auto">
          <a:xfrm>
            <a:off x="971550" y="998537"/>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L’étude de marché</a:t>
            </a:r>
          </a:p>
        </p:txBody>
      </p:sp>
      <p:sp>
        <p:nvSpPr>
          <p:cNvPr id="6" name="AutoShape 7"/>
          <p:cNvSpPr>
            <a:spLocks noChangeArrowheads="1"/>
          </p:cNvSpPr>
          <p:nvPr/>
        </p:nvSpPr>
        <p:spPr bwMode="auto">
          <a:xfrm rot="5400000">
            <a:off x="4284663" y="1016794"/>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6"/>
          <p:cNvSpPr txBox="1">
            <a:spLocks noChangeArrowheads="1"/>
          </p:cNvSpPr>
          <p:nvPr/>
        </p:nvSpPr>
        <p:spPr bwMode="auto">
          <a:xfrm>
            <a:off x="4795242" y="945355"/>
            <a:ext cx="3737198"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Ex de Positionnement</a:t>
            </a:r>
          </a:p>
        </p:txBody>
      </p:sp>
      <p:pic>
        <p:nvPicPr>
          <p:cNvPr id="9"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031" t="11194" r="27364" b="5910"/>
          <a:stretch/>
        </p:blipFill>
        <p:spPr bwMode="auto">
          <a:xfrm>
            <a:off x="971550" y="1556792"/>
            <a:ext cx="6825952" cy="4849129"/>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348093941"/>
      </p:ext>
    </p:extLst>
  </p:cSld>
  <p:clrMapOvr>
    <a:masterClrMapping/>
  </p:clrMapOvr>
  <p:transition spd="med">
    <p:randomBar/>
  </p:transition>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202</a:t>
            </a:fld>
            <a:endParaRPr lang="fr-FR" dirty="0"/>
          </a:p>
        </p:txBody>
      </p:sp>
      <p:sp>
        <p:nvSpPr>
          <p:cNvPr id="4" name="Rectangle 10"/>
          <p:cNvSpPr txBox="1">
            <a:spLocks noChangeArrowheads="1"/>
          </p:cNvSpPr>
          <p:nvPr/>
        </p:nvSpPr>
        <p:spPr>
          <a:xfrm>
            <a:off x="2555876" y="224630"/>
            <a:ext cx="349589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Analyser le marché</a:t>
            </a:r>
          </a:p>
        </p:txBody>
      </p:sp>
      <p:sp>
        <p:nvSpPr>
          <p:cNvPr id="5" name="Text Box 5"/>
          <p:cNvSpPr txBox="1">
            <a:spLocks noChangeArrowheads="1"/>
          </p:cNvSpPr>
          <p:nvPr/>
        </p:nvSpPr>
        <p:spPr bwMode="auto">
          <a:xfrm>
            <a:off x="971550" y="998537"/>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L’étude de marché</a:t>
            </a:r>
          </a:p>
        </p:txBody>
      </p:sp>
      <p:sp>
        <p:nvSpPr>
          <p:cNvPr id="6" name="AutoShape 7"/>
          <p:cNvSpPr>
            <a:spLocks noChangeArrowheads="1"/>
          </p:cNvSpPr>
          <p:nvPr/>
        </p:nvSpPr>
        <p:spPr bwMode="auto">
          <a:xfrm rot="5400000">
            <a:off x="4284663" y="1016794"/>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6"/>
          <p:cNvSpPr txBox="1">
            <a:spLocks noChangeArrowheads="1"/>
          </p:cNvSpPr>
          <p:nvPr/>
        </p:nvSpPr>
        <p:spPr bwMode="auto">
          <a:xfrm>
            <a:off x="4795242" y="945355"/>
            <a:ext cx="2513062"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Positionnement</a:t>
            </a:r>
          </a:p>
        </p:txBody>
      </p:sp>
      <p:pic>
        <p:nvPicPr>
          <p:cNvPr id="9"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4700" t="21642" r="27306" b="20508"/>
          <a:stretch/>
        </p:blipFill>
        <p:spPr bwMode="auto">
          <a:xfrm>
            <a:off x="2141084" y="1916832"/>
            <a:ext cx="4943475" cy="4231873"/>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47455486"/>
      </p:ext>
    </p:extLst>
  </p:cSld>
  <p:clrMapOvr>
    <a:masterClrMapping/>
  </p:clrMapOvr>
  <p:transition spd="med">
    <p:randomBar/>
  </p:transition>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203</a:t>
            </a:fld>
            <a:endParaRPr lang="fr-FR" dirty="0"/>
          </a:p>
        </p:txBody>
      </p:sp>
      <p:pic>
        <p:nvPicPr>
          <p:cNvPr id="3" name="Picture 2" descr="C:\Users\BLUEOFFICE\Desktop\97821005344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669" y="692696"/>
            <a:ext cx="1068896" cy="134413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1154053" y="2636912"/>
            <a:ext cx="6696744" cy="158417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Les Études </a:t>
            </a:r>
          </a:p>
          <a:p>
            <a:r>
              <a:rPr lang="fr-FR" sz="2800" b="1" kern="0" dirty="0">
                <a:solidFill>
                  <a:schemeClr val="accent6">
                    <a:lumMod val="75000"/>
                  </a:schemeClr>
                </a:solidFill>
                <a:latin typeface="Arial" panose="020B0604020202020204" pitchFamily="34" charset="0"/>
                <a:cs typeface="Arial" panose="020B0604020202020204" pitchFamily="34" charset="0"/>
              </a:rPr>
              <a:t>de </a:t>
            </a:r>
          </a:p>
          <a:p>
            <a:r>
              <a:rPr lang="fr-FR" sz="2800" b="1" kern="0" dirty="0">
                <a:solidFill>
                  <a:schemeClr val="accent6">
                    <a:lumMod val="75000"/>
                  </a:schemeClr>
                </a:solidFill>
                <a:latin typeface="Arial" panose="020B0604020202020204" pitchFamily="34" charset="0"/>
                <a:cs typeface="Arial" panose="020B0604020202020204" pitchFamily="34" charset="0"/>
              </a:rPr>
              <a:t>Marché</a:t>
            </a:r>
          </a:p>
        </p:txBody>
      </p:sp>
    </p:spTree>
    <p:extLst>
      <p:ext uri="{BB962C8B-B14F-4D97-AF65-F5344CB8AC3E}">
        <p14:creationId xmlns:p14="http://schemas.microsoft.com/office/powerpoint/2010/main" val="3593235507"/>
      </p:ext>
    </p:extLst>
  </p:cSld>
  <p:clrMapOvr>
    <a:masterClrMapping/>
  </p:clrMapOvr>
  <p:transition spd="med">
    <p:randomBar/>
  </p:transition>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624638"/>
            <a:ext cx="468312" cy="260350"/>
          </a:xfrm>
        </p:spPr>
        <p:txBody>
          <a:bodyPr/>
          <a:lstStyle/>
          <a:p>
            <a:fld id="{ED5D887F-FC49-471D-A323-B23CC39BD192}" type="slidenum">
              <a:rPr lang="fr-FR"/>
              <a:pPr/>
              <a:t>204</a:t>
            </a:fld>
            <a:endParaRPr lang="fr-FR"/>
          </a:p>
        </p:txBody>
      </p:sp>
      <p:sp>
        <p:nvSpPr>
          <p:cNvPr id="133122" name="Rectangle 2"/>
          <p:cNvSpPr>
            <a:spLocks noGrp="1" noChangeArrowheads="1"/>
          </p:cNvSpPr>
          <p:nvPr>
            <p:ph type="body" idx="4294967295"/>
          </p:nvPr>
        </p:nvSpPr>
        <p:spPr>
          <a:xfrm>
            <a:off x="2195736" y="2636912"/>
            <a:ext cx="4751388" cy="1512441"/>
          </a:xfrm>
          <a:prstGeom prst="rect">
            <a:avLst/>
          </a:prstGeom>
          <a:solidFill>
            <a:srgbClr val="000066"/>
          </a:solidFill>
          <a:ln/>
        </p:spPr>
        <p:txBody>
          <a:bodyPr/>
          <a:lstStyle/>
          <a:p>
            <a:pPr marL="0" indent="0" algn="ctr">
              <a:lnSpc>
                <a:spcPct val="90000"/>
              </a:lnSpc>
              <a:buFontTx/>
              <a:buNone/>
            </a:pPr>
            <a:endParaRPr lang="fr-FR" sz="1100" b="1" dirty="0">
              <a:solidFill>
                <a:schemeClr val="bg1"/>
              </a:solidFill>
            </a:endParaRPr>
          </a:p>
          <a:p>
            <a:pPr marL="0" indent="0" algn="ctr">
              <a:lnSpc>
                <a:spcPct val="90000"/>
              </a:lnSpc>
              <a:buFontTx/>
              <a:buNone/>
            </a:pPr>
            <a:r>
              <a:rPr lang="fr-FR" sz="2800" b="1" dirty="0">
                <a:solidFill>
                  <a:schemeClr val="bg1"/>
                </a:solidFill>
              </a:rPr>
              <a:t>Choisir </a:t>
            </a:r>
          </a:p>
          <a:p>
            <a:pPr marL="0" indent="0" algn="ctr">
              <a:lnSpc>
                <a:spcPct val="90000"/>
              </a:lnSpc>
              <a:buFontTx/>
              <a:buNone/>
            </a:pPr>
            <a:r>
              <a:rPr lang="fr-FR" sz="2800" b="1" dirty="0">
                <a:solidFill>
                  <a:schemeClr val="bg1"/>
                </a:solidFill>
              </a:rPr>
              <a:t>son Marché</a:t>
            </a:r>
          </a:p>
        </p:txBody>
      </p:sp>
      <p:pic>
        <p:nvPicPr>
          <p:cNvPr id="536578"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7" y="620688"/>
            <a:ext cx="1780649" cy="1328638"/>
          </a:xfrm>
          <a:prstGeom prst="rect">
            <a:avLst/>
          </a:prstGeom>
          <a:solidFill>
            <a:srgbClr val="3333CC"/>
          </a:solidFill>
          <a:ln>
            <a:solidFill>
              <a:srgbClr val="3333CC"/>
            </a:solidFill>
          </a:ln>
          <a:extLst/>
        </p:spPr>
      </p:pic>
    </p:spTree>
  </p:cSld>
  <p:clrMapOvr>
    <a:masterClrMapping/>
  </p:clrMapOvr>
  <p:transition spd="med">
    <p:randomBar/>
  </p:transition>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675688" y="6624638"/>
            <a:ext cx="468312" cy="260350"/>
          </a:xfrm>
        </p:spPr>
        <p:txBody>
          <a:bodyPr/>
          <a:lstStyle/>
          <a:p>
            <a:fld id="{6D8EACD1-D73B-4DAC-BFD5-D2272ED0D5CA}" type="slidenum">
              <a:rPr lang="fr-FR"/>
              <a:pPr/>
              <a:t>205</a:t>
            </a:fld>
            <a:endParaRPr lang="fr-FR"/>
          </a:p>
        </p:txBody>
      </p:sp>
      <p:sp>
        <p:nvSpPr>
          <p:cNvPr id="32771" name="Rectangle 3"/>
          <p:cNvSpPr>
            <a:spLocks noGrp="1" noChangeArrowheads="1"/>
          </p:cNvSpPr>
          <p:nvPr>
            <p:ph type="body" idx="4294967295"/>
          </p:nvPr>
        </p:nvSpPr>
        <p:spPr>
          <a:xfrm>
            <a:off x="395536" y="2132856"/>
            <a:ext cx="7221538" cy="3744913"/>
          </a:xfrm>
          <a:prstGeom prst="rect">
            <a:avLst/>
          </a:prstGeom>
        </p:spPr>
        <p:txBody>
          <a:bodyPr/>
          <a:lstStyle/>
          <a:p>
            <a:r>
              <a:rPr lang="fr-FR" sz="1800" dirty="0">
                <a:solidFill>
                  <a:schemeClr val="accent6">
                    <a:lumMod val="75000"/>
                  </a:schemeClr>
                </a:solidFill>
              </a:rPr>
              <a:t>Attractivité du marché</a:t>
            </a:r>
          </a:p>
          <a:p>
            <a:pPr lvl="1"/>
            <a:r>
              <a:rPr lang="fr-FR" sz="1800" dirty="0">
                <a:solidFill>
                  <a:schemeClr val="accent6">
                    <a:lumMod val="75000"/>
                  </a:schemeClr>
                </a:solidFill>
              </a:rPr>
              <a:t>Demande</a:t>
            </a:r>
          </a:p>
          <a:p>
            <a:pPr lvl="1"/>
            <a:r>
              <a:rPr lang="fr-FR" sz="1800" dirty="0">
                <a:solidFill>
                  <a:schemeClr val="accent6">
                    <a:lumMod val="75000"/>
                  </a:schemeClr>
                </a:solidFill>
              </a:rPr>
              <a:t>Marché potentiel</a:t>
            </a:r>
          </a:p>
          <a:p>
            <a:pPr lvl="1"/>
            <a:r>
              <a:rPr lang="fr-FR" sz="1800" dirty="0">
                <a:solidFill>
                  <a:schemeClr val="accent6">
                    <a:lumMod val="75000"/>
                  </a:schemeClr>
                </a:solidFill>
              </a:rPr>
              <a:t>Cycle de vie produit/marché/client</a:t>
            </a:r>
          </a:p>
          <a:p>
            <a:pPr lvl="1">
              <a:buFontTx/>
              <a:buNone/>
            </a:pPr>
            <a:endParaRPr lang="fr-FR" sz="1800" dirty="0">
              <a:solidFill>
                <a:schemeClr val="accent6">
                  <a:lumMod val="75000"/>
                </a:schemeClr>
              </a:solidFill>
            </a:endParaRPr>
          </a:p>
          <a:p>
            <a:r>
              <a:rPr lang="fr-FR" sz="1800" dirty="0">
                <a:solidFill>
                  <a:schemeClr val="accent6">
                    <a:lumMod val="75000"/>
                  </a:schemeClr>
                </a:solidFill>
              </a:rPr>
              <a:t>Identifier les atouts dont dispose l’entreprise</a:t>
            </a:r>
          </a:p>
          <a:p>
            <a:pPr lvl="1"/>
            <a:r>
              <a:rPr lang="fr-FR" sz="1800" dirty="0">
                <a:solidFill>
                  <a:schemeClr val="accent6">
                    <a:lumMod val="75000"/>
                  </a:schemeClr>
                </a:solidFill>
              </a:rPr>
              <a:t>Matrice BCG</a:t>
            </a:r>
          </a:p>
          <a:p>
            <a:pPr lvl="1"/>
            <a:r>
              <a:rPr lang="fr-FR" sz="1800" dirty="0">
                <a:solidFill>
                  <a:schemeClr val="accent6">
                    <a:lumMod val="75000"/>
                  </a:schemeClr>
                </a:solidFill>
              </a:rPr>
              <a:t>Matrice SWOT</a:t>
            </a:r>
          </a:p>
        </p:txBody>
      </p:sp>
      <p:sp>
        <p:nvSpPr>
          <p:cNvPr id="32779" name="Rectangle 11"/>
          <p:cNvSpPr>
            <a:spLocks noGrp="1" noChangeArrowheads="1"/>
          </p:cNvSpPr>
          <p:nvPr>
            <p:ph type="title" idx="4294967295"/>
          </p:nvPr>
        </p:nvSpPr>
        <p:spPr>
          <a:xfrm>
            <a:off x="2051721" y="692696"/>
            <a:ext cx="3744416" cy="706437"/>
          </a:xfrm>
          <a:prstGeom prst="rect">
            <a:avLst/>
          </a:prstGeom>
          <a:noFill/>
          <a:ln/>
        </p:spPr>
        <p:txBody>
          <a:bodyPr/>
          <a:lstStyle/>
          <a:p>
            <a:pPr algn="l"/>
            <a:r>
              <a:rPr lang="fr-FR" sz="2800" b="1" dirty="0">
                <a:solidFill>
                  <a:schemeClr val="accent6">
                    <a:lumMod val="75000"/>
                  </a:schemeClr>
                </a:solidFill>
              </a:rPr>
              <a:t>Choisir son marché</a:t>
            </a:r>
          </a:p>
        </p:txBody>
      </p:sp>
      <p:pic>
        <p:nvPicPr>
          <p:cNvPr id="547842" name="Picture 2" descr="C:\Users\BLUEOFFICE\Desktop\creation-dentrepris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2246879"/>
            <a:ext cx="2016224" cy="201622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Espace réservé du numéro de diapositive 5"/>
          <p:cNvSpPr>
            <a:spLocks noGrp="1"/>
          </p:cNvSpPr>
          <p:nvPr>
            <p:ph type="sldNum" sz="quarter" idx="4"/>
          </p:nvPr>
        </p:nvSpPr>
        <p:spPr>
          <a:xfrm>
            <a:off x="8675688" y="6624638"/>
            <a:ext cx="468312" cy="260350"/>
          </a:xfrm>
        </p:spPr>
        <p:txBody>
          <a:bodyPr/>
          <a:lstStyle/>
          <a:p>
            <a:fld id="{22D9A07B-F7AE-4714-8673-DD239E49D66F}" type="slidenum">
              <a:rPr lang="fr-FR"/>
              <a:pPr/>
              <a:t>206</a:t>
            </a:fld>
            <a:endParaRPr lang="fr-FR"/>
          </a:p>
        </p:txBody>
      </p:sp>
      <p:sp>
        <p:nvSpPr>
          <p:cNvPr id="58370" name="Rectangle 2"/>
          <p:cNvSpPr>
            <a:spLocks noGrp="1" noChangeArrowheads="1"/>
          </p:cNvSpPr>
          <p:nvPr>
            <p:ph type="title" idx="4294967295"/>
          </p:nvPr>
        </p:nvSpPr>
        <p:spPr>
          <a:xfrm>
            <a:off x="2555875" y="260648"/>
            <a:ext cx="3744317" cy="706437"/>
          </a:xfrm>
          <a:prstGeom prst="rect">
            <a:avLst/>
          </a:prstGeom>
        </p:spPr>
        <p:txBody>
          <a:bodyPr/>
          <a:lstStyle/>
          <a:p>
            <a:pPr algn="l"/>
            <a:r>
              <a:rPr lang="fr-FR" sz="2800" b="1" dirty="0">
                <a:solidFill>
                  <a:schemeClr val="accent6">
                    <a:lumMod val="75000"/>
                  </a:schemeClr>
                </a:solidFill>
              </a:rPr>
              <a:t>Choisir son marché</a:t>
            </a:r>
          </a:p>
        </p:txBody>
      </p:sp>
      <p:sp>
        <p:nvSpPr>
          <p:cNvPr id="58377" name="Text Box 9"/>
          <p:cNvSpPr txBox="1">
            <a:spLocks noChangeArrowheads="1"/>
          </p:cNvSpPr>
          <p:nvPr/>
        </p:nvSpPr>
        <p:spPr bwMode="auto">
          <a:xfrm>
            <a:off x="971550" y="12271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58378" name="Text Box 10"/>
          <p:cNvSpPr txBox="1">
            <a:spLocks noChangeArrowheads="1"/>
          </p:cNvSpPr>
          <p:nvPr/>
        </p:nvSpPr>
        <p:spPr bwMode="auto">
          <a:xfrm>
            <a:off x="4716463" y="1196975"/>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demande</a:t>
            </a:r>
          </a:p>
        </p:txBody>
      </p:sp>
      <p:sp>
        <p:nvSpPr>
          <p:cNvPr id="58379" name="AutoShape 11"/>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58380" name="Text Box 12"/>
          <p:cNvSpPr txBox="1">
            <a:spLocks noChangeArrowheads="1"/>
          </p:cNvSpPr>
          <p:nvPr/>
        </p:nvSpPr>
        <p:spPr bwMode="auto">
          <a:xfrm>
            <a:off x="900113" y="1701800"/>
            <a:ext cx="7993062" cy="701675"/>
          </a:xfrm>
          <a:prstGeom prst="rect">
            <a:avLst/>
          </a:prstGeom>
          <a:noFill/>
          <a:ln w="9525">
            <a:noFill/>
            <a:miter lim="800000"/>
            <a:headEnd/>
            <a:tailEnd/>
          </a:ln>
          <a:effectLst/>
        </p:spPr>
        <p:txBody>
          <a:bodyPr>
            <a:spAutoFit/>
          </a:bodyPr>
          <a:lstStyle/>
          <a:p>
            <a:pPr>
              <a:spcBef>
                <a:spcPct val="50000"/>
              </a:spcBef>
            </a:pPr>
            <a:r>
              <a:rPr lang="fr-FR" sz="2000" b="1" dirty="0">
                <a:solidFill>
                  <a:schemeClr val="accent6">
                    <a:lumMod val="75000"/>
                  </a:schemeClr>
                </a:solidFill>
              </a:rPr>
              <a:t>C’est le volume des ventes réalisées lors d’une période donnée sur un produit / marché par tous les acteurs.</a:t>
            </a:r>
          </a:p>
        </p:txBody>
      </p:sp>
      <p:sp>
        <p:nvSpPr>
          <p:cNvPr id="58381" name="Rectangle 13"/>
          <p:cNvSpPr>
            <a:spLocks noGrp="1" noChangeArrowheads="1"/>
          </p:cNvSpPr>
          <p:nvPr>
            <p:ph type="body" idx="4294967295"/>
          </p:nvPr>
        </p:nvSpPr>
        <p:spPr>
          <a:xfrm>
            <a:off x="900113" y="2565400"/>
            <a:ext cx="7932737" cy="720725"/>
          </a:xfrm>
          <a:prstGeom prst="rect">
            <a:avLst/>
          </a:prstGeom>
        </p:spPr>
        <p:txBody>
          <a:bodyPr/>
          <a:lstStyle/>
          <a:p>
            <a:pPr marL="0" indent="0" algn="just">
              <a:buFontTx/>
              <a:buNone/>
            </a:pPr>
            <a:r>
              <a:rPr lang="fr-FR" sz="1800" dirty="0">
                <a:solidFill>
                  <a:schemeClr val="accent6">
                    <a:lumMod val="75000"/>
                  </a:schemeClr>
                </a:solidFill>
              </a:rPr>
              <a:t>Elle peut être </a:t>
            </a:r>
            <a:r>
              <a:rPr lang="fr-FR" sz="1800" b="1" dirty="0">
                <a:solidFill>
                  <a:schemeClr val="accent6">
                    <a:lumMod val="75000"/>
                  </a:schemeClr>
                </a:solidFill>
              </a:rPr>
              <a:t>expansible</a:t>
            </a:r>
            <a:r>
              <a:rPr lang="fr-FR" sz="1800" dirty="0">
                <a:solidFill>
                  <a:schemeClr val="accent6">
                    <a:lumMod val="75000"/>
                  </a:schemeClr>
                </a:solidFill>
              </a:rPr>
              <a:t> : le niveau de la demande peut croître en fonction des dépenses marketing totales ou de facteurs environnementaux.</a:t>
            </a:r>
          </a:p>
        </p:txBody>
      </p:sp>
      <p:sp>
        <p:nvSpPr>
          <p:cNvPr id="58382" name="Line 14"/>
          <p:cNvSpPr>
            <a:spLocks noChangeShapeType="1"/>
          </p:cNvSpPr>
          <p:nvPr/>
        </p:nvSpPr>
        <p:spPr bwMode="auto">
          <a:xfrm>
            <a:off x="1835150" y="3644900"/>
            <a:ext cx="0" cy="2305050"/>
          </a:xfrm>
          <a:prstGeom prst="line">
            <a:avLst/>
          </a:prstGeom>
          <a:noFill/>
          <a:ln w="38100">
            <a:solidFill>
              <a:srgbClr val="3333CC"/>
            </a:solidFill>
            <a:round/>
            <a:headEnd type="triangle" w="med" len="med"/>
            <a:tailEnd/>
          </a:ln>
          <a:effectLst/>
        </p:spPr>
        <p:txBody>
          <a:bodyPr/>
          <a:lstStyle/>
          <a:p>
            <a:endParaRPr lang="fr-FR"/>
          </a:p>
        </p:txBody>
      </p:sp>
      <p:sp>
        <p:nvSpPr>
          <p:cNvPr id="58383" name="Line 15"/>
          <p:cNvSpPr>
            <a:spLocks noChangeShapeType="1"/>
          </p:cNvSpPr>
          <p:nvPr/>
        </p:nvSpPr>
        <p:spPr bwMode="auto">
          <a:xfrm>
            <a:off x="1835150" y="5949950"/>
            <a:ext cx="6192838" cy="0"/>
          </a:xfrm>
          <a:prstGeom prst="line">
            <a:avLst/>
          </a:prstGeom>
          <a:noFill/>
          <a:ln w="38100">
            <a:solidFill>
              <a:srgbClr val="3333CC"/>
            </a:solidFill>
            <a:round/>
            <a:headEnd/>
            <a:tailEnd type="triangle" w="med" len="med"/>
          </a:ln>
          <a:effectLst/>
        </p:spPr>
        <p:txBody>
          <a:bodyPr/>
          <a:lstStyle/>
          <a:p>
            <a:endParaRPr lang="fr-FR"/>
          </a:p>
        </p:txBody>
      </p:sp>
      <p:sp>
        <p:nvSpPr>
          <p:cNvPr id="58384" name="Text Box 16"/>
          <p:cNvSpPr txBox="1">
            <a:spLocks noChangeArrowheads="1"/>
          </p:cNvSpPr>
          <p:nvPr/>
        </p:nvSpPr>
        <p:spPr bwMode="auto">
          <a:xfrm>
            <a:off x="898525" y="3619500"/>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58385" name="Text Box 17"/>
          <p:cNvSpPr txBox="1">
            <a:spLocks noChangeArrowheads="1"/>
          </p:cNvSpPr>
          <p:nvPr/>
        </p:nvSpPr>
        <p:spPr bwMode="auto">
          <a:xfrm>
            <a:off x="7235825" y="6021388"/>
            <a:ext cx="863600" cy="457200"/>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Pression marketing</a:t>
            </a:r>
          </a:p>
        </p:txBody>
      </p:sp>
      <p:sp>
        <p:nvSpPr>
          <p:cNvPr id="58386" name="Freeform 18"/>
          <p:cNvSpPr>
            <a:spLocks/>
          </p:cNvSpPr>
          <p:nvPr/>
        </p:nvSpPr>
        <p:spPr bwMode="auto">
          <a:xfrm>
            <a:off x="1835150" y="3873500"/>
            <a:ext cx="6337300" cy="1500188"/>
          </a:xfrm>
          <a:custGeom>
            <a:avLst/>
            <a:gdLst/>
            <a:ahLst/>
            <a:cxnLst>
              <a:cxn ang="0">
                <a:pos x="0" y="945"/>
              </a:cxn>
              <a:cxn ang="0">
                <a:pos x="1134" y="264"/>
              </a:cxn>
              <a:cxn ang="0">
                <a:pos x="2585" y="38"/>
              </a:cxn>
              <a:cxn ang="0">
                <a:pos x="3992" y="38"/>
              </a:cxn>
            </a:cxnLst>
            <a:rect l="0" t="0" r="r" b="b"/>
            <a:pathLst>
              <a:path w="3992" h="945">
                <a:moveTo>
                  <a:pt x="0" y="945"/>
                </a:moveTo>
                <a:cubicBezTo>
                  <a:pt x="351" y="680"/>
                  <a:pt x="703" y="415"/>
                  <a:pt x="1134" y="264"/>
                </a:cubicBezTo>
                <a:cubicBezTo>
                  <a:pt x="1565" y="113"/>
                  <a:pt x="2109" y="76"/>
                  <a:pt x="2585" y="38"/>
                </a:cubicBezTo>
                <a:cubicBezTo>
                  <a:pt x="3061" y="0"/>
                  <a:pt x="3750" y="38"/>
                  <a:pt x="3992" y="38"/>
                </a:cubicBezTo>
              </a:path>
            </a:pathLst>
          </a:custGeom>
          <a:noFill/>
          <a:ln w="38100" cmpd="sng">
            <a:solidFill>
              <a:srgbClr val="000066"/>
            </a:solidFill>
            <a:round/>
            <a:headEnd/>
            <a:tailEnd/>
          </a:ln>
          <a:effectLst/>
        </p:spPr>
        <p:txBody>
          <a:bodyPr/>
          <a:lstStyle/>
          <a:p>
            <a:endParaRPr lang="fr-FR"/>
          </a:p>
        </p:txBody>
      </p:sp>
      <p:sp>
        <p:nvSpPr>
          <p:cNvPr id="58387" name="Freeform 19"/>
          <p:cNvSpPr>
            <a:spLocks/>
          </p:cNvSpPr>
          <p:nvPr/>
        </p:nvSpPr>
        <p:spPr bwMode="auto">
          <a:xfrm>
            <a:off x="1835150" y="4149725"/>
            <a:ext cx="6408738" cy="1223963"/>
          </a:xfrm>
          <a:custGeom>
            <a:avLst/>
            <a:gdLst/>
            <a:ahLst/>
            <a:cxnLst>
              <a:cxn ang="0">
                <a:pos x="0" y="771"/>
              </a:cxn>
              <a:cxn ang="0">
                <a:pos x="1406" y="317"/>
              </a:cxn>
              <a:cxn ang="0">
                <a:pos x="3039" y="90"/>
              </a:cxn>
              <a:cxn ang="0">
                <a:pos x="4037" y="0"/>
              </a:cxn>
            </a:cxnLst>
            <a:rect l="0" t="0" r="r" b="b"/>
            <a:pathLst>
              <a:path w="4037" h="771">
                <a:moveTo>
                  <a:pt x="0" y="771"/>
                </a:moveTo>
                <a:cubicBezTo>
                  <a:pt x="450" y="600"/>
                  <a:pt x="900" y="430"/>
                  <a:pt x="1406" y="317"/>
                </a:cubicBezTo>
                <a:cubicBezTo>
                  <a:pt x="1912" y="204"/>
                  <a:pt x="2601" y="143"/>
                  <a:pt x="3039" y="90"/>
                </a:cubicBezTo>
                <a:cubicBezTo>
                  <a:pt x="3477" y="37"/>
                  <a:pt x="3871" y="15"/>
                  <a:pt x="4037" y="0"/>
                </a:cubicBezTo>
              </a:path>
            </a:pathLst>
          </a:custGeom>
          <a:noFill/>
          <a:ln w="38100" cmpd="sng">
            <a:solidFill>
              <a:srgbClr val="9900FF"/>
            </a:solidFill>
            <a:round/>
            <a:headEnd/>
            <a:tailEnd/>
          </a:ln>
          <a:effectLst/>
        </p:spPr>
        <p:txBody>
          <a:bodyPr/>
          <a:lstStyle/>
          <a:p>
            <a:endParaRPr lang="fr-FR"/>
          </a:p>
        </p:txBody>
      </p:sp>
      <p:sp>
        <p:nvSpPr>
          <p:cNvPr id="58389" name="Line 21"/>
          <p:cNvSpPr>
            <a:spLocks noChangeShapeType="1"/>
          </p:cNvSpPr>
          <p:nvPr/>
        </p:nvSpPr>
        <p:spPr bwMode="auto">
          <a:xfrm>
            <a:off x="1835150" y="4508500"/>
            <a:ext cx="2879725" cy="0"/>
          </a:xfrm>
          <a:prstGeom prst="line">
            <a:avLst/>
          </a:prstGeom>
          <a:noFill/>
          <a:ln w="28575">
            <a:solidFill>
              <a:schemeClr val="tx1"/>
            </a:solidFill>
            <a:prstDash val="sysDot"/>
            <a:round/>
            <a:headEnd/>
            <a:tailEnd/>
          </a:ln>
          <a:effectLst/>
        </p:spPr>
        <p:txBody>
          <a:bodyPr/>
          <a:lstStyle/>
          <a:p>
            <a:endParaRPr lang="fr-FR"/>
          </a:p>
        </p:txBody>
      </p:sp>
      <p:sp>
        <p:nvSpPr>
          <p:cNvPr id="58390" name="Line 22"/>
          <p:cNvSpPr>
            <a:spLocks noChangeShapeType="1"/>
          </p:cNvSpPr>
          <p:nvPr/>
        </p:nvSpPr>
        <p:spPr bwMode="auto">
          <a:xfrm>
            <a:off x="3130550" y="4508500"/>
            <a:ext cx="0" cy="1441450"/>
          </a:xfrm>
          <a:prstGeom prst="line">
            <a:avLst/>
          </a:prstGeom>
          <a:noFill/>
          <a:ln w="28575">
            <a:solidFill>
              <a:schemeClr val="tx1"/>
            </a:solidFill>
            <a:prstDash val="sysDot"/>
            <a:round/>
            <a:headEnd/>
            <a:tailEnd/>
          </a:ln>
          <a:effectLst/>
        </p:spPr>
        <p:txBody>
          <a:bodyPr/>
          <a:lstStyle/>
          <a:p>
            <a:endParaRPr lang="fr-FR"/>
          </a:p>
        </p:txBody>
      </p:sp>
      <p:sp>
        <p:nvSpPr>
          <p:cNvPr id="58391" name="Line 23"/>
          <p:cNvSpPr>
            <a:spLocks noChangeShapeType="1"/>
          </p:cNvSpPr>
          <p:nvPr/>
        </p:nvSpPr>
        <p:spPr bwMode="auto">
          <a:xfrm>
            <a:off x="4714875" y="4508500"/>
            <a:ext cx="0" cy="1441450"/>
          </a:xfrm>
          <a:prstGeom prst="line">
            <a:avLst/>
          </a:prstGeom>
          <a:noFill/>
          <a:ln w="28575">
            <a:solidFill>
              <a:schemeClr val="tx1"/>
            </a:solidFill>
            <a:prstDash val="sysDot"/>
            <a:round/>
            <a:headEnd/>
            <a:tailEnd/>
          </a:ln>
          <a:effectLst/>
        </p:spPr>
        <p:txBody>
          <a:bodyPr/>
          <a:lstStyle/>
          <a:p>
            <a:endParaRPr lang="fr-FR"/>
          </a:p>
        </p:txBody>
      </p:sp>
      <p:sp>
        <p:nvSpPr>
          <p:cNvPr id="58392" name="Line 24"/>
          <p:cNvSpPr>
            <a:spLocks noChangeShapeType="1"/>
          </p:cNvSpPr>
          <p:nvPr/>
        </p:nvSpPr>
        <p:spPr bwMode="auto">
          <a:xfrm>
            <a:off x="3563938" y="3860800"/>
            <a:ext cx="720725" cy="215900"/>
          </a:xfrm>
          <a:prstGeom prst="line">
            <a:avLst/>
          </a:prstGeom>
          <a:noFill/>
          <a:ln w="9525">
            <a:solidFill>
              <a:schemeClr val="tx1"/>
            </a:solidFill>
            <a:round/>
            <a:headEnd/>
            <a:tailEnd type="triangle" w="med" len="med"/>
          </a:ln>
          <a:effectLst/>
        </p:spPr>
        <p:txBody>
          <a:bodyPr/>
          <a:lstStyle/>
          <a:p>
            <a:endParaRPr lang="fr-FR"/>
          </a:p>
        </p:txBody>
      </p:sp>
      <p:sp>
        <p:nvSpPr>
          <p:cNvPr id="58393" name="Text Box 25"/>
          <p:cNvSpPr txBox="1">
            <a:spLocks noChangeArrowheads="1"/>
          </p:cNvSpPr>
          <p:nvPr/>
        </p:nvSpPr>
        <p:spPr bwMode="auto">
          <a:xfrm>
            <a:off x="2339975" y="3573463"/>
            <a:ext cx="1871663" cy="581025"/>
          </a:xfrm>
          <a:prstGeom prst="rect">
            <a:avLst/>
          </a:prstGeom>
          <a:noFill/>
          <a:ln w="9525">
            <a:noFill/>
            <a:miter lim="800000"/>
            <a:headEnd/>
            <a:tailEnd/>
          </a:ln>
          <a:effectLst/>
        </p:spPr>
        <p:txBody>
          <a:bodyPr>
            <a:spAutoFit/>
          </a:bodyPr>
          <a:lstStyle/>
          <a:p>
            <a:pPr>
              <a:spcBef>
                <a:spcPct val="50000"/>
              </a:spcBef>
            </a:pPr>
            <a:r>
              <a:rPr lang="fr-FR" sz="1600" dirty="0">
                <a:solidFill>
                  <a:schemeClr val="accent6">
                    <a:lumMod val="75000"/>
                  </a:schemeClr>
                </a:solidFill>
              </a:rPr>
              <a:t>Prospérité économique</a:t>
            </a:r>
          </a:p>
        </p:txBody>
      </p:sp>
      <p:sp>
        <p:nvSpPr>
          <p:cNvPr id="58394" name="Text Box 26"/>
          <p:cNvSpPr txBox="1">
            <a:spLocks noChangeArrowheads="1"/>
          </p:cNvSpPr>
          <p:nvPr/>
        </p:nvSpPr>
        <p:spPr bwMode="auto">
          <a:xfrm>
            <a:off x="6156325" y="4652963"/>
            <a:ext cx="1871663" cy="336550"/>
          </a:xfrm>
          <a:prstGeom prst="rect">
            <a:avLst/>
          </a:prstGeom>
          <a:noFill/>
          <a:ln w="9525">
            <a:noFill/>
            <a:miter lim="800000"/>
            <a:headEnd/>
            <a:tailEnd/>
          </a:ln>
          <a:effectLst/>
        </p:spPr>
        <p:txBody>
          <a:bodyPr>
            <a:spAutoFit/>
          </a:bodyPr>
          <a:lstStyle/>
          <a:p>
            <a:pPr>
              <a:spcBef>
                <a:spcPct val="50000"/>
              </a:spcBef>
            </a:pPr>
            <a:r>
              <a:rPr lang="fr-FR" sz="1600" dirty="0">
                <a:solidFill>
                  <a:schemeClr val="accent6">
                    <a:lumMod val="75000"/>
                  </a:schemeClr>
                </a:solidFill>
              </a:rPr>
              <a:t>Récession</a:t>
            </a:r>
          </a:p>
        </p:txBody>
      </p:sp>
      <p:sp>
        <p:nvSpPr>
          <p:cNvPr id="58395" name="Line 27"/>
          <p:cNvSpPr>
            <a:spLocks noChangeShapeType="1"/>
          </p:cNvSpPr>
          <p:nvPr/>
        </p:nvSpPr>
        <p:spPr bwMode="auto">
          <a:xfrm flipH="1" flipV="1">
            <a:off x="5651500" y="4508500"/>
            <a:ext cx="431800" cy="215900"/>
          </a:xfrm>
          <a:prstGeom prst="line">
            <a:avLst/>
          </a:prstGeom>
          <a:noFill/>
          <a:ln w="9525">
            <a:solidFill>
              <a:schemeClr val="tx1"/>
            </a:solidFill>
            <a:round/>
            <a:headEnd/>
            <a:tailEnd type="triangle" w="med" len="med"/>
          </a:ln>
          <a:effectLst/>
        </p:spPr>
        <p:txBody>
          <a:bodyPr/>
          <a:lstStyle/>
          <a:p>
            <a:endParaRPr lang="fr-FR"/>
          </a:p>
        </p:txBody>
      </p:sp>
    </p:spTree>
  </p:cSld>
  <p:clrMapOvr>
    <a:masterClrMapping/>
  </p:clrMapOvr>
  <p:transition spd="med">
    <p:randomBar/>
  </p:transition>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E5788251-FE02-4138-A09F-D59644D6A6FE}" type="slidenum">
              <a:rPr lang="fr-FR"/>
              <a:pPr/>
              <a:t>207</a:t>
            </a:fld>
            <a:endParaRPr lang="fr-FR"/>
          </a:p>
        </p:txBody>
      </p:sp>
      <p:sp>
        <p:nvSpPr>
          <p:cNvPr id="60420" name="Text Box 4"/>
          <p:cNvSpPr txBox="1">
            <a:spLocks noChangeArrowheads="1"/>
          </p:cNvSpPr>
          <p:nvPr/>
        </p:nvSpPr>
        <p:spPr bwMode="auto">
          <a:xfrm>
            <a:off x="971550" y="18954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0421" name="Text Box 5"/>
          <p:cNvSpPr txBox="1">
            <a:spLocks noChangeArrowheads="1"/>
          </p:cNvSpPr>
          <p:nvPr/>
        </p:nvSpPr>
        <p:spPr bwMode="auto">
          <a:xfrm>
            <a:off x="4738167" y="1835150"/>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demande</a:t>
            </a:r>
          </a:p>
        </p:txBody>
      </p:sp>
      <p:sp>
        <p:nvSpPr>
          <p:cNvPr id="60422" name="AutoShape 6"/>
          <p:cNvSpPr>
            <a:spLocks noChangeArrowheads="1"/>
          </p:cNvSpPr>
          <p:nvPr/>
        </p:nvSpPr>
        <p:spPr bwMode="auto">
          <a:xfrm rot="5400000">
            <a:off x="4284663" y="1908720"/>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0438" name="Rectangle 22"/>
          <p:cNvSpPr>
            <a:spLocks noGrp="1" noChangeArrowheads="1"/>
          </p:cNvSpPr>
          <p:nvPr>
            <p:ph type="body" idx="4294967295"/>
          </p:nvPr>
        </p:nvSpPr>
        <p:spPr>
          <a:xfrm>
            <a:off x="858838" y="2924944"/>
            <a:ext cx="7715250" cy="2087563"/>
          </a:xfrm>
          <a:prstGeom prst="rect">
            <a:avLst/>
          </a:prstGeom>
        </p:spPr>
        <p:txBody>
          <a:bodyPr/>
          <a:lstStyle/>
          <a:p>
            <a:pPr algn="just"/>
            <a:r>
              <a:rPr lang="fr-FR" sz="2000" dirty="0">
                <a:solidFill>
                  <a:schemeClr val="accent6">
                    <a:lumMod val="75000"/>
                  </a:schemeClr>
                </a:solidFill>
              </a:rPr>
              <a:t>Son évaluation est une étape clé</a:t>
            </a:r>
          </a:p>
          <a:p>
            <a:pPr algn="just"/>
            <a:r>
              <a:rPr lang="fr-FR" sz="2000" dirty="0">
                <a:solidFill>
                  <a:schemeClr val="accent6">
                    <a:lumMod val="75000"/>
                  </a:schemeClr>
                </a:solidFill>
              </a:rPr>
              <a:t>Elle doit toujours être évaluée sur une période et un environnement donnés (hypothèses &amp; scénarios)</a:t>
            </a:r>
          </a:p>
          <a:p>
            <a:pPr algn="just"/>
            <a:r>
              <a:rPr lang="fr-FR" sz="2000" dirty="0">
                <a:solidFill>
                  <a:schemeClr val="accent6">
                    <a:lumMod val="75000"/>
                  </a:schemeClr>
                </a:solidFill>
              </a:rPr>
              <a:t>Elle conditionne fortement l’ensemble des décisions marketing, mais aussi toutes les décisions de l’entreprise (Production, RH, finances…)</a:t>
            </a:r>
          </a:p>
        </p:txBody>
      </p:sp>
      <p:sp>
        <p:nvSpPr>
          <p:cNvPr id="60441" name="Rectangle 25"/>
          <p:cNvSpPr>
            <a:spLocks noGrp="1" noChangeArrowheads="1"/>
          </p:cNvSpPr>
          <p:nvPr>
            <p:ph type="title" idx="4294967295"/>
          </p:nvPr>
        </p:nvSpPr>
        <p:spPr>
          <a:xfrm>
            <a:off x="2195737" y="548680"/>
            <a:ext cx="3672408"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Espace réservé du numéro de diapositive 5"/>
          <p:cNvSpPr>
            <a:spLocks noGrp="1"/>
          </p:cNvSpPr>
          <p:nvPr>
            <p:ph type="sldNum" sz="quarter" idx="4"/>
          </p:nvPr>
        </p:nvSpPr>
        <p:spPr>
          <a:xfrm>
            <a:off x="8675688" y="6624638"/>
            <a:ext cx="468312" cy="260350"/>
          </a:xfrm>
        </p:spPr>
        <p:txBody>
          <a:bodyPr/>
          <a:lstStyle/>
          <a:p>
            <a:fld id="{A2EEA35D-2055-4C85-B284-E642C57AD4C4}" type="slidenum">
              <a:rPr lang="fr-FR"/>
              <a:pPr/>
              <a:t>208</a:t>
            </a:fld>
            <a:endParaRPr lang="fr-FR"/>
          </a:p>
        </p:txBody>
      </p:sp>
      <p:sp>
        <p:nvSpPr>
          <p:cNvPr id="59396" name="Text Box 4"/>
          <p:cNvSpPr txBox="1">
            <a:spLocks noChangeArrowheads="1"/>
          </p:cNvSpPr>
          <p:nvPr/>
        </p:nvSpPr>
        <p:spPr bwMode="auto">
          <a:xfrm>
            <a:off x="971550" y="1268413"/>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59397" name="Text Box 5"/>
          <p:cNvSpPr txBox="1">
            <a:spLocks noChangeArrowheads="1"/>
          </p:cNvSpPr>
          <p:nvPr/>
        </p:nvSpPr>
        <p:spPr bwMode="auto">
          <a:xfrm>
            <a:off x="4716463" y="1238250"/>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marché potentiel</a:t>
            </a:r>
          </a:p>
        </p:txBody>
      </p:sp>
      <p:sp>
        <p:nvSpPr>
          <p:cNvPr id="59398" name="AutoShape 6"/>
          <p:cNvSpPr>
            <a:spLocks noChangeArrowheads="1"/>
          </p:cNvSpPr>
          <p:nvPr/>
        </p:nvSpPr>
        <p:spPr bwMode="auto">
          <a:xfrm rot="5400000">
            <a:off x="4284663" y="128746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59399" name="Text Box 7"/>
          <p:cNvSpPr txBox="1">
            <a:spLocks noChangeArrowheads="1"/>
          </p:cNvSpPr>
          <p:nvPr/>
        </p:nvSpPr>
        <p:spPr bwMode="auto">
          <a:xfrm>
            <a:off x="900113" y="1743075"/>
            <a:ext cx="7848600" cy="701675"/>
          </a:xfrm>
          <a:prstGeom prst="rect">
            <a:avLst/>
          </a:prstGeom>
          <a:noFill/>
          <a:ln w="9525" algn="ctr">
            <a:noFill/>
            <a:miter lim="800000"/>
            <a:headEnd/>
            <a:tailEnd/>
          </a:ln>
          <a:effectLst/>
        </p:spPr>
        <p:txBody>
          <a:bodyPr>
            <a:spAutoFit/>
          </a:bodyPr>
          <a:lstStyle/>
          <a:p>
            <a:pPr>
              <a:spcBef>
                <a:spcPct val="50000"/>
              </a:spcBef>
            </a:pPr>
            <a:r>
              <a:rPr lang="fr-FR" sz="2000" b="1" dirty="0">
                <a:solidFill>
                  <a:schemeClr val="accent6">
                    <a:lumMod val="75000"/>
                  </a:schemeClr>
                </a:solidFill>
              </a:rPr>
              <a:t>C’est le niveau maximum vers lequel la demande croît.</a:t>
            </a:r>
            <a:br>
              <a:rPr lang="fr-FR" sz="2000" b="1" dirty="0">
                <a:solidFill>
                  <a:schemeClr val="accent6">
                    <a:lumMod val="75000"/>
                  </a:schemeClr>
                </a:solidFill>
              </a:rPr>
            </a:br>
            <a:r>
              <a:rPr lang="fr-FR" sz="2000" b="1" dirty="0">
                <a:solidFill>
                  <a:schemeClr val="accent6">
                    <a:lumMod val="75000"/>
                  </a:schemeClr>
                </a:solidFill>
              </a:rPr>
              <a:t>Tous les utilisateurs consomment le produit.</a:t>
            </a:r>
          </a:p>
        </p:txBody>
      </p:sp>
      <p:sp>
        <p:nvSpPr>
          <p:cNvPr id="59414" name="Rectangle 22"/>
          <p:cNvSpPr>
            <a:spLocks noGrp="1" noChangeArrowheads="1"/>
          </p:cNvSpPr>
          <p:nvPr>
            <p:ph type="body" idx="4294967295"/>
          </p:nvPr>
        </p:nvSpPr>
        <p:spPr>
          <a:xfrm>
            <a:off x="1403350" y="2774950"/>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Son estimation ?</a:t>
            </a:r>
          </a:p>
        </p:txBody>
      </p:sp>
      <p:sp>
        <p:nvSpPr>
          <p:cNvPr id="59415" name="Text Box 23"/>
          <p:cNvSpPr txBox="1">
            <a:spLocks noChangeArrowheads="1"/>
          </p:cNvSpPr>
          <p:nvPr/>
        </p:nvSpPr>
        <p:spPr bwMode="auto">
          <a:xfrm>
            <a:off x="1331913" y="3351213"/>
            <a:ext cx="7200900" cy="3386137"/>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Volume (quantité) / valeur (CA)</a:t>
            </a:r>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Indépendant / lié à un autre produit</a:t>
            </a:r>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Durable ou périssable (durée de conservation …)</a:t>
            </a:r>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1</a:t>
            </a:r>
            <a:r>
              <a:rPr lang="fr-FR" sz="1800" baseline="30000" dirty="0">
                <a:solidFill>
                  <a:schemeClr val="accent6">
                    <a:lumMod val="75000"/>
                  </a:schemeClr>
                </a:solidFill>
              </a:rPr>
              <a:t>er</a:t>
            </a:r>
            <a:r>
              <a:rPr lang="fr-FR" sz="1800" dirty="0">
                <a:solidFill>
                  <a:schemeClr val="accent6">
                    <a:lumMod val="75000"/>
                  </a:schemeClr>
                </a:solidFill>
              </a:rPr>
              <a:t> équipement / remplacement</a:t>
            </a:r>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Quelques éléments d’appréciation :</a:t>
            </a:r>
          </a:p>
          <a:p>
            <a:pPr marL="719138" lvl="1" indent="-187325">
              <a:spcBef>
                <a:spcPct val="10000"/>
              </a:spcBef>
              <a:buFontTx/>
              <a:buChar char="•"/>
              <a:tabLst>
                <a:tab pos="6191250" algn="l"/>
              </a:tabLst>
            </a:pPr>
            <a:r>
              <a:rPr lang="fr-FR" sz="1600" dirty="0">
                <a:solidFill>
                  <a:schemeClr val="accent6">
                    <a:lumMod val="75000"/>
                  </a:schemeClr>
                </a:solidFill>
              </a:rPr>
              <a:t>Le nombre de consommateurs potentiels  	</a:t>
            </a:r>
            <a:r>
              <a:rPr lang="fr-FR" sz="1600" dirty="0">
                <a:solidFill>
                  <a:schemeClr val="accent6">
                    <a:lumMod val="75000"/>
                  </a:schemeClr>
                </a:solidFill>
                <a:sym typeface="Wingdings 3" pitchFamily="18" charset="2"/>
              </a:rPr>
              <a:t> </a:t>
            </a:r>
            <a:r>
              <a:rPr lang="fr-FR" sz="1600" i="1" dirty="0">
                <a:solidFill>
                  <a:schemeClr val="accent6">
                    <a:lumMod val="75000"/>
                  </a:schemeClr>
                </a:solidFill>
              </a:rPr>
              <a:t>Ex…</a:t>
            </a:r>
          </a:p>
          <a:p>
            <a:pPr marL="719138" lvl="1" indent="-187325">
              <a:spcBef>
                <a:spcPct val="10000"/>
              </a:spcBef>
              <a:buFontTx/>
              <a:buChar char="•"/>
              <a:tabLst>
                <a:tab pos="6191250" algn="l"/>
              </a:tabLst>
            </a:pPr>
            <a:r>
              <a:rPr lang="fr-FR" sz="1600" dirty="0">
                <a:solidFill>
                  <a:schemeClr val="accent6">
                    <a:lumMod val="75000"/>
                  </a:schemeClr>
                </a:solidFill>
              </a:rPr>
              <a:t>Le taux d’utilisateurs effectifs parmi les consommateurs	</a:t>
            </a:r>
            <a:r>
              <a:rPr lang="fr-FR" sz="1600" dirty="0">
                <a:solidFill>
                  <a:schemeClr val="accent6">
                    <a:lumMod val="75000"/>
                  </a:schemeClr>
                </a:solidFill>
                <a:sym typeface="Wingdings 3" pitchFamily="18" charset="2"/>
              </a:rPr>
              <a:t></a:t>
            </a:r>
            <a:r>
              <a:rPr lang="fr-FR" sz="1600" dirty="0">
                <a:solidFill>
                  <a:schemeClr val="accent6">
                    <a:lumMod val="75000"/>
                  </a:schemeClr>
                </a:solidFill>
              </a:rPr>
              <a:t> </a:t>
            </a:r>
            <a:r>
              <a:rPr lang="fr-FR" sz="1600" i="1" dirty="0">
                <a:solidFill>
                  <a:schemeClr val="accent6">
                    <a:lumMod val="75000"/>
                  </a:schemeClr>
                </a:solidFill>
              </a:rPr>
              <a:t>Ex …</a:t>
            </a:r>
          </a:p>
          <a:p>
            <a:pPr marL="719138" lvl="1" indent="-187325">
              <a:spcBef>
                <a:spcPct val="10000"/>
              </a:spcBef>
              <a:buFontTx/>
              <a:buChar char="•"/>
              <a:tabLst>
                <a:tab pos="6191250" algn="l"/>
              </a:tabLst>
            </a:pPr>
            <a:r>
              <a:rPr lang="fr-FR" sz="1600" dirty="0">
                <a:solidFill>
                  <a:schemeClr val="accent6">
                    <a:lumMod val="75000"/>
                  </a:schemeClr>
                </a:solidFill>
              </a:rPr>
              <a:t>La taux d’utilisation (ou la fréquence) parmi les utilisateurs	</a:t>
            </a:r>
            <a:r>
              <a:rPr lang="fr-FR" sz="1600" dirty="0">
                <a:solidFill>
                  <a:schemeClr val="accent6">
                    <a:lumMod val="75000"/>
                  </a:schemeClr>
                </a:solidFill>
                <a:sym typeface="Wingdings 3" pitchFamily="18" charset="2"/>
              </a:rPr>
              <a:t></a:t>
            </a:r>
            <a:r>
              <a:rPr lang="fr-FR" sz="1600" dirty="0">
                <a:solidFill>
                  <a:schemeClr val="accent6">
                    <a:lumMod val="75000"/>
                  </a:schemeClr>
                </a:solidFill>
              </a:rPr>
              <a:t> </a:t>
            </a:r>
            <a:r>
              <a:rPr lang="fr-FR" sz="1600" i="1" dirty="0">
                <a:solidFill>
                  <a:schemeClr val="accent6">
                    <a:lumMod val="75000"/>
                  </a:schemeClr>
                </a:solidFill>
              </a:rPr>
              <a:t>Ex…</a:t>
            </a:r>
          </a:p>
          <a:p>
            <a:pPr marL="719138" lvl="1" indent="-187325">
              <a:spcBef>
                <a:spcPct val="10000"/>
              </a:spcBef>
              <a:buFontTx/>
              <a:buChar char="•"/>
              <a:tabLst>
                <a:tab pos="6191250" algn="l"/>
              </a:tabLst>
            </a:pPr>
            <a:r>
              <a:rPr lang="fr-FR" sz="1600" i="1" dirty="0">
                <a:solidFill>
                  <a:schemeClr val="accent6">
                    <a:lumMod val="75000"/>
                  </a:schemeClr>
                </a:solidFill>
              </a:rPr>
              <a:t>RFM</a:t>
            </a:r>
          </a:p>
          <a:p>
            <a:pPr marL="719138" lvl="1" indent="-187325">
              <a:spcBef>
                <a:spcPct val="10000"/>
              </a:spcBef>
              <a:buFontTx/>
              <a:buChar char="•"/>
              <a:tabLst>
                <a:tab pos="6191250" algn="l"/>
              </a:tabLst>
            </a:pPr>
            <a:r>
              <a:rPr lang="fr-FR" sz="1600" i="1" dirty="0">
                <a:solidFill>
                  <a:schemeClr val="accent6">
                    <a:lumMod val="75000"/>
                  </a:schemeClr>
                </a:solidFill>
              </a:rPr>
              <a:t>…</a:t>
            </a:r>
          </a:p>
          <a:p>
            <a:pPr marL="352425" indent="-352425">
              <a:spcBef>
                <a:spcPct val="25000"/>
              </a:spcBef>
              <a:buFontTx/>
              <a:buChar char="•"/>
              <a:tabLst>
                <a:tab pos="6191250" algn="l"/>
              </a:tabLst>
            </a:pPr>
            <a:endParaRPr lang="fr-FR" sz="1600" dirty="0"/>
          </a:p>
        </p:txBody>
      </p:sp>
      <p:grpSp>
        <p:nvGrpSpPr>
          <p:cNvPr id="59418" name="Group 26"/>
          <p:cNvGrpSpPr>
            <a:grpSpLocks/>
          </p:cNvGrpSpPr>
          <p:nvPr/>
        </p:nvGrpSpPr>
        <p:grpSpPr bwMode="auto">
          <a:xfrm>
            <a:off x="468313" y="2774950"/>
            <a:ext cx="793750" cy="431800"/>
            <a:chOff x="295" y="1660"/>
            <a:chExt cx="726" cy="409"/>
          </a:xfrm>
          <a:solidFill>
            <a:srgbClr val="3333CC"/>
          </a:solidFill>
        </p:grpSpPr>
        <p:sp>
          <p:nvSpPr>
            <p:cNvPr id="59416" name="AutoShape 24"/>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59417" name="AutoShape 25"/>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59419" name="Text Box 27"/>
          <p:cNvSpPr txBox="1">
            <a:spLocks noChangeArrowheads="1"/>
          </p:cNvSpPr>
          <p:nvPr/>
        </p:nvSpPr>
        <p:spPr bwMode="auto">
          <a:xfrm>
            <a:off x="3708401" y="6165850"/>
            <a:ext cx="3311872" cy="366713"/>
          </a:xfrm>
          <a:prstGeom prst="rect">
            <a:avLst/>
          </a:prstGeom>
          <a:solidFill>
            <a:srgbClr val="3333CC"/>
          </a:solidFill>
          <a:ln w="9525">
            <a:noFill/>
            <a:miter lim="800000"/>
            <a:headEnd/>
            <a:tailEnd/>
          </a:ln>
          <a:effectLst/>
        </p:spPr>
        <p:txBody>
          <a:bodyPr wrap="square">
            <a:spAutoFit/>
          </a:bodyPr>
          <a:lstStyle/>
          <a:p>
            <a:pPr>
              <a:spcBef>
                <a:spcPct val="50000"/>
              </a:spcBef>
            </a:pPr>
            <a:r>
              <a:rPr lang="fr-FR" sz="1800" dirty="0">
                <a:solidFill>
                  <a:schemeClr val="bg1"/>
                </a:solidFill>
              </a:rPr>
              <a:t>Spécificité des services !</a:t>
            </a:r>
          </a:p>
        </p:txBody>
      </p:sp>
      <p:sp>
        <p:nvSpPr>
          <p:cNvPr id="59422" name="Rectangle 30"/>
          <p:cNvSpPr>
            <a:spLocks noGrp="1" noChangeArrowheads="1"/>
          </p:cNvSpPr>
          <p:nvPr>
            <p:ph type="title" idx="4294967295"/>
          </p:nvPr>
        </p:nvSpPr>
        <p:spPr>
          <a:xfrm>
            <a:off x="2195737" y="260648"/>
            <a:ext cx="3672408"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EF40AC4A-1BC7-49AF-A7FD-0DB255E3640F}" type="slidenum">
              <a:rPr lang="fr-FR"/>
              <a:pPr/>
              <a:t>209</a:t>
            </a:fld>
            <a:endParaRPr lang="fr-FR"/>
          </a:p>
        </p:txBody>
      </p:sp>
      <p:sp>
        <p:nvSpPr>
          <p:cNvPr id="92164" name="Text Box 4"/>
          <p:cNvSpPr txBox="1">
            <a:spLocks noChangeArrowheads="1"/>
          </p:cNvSpPr>
          <p:nvPr/>
        </p:nvSpPr>
        <p:spPr bwMode="auto">
          <a:xfrm>
            <a:off x="971550" y="13716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2165" name="Text Box 5"/>
          <p:cNvSpPr txBox="1">
            <a:spLocks noChangeArrowheads="1"/>
          </p:cNvSpPr>
          <p:nvPr/>
        </p:nvSpPr>
        <p:spPr bwMode="auto">
          <a:xfrm>
            <a:off x="4716463" y="1341438"/>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marché</a:t>
            </a:r>
          </a:p>
        </p:txBody>
      </p:sp>
      <p:sp>
        <p:nvSpPr>
          <p:cNvPr id="92166" name="AutoShape 6"/>
          <p:cNvSpPr>
            <a:spLocks noChangeArrowheads="1"/>
          </p:cNvSpPr>
          <p:nvPr/>
        </p:nvSpPr>
        <p:spPr bwMode="auto">
          <a:xfrm rot="5400000">
            <a:off x="4284662"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2167" name="Text Box 7"/>
          <p:cNvSpPr txBox="1">
            <a:spLocks noChangeArrowheads="1"/>
          </p:cNvSpPr>
          <p:nvPr/>
        </p:nvSpPr>
        <p:spPr bwMode="auto">
          <a:xfrm>
            <a:off x="900113" y="1989138"/>
            <a:ext cx="7848600" cy="369332"/>
          </a:xfrm>
          <a:prstGeom prst="rect">
            <a:avLst/>
          </a:prstGeom>
          <a:noFill/>
          <a:ln w="9525" algn="ctr">
            <a:noFill/>
            <a:miter lim="800000"/>
            <a:headEnd/>
            <a:tailEnd/>
          </a:ln>
          <a:effectLst/>
        </p:spPr>
        <p:txBody>
          <a:bodyPr>
            <a:spAutoFit/>
          </a:bodyPr>
          <a:lstStyle/>
          <a:p>
            <a:pPr>
              <a:spcBef>
                <a:spcPct val="50000"/>
              </a:spcBef>
            </a:pPr>
            <a:r>
              <a:rPr lang="fr-FR" sz="1800" b="1" dirty="0">
                <a:solidFill>
                  <a:schemeClr val="accent6">
                    <a:lumMod val="75000"/>
                  </a:schemeClr>
                </a:solidFill>
              </a:rPr>
              <a:t>La segmentation</a:t>
            </a:r>
          </a:p>
        </p:txBody>
      </p:sp>
      <p:sp>
        <p:nvSpPr>
          <p:cNvPr id="92169" name="Text Box 9"/>
          <p:cNvSpPr txBox="1">
            <a:spLocks noChangeArrowheads="1"/>
          </p:cNvSpPr>
          <p:nvPr/>
        </p:nvSpPr>
        <p:spPr bwMode="auto">
          <a:xfrm>
            <a:off x="1042988" y="2636838"/>
            <a:ext cx="7200900" cy="984250"/>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Découper le marché de référence (celui qui est envisagé) en sous-ensembles homogènes.</a:t>
            </a:r>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Découpage suivant les besoins ou les motivations d’achat</a:t>
            </a:r>
            <a:endParaRPr lang="fr-FR" sz="1600" dirty="0">
              <a:solidFill>
                <a:schemeClr val="accent6">
                  <a:lumMod val="75000"/>
                </a:schemeClr>
              </a:solidFill>
            </a:endParaRPr>
          </a:p>
        </p:txBody>
      </p:sp>
      <p:sp>
        <p:nvSpPr>
          <p:cNvPr id="92175" name="Text Box 15"/>
          <p:cNvSpPr txBox="1">
            <a:spLocks noChangeArrowheads="1"/>
          </p:cNvSpPr>
          <p:nvPr/>
        </p:nvSpPr>
        <p:spPr bwMode="auto">
          <a:xfrm>
            <a:off x="1059284" y="3861048"/>
            <a:ext cx="7200900" cy="1408078"/>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Une construction en 2 étapes :</a:t>
            </a:r>
          </a:p>
          <a:p>
            <a:pPr marL="531813" lvl="1">
              <a:spcBef>
                <a:spcPct val="25000"/>
              </a:spcBef>
              <a:tabLst>
                <a:tab pos="6191250" algn="l"/>
              </a:tabLst>
            </a:pPr>
            <a:r>
              <a:rPr lang="fr-FR" sz="1800" dirty="0">
                <a:solidFill>
                  <a:schemeClr val="accent6">
                    <a:lumMod val="75000"/>
                  </a:schemeClr>
                </a:solidFill>
              </a:rPr>
              <a:t>- une macro segmentation pour identifier les produits-marchés</a:t>
            </a:r>
          </a:p>
          <a:p>
            <a:pPr marL="531813" lvl="1">
              <a:spcBef>
                <a:spcPct val="25000"/>
              </a:spcBef>
              <a:tabLst>
                <a:tab pos="6191250" algn="l"/>
              </a:tabLst>
            </a:pPr>
            <a:r>
              <a:rPr lang="fr-FR" sz="1800" dirty="0">
                <a:solidFill>
                  <a:schemeClr val="accent6">
                    <a:lumMod val="75000"/>
                  </a:schemeClr>
                </a:solidFill>
              </a:rPr>
              <a:t>- Une micro segmentation afin d’identifier les segments à  </a:t>
            </a:r>
          </a:p>
          <a:p>
            <a:pPr marL="531813" lvl="1">
              <a:spcBef>
                <a:spcPct val="25000"/>
              </a:spcBef>
              <a:tabLst>
                <a:tab pos="6191250" algn="l"/>
              </a:tabLst>
            </a:pPr>
            <a:r>
              <a:rPr lang="fr-FR" sz="1800" dirty="0">
                <a:solidFill>
                  <a:schemeClr val="accent6">
                    <a:lumMod val="75000"/>
                  </a:schemeClr>
                </a:solidFill>
              </a:rPr>
              <a:t>  l’intérieur de chaque produit-marché</a:t>
            </a:r>
          </a:p>
        </p:txBody>
      </p:sp>
      <p:sp>
        <p:nvSpPr>
          <p:cNvPr id="92178" name="Rectangle 18"/>
          <p:cNvSpPr>
            <a:spLocks noGrp="1" noChangeArrowheads="1"/>
          </p:cNvSpPr>
          <p:nvPr>
            <p:ph type="title" idx="4294967295"/>
          </p:nvPr>
        </p:nvSpPr>
        <p:spPr>
          <a:xfrm>
            <a:off x="2411761" y="332656"/>
            <a:ext cx="3600400"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1" name="Text Box 5"/>
          <p:cNvSpPr txBox="1">
            <a:spLocks noChangeArrowheads="1"/>
          </p:cNvSpPr>
          <p:nvPr/>
        </p:nvSpPr>
        <p:spPr bwMode="auto">
          <a:xfrm>
            <a:off x="2736850" y="5805264"/>
            <a:ext cx="3816350" cy="276999"/>
          </a:xfrm>
          <a:prstGeom prst="rect">
            <a:avLst/>
          </a:prstGeom>
          <a:noFill/>
          <a:ln w="9525">
            <a:noFill/>
            <a:miter lim="800000"/>
            <a:headEnd/>
            <a:tailEnd/>
          </a:ln>
          <a:effectLst/>
        </p:spPr>
        <p:txBody>
          <a:bodyPr>
            <a:spAutoFit/>
          </a:bodyPr>
          <a:lstStyle/>
          <a:p>
            <a:pPr algn="ctr">
              <a:spcBef>
                <a:spcPct val="50000"/>
              </a:spcBef>
            </a:pPr>
            <a:r>
              <a:rPr lang="fr-FR" sz="1200" dirty="0">
                <a:solidFill>
                  <a:schemeClr val="accent6">
                    <a:lumMod val="75000"/>
                  </a:schemeClr>
                </a:solidFill>
              </a:rPr>
              <a:t>Outils X-</a:t>
            </a:r>
            <a:r>
              <a:rPr lang="fr-FR" sz="1200" dirty="0" err="1">
                <a:solidFill>
                  <a:schemeClr val="accent6">
                    <a:lumMod val="75000"/>
                  </a:schemeClr>
                </a:solidFill>
              </a:rPr>
              <a:t>Mind</a:t>
            </a:r>
            <a:endParaRPr lang="fr-FR" sz="1200" dirty="0">
              <a:solidFill>
                <a:schemeClr val="accent6">
                  <a:lumMod val="75000"/>
                </a:schemeClr>
              </a:solidFill>
            </a:endParaRPr>
          </a:p>
        </p:txBody>
      </p:sp>
    </p:spTree>
  </p:cSld>
  <p:clrMapOvr>
    <a:masterClrMapping/>
  </p:clrMapOvr>
  <p:transition spd="med">
    <p:randomBa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210</a:t>
            </a:fld>
            <a:endParaRPr lang="fr-FR" dirty="0"/>
          </a:p>
        </p:txBody>
      </p:sp>
      <p:pic>
        <p:nvPicPr>
          <p:cNvPr id="5376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139" t="28914" r="30736" b="22529"/>
          <a:stretch/>
        </p:blipFill>
        <p:spPr bwMode="auto">
          <a:xfrm>
            <a:off x="1187624" y="1628800"/>
            <a:ext cx="6420092" cy="2964422"/>
          </a:xfrm>
          <a:prstGeom prst="rect">
            <a:avLst/>
          </a:prstGeom>
          <a:solidFill>
            <a:srgbClr val="3333CC"/>
          </a:solidFill>
          <a:ln w="9525">
            <a:solidFill>
              <a:schemeClr val="tx1"/>
            </a:solidFill>
            <a:miter lim="800000"/>
            <a:headEnd/>
            <a:tailEnd/>
          </a:ln>
          <a:extLst/>
        </p:spPr>
      </p:pic>
      <p:sp>
        <p:nvSpPr>
          <p:cNvPr id="4" name="Rectangle 18"/>
          <p:cNvSpPr txBox="1">
            <a:spLocks noChangeArrowheads="1"/>
          </p:cNvSpPr>
          <p:nvPr/>
        </p:nvSpPr>
        <p:spPr>
          <a:xfrm>
            <a:off x="2771800" y="728701"/>
            <a:ext cx="3672408"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La Segmentation</a:t>
            </a:r>
          </a:p>
        </p:txBody>
      </p:sp>
      <p:sp>
        <p:nvSpPr>
          <p:cNvPr id="5" name="Rectangle 18"/>
          <p:cNvSpPr txBox="1">
            <a:spLocks noChangeArrowheads="1"/>
          </p:cNvSpPr>
          <p:nvPr/>
        </p:nvSpPr>
        <p:spPr>
          <a:xfrm>
            <a:off x="611560" y="5301208"/>
            <a:ext cx="7848872" cy="720080"/>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just"/>
            <a:r>
              <a:rPr lang="fr-FR" sz="1800" b="1" kern="0" dirty="0">
                <a:solidFill>
                  <a:schemeClr val="accent6">
                    <a:lumMod val="75000"/>
                  </a:schemeClr>
                </a:solidFill>
              </a:rPr>
              <a:t>Objectif : mettre en évidence les groupes de  consommateurs homogènes, mais aussi les caractéristiques générales de la demande </a:t>
            </a:r>
          </a:p>
        </p:txBody>
      </p:sp>
    </p:spTree>
    <p:extLst>
      <p:ext uri="{BB962C8B-B14F-4D97-AF65-F5344CB8AC3E}">
        <p14:creationId xmlns:p14="http://schemas.microsoft.com/office/powerpoint/2010/main" val="3404763341"/>
      </p:ext>
    </p:extLst>
  </p:cSld>
  <p:clrMapOvr>
    <a:masterClrMapping/>
  </p:clrMapOvr>
  <p:transition spd="med">
    <p:randomBa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211</a:t>
            </a:fld>
            <a:endParaRPr lang="fr-FR" dirty="0"/>
          </a:p>
        </p:txBody>
      </p:sp>
      <p:pic>
        <p:nvPicPr>
          <p:cNvPr id="57344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596" t="21383" r="36573" b="20222"/>
          <a:stretch/>
        </p:blipFill>
        <p:spPr bwMode="auto">
          <a:xfrm>
            <a:off x="1187624" y="1196752"/>
            <a:ext cx="7133622" cy="4896544"/>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74150992"/>
      </p:ext>
    </p:extLst>
  </p:cSld>
  <p:clrMapOvr>
    <a:masterClrMapping/>
  </p:clrMapOvr>
  <p:transition spd="med">
    <p:randomBa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457200" y="1600200"/>
            <a:ext cx="8229600" cy="4525963"/>
          </a:xfrm>
          <a:prstGeom prst="rect">
            <a:avLst/>
          </a:prstGeom>
        </p:spPr>
        <p:txBody>
          <a:bodyPr/>
          <a:lstStyle/>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212</a:t>
            </a:fld>
            <a:endParaRPr lang="fr-FR"/>
          </a:p>
        </p:txBody>
      </p:sp>
      <p:graphicFrame>
        <p:nvGraphicFramePr>
          <p:cNvPr id="5" name="Objet 4"/>
          <p:cNvGraphicFramePr>
            <a:graphicFrameLocks noChangeAspect="1"/>
          </p:cNvGraphicFramePr>
          <p:nvPr>
            <p:extLst>
              <p:ext uri="{D42A27DB-BD31-4B8C-83A1-F6EECF244321}">
                <p14:modId xmlns:p14="http://schemas.microsoft.com/office/powerpoint/2010/main" val="3300269900"/>
              </p:ext>
            </p:extLst>
          </p:nvPr>
        </p:nvGraphicFramePr>
        <p:xfrm>
          <a:off x="467544" y="836712"/>
          <a:ext cx="8020050" cy="5667375"/>
        </p:xfrm>
        <a:graphic>
          <a:graphicData uri="http://schemas.openxmlformats.org/presentationml/2006/ole">
            <mc:AlternateContent xmlns:mc="http://schemas.openxmlformats.org/markup-compatibility/2006">
              <mc:Choice xmlns:v="urn:schemas-microsoft-com:vml" Requires="v">
                <p:oleObj spid="_x0000_s528943" name="Acrobat Document" r:id="rId3" imgW="8019943" imgH="5667255" progId="AcroExch.Document.11">
                  <p:embed/>
                </p:oleObj>
              </mc:Choice>
              <mc:Fallback>
                <p:oleObj name="Acrobat Document" r:id="rId3" imgW="8019943" imgH="5667255" progId="AcroExch.Document.11">
                  <p:embed/>
                  <p:pic>
                    <p:nvPicPr>
                      <p:cNvPr id="0" name=""/>
                      <p:cNvPicPr/>
                      <p:nvPr/>
                    </p:nvPicPr>
                    <p:blipFill>
                      <a:blip r:embed="rId4"/>
                      <a:stretch>
                        <a:fillRect/>
                      </a:stretch>
                    </p:blipFill>
                    <p:spPr>
                      <a:xfrm>
                        <a:off x="467544" y="836712"/>
                        <a:ext cx="8020050" cy="5667375"/>
                      </a:xfrm>
                      <a:prstGeom prst="rect">
                        <a:avLst/>
                      </a:prstGeom>
                      <a:ln>
                        <a:solidFill>
                          <a:srgbClr val="3333CC"/>
                        </a:solidFill>
                      </a:ln>
                    </p:spPr>
                  </p:pic>
                </p:oleObj>
              </mc:Fallback>
            </mc:AlternateContent>
          </a:graphicData>
        </a:graphic>
      </p:graphicFrame>
      <p:sp>
        <p:nvSpPr>
          <p:cNvPr id="6" name="Rectangle 18"/>
          <p:cNvSpPr>
            <a:spLocks noGrp="1" noChangeArrowheads="1"/>
          </p:cNvSpPr>
          <p:nvPr>
            <p:ph type="title" idx="4294967295"/>
          </p:nvPr>
        </p:nvSpPr>
        <p:spPr>
          <a:xfrm>
            <a:off x="1979712" y="260648"/>
            <a:ext cx="8229600" cy="792088"/>
          </a:xfrm>
          <a:prstGeom prst="rect">
            <a:avLst/>
          </a:prstGeom>
          <a:noFill/>
          <a:ln/>
        </p:spPr>
        <p:txBody>
          <a:bodyPr/>
          <a:lstStyle/>
          <a:p>
            <a:pPr algn="l"/>
            <a:r>
              <a:rPr lang="fr-FR" sz="2800" b="1" dirty="0">
                <a:solidFill>
                  <a:schemeClr val="folHlink"/>
                </a:solidFill>
              </a:rPr>
              <a:t>    </a:t>
            </a:r>
            <a:r>
              <a:rPr lang="fr-FR" sz="2800" b="1" dirty="0">
                <a:solidFill>
                  <a:schemeClr val="accent6">
                    <a:lumMod val="75000"/>
                  </a:schemeClr>
                </a:solidFill>
              </a:rPr>
              <a:t>Choisir son marché</a:t>
            </a:r>
          </a:p>
        </p:txBody>
      </p:sp>
    </p:spTree>
    <p:extLst>
      <p:ext uri="{BB962C8B-B14F-4D97-AF65-F5344CB8AC3E}">
        <p14:creationId xmlns:p14="http://schemas.microsoft.com/office/powerpoint/2010/main" val="3706786438"/>
      </p:ext>
    </p:extLst>
  </p:cSld>
  <p:clrMapOvr>
    <a:masterClrMapping/>
  </p:clrMapOvr>
  <p:transition spd="med">
    <p:randomBa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213</a:t>
            </a:fld>
            <a:endParaRPr lang="fr-FR" dirty="0"/>
          </a:p>
        </p:txBody>
      </p:sp>
      <p:sp>
        <p:nvSpPr>
          <p:cNvPr id="3" name="Rectangle 2"/>
          <p:cNvSpPr/>
          <p:nvPr/>
        </p:nvSpPr>
        <p:spPr>
          <a:xfrm>
            <a:off x="1528135" y="1484784"/>
            <a:ext cx="7128792" cy="3570208"/>
          </a:xfrm>
          <a:prstGeom prst="rect">
            <a:avLst/>
          </a:prstGeom>
        </p:spPr>
        <p:txBody>
          <a:bodyPr wrap="square">
            <a:spAutoFit/>
          </a:bodyPr>
          <a:lstStyle/>
          <a:p>
            <a:pPr indent="449580" algn="just">
              <a:spcAft>
                <a:spcPts val="0"/>
              </a:spcAft>
            </a:pPr>
            <a:r>
              <a:rPr lang="fr-FR" sz="2800" b="1" dirty="0">
                <a:solidFill>
                  <a:srgbClr val="000066"/>
                </a:solidFill>
                <a:latin typeface="+mj-lt"/>
                <a:ea typeface="Calibri" panose="020F0502020204030204" pitchFamily="34" charset="0"/>
                <a:cs typeface="Times New Roman" panose="02020603050405020304" pitchFamily="18" charset="0"/>
              </a:rPr>
              <a:t>Segmentation du marché par l’offre</a:t>
            </a:r>
            <a:r>
              <a:rPr lang="fr-FR" sz="2800" b="1" dirty="0">
                <a:solidFill>
                  <a:srgbClr val="000066"/>
                </a:solidFill>
                <a:latin typeface="Calibri" panose="020F0502020204030204" pitchFamily="34" charset="0"/>
                <a:ea typeface="Calibri" panose="020F0502020204030204" pitchFamily="34" charset="0"/>
                <a:cs typeface="Times New Roman" panose="02020603050405020304" pitchFamily="18" charset="0"/>
              </a:rPr>
              <a:t> </a:t>
            </a:r>
          </a:p>
          <a:p>
            <a:pPr indent="449580" algn="just">
              <a:spcAft>
                <a:spcPts val="0"/>
              </a:spcAft>
            </a:pPr>
            <a:endParaRPr lang="fr-FR" sz="1800" b="1" dirty="0">
              <a:solidFill>
                <a:srgbClr val="000066"/>
              </a:solidFill>
              <a:latin typeface="Calibri" panose="020F0502020204030204" pitchFamily="34" charset="0"/>
              <a:ea typeface="Calibri" panose="020F0502020204030204" pitchFamily="34" charset="0"/>
              <a:cs typeface="Times New Roman" panose="02020603050405020304" pitchFamily="18" charset="0"/>
            </a:endParaRPr>
          </a:p>
          <a:p>
            <a:pPr indent="449580" algn="just">
              <a:spcAft>
                <a:spcPts val="0"/>
              </a:spcAft>
            </a:pPr>
            <a:endParaRPr lang="fr-FR" sz="1800" b="1" dirty="0">
              <a:solidFill>
                <a:srgbClr val="000066"/>
              </a:solidFill>
              <a:latin typeface="Calibri" panose="020F0502020204030204" pitchFamily="34" charset="0"/>
              <a:ea typeface="Calibri" panose="020F0502020204030204" pitchFamily="34" charset="0"/>
              <a:cs typeface="Times New Roman" panose="02020603050405020304" pitchFamily="18" charset="0"/>
            </a:endParaRPr>
          </a:p>
          <a:p>
            <a:pPr indent="449580" algn="just">
              <a:spcAft>
                <a:spcPts val="0"/>
              </a:spcAft>
            </a:pPr>
            <a:endParaRPr lang="fr-FR" sz="1800" b="1" dirty="0">
              <a:solidFill>
                <a:srgbClr val="000066"/>
              </a:solidFill>
              <a:latin typeface="Calibri" panose="020F0502020204030204" pitchFamily="34" charset="0"/>
              <a:ea typeface="Calibri" panose="020F0502020204030204" pitchFamily="34" charset="0"/>
              <a:cs typeface="Times New Roman" panose="02020603050405020304" pitchFamily="18" charset="0"/>
            </a:endParaRPr>
          </a:p>
          <a:p>
            <a:pPr indent="449580" algn="just">
              <a:spcAft>
                <a:spcPts val="0"/>
              </a:spcAft>
            </a:pPr>
            <a:r>
              <a:rPr lang="fr-FR" sz="2400" dirty="0">
                <a:solidFill>
                  <a:srgbClr val="000066"/>
                </a:solidFill>
                <a:latin typeface="Calibri" panose="020F0502020204030204" pitchFamily="34" charset="0"/>
                <a:ea typeface="Calibri" panose="020F0502020204030204" pitchFamily="34" charset="0"/>
                <a:cs typeface="Times New Roman" panose="02020603050405020304" pitchFamily="18" charset="0"/>
              </a:rPr>
              <a:t> </a:t>
            </a:r>
          </a:p>
          <a:p>
            <a:pPr marL="342900" lvl="0" indent="-342900" algn="just">
              <a:spcAft>
                <a:spcPts val="0"/>
              </a:spcAft>
              <a:buFont typeface="Calibri" panose="020F0502020204030204" pitchFamily="34" charset="0"/>
              <a:buChar char="-"/>
            </a:pPr>
            <a:r>
              <a:rPr lang="fr-FR" sz="2400" dirty="0">
                <a:solidFill>
                  <a:srgbClr val="000066"/>
                </a:solidFill>
                <a:latin typeface="Calibri" panose="020F0502020204030204" pitchFamily="34" charset="0"/>
                <a:ea typeface="Calibri" panose="020F0502020204030204" pitchFamily="34" charset="0"/>
                <a:cs typeface="Times New Roman" panose="02020603050405020304" pitchFamily="18" charset="0"/>
              </a:rPr>
              <a:t>Selon la durée</a:t>
            </a:r>
          </a:p>
          <a:p>
            <a:pPr marL="342900" lvl="0" indent="-342900" algn="just">
              <a:spcAft>
                <a:spcPts val="0"/>
              </a:spcAft>
              <a:buFont typeface="Calibri" panose="020F0502020204030204" pitchFamily="34" charset="0"/>
              <a:buChar char="-"/>
            </a:pPr>
            <a:r>
              <a:rPr lang="fr-FR" sz="2400" dirty="0">
                <a:solidFill>
                  <a:srgbClr val="000066"/>
                </a:solidFill>
                <a:latin typeface="Calibri" panose="020F0502020204030204" pitchFamily="34" charset="0"/>
                <a:ea typeface="Calibri" panose="020F0502020204030204" pitchFamily="34" charset="0"/>
                <a:cs typeface="Times New Roman" panose="02020603050405020304" pitchFamily="18" charset="0"/>
              </a:rPr>
              <a:t>Selon l’activité</a:t>
            </a:r>
          </a:p>
          <a:p>
            <a:pPr marL="342900" lvl="0" indent="-342900" algn="just">
              <a:spcAft>
                <a:spcPts val="0"/>
              </a:spcAft>
              <a:buFont typeface="Calibri" panose="020F0502020204030204" pitchFamily="34" charset="0"/>
              <a:buChar char="-"/>
            </a:pPr>
            <a:r>
              <a:rPr lang="fr-FR" sz="2400" dirty="0">
                <a:solidFill>
                  <a:srgbClr val="000066"/>
                </a:solidFill>
                <a:latin typeface="Calibri" panose="020F0502020204030204" pitchFamily="34" charset="0"/>
                <a:ea typeface="Calibri" panose="020F0502020204030204" pitchFamily="34" charset="0"/>
                <a:cs typeface="Times New Roman" panose="02020603050405020304" pitchFamily="18" charset="0"/>
              </a:rPr>
              <a:t>Selon le prix</a:t>
            </a:r>
          </a:p>
          <a:p>
            <a:pPr marL="342900" lvl="0" indent="-342900" algn="just">
              <a:spcAft>
                <a:spcPts val="0"/>
              </a:spcAft>
              <a:buFont typeface="Calibri" panose="020F0502020204030204" pitchFamily="34" charset="0"/>
              <a:buChar char="-"/>
            </a:pPr>
            <a:r>
              <a:rPr lang="fr-FR" sz="2400" dirty="0">
                <a:solidFill>
                  <a:srgbClr val="000066"/>
                </a:solidFill>
                <a:latin typeface="Calibri" panose="020F0502020204030204" pitchFamily="34" charset="0"/>
                <a:ea typeface="Calibri" panose="020F0502020204030204" pitchFamily="34" charset="0"/>
                <a:cs typeface="Times New Roman" panose="02020603050405020304" pitchFamily="18" charset="0"/>
              </a:rPr>
              <a:t>Selon le lieu</a:t>
            </a:r>
          </a:p>
          <a:p>
            <a:pPr marL="342900" lvl="0" indent="-342900" algn="just">
              <a:spcAft>
                <a:spcPts val="0"/>
              </a:spcAft>
              <a:buFont typeface="Calibri" panose="020F0502020204030204" pitchFamily="34" charset="0"/>
              <a:buChar char="-"/>
            </a:pPr>
            <a:r>
              <a:rPr lang="fr-FR" sz="2400" dirty="0">
                <a:solidFill>
                  <a:srgbClr val="000066"/>
                </a:solidFill>
                <a:latin typeface="Calibri" panose="020F0502020204030204" pitchFamily="34" charset="0"/>
                <a:ea typeface="Calibri" panose="020F0502020204030204" pitchFamily="34" charset="0"/>
                <a:cs typeface="Times New Roman" panose="02020603050405020304" pitchFamily="18" charset="0"/>
              </a:rPr>
              <a:t>Selon le type et niveau d’hébergement</a:t>
            </a:r>
          </a:p>
        </p:txBody>
      </p:sp>
      <p:pic>
        <p:nvPicPr>
          <p:cNvPr id="4"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352341"/>
      </p:ext>
    </p:extLst>
  </p:cSld>
  <p:clrMapOvr>
    <a:masterClrMapping/>
  </p:clrMapOvr>
  <p:transition spd="med">
    <p:randomBa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214</a:t>
            </a:fld>
            <a:endParaRPr lang="fr-FR" dirty="0"/>
          </a:p>
        </p:txBody>
      </p:sp>
      <p:sp>
        <p:nvSpPr>
          <p:cNvPr id="3" name="Rectangle 18"/>
          <p:cNvSpPr txBox="1">
            <a:spLocks noChangeArrowheads="1"/>
          </p:cNvSpPr>
          <p:nvPr/>
        </p:nvSpPr>
        <p:spPr>
          <a:xfrm>
            <a:off x="1115616" y="548680"/>
            <a:ext cx="6984776" cy="489654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folHlink"/>
                </a:solidFill>
              </a:rPr>
              <a:t>    </a:t>
            </a:r>
            <a:r>
              <a:rPr lang="fr-FR" sz="2800" b="1" kern="0" dirty="0">
                <a:solidFill>
                  <a:schemeClr val="accent6">
                    <a:lumMod val="75000"/>
                  </a:schemeClr>
                </a:solidFill>
              </a:rPr>
              <a:t>Exercice </a:t>
            </a:r>
            <a:r>
              <a:rPr lang="fr-FR" sz="2800" b="1" kern="0" dirty="0" err="1">
                <a:solidFill>
                  <a:schemeClr val="accent6">
                    <a:lumMod val="75000"/>
                  </a:schemeClr>
                </a:solidFill>
              </a:rPr>
              <a:t>Mind</a:t>
            </a:r>
            <a:r>
              <a:rPr lang="fr-FR" sz="2800" b="1" kern="0" dirty="0">
                <a:solidFill>
                  <a:schemeClr val="accent6">
                    <a:lumMod val="75000"/>
                  </a:schemeClr>
                </a:solidFill>
              </a:rPr>
              <a:t> </a:t>
            </a:r>
            <a:r>
              <a:rPr lang="fr-FR" sz="2800" b="1" kern="0" dirty="0" err="1">
                <a:solidFill>
                  <a:schemeClr val="accent6">
                    <a:lumMod val="75000"/>
                  </a:schemeClr>
                </a:solidFill>
              </a:rPr>
              <a:t>Mapping</a:t>
            </a:r>
            <a:endParaRPr lang="fr-FR" sz="2800" b="1" kern="0" dirty="0">
              <a:solidFill>
                <a:schemeClr val="accent6">
                  <a:lumMod val="75000"/>
                </a:schemeClr>
              </a:solidFill>
            </a:endParaRPr>
          </a:p>
          <a:p>
            <a:r>
              <a:rPr lang="fr-FR" sz="1200" b="1" kern="0" dirty="0">
                <a:solidFill>
                  <a:schemeClr val="accent6">
                    <a:lumMod val="75000"/>
                  </a:schemeClr>
                </a:solidFill>
              </a:rPr>
              <a:t>Groupe de 4</a:t>
            </a:r>
          </a:p>
          <a:p>
            <a:r>
              <a:rPr lang="fr-FR" sz="1200" b="1" kern="0" dirty="0">
                <a:solidFill>
                  <a:schemeClr val="accent6">
                    <a:lumMod val="75000"/>
                  </a:schemeClr>
                </a:solidFill>
              </a:rPr>
              <a:t>3 slides à 5 maxi</a:t>
            </a:r>
          </a:p>
          <a:p>
            <a:endParaRPr lang="fr-FR" sz="2800" b="1" kern="0" dirty="0">
              <a:solidFill>
                <a:schemeClr val="accent6">
                  <a:lumMod val="75000"/>
                </a:schemeClr>
              </a:solidFill>
            </a:endParaRPr>
          </a:p>
          <a:p>
            <a:endParaRPr lang="fr-FR" sz="2800" b="1" kern="0" dirty="0">
              <a:solidFill>
                <a:schemeClr val="accent6">
                  <a:lumMod val="75000"/>
                </a:schemeClr>
              </a:solidFill>
            </a:endParaRPr>
          </a:p>
          <a:p>
            <a:pPr algn="just"/>
            <a:r>
              <a:rPr lang="fr-FR" sz="2800" b="1" kern="0" dirty="0">
                <a:solidFill>
                  <a:schemeClr val="accent6">
                    <a:lumMod val="75000"/>
                  </a:schemeClr>
                </a:solidFill>
              </a:rPr>
              <a:t>- </a:t>
            </a:r>
            <a:r>
              <a:rPr lang="fr-FR" sz="1800" b="1" kern="0" dirty="0">
                <a:solidFill>
                  <a:schemeClr val="accent6">
                    <a:lumMod val="75000"/>
                  </a:schemeClr>
                </a:solidFill>
              </a:rPr>
              <a:t>Sélectionnez un Produit existant ou qui devra être lancé sur le Marché et créez une Carte Heuristique de sa Clientèle, cible, sous-cible, … ?</a:t>
            </a:r>
          </a:p>
          <a:p>
            <a:pPr algn="just"/>
            <a:endParaRPr lang="fr-FR" sz="1800" b="1" kern="0" dirty="0">
              <a:solidFill>
                <a:schemeClr val="accent6">
                  <a:lumMod val="75000"/>
                </a:schemeClr>
              </a:solidFill>
            </a:endParaRPr>
          </a:p>
          <a:p>
            <a:pPr algn="just"/>
            <a:r>
              <a:rPr lang="fr-FR" sz="1800" b="1" kern="0" dirty="0">
                <a:solidFill>
                  <a:schemeClr val="accent6">
                    <a:lumMod val="75000"/>
                  </a:schemeClr>
                </a:solidFill>
              </a:rPr>
              <a:t>(correspondant à la sélection de la clientèle existante ou/et de la sélection d’une clientèle potentielle) </a:t>
            </a:r>
          </a:p>
        </p:txBody>
      </p:sp>
      <p:pic>
        <p:nvPicPr>
          <p:cNvPr id="4"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467544" y="531759"/>
            <a:ext cx="1068896" cy="1068896"/>
          </a:xfrm>
          <a:prstGeom prst="rect">
            <a:avLst/>
          </a:prstGeom>
          <a:solidFill>
            <a:srgbClr val="3333CC"/>
          </a:solidFill>
          <a:ln>
            <a:solidFill>
              <a:srgbClr val="3333CC"/>
            </a:solidFill>
          </a:ln>
        </p:spPr>
      </p:pic>
      <p:pic>
        <p:nvPicPr>
          <p:cNvPr id="563202" name="Picture 2" descr="C:\Users\BLUEOFFICE\Desktop\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992" y="4285209"/>
            <a:ext cx="2933700" cy="15621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3203" name="Picture 3" descr="C:\Users\BLUEOFFICE\Desktop\WzdM-yhMnMBd-71989.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99412" y="4330973"/>
            <a:ext cx="3200980" cy="147057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871766"/>
      </p:ext>
    </p:extLst>
  </p:cSld>
  <p:clrMapOvr>
    <a:masterClrMapping/>
  </p:clrMapOvr>
  <p:transition spd="med">
    <p:randomBa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75688" y="6624638"/>
            <a:ext cx="468312" cy="260350"/>
          </a:xfrm>
        </p:spPr>
        <p:txBody>
          <a:bodyPr/>
          <a:lstStyle/>
          <a:p>
            <a:fld id="{5FCC2A55-6576-4D55-B2B2-63026873ADDC}" type="slidenum">
              <a:rPr lang="fr-FR"/>
              <a:pPr/>
              <a:t>215</a:t>
            </a:fld>
            <a:endParaRPr lang="fr-FR"/>
          </a:p>
        </p:txBody>
      </p:sp>
      <p:sp>
        <p:nvSpPr>
          <p:cNvPr id="93188" name="Text Box 4"/>
          <p:cNvSpPr txBox="1">
            <a:spLocks noChangeArrowheads="1"/>
          </p:cNvSpPr>
          <p:nvPr/>
        </p:nvSpPr>
        <p:spPr bwMode="auto">
          <a:xfrm>
            <a:off x="971550" y="133032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3189" name="Text Box 5"/>
          <p:cNvSpPr txBox="1">
            <a:spLocks noChangeArrowheads="1"/>
          </p:cNvSpPr>
          <p:nvPr/>
        </p:nvSpPr>
        <p:spPr bwMode="auto">
          <a:xfrm>
            <a:off x="4716463" y="1300163"/>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marché</a:t>
            </a:r>
          </a:p>
        </p:txBody>
      </p:sp>
      <p:sp>
        <p:nvSpPr>
          <p:cNvPr id="93190" name="AutoShape 6"/>
          <p:cNvSpPr>
            <a:spLocks noChangeArrowheads="1"/>
          </p:cNvSpPr>
          <p:nvPr/>
        </p:nvSpPr>
        <p:spPr bwMode="auto">
          <a:xfrm rot="5400000">
            <a:off x="4284662" y="13493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3191" name="Text Box 7"/>
          <p:cNvSpPr txBox="1">
            <a:spLocks noChangeArrowheads="1"/>
          </p:cNvSpPr>
          <p:nvPr/>
        </p:nvSpPr>
        <p:spPr bwMode="auto">
          <a:xfrm>
            <a:off x="900113" y="1804988"/>
            <a:ext cx="7848600" cy="457200"/>
          </a:xfrm>
          <a:prstGeom prst="rect">
            <a:avLst/>
          </a:prstGeom>
          <a:noFill/>
          <a:ln w="9525" algn="ctr">
            <a:noFill/>
            <a:miter lim="800000"/>
            <a:headEnd/>
            <a:tailEnd/>
          </a:ln>
          <a:effectLst/>
        </p:spPr>
        <p:txBody>
          <a:bodyPr>
            <a:spAutoFit/>
          </a:bodyPr>
          <a:lstStyle/>
          <a:p>
            <a:pPr>
              <a:spcBef>
                <a:spcPct val="50000"/>
              </a:spcBef>
            </a:pPr>
            <a:r>
              <a:rPr lang="fr-FR" sz="2400" b="1" dirty="0">
                <a:solidFill>
                  <a:schemeClr val="accent6">
                    <a:lumMod val="75000"/>
                  </a:schemeClr>
                </a:solidFill>
              </a:rPr>
              <a:t>La segmentation</a:t>
            </a:r>
          </a:p>
        </p:txBody>
      </p:sp>
      <p:sp>
        <p:nvSpPr>
          <p:cNvPr id="93193" name="Text Box 9"/>
          <p:cNvSpPr txBox="1">
            <a:spLocks noChangeArrowheads="1"/>
          </p:cNvSpPr>
          <p:nvPr/>
        </p:nvSpPr>
        <p:spPr bwMode="auto">
          <a:xfrm>
            <a:off x="971550" y="2381250"/>
            <a:ext cx="7200900" cy="3424238"/>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Elle s’opère à plusieurs niveaux :</a:t>
            </a:r>
          </a:p>
          <a:p>
            <a:pPr marL="719138" lvl="1" indent="-187325">
              <a:spcBef>
                <a:spcPct val="25000"/>
              </a:spcBef>
              <a:buFont typeface="Wingdings" pitchFamily="2" charset="2"/>
              <a:buChar char="§"/>
              <a:tabLst>
                <a:tab pos="6191250" algn="l"/>
              </a:tabLst>
            </a:pPr>
            <a:r>
              <a:rPr lang="fr-FR" sz="1600" b="1" dirty="0">
                <a:solidFill>
                  <a:schemeClr val="accent6">
                    <a:lumMod val="75000"/>
                  </a:schemeClr>
                </a:solidFill>
              </a:rPr>
              <a:t>La segmentation stratégique :</a:t>
            </a:r>
            <a:r>
              <a:rPr lang="fr-FR" sz="1600" dirty="0">
                <a:solidFill>
                  <a:schemeClr val="accent6">
                    <a:lumMod val="75000"/>
                  </a:schemeClr>
                </a:solidFill>
              </a:rPr>
              <a:t> </a:t>
            </a:r>
            <a:br>
              <a:rPr lang="fr-FR" sz="1600" dirty="0">
                <a:solidFill>
                  <a:schemeClr val="accent6">
                    <a:lumMod val="75000"/>
                  </a:schemeClr>
                </a:solidFill>
              </a:rPr>
            </a:br>
            <a:r>
              <a:rPr lang="fr-FR" sz="1600" dirty="0">
                <a:solidFill>
                  <a:schemeClr val="accent6">
                    <a:lumMod val="75000"/>
                  </a:schemeClr>
                </a:solidFill>
              </a:rPr>
              <a:t>Distinction des grands domaines d’activités homogènes aux plans technologiques et de marché.</a:t>
            </a:r>
            <a:br>
              <a:rPr lang="fr-FR" sz="1600" dirty="0">
                <a:solidFill>
                  <a:schemeClr val="accent6">
                    <a:lumMod val="75000"/>
                  </a:schemeClr>
                </a:solidFill>
              </a:rPr>
            </a:br>
            <a:r>
              <a:rPr lang="fr-FR" sz="1600" dirty="0">
                <a:solidFill>
                  <a:schemeClr val="accent6">
                    <a:lumMod val="75000"/>
                  </a:schemeClr>
                </a:solidFill>
              </a:rPr>
              <a:t>Plus en rapport avec la stratégie générale d’entreprise. Principalement opérée par la DG.</a:t>
            </a:r>
            <a:br>
              <a:rPr lang="fr-FR" sz="1600" dirty="0">
                <a:solidFill>
                  <a:schemeClr val="accent6">
                    <a:lumMod val="75000"/>
                  </a:schemeClr>
                </a:solidFill>
              </a:rPr>
            </a:br>
            <a:r>
              <a:rPr lang="fr-FR" sz="1600" dirty="0">
                <a:solidFill>
                  <a:schemeClr val="accent6">
                    <a:lumMod val="75000"/>
                  </a:schemeClr>
                </a:solidFill>
                <a:sym typeface="Wingdings" pitchFamily="2" charset="2"/>
              </a:rPr>
              <a:t> </a:t>
            </a:r>
            <a:r>
              <a:rPr lang="fr-FR" sz="1600" dirty="0">
                <a:solidFill>
                  <a:schemeClr val="accent6">
                    <a:lumMod val="75000"/>
                  </a:schemeClr>
                </a:solidFill>
              </a:rPr>
              <a:t>Unité d’Activité Stratégique (Strategic Business Unit)</a:t>
            </a:r>
          </a:p>
          <a:p>
            <a:pPr marL="719138" lvl="1" indent="-187325">
              <a:spcBef>
                <a:spcPct val="25000"/>
              </a:spcBef>
              <a:buFont typeface="Wingdings" pitchFamily="2" charset="2"/>
              <a:buChar char="§"/>
              <a:tabLst>
                <a:tab pos="6191250" algn="l"/>
              </a:tabLst>
            </a:pPr>
            <a:r>
              <a:rPr lang="fr-FR" sz="1600" b="1" dirty="0">
                <a:solidFill>
                  <a:schemeClr val="accent6">
                    <a:lumMod val="75000"/>
                  </a:schemeClr>
                </a:solidFill>
              </a:rPr>
              <a:t>La micro-segmentation</a:t>
            </a:r>
            <a:r>
              <a:rPr lang="fr-FR" sz="1600" dirty="0">
                <a:solidFill>
                  <a:schemeClr val="accent6">
                    <a:lumMod val="75000"/>
                  </a:schemeClr>
                </a:solidFill>
              </a:rPr>
              <a:t> :</a:t>
            </a:r>
            <a:br>
              <a:rPr lang="fr-FR" sz="1600" dirty="0">
                <a:solidFill>
                  <a:schemeClr val="accent6">
                    <a:lumMod val="75000"/>
                  </a:schemeClr>
                </a:solidFill>
              </a:rPr>
            </a:br>
            <a:r>
              <a:rPr lang="fr-FR" sz="1600" dirty="0">
                <a:solidFill>
                  <a:schemeClr val="accent6">
                    <a:lumMod val="75000"/>
                  </a:schemeClr>
                </a:solidFill>
              </a:rPr>
              <a:t>Au sein d’un même produit marché, il s’agit d’agréger les différents sous-groupes d’acheteurs homogènes en fonction de leur recherche d’attributs ou d’avantages. (prescripteurs, BAO, …)</a:t>
            </a:r>
            <a:br>
              <a:rPr lang="fr-FR" sz="1600" dirty="0">
                <a:solidFill>
                  <a:schemeClr val="accent6">
                    <a:lumMod val="75000"/>
                  </a:schemeClr>
                </a:solidFill>
              </a:rPr>
            </a:br>
            <a:r>
              <a:rPr lang="fr-FR" sz="1600" dirty="0">
                <a:solidFill>
                  <a:schemeClr val="accent6">
                    <a:lumMod val="75000"/>
                  </a:schemeClr>
                </a:solidFill>
              </a:rPr>
              <a:t>Au cœur du marketing stratégique</a:t>
            </a:r>
            <a:br>
              <a:rPr lang="fr-FR" sz="1600" dirty="0">
                <a:solidFill>
                  <a:schemeClr val="accent6">
                    <a:lumMod val="75000"/>
                  </a:schemeClr>
                </a:solidFill>
              </a:rPr>
            </a:br>
            <a:r>
              <a:rPr lang="fr-FR" sz="1600" dirty="0">
                <a:solidFill>
                  <a:schemeClr val="accent6">
                    <a:lumMod val="75000"/>
                  </a:schemeClr>
                </a:solidFill>
              </a:rPr>
              <a:t> </a:t>
            </a:r>
            <a:r>
              <a:rPr lang="fr-FR" sz="1600" dirty="0">
                <a:solidFill>
                  <a:schemeClr val="accent6">
                    <a:lumMod val="75000"/>
                  </a:schemeClr>
                </a:solidFill>
                <a:sym typeface="Wingdings" pitchFamily="2" charset="2"/>
              </a:rPr>
              <a:t> segment ou créneau</a:t>
            </a:r>
          </a:p>
        </p:txBody>
      </p:sp>
      <p:sp>
        <p:nvSpPr>
          <p:cNvPr id="93194" name="Rectangle 10"/>
          <p:cNvSpPr>
            <a:spLocks noGrp="1" noChangeArrowheads="1"/>
          </p:cNvSpPr>
          <p:nvPr>
            <p:ph type="body" idx="4294967295"/>
          </p:nvPr>
        </p:nvSpPr>
        <p:spPr>
          <a:xfrm>
            <a:off x="3276600" y="5995988"/>
            <a:ext cx="3313113" cy="369332"/>
          </a:xfrm>
          <a:prstGeom prst="rect">
            <a:avLst/>
          </a:prstGeom>
          <a:solidFill>
            <a:srgbClr val="3333CC"/>
          </a:solidFill>
          <a:ln/>
        </p:spPr>
        <p:txBody>
          <a:bodyPr>
            <a:spAutoFit/>
          </a:bodyPr>
          <a:lstStyle/>
          <a:p>
            <a:pPr marL="0" indent="0" algn="ctr">
              <a:spcBef>
                <a:spcPct val="50000"/>
              </a:spcBef>
              <a:buFontTx/>
              <a:buNone/>
            </a:pPr>
            <a:r>
              <a:rPr lang="fr-FR" sz="1800" b="1" dirty="0">
                <a:solidFill>
                  <a:schemeClr val="bg1"/>
                </a:solidFill>
              </a:rPr>
              <a:t>Le produit-marché</a:t>
            </a:r>
          </a:p>
        </p:txBody>
      </p:sp>
      <p:grpSp>
        <p:nvGrpSpPr>
          <p:cNvPr id="93195" name="Group 11"/>
          <p:cNvGrpSpPr>
            <a:grpSpLocks/>
          </p:cNvGrpSpPr>
          <p:nvPr/>
        </p:nvGrpSpPr>
        <p:grpSpPr bwMode="auto">
          <a:xfrm>
            <a:off x="2341563" y="5995988"/>
            <a:ext cx="793750" cy="431800"/>
            <a:chOff x="295" y="1660"/>
            <a:chExt cx="726" cy="409"/>
          </a:xfrm>
          <a:solidFill>
            <a:srgbClr val="3333CC"/>
          </a:solidFill>
        </p:grpSpPr>
        <p:sp>
          <p:nvSpPr>
            <p:cNvPr id="93196" name="AutoShape 12"/>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93197" name="AutoShape 13"/>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93200" name="Rectangle 16"/>
          <p:cNvSpPr>
            <a:spLocks noGrp="1" noChangeArrowheads="1"/>
          </p:cNvSpPr>
          <p:nvPr>
            <p:ph type="title" idx="4294967295"/>
          </p:nvPr>
        </p:nvSpPr>
        <p:spPr>
          <a:xfrm>
            <a:off x="2555875" y="404664"/>
            <a:ext cx="3816325"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Espace réservé du numéro de diapositive 5"/>
          <p:cNvSpPr>
            <a:spLocks noGrp="1"/>
          </p:cNvSpPr>
          <p:nvPr>
            <p:ph type="sldNum" sz="quarter" idx="4"/>
          </p:nvPr>
        </p:nvSpPr>
        <p:spPr>
          <a:xfrm>
            <a:off x="8675688" y="6624638"/>
            <a:ext cx="468312" cy="260350"/>
          </a:xfrm>
        </p:spPr>
        <p:txBody>
          <a:bodyPr/>
          <a:lstStyle/>
          <a:p>
            <a:fld id="{190E5A7C-CFB5-4C96-9C6E-4CA7395114AA}" type="slidenum">
              <a:rPr lang="fr-FR"/>
              <a:pPr/>
              <a:t>216</a:t>
            </a:fld>
            <a:endParaRPr lang="fr-FR"/>
          </a:p>
        </p:txBody>
      </p:sp>
      <p:sp>
        <p:nvSpPr>
          <p:cNvPr id="94212" name="Text Box 4"/>
          <p:cNvSpPr txBox="1">
            <a:spLocks noChangeArrowheads="1"/>
          </p:cNvSpPr>
          <p:nvPr/>
        </p:nvSpPr>
        <p:spPr bwMode="auto">
          <a:xfrm>
            <a:off x="971550" y="12985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4213" name="Text Box 5"/>
          <p:cNvSpPr txBox="1">
            <a:spLocks noChangeArrowheads="1"/>
          </p:cNvSpPr>
          <p:nvPr/>
        </p:nvSpPr>
        <p:spPr bwMode="auto">
          <a:xfrm>
            <a:off x="4716463" y="1268413"/>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produit-marché</a:t>
            </a:r>
          </a:p>
        </p:txBody>
      </p:sp>
      <p:sp>
        <p:nvSpPr>
          <p:cNvPr id="94214" name="AutoShape 6"/>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4215" name="Text Box 7"/>
          <p:cNvSpPr txBox="1">
            <a:spLocks noChangeArrowheads="1"/>
          </p:cNvSpPr>
          <p:nvPr/>
        </p:nvSpPr>
        <p:spPr bwMode="auto">
          <a:xfrm>
            <a:off x="900113" y="1851025"/>
            <a:ext cx="7848600" cy="641350"/>
          </a:xfrm>
          <a:prstGeom prst="rect">
            <a:avLst/>
          </a:prstGeom>
          <a:noFill/>
          <a:ln w="9525" algn="ctr">
            <a:noFill/>
            <a:miter lim="800000"/>
            <a:headEnd/>
            <a:tailEnd/>
          </a:ln>
          <a:effectLst/>
        </p:spPr>
        <p:txBody>
          <a:bodyPr>
            <a:spAutoFit/>
          </a:bodyPr>
          <a:lstStyle/>
          <a:p>
            <a:pPr>
              <a:spcBef>
                <a:spcPct val="50000"/>
              </a:spcBef>
            </a:pPr>
            <a:r>
              <a:rPr lang="fr-FR" sz="1800" b="1" dirty="0">
                <a:solidFill>
                  <a:schemeClr val="accent6">
                    <a:lumMod val="75000"/>
                  </a:schemeClr>
                </a:solidFill>
              </a:rPr>
              <a:t>Identifier le produit-marché, c’est définir le marché de référence du point de vue de l’acheteur et non du producteur</a:t>
            </a:r>
          </a:p>
        </p:txBody>
      </p:sp>
      <p:sp>
        <p:nvSpPr>
          <p:cNvPr id="94222" name="Line 14"/>
          <p:cNvSpPr>
            <a:spLocks noChangeShapeType="1"/>
          </p:cNvSpPr>
          <p:nvPr/>
        </p:nvSpPr>
        <p:spPr bwMode="auto">
          <a:xfrm flipH="1">
            <a:off x="6515100" y="4364038"/>
            <a:ext cx="647700" cy="649287"/>
          </a:xfrm>
          <a:prstGeom prst="line">
            <a:avLst/>
          </a:prstGeom>
          <a:noFill/>
          <a:ln w="9525">
            <a:solidFill>
              <a:srgbClr val="3333CC"/>
            </a:solidFill>
            <a:round/>
            <a:headEnd/>
            <a:tailEnd type="triangle" w="med" len="med"/>
          </a:ln>
          <a:effectLst/>
        </p:spPr>
        <p:txBody>
          <a:bodyPr/>
          <a:lstStyle/>
          <a:p>
            <a:endParaRPr lang="fr-FR"/>
          </a:p>
        </p:txBody>
      </p:sp>
      <p:sp>
        <p:nvSpPr>
          <p:cNvPr id="94223" name="Line 15"/>
          <p:cNvSpPr>
            <a:spLocks noChangeShapeType="1"/>
          </p:cNvSpPr>
          <p:nvPr/>
        </p:nvSpPr>
        <p:spPr bwMode="auto">
          <a:xfrm>
            <a:off x="7162800" y="4364038"/>
            <a:ext cx="1657350" cy="288925"/>
          </a:xfrm>
          <a:prstGeom prst="line">
            <a:avLst/>
          </a:prstGeom>
          <a:noFill/>
          <a:ln w="9525">
            <a:solidFill>
              <a:srgbClr val="3333CC"/>
            </a:solidFill>
            <a:round/>
            <a:headEnd/>
            <a:tailEnd type="triangle" w="med" len="med"/>
          </a:ln>
          <a:effectLst/>
        </p:spPr>
        <p:txBody>
          <a:bodyPr/>
          <a:lstStyle/>
          <a:p>
            <a:endParaRPr lang="fr-FR"/>
          </a:p>
        </p:txBody>
      </p:sp>
      <p:sp>
        <p:nvSpPr>
          <p:cNvPr id="94224" name="Line 16"/>
          <p:cNvSpPr>
            <a:spLocks noChangeShapeType="1"/>
          </p:cNvSpPr>
          <p:nvPr/>
        </p:nvSpPr>
        <p:spPr bwMode="auto">
          <a:xfrm flipV="1">
            <a:off x="7162800" y="2924175"/>
            <a:ext cx="0" cy="1439863"/>
          </a:xfrm>
          <a:prstGeom prst="line">
            <a:avLst/>
          </a:prstGeom>
          <a:noFill/>
          <a:ln w="9525">
            <a:solidFill>
              <a:srgbClr val="3333CC"/>
            </a:solidFill>
            <a:round/>
            <a:headEnd/>
            <a:tailEnd type="triangle" w="med" len="med"/>
          </a:ln>
          <a:effectLst/>
        </p:spPr>
        <p:txBody>
          <a:bodyPr/>
          <a:lstStyle/>
          <a:p>
            <a:endParaRPr lang="fr-FR"/>
          </a:p>
        </p:txBody>
      </p:sp>
      <p:sp>
        <p:nvSpPr>
          <p:cNvPr id="94225" name="AutoShape 17"/>
          <p:cNvSpPr>
            <a:spLocks noChangeArrowheads="1"/>
          </p:cNvSpPr>
          <p:nvPr/>
        </p:nvSpPr>
        <p:spPr bwMode="auto">
          <a:xfrm>
            <a:off x="7523163" y="3571875"/>
            <a:ext cx="431800" cy="360363"/>
          </a:xfrm>
          <a:prstGeom prst="cube">
            <a:avLst>
              <a:gd name="adj" fmla="val 25000"/>
            </a:avLst>
          </a:prstGeom>
          <a:solidFill>
            <a:schemeClr val="accent1"/>
          </a:solidFill>
          <a:ln w="9525">
            <a:solidFill>
              <a:schemeClr val="tx1"/>
            </a:solidFill>
            <a:miter lim="800000"/>
            <a:headEnd/>
            <a:tailEnd/>
          </a:ln>
          <a:effectLst/>
        </p:spPr>
        <p:txBody>
          <a:bodyPr wrap="none" anchor="ctr"/>
          <a:lstStyle/>
          <a:p>
            <a:endParaRPr lang="fr-FR"/>
          </a:p>
        </p:txBody>
      </p:sp>
      <p:sp>
        <p:nvSpPr>
          <p:cNvPr id="94226" name="Text Box 18"/>
          <p:cNvSpPr txBox="1">
            <a:spLocks noChangeArrowheads="1"/>
          </p:cNvSpPr>
          <p:nvPr/>
        </p:nvSpPr>
        <p:spPr bwMode="auto">
          <a:xfrm>
            <a:off x="7019925" y="2636838"/>
            <a:ext cx="1008063" cy="274637"/>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Fonctions</a:t>
            </a:r>
          </a:p>
        </p:txBody>
      </p:sp>
      <p:sp>
        <p:nvSpPr>
          <p:cNvPr id="94227" name="Text Box 19"/>
          <p:cNvSpPr txBox="1">
            <a:spLocks noChangeArrowheads="1"/>
          </p:cNvSpPr>
          <p:nvPr/>
        </p:nvSpPr>
        <p:spPr bwMode="auto">
          <a:xfrm>
            <a:off x="7920038" y="4652963"/>
            <a:ext cx="1223962" cy="457200"/>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Groupes d’acheteurs</a:t>
            </a:r>
          </a:p>
        </p:txBody>
      </p:sp>
      <p:sp>
        <p:nvSpPr>
          <p:cNvPr id="94228" name="Text Box 20"/>
          <p:cNvSpPr txBox="1">
            <a:spLocks noChangeArrowheads="1"/>
          </p:cNvSpPr>
          <p:nvPr/>
        </p:nvSpPr>
        <p:spPr bwMode="auto">
          <a:xfrm>
            <a:off x="6335713" y="5013325"/>
            <a:ext cx="1187450" cy="274638"/>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Technologies</a:t>
            </a:r>
          </a:p>
        </p:txBody>
      </p:sp>
      <p:sp>
        <p:nvSpPr>
          <p:cNvPr id="94229" name="Line 21"/>
          <p:cNvSpPr>
            <a:spLocks noChangeShapeType="1"/>
          </p:cNvSpPr>
          <p:nvPr/>
        </p:nvSpPr>
        <p:spPr bwMode="auto">
          <a:xfrm flipH="1">
            <a:off x="3527425" y="4435475"/>
            <a:ext cx="647700" cy="649288"/>
          </a:xfrm>
          <a:prstGeom prst="line">
            <a:avLst/>
          </a:prstGeom>
          <a:noFill/>
          <a:ln w="9525">
            <a:solidFill>
              <a:srgbClr val="3333CC"/>
            </a:solidFill>
            <a:round/>
            <a:headEnd/>
            <a:tailEnd type="triangle" w="med" len="med"/>
          </a:ln>
          <a:effectLst/>
        </p:spPr>
        <p:txBody>
          <a:bodyPr/>
          <a:lstStyle/>
          <a:p>
            <a:endParaRPr lang="fr-FR"/>
          </a:p>
        </p:txBody>
      </p:sp>
      <p:sp>
        <p:nvSpPr>
          <p:cNvPr id="94230" name="Line 22"/>
          <p:cNvSpPr>
            <a:spLocks noChangeShapeType="1"/>
          </p:cNvSpPr>
          <p:nvPr/>
        </p:nvSpPr>
        <p:spPr bwMode="auto">
          <a:xfrm>
            <a:off x="4175125" y="4435475"/>
            <a:ext cx="1657350" cy="288925"/>
          </a:xfrm>
          <a:prstGeom prst="line">
            <a:avLst/>
          </a:prstGeom>
          <a:noFill/>
          <a:ln w="9525">
            <a:solidFill>
              <a:srgbClr val="3333CC"/>
            </a:solidFill>
            <a:round/>
            <a:headEnd/>
            <a:tailEnd type="triangle" w="med" len="med"/>
          </a:ln>
          <a:effectLst/>
        </p:spPr>
        <p:txBody>
          <a:bodyPr/>
          <a:lstStyle/>
          <a:p>
            <a:endParaRPr lang="fr-FR"/>
          </a:p>
        </p:txBody>
      </p:sp>
      <p:sp>
        <p:nvSpPr>
          <p:cNvPr id="94231" name="Line 23"/>
          <p:cNvSpPr>
            <a:spLocks noChangeShapeType="1"/>
          </p:cNvSpPr>
          <p:nvPr/>
        </p:nvSpPr>
        <p:spPr bwMode="auto">
          <a:xfrm flipV="1">
            <a:off x="4175125" y="2995613"/>
            <a:ext cx="0" cy="1439862"/>
          </a:xfrm>
          <a:prstGeom prst="line">
            <a:avLst/>
          </a:prstGeom>
          <a:noFill/>
          <a:ln w="9525">
            <a:solidFill>
              <a:srgbClr val="3333CC"/>
            </a:solidFill>
            <a:round/>
            <a:headEnd/>
            <a:tailEnd type="triangle" w="med" len="med"/>
          </a:ln>
          <a:effectLst/>
        </p:spPr>
        <p:txBody>
          <a:bodyPr/>
          <a:lstStyle/>
          <a:p>
            <a:endParaRPr lang="fr-FR"/>
          </a:p>
        </p:txBody>
      </p:sp>
      <p:sp>
        <p:nvSpPr>
          <p:cNvPr id="94232" name="AutoShape 24"/>
          <p:cNvSpPr>
            <a:spLocks noChangeArrowheads="1"/>
          </p:cNvSpPr>
          <p:nvPr/>
        </p:nvSpPr>
        <p:spPr bwMode="auto">
          <a:xfrm>
            <a:off x="4500563" y="3644900"/>
            <a:ext cx="431800" cy="360363"/>
          </a:xfrm>
          <a:prstGeom prst="cube">
            <a:avLst>
              <a:gd name="adj" fmla="val 25000"/>
            </a:avLst>
          </a:prstGeom>
          <a:solidFill>
            <a:schemeClr val="folHlink"/>
          </a:solidFill>
          <a:ln w="9525">
            <a:solidFill>
              <a:schemeClr val="tx1"/>
            </a:solidFill>
            <a:miter lim="800000"/>
            <a:headEnd/>
            <a:tailEnd/>
          </a:ln>
          <a:effectLst/>
        </p:spPr>
        <p:txBody>
          <a:bodyPr wrap="none" anchor="ctr"/>
          <a:lstStyle/>
          <a:p>
            <a:endParaRPr lang="fr-FR"/>
          </a:p>
        </p:txBody>
      </p:sp>
      <p:sp>
        <p:nvSpPr>
          <p:cNvPr id="94233" name="Text Box 25"/>
          <p:cNvSpPr txBox="1">
            <a:spLocks noChangeArrowheads="1"/>
          </p:cNvSpPr>
          <p:nvPr/>
        </p:nvSpPr>
        <p:spPr bwMode="auto">
          <a:xfrm>
            <a:off x="4032250" y="2708275"/>
            <a:ext cx="1008063" cy="274638"/>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Fonctions</a:t>
            </a:r>
          </a:p>
        </p:txBody>
      </p:sp>
      <p:sp>
        <p:nvSpPr>
          <p:cNvPr id="94234" name="Text Box 26"/>
          <p:cNvSpPr txBox="1">
            <a:spLocks noChangeArrowheads="1"/>
          </p:cNvSpPr>
          <p:nvPr/>
        </p:nvSpPr>
        <p:spPr bwMode="auto">
          <a:xfrm>
            <a:off x="4932363" y="4724400"/>
            <a:ext cx="1223962" cy="457200"/>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Groupes d’acheteurs</a:t>
            </a:r>
          </a:p>
        </p:txBody>
      </p:sp>
      <p:sp>
        <p:nvSpPr>
          <p:cNvPr id="94235" name="Text Box 27"/>
          <p:cNvSpPr txBox="1">
            <a:spLocks noChangeArrowheads="1"/>
          </p:cNvSpPr>
          <p:nvPr/>
        </p:nvSpPr>
        <p:spPr bwMode="auto">
          <a:xfrm>
            <a:off x="3348038" y="5084763"/>
            <a:ext cx="1187450" cy="274637"/>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Technologies</a:t>
            </a:r>
          </a:p>
        </p:txBody>
      </p:sp>
      <p:sp>
        <p:nvSpPr>
          <p:cNvPr id="94236" name="Line 28"/>
          <p:cNvSpPr>
            <a:spLocks noChangeShapeType="1"/>
          </p:cNvSpPr>
          <p:nvPr/>
        </p:nvSpPr>
        <p:spPr bwMode="auto">
          <a:xfrm flipH="1">
            <a:off x="179388" y="4506913"/>
            <a:ext cx="647700" cy="649287"/>
          </a:xfrm>
          <a:prstGeom prst="line">
            <a:avLst/>
          </a:prstGeom>
          <a:noFill/>
          <a:ln w="9525">
            <a:solidFill>
              <a:srgbClr val="3333CC"/>
            </a:solidFill>
            <a:round/>
            <a:headEnd/>
            <a:tailEnd type="triangle" w="med" len="med"/>
          </a:ln>
          <a:effectLst/>
        </p:spPr>
        <p:txBody>
          <a:bodyPr/>
          <a:lstStyle/>
          <a:p>
            <a:endParaRPr lang="fr-FR"/>
          </a:p>
        </p:txBody>
      </p:sp>
      <p:sp>
        <p:nvSpPr>
          <p:cNvPr id="94237" name="Line 29"/>
          <p:cNvSpPr>
            <a:spLocks noChangeShapeType="1"/>
          </p:cNvSpPr>
          <p:nvPr/>
        </p:nvSpPr>
        <p:spPr bwMode="auto">
          <a:xfrm>
            <a:off x="827088" y="4506913"/>
            <a:ext cx="1657350" cy="288925"/>
          </a:xfrm>
          <a:prstGeom prst="line">
            <a:avLst/>
          </a:prstGeom>
          <a:noFill/>
          <a:ln w="9525">
            <a:solidFill>
              <a:srgbClr val="3333CC"/>
            </a:solidFill>
            <a:round/>
            <a:headEnd/>
            <a:tailEnd type="triangle" w="med" len="med"/>
          </a:ln>
          <a:effectLst/>
        </p:spPr>
        <p:txBody>
          <a:bodyPr/>
          <a:lstStyle/>
          <a:p>
            <a:endParaRPr lang="fr-FR"/>
          </a:p>
        </p:txBody>
      </p:sp>
      <p:sp>
        <p:nvSpPr>
          <p:cNvPr id="94238" name="Line 30"/>
          <p:cNvSpPr>
            <a:spLocks noChangeShapeType="1"/>
          </p:cNvSpPr>
          <p:nvPr/>
        </p:nvSpPr>
        <p:spPr bwMode="auto">
          <a:xfrm flipV="1">
            <a:off x="827088" y="3067050"/>
            <a:ext cx="0" cy="1439863"/>
          </a:xfrm>
          <a:prstGeom prst="line">
            <a:avLst/>
          </a:prstGeom>
          <a:noFill/>
          <a:ln w="9525">
            <a:solidFill>
              <a:srgbClr val="3333CC"/>
            </a:solidFill>
            <a:round/>
            <a:headEnd/>
            <a:tailEnd type="triangle" w="med" len="med"/>
          </a:ln>
          <a:effectLst/>
        </p:spPr>
        <p:txBody>
          <a:bodyPr/>
          <a:lstStyle/>
          <a:p>
            <a:endParaRPr lang="fr-FR"/>
          </a:p>
        </p:txBody>
      </p:sp>
      <p:sp>
        <p:nvSpPr>
          <p:cNvPr id="94239" name="AutoShape 31"/>
          <p:cNvSpPr>
            <a:spLocks noChangeArrowheads="1"/>
          </p:cNvSpPr>
          <p:nvPr/>
        </p:nvSpPr>
        <p:spPr bwMode="auto">
          <a:xfrm>
            <a:off x="468313" y="3429000"/>
            <a:ext cx="431800" cy="1439863"/>
          </a:xfrm>
          <a:prstGeom prst="cube">
            <a:avLst>
              <a:gd name="adj" fmla="val 25000"/>
            </a:avLst>
          </a:prstGeom>
          <a:solidFill>
            <a:srgbClr val="CC66FF"/>
          </a:solidFill>
          <a:ln w="9525">
            <a:noFill/>
            <a:miter lim="800000"/>
            <a:headEnd/>
            <a:tailEnd/>
          </a:ln>
          <a:effectLst/>
        </p:spPr>
        <p:txBody>
          <a:bodyPr wrap="none" anchor="ctr"/>
          <a:lstStyle/>
          <a:p>
            <a:endParaRPr lang="fr-FR"/>
          </a:p>
        </p:txBody>
      </p:sp>
      <p:sp>
        <p:nvSpPr>
          <p:cNvPr id="94240" name="Text Box 32"/>
          <p:cNvSpPr txBox="1">
            <a:spLocks noChangeArrowheads="1"/>
          </p:cNvSpPr>
          <p:nvPr/>
        </p:nvSpPr>
        <p:spPr bwMode="auto">
          <a:xfrm>
            <a:off x="684213" y="2779713"/>
            <a:ext cx="1008062" cy="274637"/>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Fonctions</a:t>
            </a:r>
          </a:p>
        </p:txBody>
      </p:sp>
      <p:sp>
        <p:nvSpPr>
          <p:cNvPr id="94241" name="Text Box 33"/>
          <p:cNvSpPr txBox="1">
            <a:spLocks noChangeArrowheads="1"/>
          </p:cNvSpPr>
          <p:nvPr/>
        </p:nvSpPr>
        <p:spPr bwMode="auto">
          <a:xfrm>
            <a:off x="1584325" y="4795838"/>
            <a:ext cx="1223963" cy="457200"/>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Groupes d’acheteurs</a:t>
            </a:r>
          </a:p>
        </p:txBody>
      </p:sp>
      <p:sp>
        <p:nvSpPr>
          <p:cNvPr id="94242" name="Text Box 34"/>
          <p:cNvSpPr txBox="1">
            <a:spLocks noChangeArrowheads="1"/>
          </p:cNvSpPr>
          <p:nvPr/>
        </p:nvSpPr>
        <p:spPr bwMode="auto">
          <a:xfrm>
            <a:off x="0" y="5156200"/>
            <a:ext cx="1187450" cy="274638"/>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Technologies</a:t>
            </a:r>
          </a:p>
        </p:txBody>
      </p:sp>
      <p:sp>
        <p:nvSpPr>
          <p:cNvPr id="94243" name="AutoShape 35"/>
          <p:cNvSpPr>
            <a:spLocks noChangeArrowheads="1"/>
          </p:cNvSpPr>
          <p:nvPr/>
        </p:nvSpPr>
        <p:spPr bwMode="auto">
          <a:xfrm>
            <a:off x="4427538" y="3716338"/>
            <a:ext cx="431800" cy="360362"/>
          </a:xfrm>
          <a:prstGeom prst="cube">
            <a:avLst>
              <a:gd name="adj" fmla="val 25000"/>
            </a:avLst>
          </a:prstGeom>
          <a:solidFill>
            <a:schemeClr val="accent1"/>
          </a:solidFill>
          <a:ln w="9525">
            <a:solidFill>
              <a:schemeClr val="tx1"/>
            </a:solidFill>
            <a:miter lim="800000"/>
            <a:headEnd/>
            <a:tailEnd/>
          </a:ln>
          <a:effectLst/>
        </p:spPr>
        <p:txBody>
          <a:bodyPr wrap="none" anchor="ctr"/>
          <a:lstStyle/>
          <a:p>
            <a:endParaRPr lang="fr-FR"/>
          </a:p>
        </p:txBody>
      </p:sp>
      <p:sp>
        <p:nvSpPr>
          <p:cNvPr id="94244" name="AutoShape 36"/>
          <p:cNvSpPr>
            <a:spLocks noChangeArrowheads="1"/>
          </p:cNvSpPr>
          <p:nvPr/>
        </p:nvSpPr>
        <p:spPr bwMode="auto">
          <a:xfrm>
            <a:off x="4356100" y="3787775"/>
            <a:ext cx="431800" cy="360363"/>
          </a:xfrm>
          <a:prstGeom prst="cube">
            <a:avLst>
              <a:gd name="adj" fmla="val 25000"/>
            </a:avLst>
          </a:prstGeom>
          <a:solidFill>
            <a:schemeClr val="folHlink"/>
          </a:solidFill>
          <a:ln w="9525">
            <a:solidFill>
              <a:schemeClr val="tx1"/>
            </a:solidFill>
            <a:miter lim="800000"/>
            <a:headEnd/>
            <a:tailEnd/>
          </a:ln>
          <a:effectLst/>
        </p:spPr>
        <p:txBody>
          <a:bodyPr wrap="none" anchor="ctr"/>
          <a:lstStyle/>
          <a:p>
            <a:endParaRPr lang="fr-FR"/>
          </a:p>
        </p:txBody>
      </p:sp>
      <p:sp>
        <p:nvSpPr>
          <p:cNvPr id="94246" name="AutoShape 38"/>
          <p:cNvSpPr>
            <a:spLocks noChangeArrowheads="1"/>
          </p:cNvSpPr>
          <p:nvPr/>
        </p:nvSpPr>
        <p:spPr bwMode="auto">
          <a:xfrm>
            <a:off x="4284663" y="3860800"/>
            <a:ext cx="431800" cy="360363"/>
          </a:xfrm>
          <a:prstGeom prst="cube">
            <a:avLst>
              <a:gd name="adj" fmla="val 25000"/>
            </a:avLst>
          </a:prstGeom>
          <a:solidFill>
            <a:schemeClr val="folHlink"/>
          </a:solidFill>
          <a:ln w="9525">
            <a:solidFill>
              <a:schemeClr val="tx1"/>
            </a:solidFill>
            <a:miter lim="800000"/>
            <a:headEnd/>
            <a:tailEnd/>
          </a:ln>
          <a:effectLst/>
        </p:spPr>
        <p:txBody>
          <a:bodyPr wrap="none" anchor="ctr"/>
          <a:lstStyle/>
          <a:p>
            <a:endParaRPr lang="fr-FR"/>
          </a:p>
        </p:txBody>
      </p:sp>
      <p:sp>
        <p:nvSpPr>
          <p:cNvPr id="94248" name="AutoShape 40"/>
          <p:cNvSpPr>
            <a:spLocks noChangeArrowheads="1"/>
          </p:cNvSpPr>
          <p:nvPr/>
        </p:nvSpPr>
        <p:spPr bwMode="auto">
          <a:xfrm>
            <a:off x="755650" y="3429000"/>
            <a:ext cx="431800" cy="1439863"/>
          </a:xfrm>
          <a:prstGeom prst="cube">
            <a:avLst>
              <a:gd name="adj" fmla="val 25000"/>
            </a:avLst>
          </a:prstGeom>
          <a:solidFill>
            <a:srgbClr val="CC66FF"/>
          </a:solidFill>
          <a:ln w="9525">
            <a:noFill/>
            <a:miter lim="800000"/>
            <a:headEnd/>
            <a:tailEnd/>
          </a:ln>
          <a:effectLst/>
        </p:spPr>
        <p:txBody>
          <a:bodyPr wrap="none" anchor="ctr"/>
          <a:lstStyle/>
          <a:p>
            <a:endParaRPr lang="fr-FR"/>
          </a:p>
        </p:txBody>
      </p:sp>
      <p:sp>
        <p:nvSpPr>
          <p:cNvPr id="94247" name="AutoShape 39"/>
          <p:cNvSpPr>
            <a:spLocks noChangeArrowheads="1"/>
          </p:cNvSpPr>
          <p:nvPr/>
        </p:nvSpPr>
        <p:spPr bwMode="auto">
          <a:xfrm>
            <a:off x="1042988" y="3429000"/>
            <a:ext cx="431800" cy="1439863"/>
          </a:xfrm>
          <a:prstGeom prst="cube">
            <a:avLst>
              <a:gd name="adj" fmla="val 25000"/>
            </a:avLst>
          </a:prstGeom>
          <a:solidFill>
            <a:srgbClr val="CC66FF"/>
          </a:solidFill>
          <a:ln w="9525">
            <a:noFill/>
            <a:miter lim="800000"/>
            <a:headEnd/>
            <a:tailEnd/>
          </a:ln>
          <a:effectLst/>
        </p:spPr>
        <p:txBody>
          <a:bodyPr wrap="none" anchor="ctr"/>
          <a:lstStyle/>
          <a:p>
            <a:endParaRPr lang="fr-FR"/>
          </a:p>
        </p:txBody>
      </p:sp>
      <p:sp>
        <p:nvSpPr>
          <p:cNvPr id="94249" name="AutoShape 41"/>
          <p:cNvSpPr>
            <a:spLocks noChangeArrowheads="1"/>
          </p:cNvSpPr>
          <p:nvPr/>
        </p:nvSpPr>
        <p:spPr bwMode="auto">
          <a:xfrm>
            <a:off x="1331913" y="3429000"/>
            <a:ext cx="431800" cy="1439863"/>
          </a:xfrm>
          <a:prstGeom prst="cube">
            <a:avLst>
              <a:gd name="adj" fmla="val 25000"/>
            </a:avLst>
          </a:prstGeom>
          <a:solidFill>
            <a:srgbClr val="CC66FF"/>
          </a:solidFill>
          <a:ln w="9525">
            <a:noFill/>
            <a:miter lim="800000"/>
            <a:headEnd/>
            <a:tailEnd/>
          </a:ln>
          <a:effectLst/>
        </p:spPr>
        <p:txBody>
          <a:bodyPr wrap="none" anchor="ctr"/>
          <a:lstStyle/>
          <a:p>
            <a:endParaRPr lang="fr-FR"/>
          </a:p>
        </p:txBody>
      </p:sp>
      <p:sp>
        <p:nvSpPr>
          <p:cNvPr id="94250" name="Text Box 42"/>
          <p:cNvSpPr txBox="1">
            <a:spLocks noChangeArrowheads="1"/>
          </p:cNvSpPr>
          <p:nvPr/>
        </p:nvSpPr>
        <p:spPr bwMode="auto">
          <a:xfrm>
            <a:off x="250825" y="5732463"/>
            <a:ext cx="1943100"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Une industrie</a:t>
            </a:r>
          </a:p>
        </p:txBody>
      </p:sp>
      <p:sp>
        <p:nvSpPr>
          <p:cNvPr id="94251" name="Text Box 43"/>
          <p:cNvSpPr txBox="1">
            <a:spLocks noChangeArrowheads="1"/>
          </p:cNvSpPr>
          <p:nvPr/>
        </p:nvSpPr>
        <p:spPr bwMode="auto">
          <a:xfrm>
            <a:off x="3779838" y="5732463"/>
            <a:ext cx="1943100"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Un marché</a:t>
            </a:r>
          </a:p>
        </p:txBody>
      </p:sp>
      <p:sp>
        <p:nvSpPr>
          <p:cNvPr id="94252" name="Text Box 44"/>
          <p:cNvSpPr txBox="1">
            <a:spLocks noChangeArrowheads="1"/>
          </p:cNvSpPr>
          <p:nvPr/>
        </p:nvSpPr>
        <p:spPr bwMode="auto">
          <a:xfrm>
            <a:off x="6661150" y="5732463"/>
            <a:ext cx="2159000"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Un produit-marché</a:t>
            </a:r>
          </a:p>
        </p:txBody>
      </p:sp>
      <p:sp>
        <p:nvSpPr>
          <p:cNvPr id="94253" name="Text Box 45"/>
          <p:cNvSpPr txBox="1">
            <a:spLocks noChangeArrowheads="1"/>
          </p:cNvSpPr>
          <p:nvPr/>
        </p:nvSpPr>
        <p:spPr bwMode="auto">
          <a:xfrm>
            <a:off x="179388" y="6164263"/>
            <a:ext cx="1944687" cy="304800"/>
          </a:xfrm>
          <a:prstGeom prst="rect">
            <a:avLst/>
          </a:prstGeom>
          <a:noFill/>
          <a:ln w="9525">
            <a:noFill/>
            <a:miter lim="800000"/>
            <a:headEnd/>
            <a:tailEnd/>
          </a:ln>
          <a:effectLst/>
        </p:spPr>
        <p:txBody>
          <a:bodyPr>
            <a:spAutoFit/>
          </a:bodyPr>
          <a:lstStyle/>
          <a:p>
            <a:pPr algn="ctr">
              <a:spcBef>
                <a:spcPct val="50000"/>
              </a:spcBef>
            </a:pPr>
            <a:r>
              <a:rPr lang="fr-FR" i="1" dirty="0">
                <a:solidFill>
                  <a:schemeClr val="accent6">
                    <a:lumMod val="75000"/>
                  </a:schemeClr>
                </a:solidFill>
              </a:rPr>
              <a:t>Le CD</a:t>
            </a:r>
          </a:p>
        </p:txBody>
      </p:sp>
      <p:sp>
        <p:nvSpPr>
          <p:cNvPr id="94254" name="Text Box 46"/>
          <p:cNvSpPr txBox="1">
            <a:spLocks noChangeArrowheads="1"/>
          </p:cNvSpPr>
          <p:nvPr/>
        </p:nvSpPr>
        <p:spPr bwMode="auto">
          <a:xfrm>
            <a:off x="3708400" y="6157913"/>
            <a:ext cx="1944688" cy="304800"/>
          </a:xfrm>
          <a:prstGeom prst="rect">
            <a:avLst/>
          </a:prstGeom>
          <a:noFill/>
          <a:ln w="9525">
            <a:noFill/>
            <a:miter lim="800000"/>
            <a:headEnd/>
            <a:tailEnd/>
          </a:ln>
          <a:effectLst/>
        </p:spPr>
        <p:txBody>
          <a:bodyPr>
            <a:spAutoFit/>
          </a:bodyPr>
          <a:lstStyle/>
          <a:p>
            <a:pPr algn="ctr">
              <a:spcBef>
                <a:spcPct val="50000"/>
              </a:spcBef>
            </a:pPr>
            <a:r>
              <a:rPr lang="fr-FR" i="1" dirty="0">
                <a:solidFill>
                  <a:schemeClr val="accent6">
                    <a:lumMod val="75000"/>
                  </a:schemeClr>
                </a:solidFill>
              </a:rPr>
              <a:t>La musique</a:t>
            </a:r>
          </a:p>
        </p:txBody>
      </p:sp>
      <p:sp>
        <p:nvSpPr>
          <p:cNvPr id="94255" name="Text Box 47"/>
          <p:cNvSpPr txBox="1">
            <a:spLocks noChangeArrowheads="1"/>
          </p:cNvSpPr>
          <p:nvPr/>
        </p:nvSpPr>
        <p:spPr bwMode="auto">
          <a:xfrm>
            <a:off x="6588125" y="6164263"/>
            <a:ext cx="2160588" cy="304800"/>
          </a:xfrm>
          <a:prstGeom prst="rect">
            <a:avLst/>
          </a:prstGeom>
          <a:noFill/>
          <a:ln w="9525">
            <a:noFill/>
            <a:miter lim="800000"/>
            <a:headEnd/>
            <a:tailEnd/>
          </a:ln>
          <a:effectLst/>
        </p:spPr>
        <p:txBody>
          <a:bodyPr>
            <a:spAutoFit/>
          </a:bodyPr>
          <a:lstStyle/>
          <a:p>
            <a:pPr algn="ctr">
              <a:spcBef>
                <a:spcPct val="50000"/>
              </a:spcBef>
            </a:pPr>
            <a:r>
              <a:rPr lang="fr-FR" i="1" dirty="0">
                <a:solidFill>
                  <a:schemeClr val="accent6">
                    <a:lumMod val="75000"/>
                  </a:schemeClr>
                </a:solidFill>
              </a:rPr>
              <a:t>Les CD musicaux</a:t>
            </a:r>
          </a:p>
        </p:txBody>
      </p:sp>
      <p:sp>
        <p:nvSpPr>
          <p:cNvPr id="94258" name="Rectangle 50"/>
          <p:cNvSpPr>
            <a:spLocks noGrp="1" noChangeArrowheads="1"/>
          </p:cNvSpPr>
          <p:nvPr>
            <p:ph type="title" idx="4294967295"/>
          </p:nvPr>
        </p:nvSpPr>
        <p:spPr>
          <a:xfrm>
            <a:off x="2442368" y="332656"/>
            <a:ext cx="3713957"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Espace réservé du numéro de diapositive 5"/>
          <p:cNvSpPr>
            <a:spLocks noGrp="1"/>
          </p:cNvSpPr>
          <p:nvPr>
            <p:ph type="sldNum" sz="quarter" idx="4"/>
          </p:nvPr>
        </p:nvSpPr>
        <p:spPr>
          <a:xfrm>
            <a:off x="8675688" y="6624638"/>
            <a:ext cx="468312" cy="260350"/>
          </a:xfrm>
        </p:spPr>
        <p:txBody>
          <a:bodyPr/>
          <a:lstStyle/>
          <a:p>
            <a:fld id="{46D3F25D-5997-4783-80E6-ABFE927AF5B8}" type="slidenum">
              <a:rPr lang="fr-FR"/>
              <a:pPr/>
              <a:t>217</a:t>
            </a:fld>
            <a:endParaRPr lang="fr-FR"/>
          </a:p>
        </p:txBody>
      </p:sp>
      <p:sp>
        <p:nvSpPr>
          <p:cNvPr id="95236" name="Text Box 4"/>
          <p:cNvSpPr txBox="1">
            <a:spLocks noChangeArrowheads="1"/>
          </p:cNvSpPr>
          <p:nvPr/>
        </p:nvSpPr>
        <p:spPr bwMode="auto">
          <a:xfrm>
            <a:off x="971550" y="12271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5237" name="Text Box 5"/>
          <p:cNvSpPr txBox="1">
            <a:spLocks noChangeArrowheads="1"/>
          </p:cNvSpPr>
          <p:nvPr/>
        </p:nvSpPr>
        <p:spPr bwMode="auto">
          <a:xfrm>
            <a:off x="4716463" y="1196975"/>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produit-marché</a:t>
            </a:r>
          </a:p>
        </p:txBody>
      </p:sp>
      <p:sp>
        <p:nvSpPr>
          <p:cNvPr id="95238" name="AutoShape 6"/>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5239" name="Text Box 7"/>
          <p:cNvSpPr txBox="1">
            <a:spLocks noChangeArrowheads="1"/>
          </p:cNvSpPr>
          <p:nvPr/>
        </p:nvSpPr>
        <p:spPr bwMode="auto">
          <a:xfrm>
            <a:off x="900113" y="1779588"/>
            <a:ext cx="7848600" cy="366712"/>
          </a:xfrm>
          <a:prstGeom prst="rect">
            <a:avLst/>
          </a:prstGeom>
          <a:noFill/>
          <a:ln w="9525" algn="ctr">
            <a:noFill/>
            <a:miter lim="800000"/>
            <a:headEnd/>
            <a:tailEnd/>
          </a:ln>
          <a:effectLst/>
        </p:spPr>
        <p:txBody>
          <a:bodyPr>
            <a:spAutoFit/>
          </a:bodyPr>
          <a:lstStyle/>
          <a:p>
            <a:pPr>
              <a:spcBef>
                <a:spcPct val="50000"/>
              </a:spcBef>
            </a:pPr>
            <a:r>
              <a:rPr lang="fr-FR" sz="1800" b="1" dirty="0">
                <a:solidFill>
                  <a:schemeClr val="accent6">
                    <a:lumMod val="75000"/>
                  </a:schemeClr>
                </a:solidFill>
              </a:rPr>
              <a:t>Comment découper en produits – marchés ?</a:t>
            </a:r>
          </a:p>
        </p:txBody>
      </p:sp>
      <p:sp>
        <p:nvSpPr>
          <p:cNvPr id="95240" name="Line 8"/>
          <p:cNvSpPr>
            <a:spLocks noChangeShapeType="1"/>
          </p:cNvSpPr>
          <p:nvPr/>
        </p:nvSpPr>
        <p:spPr bwMode="auto">
          <a:xfrm flipH="1">
            <a:off x="790575" y="4148138"/>
            <a:ext cx="647700" cy="649287"/>
          </a:xfrm>
          <a:prstGeom prst="line">
            <a:avLst/>
          </a:prstGeom>
          <a:noFill/>
          <a:ln w="9525">
            <a:solidFill>
              <a:srgbClr val="3333CC"/>
            </a:solidFill>
            <a:round/>
            <a:headEnd/>
            <a:tailEnd type="triangle" w="med" len="med"/>
          </a:ln>
          <a:effectLst/>
        </p:spPr>
        <p:txBody>
          <a:bodyPr/>
          <a:lstStyle/>
          <a:p>
            <a:endParaRPr lang="fr-FR"/>
          </a:p>
        </p:txBody>
      </p:sp>
      <p:sp>
        <p:nvSpPr>
          <p:cNvPr id="95241" name="Line 9"/>
          <p:cNvSpPr>
            <a:spLocks noChangeShapeType="1"/>
          </p:cNvSpPr>
          <p:nvPr/>
        </p:nvSpPr>
        <p:spPr bwMode="auto">
          <a:xfrm>
            <a:off x="1438275" y="4148138"/>
            <a:ext cx="1657350" cy="288925"/>
          </a:xfrm>
          <a:prstGeom prst="line">
            <a:avLst/>
          </a:prstGeom>
          <a:noFill/>
          <a:ln w="9525">
            <a:solidFill>
              <a:srgbClr val="3333CC"/>
            </a:solidFill>
            <a:round/>
            <a:headEnd/>
            <a:tailEnd type="triangle" w="med" len="med"/>
          </a:ln>
          <a:effectLst/>
        </p:spPr>
        <p:txBody>
          <a:bodyPr/>
          <a:lstStyle/>
          <a:p>
            <a:endParaRPr lang="fr-FR"/>
          </a:p>
        </p:txBody>
      </p:sp>
      <p:sp>
        <p:nvSpPr>
          <p:cNvPr id="95242" name="Line 10"/>
          <p:cNvSpPr>
            <a:spLocks noChangeShapeType="1"/>
          </p:cNvSpPr>
          <p:nvPr/>
        </p:nvSpPr>
        <p:spPr bwMode="auto">
          <a:xfrm flipV="1">
            <a:off x="1438275" y="2708275"/>
            <a:ext cx="0" cy="1439863"/>
          </a:xfrm>
          <a:prstGeom prst="line">
            <a:avLst/>
          </a:prstGeom>
          <a:noFill/>
          <a:ln w="9525">
            <a:solidFill>
              <a:srgbClr val="3333CC"/>
            </a:solidFill>
            <a:round/>
            <a:headEnd/>
            <a:tailEnd type="triangle" w="med" len="med"/>
          </a:ln>
          <a:effectLst/>
        </p:spPr>
        <p:txBody>
          <a:bodyPr/>
          <a:lstStyle/>
          <a:p>
            <a:endParaRPr lang="fr-FR"/>
          </a:p>
        </p:txBody>
      </p:sp>
      <p:sp>
        <p:nvSpPr>
          <p:cNvPr id="95243" name="AutoShape 11"/>
          <p:cNvSpPr>
            <a:spLocks noChangeArrowheads="1"/>
          </p:cNvSpPr>
          <p:nvPr/>
        </p:nvSpPr>
        <p:spPr bwMode="auto">
          <a:xfrm>
            <a:off x="1798638" y="3355975"/>
            <a:ext cx="431800" cy="360363"/>
          </a:xfrm>
          <a:prstGeom prst="cube">
            <a:avLst>
              <a:gd name="adj" fmla="val 25000"/>
            </a:avLst>
          </a:prstGeom>
          <a:solidFill>
            <a:schemeClr val="accent1"/>
          </a:solidFill>
          <a:ln w="9525">
            <a:solidFill>
              <a:schemeClr val="tx1"/>
            </a:solidFill>
            <a:miter lim="800000"/>
            <a:headEnd/>
            <a:tailEnd/>
          </a:ln>
          <a:effectLst/>
        </p:spPr>
        <p:txBody>
          <a:bodyPr wrap="none" anchor="ctr"/>
          <a:lstStyle/>
          <a:p>
            <a:endParaRPr lang="fr-FR"/>
          </a:p>
        </p:txBody>
      </p:sp>
      <p:sp>
        <p:nvSpPr>
          <p:cNvPr id="95244" name="Text Box 12"/>
          <p:cNvSpPr txBox="1">
            <a:spLocks noChangeArrowheads="1"/>
          </p:cNvSpPr>
          <p:nvPr/>
        </p:nvSpPr>
        <p:spPr bwMode="auto">
          <a:xfrm>
            <a:off x="1295400" y="2420938"/>
            <a:ext cx="1008063" cy="274637"/>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Fonctions</a:t>
            </a:r>
          </a:p>
        </p:txBody>
      </p:sp>
      <p:sp>
        <p:nvSpPr>
          <p:cNvPr id="95245" name="Text Box 13"/>
          <p:cNvSpPr txBox="1">
            <a:spLocks noChangeArrowheads="1"/>
          </p:cNvSpPr>
          <p:nvPr/>
        </p:nvSpPr>
        <p:spPr bwMode="auto">
          <a:xfrm>
            <a:off x="2195513" y="4437063"/>
            <a:ext cx="1223962" cy="457200"/>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Groupes d’acheteurs</a:t>
            </a:r>
          </a:p>
        </p:txBody>
      </p:sp>
      <p:sp>
        <p:nvSpPr>
          <p:cNvPr id="95246" name="Text Box 14"/>
          <p:cNvSpPr txBox="1">
            <a:spLocks noChangeArrowheads="1"/>
          </p:cNvSpPr>
          <p:nvPr/>
        </p:nvSpPr>
        <p:spPr bwMode="auto">
          <a:xfrm>
            <a:off x="611188" y="4797425"/>
            <a:ext cx="1187450" cy="274638"/>
          </a:xfrm>
          <a:prstGeom prst="rect">
            <a:avLst/>
          </a:prstGeom>
          <a:noFill/>
          <a:ln w="9525">
            <a:noFill/>
            <a:miter lim="800000"/>
            <a:headEnd/>
            <a:tailEnd/>
          </a:ln>
          <a:effectLst/>
        </p:spPr>
        <p:txBody>
          <a:bodyPr>
            <a:spAutoFit/>
          </a:bodyPr>
          <a:lstStyle/>
          <a:p>
            <a:pPr>
              <a:spcBef>
                <a:spcPct val="50000"/>
              </a:spcBef>
            </a:pPr>
            <a:r>
              <a:rPr lang="fr-FR" sz="1200" b="1" i="1" dirty="0">
                <a:solidFill>
                  <a:schemeClr val="accent6">
                    <a:lumMod val="75000"/>
                  </a:schemeClr>
                </a:solidFill>
              </a:rPr>
              <a:t>Technologies</a:t>
            </a:r>
          </a:p>
        </p:txBody>
      </p:sp>
      <p:sp>
        <p:nvSpPr>
          <p:cNvPr id="95273" name="Text Box 41"/>
          <p:cNvSpPr txBox="1">
            <a:spLocks noChangeArrowheads="1"/>
          </p:cNvSpPr>
          <p:nvPr/>
        </p:nvSpPr>
        <p:spPr bwMode="auto">
          <a:xfrm>
            <a:off x="4357688" y="2686050"/>
            <a:ext cx="4535487" cy="2903538"/>
          </a:xfrm>
          <a:prstGeom prst="rect">
            <a:avLst/>
          </a:prstGeom>
          <a:noFill/>
          <a:ln w="9525">
            <a:noFill/>
            <a:miter lim="800000"/>
            <a:headEnd/>
            <a:tailEnd/>
          </a:ln>
          <a:effectLst/>
        </p:spPr>
        <p:txBody>
          <a:bodyPr>
            <a:spAutoFit/>
          </a:bodyPr>
          <a:lstStyle/>
          <a:p>
            <a:pPr marL="182563" indent="-182563">
              <a:spcBef>
                <a:spcPct val="50000"/>
              </a:spcBef>
            </a:pPr>
            <a:r>
              <a:rPr lang="fr-FR" sz="1600" dirty="0">
                <a:solidFill>
                  <a:srgbClr val="000066"/>
                </a:solidFill>
              </a:rPr>
              <a:t>	</a:t>
            </a:r>
            <a:r>
              <a:rPr lang="fr-FR" sz="1600" b="1" dirty="0">
                <a:solidFill>
                  <a:schemeClr val="accent6">
                    <a:lumMod val="75000"/>
                  </a:schemeClr>
                </a:solidFill>
              </a:rPr>
              <a:t>Identifier les critères pertinents</a:t>
            </a:r>
            <a:r>
              <a:rPr lang="fr-FR" sz="1600" dirty="0">
                <a:solidFill>
                  <a:schemeClr val="accent6">
                    <a:lumMod val="75000"/>
                  </a:schemeClr>
                </a:solidFill>
              </a:rPr>
              <a:t> sur chacune des dimensions :</a:t>
            </a:r>
          </a:p>
          <a:p>
            <a:pPr marL="182563" indent="-182563">
              <a:spcBef>
                <a:spcPct val="50000"/>
              </a:spcBef>
              <a:buFontTx/>
              <a:buChar char="•"/>
            </a:pPr>
            <a:r>
              <a:rPr lang="fr-FR" sz="1600" b="1" dirty="0">
                <a:solidFill>
                  <a:schemeClr val="accent6">
                    <a:lumMod val="75000"/>
                  </a:schemeClr>
                </a:solidFill>
              </a:rPr>
              <a:t>Fonctions</a:t>
            </a:r>
            <a:r>
              <a:rPr lang="fr-FR" sz="1600" dirty="0">
                <a:solidFill>
                  <a:schemeClr val="accent6">
                    <a:lumMod val="75000"/>
                  </a:schemeClr>
                </a:solidFill>
              </a:rPr>
              <a:t> : le service de base, l’assortiment de services recherché ou la combinaison de fonctions qui constituent le produit</a:t>
            </a:r>
          </a:p>
          <a:p>
            <a:pPr marL="182563" indent="-182563">
              <a:spcBef>
                <a:spcPct val="50000"/>
              </a:spcBef>
              <a:buFontTx/>
              <a:buChar char="•"/>
            </a:pPr>
            <a:r>
              <a:rPr lang="fr-FR" sz="1600" b="1" dirty="0">
                <a:solidFill>
                  <a:schemeClr val="accent6">
                    <a:lumMod val="75000"/>
                  </a:schemeClr>
                </a:solidFill>
              </a:rPr>
              <a:t>Technologie</a:t>
            </a:r>
            <a:r>
              <a:rPr lang="fr-FR" sz="1600" dirty="0">
                <a:solidFill>
                  <a:schemeClr val="accent6">
                    <a:lumMod val="75000"/>
                  </a:schemeClr>
                </a:solidFill>
              </a:rPr>
              <a:t> : Les savoir-faire qui permettent de produire (procédés, conditionnement…)</a:t>
            </a:r>
          </a:p>
          <a:p>
            <a:pPr marL="182563" indent="-182563">
              <a:spcBef>
                <a:spcPct val="50000"/>
              </a:spcBef>
              <a:buFontTx/>
              <a:buChar char="•"/>
            </a:pPr>
            <a:r>
              <a:rPr lang="fr-FR" sz="1600" b="1" dirty="0">
                <a:solidFill>
                  <a:schemeClr val="accent6">
                    <a:lumMod val="75000"/>
                  </a:schemeClr>
                </a:solidFill>
              </a:rPr>
              <a:t>Groupes</a:t>
            </a:r>
            <a:r>
              <a:rPr lang="fr-FR" sz="1600" dirty="0">
                <a:solidFill>
                  <a:schemeClr val="accent6">
                    <a:lumMod val="75000"/>
                  </a:schemeClr>
                </a:solidFill>
              </a:rPr>
              <a:t> </a:t>
            </a:r>
            <a:r>
              <a:rPr lang="fr-FR" sz="1600" b="1" dirty="0">
                <a:solidFill>
                  <a:schemeClr val="accent6">
                    <a:lumMod val="75000"/>
                  </a:schemeClr>
                </a:solidFill>
              </a:rPr>
              <a:t>d’acheteurs</a:t>
            </a:r>
            <a:r>
              <a:rPr lang="fr-FR" sz="1600" dirty="0">
                <a:solidFill>
                  <a:schemeClr val="accent6">
                    <a:lumMod val="75000"/>
                  </a:schemeClr>
                </a:solidFill>
              </a:rPr>
              <a:t> : les caractéristiques des clients potentiels (zone géographique, CSP…)</a:t>
            </a:r>
          </a:p>
        </p:txBody>
      </p:sp>
      <p:sp>
        <p:nvSpPr>
          <p:cNvPr id="95275" name="AutoShape 43"/>
          <p:cNvSpPr>
            <a:spLocks noChangeArrowheads="1"/>
          </p:cNvSpPr>
          <p:nvPr/>
        </p:nvSpPr>
        <p:spPr bwMode="auto">
          <a:xfrm>
            <a:off x="3924300" y="2757488"/>
            <a:ext cx="576263" cy="431800"/>
          </a:xfrm>
          <a:prstGeom prst="rightArrow">
            <a:avLst>
              <a:gd name="adj1" fmla="val 50000"/>
              <a:gd name="adj2" fmla="val 33364"/>
            </a:avLst>
          </a:prstGeom>
          <a:solidFill>
            <a:srgbClr val="3333CC"/>
          </a:solidFill>
          <a:ln w="9525">
            <a:noFill/>
            <a:miter lim="800000"/>
            <a:headEnd/>
            <a:tailEnd/>
          </a:ln>
          <a:effectLst/>
        </p:spPr>
        <p:txBody>
          <a:bodyPr wrap="none" anchor="ctr"/>
          <a:lstStyle/>
          <a:p>
            <a:endParaRPr lang="fr-FR"/>
          </a:p>
        </p:txBody>
      </p:sp>
      <p:sp>
        <p:nvSpPr>
          <p:cNvPr id="95276" name="Text Box 44"/>
          <p:cNvSpPr txBox="1">
            <a:spLocks noChangeArrowheads="1"/>
          </p:cNvSpPr>
          <p:nvPr/>
        </p:nvSpPr>
        <p:spPr bwMode="auto">
          <a:xfrm>
            <a:off x="611188" y="5583238"/>
            <a:ext cx="3816350" cy="366712"/>
          </a:xfrm>
          <a:prstGeom prst="rect">
            <a:avLst/>
          </a:prstGeom>
          <a:solidFill>
            <a:srgbClr val="3333CC"/>
          </a:solidFill>
          <a:ln w="9525">
            <a:noFill/>
            <a:miter lim="800000"/>
            <a:headEnd/>
            <a:tailEnd/>
          </a:ln>
          <a:effectLst/>
        </p:spPr>
        <p:txBody>
          <a:bodyPr>
            <a:spAutoFit/>
          </a:bodyPr>
          <a:lstStyle/>
          <a:p>
            <a:pPr>
              <a:spcBef>
                <a:spcPct val="50000"/>
              </a:spcBef>
            </a:pPr>
            <a:r>
              <a:rPr lang="fr-FR" sz="1800" dirty="0">
                <a:solidFill>
                  <a:schemeClr val="bg1"/>
                </a:solidFill>
              </a:rPr>
              <a:t>2</a:t>
            </a:r>
            <a:r>
              <a:rPr lang="fr-FR" sz="1800" baseline="30000" dirty="0">
                <a:solidFill>
                  <a:schemeClr val="bg1"/>
                </a:solidFill>
              </a:rPr>
              <a:t>éme</a:t>
            </a:r>
            <a:r>
              <a:rPr lang="fr-FR" sz="1800" dirty="0">
                <a:solidFill>
                  <a:schemeClr val="bg1"/>
                </a:solidFill>
              </a:rPr>
              <a:t> étape : analyser la pertinence</a:t>
            </a:r>
          </a:p>
        </p:txBody>
      </p:sp>
      <p:sp>
        <p:nvSpPr>
          <p:cNvPr id="95277" name="Text Box 45"/>
          <p:cNvSpPr txBox="1">
            <a:spLocks noChangeArrowheads="1"/>
          </p:cNvSpPr>
          <p:nvPr/>
        </p:nvSpPr>
        <p:spPr bwMode="auto">
          <a:xfrm>
            <a:off x="4572000" y="2205038"/>
            <a:ext cx="3816350" cy="366712"/>
          </a:xfrm>
          <a:prstGeom prst="rect">
            <a:avLst/>
          </a:prstGeom>
          <a:solidFill>
            <a:srgbClr val="3333CC"/>
          </a:solidFill>
          <a:ln w="9525">
            <a:noFill/>
            <a:miter lim="800000"/>
            <a:headEnd/>
            <a:tailEnd/>
          </a:ln>
          <a:effectLst/>
        </p:spPr>
        <p:txBody>
          <a:bodyPr>
            <a:spAutoFit/>
          </a:bodyPr>
          <a:lstStyle/>
          <a:p>
            <a:pPr>
              <a:spcBef>
                <a:spcPct val="50000"/>
              </a:spcBef>
            </a:pPr>
            <a:r>
              <a:rPr lang="fr-FR" sz="1800" dirty="0">
                <a:solidFill>
                  <a:schemeClr val="bg1"/>
                </a:solidFill>
              </a:rPr>
              <a:t>1</a:t>
            </a:r>
            <a:r>
              <a:rPr lang="fr-FR" sz="1800" baseline="30000" dirty="0">
                <a:solidFill>
                  <a:schemeClr val="bg1"/>
                </a:solidFill>
              </a:rPr>
              <a:t>ére</a:t>
            </a:r>
            <a:r>
              <a:rPr lang="fr-FR" sz="1800" dirty="0">
                <a:solidFill>
                  <a:schemeClr val="bg1"/>
                </a:solidFill>
              </a:rPr>
              <a:t> étape : identifier les critères</a:t>
            </a:r>
          </a:p>
        </p:txBody>
      </p:sp>
      <p:sp>
        <p:nvSpPr>
          <p:cNvPr id="95278" name="Text Box 46"/>
          <p:cNvSpPr txBox="1">
            <a:spLocks noChangeArrowheads="1"/>
          </p:cNvSpPr>
          <p:nvPr/>
        </p:nvSpPr>
        <p:spPr bwMode="auto">
          <a:xfrm>
            <a:off x="539750" y="5949950"/>
            <a:ext cx="7777163" cy="581025"/>
          </a:xfrm>
          <a:prstGeom prst="rect">
            <a:avLst/>
          </a:prstGeom>
          <a:noFill/>
          <a:ln w="9525">
            <a:noFill/>
            <a:miter lim="800000"/>
            <a:headEnd/>
            <a:tailEnd/>
          </a:ln>
          <a:effectLst/>
        </p:spPr>
        <p:txBody>
          <a:bodyPr>
            <a:spAutoFit/>
          </a:bodyPr>
          <a:lstStyle/>
          <a:p>
            <a:pPr>
              <a:spcBef>
                <a:spcPct val="50000"/>
              </a:spcBef>
            </a:pPr>
            <a:r>
              <a:rPr lang="fr-FR" sz="1600" dirty="0">
                <a:solidFill>
                  <a:schemeClr val="accent6">
                    <a:lumMod val="75000"/>
                  </a:schemeClr>
                </a:solidFill>
              </a:rPr>
              <a:t>A l’issue du croisement de critères : </a:t>
            </a:r>
            <a:r>
              <a:rPr lang="fr-FR" sz="1600" b="1" dirty="0">
                <a:solidFill>
                  <a:schemeClr val="accent6">
                    <a:lumMod val="75000"/>
                  </a:schemeClr>
                </a:solidFill>
              </a:rPr>
              <a:t>Éliminer  les intersections vides</a:t>
            </a:r>
            <a:r>
              <a:rPr lang="fr-FR" sz="1600" dirty="0">
                <a:solidFill>
                  <a:schemeClr val="accent6">
                    <a:lumMod val="75000"/>
                  </a:schemeClr>
                </a:solidFill>
              </a:rPr>
              <a:t> et regrouper celles qui sont très proches. Ne retenir que celles qui sont réellement différentes</a:t>
            </a:r>
          </a:p>
        </p:txBody>
      </p:sp>
      <p:sp>
        <p:nvSpPr>
          <p:cNvPr id="95281" name="Rectangle 49"/>
          <p:cNvSpPr>
            <a:spLocks noGrp="1" noChangeArrowheads="1"/>
          </p:cNvSpPr>
          <p:nvPr>
            <p:ph type="title" idx="4294967295"/>
          </p:nvPr>
        </p:nvSpPr>
        <p:spPr>
          <a:xfrm>
            <a:off x="2766218" y="260648"/>
            <a:ext cx="3713957"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75688" y="6624638"/>
            <a:ext cx="468312" cy="260350"/>
          </a:xfrm>
        </p:spPr>
        <p:txBody>
          <a:bodyPr/>
          <a:lstStyle/>
          <a:p>
            <a:fld id="{E09899DD-3B67-4B29-B337-ED1B44B08FC9}" type="slidenum">
              <a:rPr lang="fr-FR"/>
              <a:pPr/>
              <a:t>218</a:t>
            </a:fld>
            <a:endParaRPr lang="fr-FR"/>
          </a:p>
        </p:txBody>
      </p:sp>
      <p:sp>
        <p:nvSpPr>
          <p:cNvPr id="97284" name="Text Box 4"/>
          <p:cNvSpPr txBox="1">
            <a:spLocks noChangeArrowheads="1"/>
          </p:cNvSpPr>
          <p:nvPr/>
        </p:nvSpPr>
        <p:spPr bwMode="auto">
          <a:xfrm>
            <a:off x="971550" y="12731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7285" name="Text Box 5"/>
          <p:cNvSpPr txBox="1">
            <a:spLocks noChangeArrowheads="1"/>
          </p:cNvSpPr>
          <p:nvPr/>
        </p:nvSpPr>
        <p:spPr bwMode="auto">
          <a:xfrm>
            <a:off x="4716463" y="1243013"/>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produit-marché</a:t>
            </a:r>
          </a:p>
        </p:txBody>
      </p:sp>
      <p:sp>
        <p:nvSpPr>
          <p:cNvPr id="97286" name="AutoShape 6"/>
          <p:cNvSpPr>
            <a:spLocks noChangeArrowheads="1"/>
          </p:cNvSpPr>
          <p:nvPr/>
        </p:nvSpPr>
        <p:spPr bwMode="auto">
          <a:xfrm rot="5400000">
            <a:off x="4284662"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7287" name="Text Box 7"/>
          <p:cNvSpPr txBox="1">
            <a:spLocks noChangeArrowheads="1"/>
          </p:cNvSpPr>
          <p:nvPr/>
        </p:nvSpPr>
        <p:spPr bwMode="auto">
          <a:xfrm>
            <a:off x="323850" y="2852738"/>
            <a:ext cx="2663825" cy="1812925"/>
          </a:xfrm>
          <a:prstGeom prst="rect">
            <a:avLst/>
          </a:prstGeom>
          <a:noFill/>
          <a:ln w="9525">
            <a:solidFill>
              <a:srgbClr val="000066"/>
            </a:solidFill>
            <a:miter lim="800000"/>
            <a:headEnd/>
            <a:tailEnd/>
          </a:ln>
          <a:effectLst/>
        </p:spPr>
        <p:txBody>
          <a:bodyPr>
            <a:spAutoFit/>
          </a:bodyPr>
          <a:lstStyle/>
          <a:p>
            <a:pPr marL="182563" indent="-182563">
              <a:spcBef>
                <a:spcPct val="50000"/>
              </a:spcBef>
              <a:buFontTx/>
              <a:buChar char="•"/>
            </a:pPr>
            <a:r>
              <a:rPr lang="fr-FR" sz="1600" dirty="0">
                <a:solidFill>
                  <a:schemeClr val="accent6">
                    <a:lumMod val="75000"/>
                  </a:schemeClr>
                </a:solidFill>
              </a:rPr>
              <a:t>Soft drinks</a:t>
            </a:r>
          </a:p>
          <a:p>
            <a:pPr marL="182563" indent="-182563">
              <a:spcBef>
                <a:spcPct val="50000"/>
              </a:spcBef>
              <a:buFontTx/>
              <a:buChar char="•"/>
            </a:pPr>
            <a:r>
              <a:rPr lang="fr-FR" sz="1600" dirty="0">
                <a:solidFill>
                  <a:schemeClr val="accent6">
                    <a:lumMod val="75000"/>
                  </a:schemeClr>
                </a:solidFill>
              </a:rPr>
              <a:t>Eau de table</a:t>
            </a:r>
          </a:p>
          <a:p>
            <a:pPr marL="182563" indent="-182563">
              <a:spcBef>
                <a:spcPct val="50000"/>
              </a:spcBef>
              <a:buFontTx/>
              <a:buChar char="•"/>
            </a:pPr>
            <a:r>
              <a:rPr lang="fr-FR" sz="1600" dirty="0">
                <a:solidFill>
                  <a:schemeClr val="accent6">
                    <a:lumMod val="75000"/>
                  </a:schemeClr>
                </a:solidFill>
              </a:rPr>
              <a:t>Sirops</a:t>
            </a:r>
          </a:p>
          <a:p>
            <a:pPr marL="182563" indent="-182563">
              <a:spcBef>
                <a:spcPct val="50000"/>
              </a:spcBef>
              <a:buFontTx/>
              <a:buChar char="•"/>
            </a:pPr>
            <a:r>
              <a:rPr lang="fr-FR" sz="1600" dirty="0">
                <a:solidFill>
                  <a:schemeClr val="accent6">
                    <a:lumMod val="75000"/>
                  </a:schemeClr>
                </a:solidFill>
              </a:rPr>
              <a:t>Jus de fruits</a:t>
            </a:r>
          </a:p>
          <a:p>
            <a:pPr marL="182563" indent="-182563">
              <a:spcBef>
                <a:spcPct val="50000"/>
              </a:spcBef>
              <a:buFontTx/>
              <a:buChar char="•"/>
            </a:pPr>
            <a:endParaRPr lang="fr-FR" sz="1600" dirty="0"/>
          </a:p>
        </p:txBody>
      </p:sp>
      <p:sp>
        <p:nvSpPr>
          <p:cNvPr id="97288" name="Text Box 8"/>
          <p:cNvSpPr txBox="1">
            <a:spLocks noChangeArrowheads="1"/>
          </p:cNvSpPr>
          <p:nvPr/>
        </p:nvSpPr>
        <p:spPr bwMode="auto">
          <a:xfrm>
            <a:off x="395288" y="1844675"/>
            <a:ext cx="8064500" cy="366713"/>
          </a:xfrm>
          <a:prstGeom prst="rect">
            <a:avLst/>
          </a:prstGeom>
          <a:noFill/>
          <a:ln w="9525">
            <a:noFill/>
            <a:miter lim="800000"/>
            <a:headEnd/>
            <a:tailEnd/>
          </a:ln>
          <a:effectLst/>
        </p:spPr>
        <p:txBody>
          <a:bodyPr>
            <a:spAutoFit/>
          </a:bodyPr>
          <a:lstStyle/>
          <a:p>
            <a:pPr>
              <a:spcBef>
                <a:spcPct val="50000"/>
              </a:spcBef>
            </a:pPr>
            <a:r>
              <a:rPr lang="fr-FR" sz="1800" i="1" dirty="0">
                <a:solidFill>
                  <a:schemeClr val="accent6">
                    <a:lumMod val="75000"/>
                  </a:schemeClr>
                </a:solidFill>
              </a:rPr>
              <a:t>Ex : Le marché des boissons non alcoolisées</a:t>
            </a:r>
          </a:p>
        </p:txBody>
      </p:sp>
      <p:sp>
        <p:nvSpPr>
          <p:cNvPr id="97289" name="Text Box 9"/>
          <p:cNvSpPr txBox="1">
            <a:spLocks noChangeArrowheads="1"/>
          </p:cNvSpPr>
          <p:nvPr/>
        </p:nvSpPr>
        <p:spPr bwMode="auto">
          <a:xfrm>
            <a:off x="323850" y="2492375"/>
            <a:ext cx="2663825"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a:solidFill>
                  <a:schemeClr val="bg1"/>
                </a:solidFill>
              </a:rPr>
              <a:t>Fonctions</a:t>
            </a:r>
          </a:p>
        </p:txBody>
      </p:sp>
      <p:sp>
        <p:nvSpPr>
          <p:cNvPr id="97290" name="Text Box 10"/>
          <p:cNvSpPr txBox="1">
            <a:spLocks noChangeArrowheads="1"/>
          </p:cNvSpPr>
          <p:nvPr/>
        </p:nvSpPr>
        <p:spPr bwMode="auto">
          <a:xfrm>
            <a:off x="3203575" y="2852738"/>
            <a:ext cx="2663825" cy="1812925"/>
          </a:xfrm>
          <a:prstGeom prst="rect">
            <a:avLst/>
          </a:prstGeom>
          <a:noFill/>
          <a:ln w="9525">
            <a:solidFill>
              <a:srgbClr val="000066"/>
            </a:solidFill>
            <a:miter lim="800000"/>
            <a:headEnd/>
            <a:tailEnd/>
          </a:ln>
          <a:effectLst/>
        </p:spPr>
        <p:txBody>
          <a:bodyPr>
            <a:spAutoFit/>
          </a:bodyPr>
          <a:lstStyle/>
          <a:p>
            <a:pPr marL="182563" indent="-182563">
              <a:spcBef>
                <a:spcPct val="50000"/>
              </a:spcBef>
              <a:buFontTx/>
              <a:buChar char="•"/>
            </a:pPr>
            <a:r>
              <a:rPr lang="fr-FR" sz="1600" dirty="0">
                <a:solidFill>
                  <a:schemeClr val="accent6">
                    <a:lumMod val="75000"/>
                  </a:schemeClr>
                </a:solidFill>
              </a:rPr>
              <a:t>Bouteille verre</a:t>
            </a:r>
          </a:p>
          <a:p>
            <a:pPr marL="182563" indent="-182563">
              <a:spcBef>
                <a:spcPct val="50000"/>
              </a:spcBef>
              <a:buFontTx/>
              <a:buChar char="•"/>
            </a:pPr>
            <a:r>
              <a:rPr lang="fr-FR" sz="1600" dirty="0">
                <a:solidFill>
                  <a:schemeClr val="accent6">
                    <a:lumMod val="75000"/>
                  </a:schemeClr>
                </a:solidFill>
              </a:rPr>
              <a:t>Boîte carton</a:t>
            </a:r>
          </a:p>
          <a:p>
            <a:pPr marL="182563" indent="-182563">
              <a:spcBef>
                <a:spcPct val="50000"/>
              </a:spcBef>
              <a:buFontTx/>
              <a:buChar char="•"/>
            </a:pPr>
            <a:r>
              <a:rPr lang="fr-FR" sz="1600" dirty="0">
                <a:solidFill>
                  <a:schemeClr val="accent6">
                    <a:lumMod val="75000"/>
                  </a:schemeClr>
                </a:solidFill>
              </a:rPr>
              <a:t>Bouteille plastique</a:t>
            </a:r>
          </a:p>
          <a:p>
            <a:pPr marL="182563" indent="-182563">
              <a:spcBef>
                <a:spcPct val="50000"/>
              </a:spcBef>
              <a:buFontTx/>
              <a:buChar char="•"/>
            </a:pPr>
            <a:r>
              <a:rPr lang="fr-FR" sz="1600" dirty="0">
                <a:solidFill>
                  <a:schemeClr val="accent6">
                    <a:lumMod val="75000"/>
                  </a:schemeClr>
                </a:solidFill>
              </a:rPr>
              <a:t>Boîte métallique</a:t>
            </a:r>
          </a:p>
          <a:p>
            <a:pPr marL="182563" indent="-182563">
              <a:spcBef>
                <a:spcPct val="50000"/>
              </a:spcBef>
              <a:buFontTx/>
              <a:buChar char="•"/>
            </a:pPr>
            <a:r>
              <a:rPr lang="fr-FR" sz="1600" dirty="0">
                <a:solidFill>
                  <a:schemeClr val="accent6">
                    <a:lumMod val="75000"/>
                  </a:schemeClr>
                </a:solidFill>
              </a:rPr>
              <a:t>Fût</a:t>
            </a:r>
          </a:p>
        </p:txBody>
      </p:sp>
      <p:sp>
        <p:nvSpPr>
          <p:cNvPr id="97291" name="Text Box 11"/>
          <p:cNvSpPr txBox="1">
            <a:spLocks noChangeArrowheads="1"/>
          </p:cNvSpPr>
          <p:nvPr/>
        </p:nvSpPr>
        <p:spPr bwMode="auto">
          <a:xfrm>
            <a:off x="3203575" y="2492375"/>
            <a:ext cx="2663825"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a:solidFill>
                  <a:schemeClr val="bg1"/>
                </a:solidFill>
              </a:rPr>
              <a:t>Technologies</a:t>
            </a:r>
          </a:p>
        </p:txBody>
      </p:sp>
      <p:sp>
        <p:nvSpPr>
          <p:cNvPr id="97292" name="Text Box 12"/>
          <p:cNvSpPr txBox="1">
            <a:spLocks noChangeArrowheads="1"/>
          </p:cNvSpPr>
          <p:nvPr/>
        </p:nvSpPr>
        <p:spPr bwMode="auto">
          <a:xfrm>
            <a:off x="6084888" y="2852738"/>
            <a:ext cx="2663825" cy="1815882"/>
          </a:xfrm>
          <a:prstGeom prst="rect">
            <a:avLst/>
          </a:prstGeom>
          <a:noFill/>
          <a:ln w="9525">
            <a:solidFill>
              <a:srgbClr val="000066"/>
            </a:solidFill>
            <a:miter lim="800000"/>
            <a:headEnd/>
            <a:tailEnd/>
          </a:ln>
          <a:effectLst/>
        </p:spPr>
        <p:txBody>
          <a:bodyPr>
            <a:spAutoFit/>
          </a:bodyPr>
          <a:lstStyle/>
          <a:p>
            <a:pPr marL="182563" indent="-182563">
              <a:spcBef>
                <a:spcPct val="50000"/>
              </a:spcBef>
              <a:buFontTx/>
              <a:buChar char="•"/>
            </a:pPr>
            <a:r>
              <a:rPr lang="fr-FR" sz="1600" dirty="0">
                <a:solidFill>
                  <a:schemeClr val="accent6">
                    <a:lumMod val="75000"/>
                  </a:schemeClr>
                </a:solidFill>
              </a:rPr>
              <a:t>Pays</a:t>
            </a:r>
          </a:p>
          <a:p>
            <a:pPr marL="182563" indent="-182563">
              <a:spcBef>
                <a:spcPct val="50000"/>
              </a:spcBef>
              <a:buFontTx/>
              <a:buChar char="•"/>
            </a:pPr>
            <a:r>
              <a:rPr lang="fr-FR" sz="1600" dirty="0">
                <a:solidFill>
                  <a:schemeClr val="accent6">
                    <a:lumMod val="75000"/>
                  </a:schemeClr>
                </a:solidFill>
              </a:rPr>
              <a:t>Circuits de distribution</a:t>
            </a:r>
          </a:p>
          <a:p>
            <a:pPr marL="182563" indent="-182563">
              <a:spcBef>
                <a:spcPct val="50000"/>
              </a:spcBef>
              <a:buFontTx/>
              <a:buChar char="•"/>
            </a:pPr>
            <a:r>
              <a:rPr lang="fr-FR" sz="1600" dirty="0">
                <a:solidFill>
                  <a:schemeClr val="accent6">
                    <a:lumMod val="75000"/>
                  </a:schemeClr>
                </a:solidFill>
              </a:rPr>
              <a:t>Âges</a:t>
            </a:r>
          </a:p>
          <a:p>
            <a:pPr marL="182563" indent="-182563">
              <a:spcBef>
                <a:spcPct val="50000"/>
              </a:spcBef>
              <a:buFontTx/>
              <a:buChar char="•"/>
            </a:pPr>
            <a:r>
              <a:rPr lang="fr-FR" sz="1600" dirty="0">
                <a:solidFill>
                  <a:schemeClr val="accent6">
                    <a:lumMod val="75000"/>
                  </a:schemeClr>
                </a:solidFill>
              </a:rPr>
              <a:t>Autres …</a:t>
            </a:r>
          </a:p>
          <a:p>
            <a:pPr marL="182563" indent="-182563">
              <a:spcBef>
                <a:spcPct val="50000"/>
              </a:spcBef>
              <a:buFontTx/>
              <a:buChar char="•"/>
            </a:pPr>
            <a:endParaRPr lang="fr-FR" sz="1600" dirty="0"/>
          </a:p>
        </p:txBody>
      </p:sp>
      <p:sp>
        <p:nvSpPr>
          <p:cNvPr id="97293" name="Text Box 13"/>
          <p:cNvSpPr txBox="1">
            <a:spLocks noChangeArrowheads="1"/>
          </p:cNvSpPr>
          <p:nvPr/>
        </p:nvSpPr>
        <p:spPr bwMode="auto">
          <a:xfrm>
            <a:off x="6084888" y="2492375"/>
            <a:ext cx="2663825"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Acheteurs</a:t>
            </a:r>
          </a:p>
        </p:txBody>
      </p:sp>
      <p:sp>
        <p:nvSpPr>
          <p:cNvPr id="97294" name="Text Box 14"/>
          <p:cNvSpPr txBox="1">
            <a:spLocks noChangeArrowheads="1"/>
          </p:cNvSpPr>
          <p:nvPr/>
        </p:nvSpPr>
        <p:spPr bwMode="auto">
          <a:xfrm>
            <a:off x="339962" y="5013176"/>
            <a:ext cx="8424863" cy="1338828"/>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b="1" dirty="0">
                <a:solidFill>
                  <a:schemeClr val="bg1"/>
                </a:solidFill>
              </a:rPr>
              <a:t>Ce travail de construction constitue aussi l’opportunité de découvrir de nouveaux marchés-produits en introduisant de nouveaux critères de segmentation</a:t>
            </a:r>
            <a:r>
              <a:rPr lang="fr-FR" sz="1800" dirty="0">
                <a:solidFill>
                  <a:schemeClr val="bg1"/>
                </a:solidFill>
              </a:rPr>
              <a:t>.</a:t>
            </a:r>
          </a:p>
          <a:p>
            <a:pPr algn="just">
              <a:spcBef>
                <a:spcPct val="50000"/>
              </a:spcBef>
            </a:pPr>
            <a:r>
              <a:rPr lang="fr-FR" sz="1800" i="1" dirty="0">
                <a:solidFill>
                  <a:schemeClr val="bg1"/>
                </a:solidFill>
              </a:rPr>
              <a:t>Ex : boissons énergisantes</a:t>
            </a:r>
          </a:p>
        </p:txBody>
      </p:sp>
      <p:sp>
        <p:nvSpPr>
          <p:cNvPr id="97297" name="Rectangle 17"/>
          <p:cNvSpPr>
            <a:spLocks noGrp="1" noChangeArrowheads="1"/>
          </p:cNvSpPr>
          <p:nvPr>
            <p:ph type="title" idx="4294967295"/>
          </p:nvPr>
        </p:nvSpPr>
        <p:spPr>
          <a:xfrm>
            <a:off x="2370931" y="260648"/>
            <a:ext cx="3713957"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6D9EC0A7-061E-462D-A9E3-418FEF250BE5}" type="slidenum">
              <a:rPr lang="fr-FR"/>
              <a:pPr/>
              <a:t>219</a:t>
            </a:fld>
            <a:endParaRPr lang="fr-FR"/>
          </a:p>
        </p:txBody>
      </p:sp>
      <p:sp>
        <p:nvSpPr>
          <p:cNvPr id="307202" name="Rectangle 2"/>
          <p:cNvSpPr>
            <a:spLocks noGrp="1" noChangeArrowheads="1"/>
          </p:cNvSpPr>
          <p:nvPr>
            <p:ph type="body" idx="4294967295"/>
          </p:nvPr>
        </p:nvSpPr>
        <p:spPr>
          <a:xfrm>
            <a:off x="4200526" y="1563483"/>
            <a:ext cx="4475162" cy="1151806"/>
          </a:xfrm>
          <a:prstGeom prst="rect">
            <a:avLst/>
          </a:prstGeom>
          <a:solidFill>
            <a:schemeClr val="accent2">
              <a:alpha val="39999"/>
            </a:schemeClr>
          </a:solidFill>
          <a:ln>
            <a:solidFill>
              <a:srgbClr val="3333CC"/>
            </a:solidFill>
          </a:ln>
        </p:spPr>
        <p:txBody>
          <a:bodyPr/>
          <a:lstStyle/>
          <a:p>
            <a:pPr marL="0" indent="0" algn="just">
              <a:lnSpc>
                <a:spcPct val="115000"/>
              </a:lnSpc>
              <a:buFontTx/>
              <a:buNone/>
            </a:pPr>
            <a:r>
              <a:rPr lang="fr-FR" sz="1600" dirty="0">
                <a:solidFill>
                  <a:schemeClr val="bg1"/>
                </a:solidFill>
                <a:latin typeface="Verdana" pitchFamily="34" charset="0"/>
              </a:rPr>
              <a:t>Les services à la personne, Le vêtement sport, le prêt-à-porter, le vin, la bière, autres idées de thèmes… </a:t>
            </a:r>
          </a:p>
          <a:p>
            <a:pPr marL="0" indent="0" algn="ctr">
              <a:lnSpc>
                <a:spcPct val="115000"/>
              </a:lnSpc>
              <a:buFontTx/>
              <a:buNone/>
            </a:pPr>
            <a:endParaRPr lang="fr-FR" sz="2800" dirty="0">
              <a:solidFill>
                <a:srgbClr val="000066"/>
              </a:solidFill>
              <a:latin typeface="Verdana" pitchFamily="34" charset="0"/>
            </a:endParaRPr>
          </a:p>
        </p:txBody>
      </p:sp>
      <p:sp>
        <p:nvSpPr>
          <p:cNvPr id="307204" name="Text Box 4"/>
          <p:cNvSpPr txBox="1">
            <a:spLocks noChangeArrowheads="1"/>
          </p:cNvSpPr>
          <p:nvPr/>
        </p:nvSpPr>
        <p:spPr bwMode="auto">
          <a:xfrm>
            <a:off x="179388" y="4364356"/>
            <a:ext cx="3384550" cy="1433512"/>
          </a:xfrm>
          <a:prstGeom prst="rect">
            <a:avLst/>
          </a:prstGeom>
          <a:solidFill>
            <a:schemeClr val="accent2"/>
          </a:solidFill>
          <a:ln w="9525" algn="ctr">
            <a:solidFill>
              <a:srgbClr val="3333CC"/>
            </a:solidFill>
            <a:miter lim="800000"/>
            <a:headEnd/>
            <a:tailEnd/>
          </a:ln>
          <a:effectLst/>
        </p:spPr>
        <p:txBody>
          <a:bodyPr>
            <a:spAutoFit/>
          </a:bodyPr>
          <a:lstStyle/>
          <a:p>
            <a:pPr algn="ctr">
              <a:spcBef>
                <a:spcPct val="50000"/>
              </a:spcBef>
            </a:pPr>
            <a:r>
              <a:rPr lang="fr-FR" sz="2000" b="1" dirty="0">
                <a:solidFill>
                  <a:schemeClr val="bg1"/>
                </a:solidFill>
              </a:rPr>
              <a:t>Présentation </a:t>
            </a:r>
            <a:br>
              <a:rPr lang="fr-FR" sz="2000" b="1" dirty="0">
                <a:solidFill>
                  <a:schemeClr val="bg1"/>
                </a:solidFill>
              </a:rPr>
            </a:br>
            <a:r>
              <a:rPr lang="fr-FR" sz="2000" b="1" dirty="0">
                <a:solidFill>
                  <a:schemeClr val="bg1"/>
                </a:solidFill>
              </a:rPr>
              <a:t>par groupes</a:t>
            </a:r>
            <a:br>
              <a:rPr lang="fr-FR" sz="2000" b="1" dirty="0">
                <a:solidFill>
                  <a:schemeClr val="bg1"/>
                </a:solidFill>
              </a:rPr>
            </a:br>
            <a:br>
              <a:rPr lang="fr-FR" sz="2000" b="1" dirty="0">
                <a:solidFill>
                  <a:schemeClr val="bg1"/>
                </a:solidFill>
              </a:rPr>
            </a:br>
            <a:r>
              <a:rPr lang="fr-FR" sz="2800" b="1" dirty="0">
                <a:solidFill>
                  <a:schemeClr val="bg1"/>
                </a:solidFill>
              </a:rPr>
              <a:t>10 mn</a:t>
            </a:r>
            <a:r>
              <a:rPr lang="fr-FR" sz="2000" b="1" dirty="0">
                <a:solidFill>
                  <a:schemeClr val="bg1"/>
                </a:solidFill>
              </a:rPr>
              <a:t> chacun</a:t>
            </a:r>
          </a:p>
        </p:txBody>
      </p:sp>
      <p:sp>
        <p:nvSpPr>
          <p:cNvPr id="307205" name="Text Box 5"/>
          <p:cNvSpPr txBox="1">
            <a:spLocks noChangeArrowheads="1"/>
          </p:cNvSpPr>
          <p:nvPr/>
        </p:nvSpPr>
        <p:spPr bwMode="auto">
          <a:xfrm>
            <a:off x="4051187" y="879855"/>
            <a:ext cx="44640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Thématique</a:t>
            </a:r>
          </a:p>
        </p:txBody>
      </p:sp>
      <p:sp>
        <p:nvSpPr>
          <p:cNvPr id="307207" name="Text Box 7"/>
          <p:cNvSpPr txBox="1">
            <a:spLocks noChangeArrowheads="1"/>
          </p:cNvSpPr>
          <p:nvPr/>
        </p:nvSpPr>
        <p:spPr bwMode="auto">
          <a:xfrm>
            <a:off x="395287" y="3159125"/>
            <a:ext cx="2879725" cy="396875"/>
          </a:xfrm>
          <a:prstGeom prst="rect">
            <a:avLst/>
          </a:prstGeom>
          <a:noFill/>
          <a:ln w="9525">
            <a:noFill/>
            <a:miter lim="800000"/>
            <a:headEnd/>
            <a:tailEnd/>
          </a:ln>
          <a:effectLst/>
        </p:spPr>
        <p:txBody>
          <a:bodyPr>
            <a:spAutoFit/>
          </a:bodyPr>
          <a:lstStyle/>
          <a:p>
            <a:pPr>
              <a:spcBef>
                <a:spcPct val="50000"/>
              </a:spcBef>
            </a:pPr>
            <a:r>
              <a:rPr lang="fr-FR" sz="2000" b="1" i="1" dirty="0">
                <a:solidFill>
                  <a:schemeClr val="accent6">
                    <a:lumMod val="75000"/>
                  </a:schemeClr>
                </a:solidFill>
              </a:rPr>
              <a:t>Pour le … …….. 201.</a:t>
            </a:r>
          </a:p>
        </p:txBody>
      </p:sp>
      <p:sp>
        <p:nvSpPr>
          <p:cNvPr id="307208" name="Text Box 8"/>
          <p:cNvSpPr txBox="1">
            <a:spLocks noChangeArrowheads="1"/>
          </p:cNvSpPr>
          <p:nvPr/>
        </p:nvSpPr>
        <p:spPr bwMode="auto">
          <a:xfrm>
            <a:off x="4190059" y="3159125"/>
            <a:ext cx="4464050" cy="3447098"/>
          </a:xfrm>
          <a:prstGeom prst="rect">
            <a:avLst/>
          </a:prstGeom>
          <a:solidFill>
            <a:srgbClr val="000066"/>
          </a:solidFill>
          <a:ln w="9525">
            <a:solidFill>
              <a:srgbClr val="3333CC"/>
            </a:solidFill>
            <a:miter lim="800000"/>
            <a:headEnd/>
            <a:tailEnd/>
          </a:ln>
          <a:effectLst/>
        </p:spPr>
        <p:txBody>
          <a:bodyPr>
            <a:spAutoFit/>
          </a:bodyPr>
          <a:lstStyle/>
          <a:p>
            <a:pPr algn="just">
              <a:spcBef>
                <a:spcPct val="50000"/>
              </a:spcBef>
            </a:pPr>
            <a:r>
              <a:rPr lang="fr-FR" sz="1600" b="1" dirty="0">
                <a:solidFill>
                  <a:schemeClr val="bg1"/>
                </a:solidFill>
              </a:rPr>
              <a:t>Après avoir dressé le panorama général, votre commanditaire désire approfondir sa connaissance du consommateur français, et notamment </a:t>
            </a:r>
          </a:p>
          <a:p>
            <a:pPr marL="360363" lvl="1" indent="-88900">
              <a:spcBef>
                <a:spcPct val="50000"/>
              </a:spcBef>
              <a:buFontTx/>
              <a:buChar char="•"/>
            </a:pPr>
            <a:r>
              <a:rPr lang="fr-FR" b="1" i="1" dirty="0">
                <a:solidFill>
                  <a:schemeClr val="bg1"/>
                </a:solidFill>
              </a:rPr>
              <a:t>Quelles sont les pratiques de consommation (taux de pénétration, fréquence )?</a:t>
            </a:r>
          </a:p>
          <a:p>
            <a:pPr marL="360363" lvl="1" indent="-88900">
              <a:spcBef>
                <a:spcPct val="50000"/>
              </a:spcBef>
              <a:buFontTx/>
              <a:buChar char="•"/>
            </a:pPr>
            <a:r>
              <a:rPr lang="fr-FR" b="1" i="1" dirty="0">
                <a:solidFill>
                  <a:schemeClr val="bg1"/>
                </a:solidFill>
              </a:rPr>
              <a:t>Existe-t-il des profils de clientèle particuliers ?</a:t>
            </a:r>
          </a:p>
          <a:p>
            <a:pPr marL="360363" lvl="1" indent="-88900">
              <a:spcBef>
                <a:spcPct val="50000"/>
              </a:spcBef>
              <a:buFontTx/>
              <a:buChar char="•"/>
            </a:pPr>
            <a:r>
              <a:rPr lang="fr-FR" b="1" i="1" dirty="0">
                <a:solidFill>
                  <a:schemeClr val="bg1"/>
                </a:solidFill>
              </a:rPr>
              <a:t>Existe-t-il des marches de substitution ?</a:t>
            </a:r>
          </a:p>
          <a:p>
            <a:pPr marL="360363" lvl="1" indent="-88900">
              <a:spcBef>
                <a:spcPct val="50000"/>
              </a:spcBef>
              <a:buFontTx/>
              <a:buChar char="•"/>
            </a:pPr>
            <a:r>
              <a:rPr lang="fr-FR" b="1" i="1" dirty="0">
                <a:solidFill>
                  <a:schemeClr val="bg1"/>
                </a:solidFill>
              </a:rPr>
              <a:t>Quel paysage concurrentiel et législatif ?</a:t>
            </a:r>
          </a:p>
          <a:p>
            <a:pPr marL="360363" lvl="1" indent="-88900">
              <a:spcBef>
                <a:spcPct val="50000"/>
              </a:spcBef>
              <a:buFontTx/>
              <a:buChar char="•"/>
            </a:pPr>
            <a:r>
              <a:rPr lang="fr-FR" b="1" i="1" dirty="0">
                <a:solidFill>
                  <a:schemeClr val="bg1"/>
                </a:solidFill>
              </a:rPr>
              <a:t>Quel(s) budget(s) moyen les consommateurs y consacrent-ils ?</a:t>
            </a:r>
          </a:p>
          <a:p>
            <a:pPr marL="360363" lvl="1" indent="-88900">
              <a:spcBef>
                <a:spcPct val="50000"/>
              </a:spcBef>
              <a:buFontTx/>
              <a:buChar char="•"/>
            </a:pPr>
            <a:r>
              <a:rPr lang="fr-FR" b="1" i="1" dirty="0">
                <a:solidFill>
                  <a:schemeClr val="bg1"/>
                </a:solidFill>
              </a:rPr>
              <a:t>…</a:t>
            </a:r>
          </a:p>
        </p:txBody>
      </p:sp>
      <p:pic>
        <p:nvPicPr>
          <p:cNvPr id="10"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611560" y="574007"/>
            <a:ext cx="1068896" cy="1068896"/>
          </a:xfrm>
          <a:prstGeom prst="rect">
            <a:avLst/>
          </a:prstGeom>
          <a:solidFill>
            <a:srgbClr val="3333CC"/>
          </a:solidFill>
          <a:ln>
            <a:solidFill>
              <a:srgbClr val="3333CC"/>
            </a:solidFill>
          </a:ln>
        </p:spPr>
      </p:pic>
    </p:spTree>
  </p:cSld>
  <p:clrMapOvr>
    <a:masterClrMapping/>
  </p:clrMapOvr>
  <p:transition spd="med">
    <p:randomBa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D7C5D3FF-E317-4917-B7C0-5EBE3328E03C}" type="slidenum">
              <a:rPr lang="fr-FR"/>
              <a:pPr/>
              <a:t>220</a:t>
            </a:fld>
            <a:endParaRPr lang="fr-FR"/>
          </a:p>
        </p:txBody>
      </p:sp>
      <p:sp>
        <p:nvSpPr>
          <p:cNvPr id="96260" name="Text Box 4"/>
          <p:cNvSpPr txBox="1">
            <a:spLocks noChangeArrowheads="1"/>
          </p:cNvSpPr>
          <p:nvPr/>
        </p:nvSpPr>
        <p:spPr bwMode="auto">
          <a:xfrm>
            <a:off x="971550" y="127158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6261" name="Text Box 5"/>
          <p:cNvSpPr txBox="1">
            <a:spLocks noChangeArrowheads="1"/>
          </p:cNvSpPr>
          <p:nvPr/>
        </p:nvSpPr>
        <p:spPr bwMode="auto">
          <a:xfrm>
            <a:off x="4716463" y="1241425"/>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produit-marché</a:t>
            </a:r>
          </a:p>
        </p:txBody>
      </p:sp>
      <p:sp>
        <p:nvSpPr>
          <p:cNvPr id="96262" name="AutoShape 6"/>
          <p:cNvSpPr>
            <a:spLocks noChangeArrowheads="1"/>
          </p:cNvSpPr>
          <p:nvPr/>
        </p:nvSpPr>
        <p:spPr bwMode="auto">
          <a:xfrm rot="5400000">
            <a:off x="4284663" y="129063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6285" name="Text Box 29"/>
          <p:cNvSpPr txBox="1">
            <a:spLocks noChangeArrowheads="1"/>
          </p:cNvSpPr>
          <p:nvPr/>
        </p:nvSpPr>
        <p:spPr bwMode="auto">
          <a:xfrm>
            <a:off x="900113" y="1824038"/>
            <a:ext cx="7848600" cy="366712"/>
          </a:xfrm>
          <a:prstGeom prst="rect">
            <a:avLst/>
          </a:prstGeom>
          <a:noFill/>
          <a:ln w="9525" algn="ctr">
            <a:noFill/>
            <a:miter lim="800000"/>
            <a:headEnd/>
            <a:tailEnd/>
          </a:ln>
          <a:effectLst/>
        </p:spPr>
        <p:txBody>
          <a:bodyPr>
            <a:spAutoFit/>
          </a:bodyPr>
          <a:lstStyle/>
          <a:p>
            <a:pPr>
              <a:spcBef>
                <a:spcPct val="50000"/>
              </a:spcBef>
            </a:pPr>
            <a:r>
              <a:rPr lang="fr-FR" sz="1800" b="1" dirty="0">
                <a:solidFill>
                  <a:schemeClr val="accent6">
                    <a:lumMod val="75000"/>
                  </a:schemeClr>
                </a:solidFill>
              </a:rPr>
              <a:t>Les 5 stratégies de couverture du marché de référence (ciblage)</a:t>
            </a:r>
          </a:p>
        </p:txBody>
      </p:sp>
      <p:sp>
        <p:nvSpPr>
          <p:cNvPr id="96286" name="Text Box 30"/>
          <p:cNvSpPr txBox="1">
            <a:spLocks noChangeArrowheads="1"/>
          </p:cNvSpPr>
          <p:nvPr/>
        </p:nvSpPr>
        <p:spPr bwMode="auto">
          <a:xfrm>
            <a:off x="179512" y="2276475"/>
            <a:ext cx="8964488" cy="3216265"/>
          </a:xfrm>
          <a:prstGeom prst="rect">
            <a:avLst/>
          </a:prstGeom>
          <a:noFill/>
          <a:ln w="9525">
            <a:noFill/>
            <a:miter lim="800000"/>
            <a:headEnd/>
            <a:tailEnd/>
          </a:ln>
          <a:effectLst/>
        </p:spPr>
        <p:txBody>
          <a:bodyPr wrap="square">
            <a:spAutoFit/>
          </a:bodyPr>
          <a:lstStyle/>
          <a:p>
            <a:pPr marL="274638" indent="-274638">
              <a:spcBef>
                <a:spcPct val="50000"/>
              </a:spcBef>
              <a:tabLst>
                <a:tab pos="2517775" algn="l"/>
              </a:tabLst>
            </a:pPr>
            <a:r>
              <a:rPr lang="fr-FR" sz="1600" b="1" dirty="0">
                <a:solidFill>
                  <a:schemeClr val="accent6">
                    <a:lumMod val="75000"/>
                  </a:schemeClr>
                </a:solidFill>
              </a:rPr>
              <a:t>Identifier les critères pertinents</a:t>
            </a:r>
            <a:r>
              <a:rPr lang="fr-FR" sz="1600" dirty="0">
                <a:solidFill>
                  <a:schemeClr val="accent6">
                    <a:lumMod val="75000"/>
                  </a:schemeClr>
                </a:solidFill>
              </a:rPr>
              <a:t> sur chacune des dimensions :</a:t>
            </a:r>
          </a:p>
          <a:p>
            <a:pPr marL="274638" indent="-274638">
              <a:spcBef>
                <a:spcPct val="50000"/>
              </a:spcBef>
              <a:buFontTx/>
              <a:buChar char="•"/>
              <a:tabLst>
                <a:tab pos="2517775" algn="l"/>
              </a:tabLst>
            </a:pPr>
            <a:r>
              <a:rPr lang="fr-FR" sz="1600" b="1" dirty="0">
                <a:solidFill>
                  <a:schemeClr val="accent6">
                    <a:lumMod val="75000"/>
                  </a:schemeClr>
                </a:solidFill>
              </a:rPr>
              <a:t>Concentration</a:t>
            </a:r>
            <a:r>
              <a:rPr lang="fr-FR" sz="1600" dirty="0">
                <a:solidFill>
                  <a:schemeClr val="accent6">
                    <a:lumMod val="75000"/>
                  </a:schemeClr>
                </a:solidFill>
              </a:rPr>
              <a:t> : 	Spécialiste sur un créneau précis en visant une part de 	Marché élevée sur ce créneau</a:t>
            </a:r>
          </a:p>
          <a:p>
            <a:pPr marL="274638" indent="-274638">
              <a:spcBef>
                <a:spcPct val="50000"/>
              </a:spcBef>
              <a:buFontTx/>
              <a:buChar char="•"/>
              <a:tabLst>
                <a:tab pos="2517775" algn="l"/>
              </a:tabLst>
            </a:pPr>
            <a:r>
              <a:rPr lang="fr-FR" sz="1600" b="1" dirty="0">
                <a:solidFill>
                  <a:schemeClr val="accent6">
                    <a:lumMod val="75000"/>
                  </a:schemeClr>
                </a:solidFill>
              </a:rPr>
              <a:t>Spécialiste produit</a:t>
            </a:r>
            <a:r>
              <a:rPr lang="fr-FR" sz="1600" dirty="0">
                <a:solidFill>
                  <a:schemeClr val="accent6">
                    <a:lumMod val="75000"/>
                  </a:schemeClr>
                </a:solidFill>
              </a:rPr>
              <a:t> : 	Spécialisation sur une fonction mais en couvrant plusieurs 	groupe d’acheteurs</a:t>
            </a:r>
          </a:p>
          <a:p>
            <a:pPr marL="274638" indent="-274638">
              <a:spcBef>
                <a:spcPct val="50000"/>
              </a:spcBef>
              <a:buFontTx/>
              <a:buChar char="•"/>
              <a:tabLst>
                <a:tab pos="2517775" algn="l"/>
              </a:tabLst>
            </a:pPr>
            <a:r>
              <a:rPr lang="fr-FR" sz="1600" b="1" dirty="0">
                <a:solidFill>
                  <a:schemeClr val="accent6">
                    <a:lumMod val="75000"/>
                  </a:schemeClr>
                </a:solidFill>
              </a:rPr>
              <a:t>Spécialiste client</a:t>
            </a:r>
            <a:r>
              <a:rPr lang="fr-FR" sz="1800" dirty="0">
                <a:solidFill>
                  <a:schemeClr val="accent6">
                    <a:lumMod val="75000"/>
                  </a:schemeClr>
                </a:solidFill>
              </a:rPr>
              <a:t> </a:t>
            </a:r>
            <a:r>
              <a:rPr lang="fr-FR" sz="1600" dirty="0">
                <a:solidFill>
                  <a:schemeClr val="accent6">
                    <a:lumMod val="75000"/>
                  </a:schemeClr>
                </a:solidFill>
              </a:rPr>
              <a:t>: 	Spécialisation sur catégorie de client, mais avec une gamme 	complète</a:t>
            </a:r>
          </a:p>
          <a:p>
            <a:pPr marL="274638" indent="-274638">
              <a:spcBef>
                <a:spcPct val="50000"/>
              </a:spcBef>
              <a:buFontTx/>
              <a:buChar char="•"/>
              <a:tabLst>
                <a:tab pos="2517775" algn="l"/>
              </a:tabLst>
            </a:pPr>
            <a:r>
              <a:rPr lang="fr-FR" sz="1600" b="1" dirty="0">
                <a:solidFill>
                  <a:schemeClr val="accent6">
                    <a:lumMod val="75000"/>
                  </a:schemeClr>
                </a:solidFill>
              </a:rPr>
              <a:t>Spécialiste sélective</a:t>
            </a:r>
            <a:r>
              <a:rPr lang="fr-FR" sz="1600" dirty="0">
                <a:solidFill>
                  <a:schemeClr val="accent6">
                    <a:lumMod val="75000"/>
                  </a:schemeClr>
                </a:solidFill>
              </a:rPr>
              <a:t> : 	Plusieurs produits dans plusieurs marchés sans liens entre eux</a:t>
            </a:r>
            <a:br>
              <a:rPr lang="fr-FR" sz="1600" dirty="0">
                <a:solidFill>
                  <a:schemeClr val="accent6">
                    <a:lumMod val="75000"/>
                  </a:schemeClr>
                </a:solidFill>
              </a:rPr>
            </a:br>
            <a:r>
              <a:rPr lang="fr-FR" sz="1600" dirty="0">
                <a:solidFill>
                  <a:schemeClr val="accent6">
                    <a:lumMod val="75000"/>
                  </a:schemeClr>
                </a:solidFill>
              </a:rPr>
              <a:t>	Diversification ou opportunité</a:t>
            </a:r>
          </a:p>
          <a:p>
            <a:pPr marL="274638" indent="-274638">
              <a:spcBef>
                <a:spcPct val="50000"/>
              </a:spcBef>
              <a:buFontTx/>
              <a:buChar char="•"/>
              <a:tabLst>
                <a:tab pos="2517775" algn="l"/>
              </a:tabLst>
            </a:pPr>
            <a:r>
              <a:rPr lang="fr-FR" sz="1600" b="1" dirty="0">
                <a:solidFill>
                  <a:schemeClr val="accent6">
                    <a:lumMod val="75000"/>
                  </a:schemeClr>
                </a:solidFill>
              </a:rPr>
              <a:t>Couverture complète (globale)</a:t>
            </a:r>
            <a:r>
              <a:rPr lang="fr-FR" sz="1600" dirty="0">
                <a:solidFill>
                  <a:schemeClr val="accent6">
                    <a:lumMod val="75000"/>
                  </a:schemeClr>
                </a:solidFill>
              </a:rPr>
              <a:t> : Un assortiment complet pour tous les groupes d’acheteurs</a:t>
            </a:r>
          </a:p>
        </p:txBody>
      </p:sp>
      <p:sp>
        <p:nvSpPr>
          <p:cNvPr id="96287" name="Text Box 31"/>
          <p:cNvSpPr txBox="1">
            <a:spLocks noChangeArrowheads="1"/>
          </p:cNvSpPr>
          <p:nvPr/>
        </p:nvSpPr>
        <p:spPr bwMode="auto">
          <a:xfrm>
            <a:off x="900113" y="5638800"/>
            <a:ext cx="7416800" cy="885825"/>
          </a:xfrm>
          <a:prstGeom prst="rect">
            <a:avLst/>
          </a:prstGeom>
          <a:solidFill>
            <a:srgbClr val="3333CC"/>
          </a:solidFill>
          <a:ln w="9525">
            <a:noFill/>
            <a:miter lim="800000"/>
            <a:headEnd/>
            <a:tailEnd/>
          </a:ln>
          <a:effectLst/>
        </p:spPr>
        <p:txBody>
          <a:bodyPr>
            <a:spAutoFit/>
          </a:bodyPr>
          <a:lstStyle/>
          <a:p>
            <a:pPr algn="just">
              <a:spcBef>
                <a:spcPct val="50000"/>
              </a:spcBef>
            </a:pPr>
            <a:r>
              <a:rPr lang="fr-FR" sz="1800" dirty="0">
                <a:solidFill>
                  <a:schemeClr val="bg1"/>
                </a:solidFill>
              </a:rPr>
              <a:t>Attention, pas forcément de stabilité dans la définition des produits-marchés, ils sont soumis à évolution (</a:t>
            </a:r>
            <a:r>
              <a:rPr lang="fr-FR" sz="1600" i="1" dirty="0">
                <a:solidFill>
                  <a:schemeClr val="bg1"/>
                </a:solidFill>
              </a:rPr>
              <a:t>adoption &amp; diffusion, systématisation &amp; incorporation, substitution technologique…)</a:t>
            </a:r>
          </a:p>
        </p:txBody>
      </p:sp>
      <p:sp>
        <p:nvSpPr>
          <p:cNvPr id="96290" name="Rectangle 34"/>
          <p:cNvSpPr>
            <a:spLocks noGrp="1" noChangeArrowheads="1"/>
          </p:cNvSpPr>
          <p:nvPr>
            <p:ph type="title" idx="4294967295"/>
          </p:nvPr>
        </p:nvSpPr>
        <p:spPr>
          <a:xfrm>
            <a:off x="2614211" y="260648"/>
            <a:ext cx="3613974"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EFE59E55-CD9C-4F81-9D11-7348FEE956BF}" type="slidenum">
              <a:rPr lang="fr-FR"/>
              <a:pPr/>
              <a:t>221</a:t>
            </a:fld>
            <a:endParaRPr lang="fr-FR"/>
          </a:p>
        </p:txBody>
      </p:sp>
      <p:sp>
        <p:nvSpPr>
          <p:cNvPr id="303106" name="Text Box 2"/>
          <p:cNvSpPr txBox="1">
            <a:spLocks noChangeArrowheads="1"/>
          </p:cNvSpPr>
          <p:nvPr/>
        </p:nvSpPr>
        <p:spPr bwMode="auto">
          <a:xfrm>
            <a:off x="1763713" y="10160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303107" name="Text Box 3"/>
          <p:cNvSpPr txBox="1">
            <a:spLocks noChangeArrowheads="1"/>
          </p:cNvSpPr>
          <p:nvPr/>
        </p:nvSpPr>
        <p:spPr bwMode="auto">
          <a:xfrm>
            <a:off x="5508625" y="985838"/>
            <a:ext cx="3816350"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Ciblage</a:t>
            </a:r>
          </a:p>
        </p:txBody>
      </p:sp>
      <p:sp>
        <p:nvSpPr>
          <p:cNvPr id="303108" name="AutoShape 4"/>
          <p:cNvSpPr>
            <a:spLocks noChangeArrowheads="1"/>
          </p:cNvSpPr>
          <p:nvPr/>
        </p:nvSpPr>
        <p:spPr bwMode="auto">
          <a:xfrm rot="5400000">
            <a:off x="5076825" y="1022350"/>
            <a:ext cx="360363"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303110" name="Rectangle 6"/>
          <p:cNvSpPr>
            <a:spLocks noGrp="1" noChangeArrowheads="1"/>
          </p:cNvSpPr>
          <p:nvPr>
            <p:ph type="title" idx="4294967295"/>
          </p:nvPr>
        </p:nvSpPr>
        <p:spPr>
          <a:xfrm>
            <a:off x="2555776" y="188640"/>
            <a:ext cx="7427913" cy="706437"/>
          </a:xfrm>
          <a:prstGeom prst="rect">
            <a:avLst/>
          </a:prstGeom>
          <a:noFill/>
          <a:ln/>
        </p:spPr>
        <p:txBody>
          <a:bodyPr/>
          <a:lstStyle/>
          <a:p>
            <a:pPr algn="l"/>
            <a:r>
              <a:rPr lang="fr-FR" sz="2800" b="1" dirty="0">
                <a:solidFill>
                  <a:schemeClr val="accent6">
                    <a:lumMod val="75000"/>
                  </a:schemeClr>
                </a:solidFill>
              </a:rPr>
              <a:t>Choisir son marché</a:t>
            </a:r>
          </a:p>
        </p:txBody>
      </p:sp>
      <p:pic>
        <p:nvPicPr>
          <p:cNvPr id="5713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4851" t="21082" r="35955" b="18843"/>
          <a:stretch/>
        </p:blipFill>
        <p:spPr bwMode="auto">
          <a:xfrm>
            <a:off x="1547664" y="1844824"/>
            <a:ext cx="6400800" cy="4394579"/>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41759684"/>
      </p:ext>
    </p:extLst>
  </p:cSld>
  <p:clrMapOvr>
    <a:masterClrMapping/>
  </p:clrMapOvr>
  <p:transition spd="med">
    <p:randomBar/>
  </p:transition>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EFE59E55-CD9C-4F81-9D11-7348FEE956BF}" type="slidenum">
              <a:rPr lang="fr-FR"/>
              <a:pPr/>
              <a:t>222</a:t>
            </a:fld>
            <a:endParaRPr lang="fr-FR"/>
          </a:p>
        </p:txBody>
      </p:sp>
      <p:sp>
        <p:nvSpPr>
          <p:cNvPr id="303106" name="Text Box 2"/>
          <p:cNvSpPr txBox="1">
            <a:spLocks noChangeArrowheads="1"/>
          </p:cNvSpPr>
          <p:nvPr/>
        </p:nvSpPr>
        <p:spPr bwMode="auto">
          <a:xfrm>
            <a:off x="1763713" y="10160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303107" name="Text Box 3"/>
          <p:cNvSpPr txBox="1">
            <a:spLocks noChangeArrowheads="1"/>
          </p:cNvSpPr>
          <p:nvPr/>
        </p:nvSpPr>
        <p:spPr bwMode="auto">
          <a:xfrm>
            <a:off x="5508625" y="985838"/>
            <a:ext cx="1511647"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Ciblage </a:t>
            </a:r>
          </a:p>
        </p:txBody>
      </p:sp>
      <p:sp>
        <p:nvSpPr>
          <p:cNvPr id="303108" name="AutoShape 4"/>
          <p:cNvSpPr>
            <a:spLocks noChangeArrowheads="1"/>
          </p:cNvSpPr>
          <p:nvPr/>
        </p:nvSpPr>
        <p:spPr bwMode="auto">
          <a:xfrm rot="5400000">
            <a:off x="5076825" y="1022350"/>
            <a:ext cx="360363"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303110" name="Rectangle 6"/>
          <p:cNvSpPr>
            <a:spLocks noGrp="1" noChangeArrowheads="1"/>
          </p:cNvSpPr>
          <p:nvPr>
            <p:ph type="title" idx="4294967295"/>
          </p:nvPr>
        </p:nvSpPr>
        <p:spPr>
          <a:xfrm>
            <a:off x="2555777" y="188640"/>
            <a:ext cx="3528392" cy="706437"/>
          </a:xfrm>
          <a:prstGeom prst="rect">
            <a:avLst/>
          </a:prstGeom>
          <a:noFill/>
          <a:ln/>
        </p:spPr>
        <p:txBody>
          <a:bodyPr/>
          <a:lstStyle/>
          <a:p>
            <a:pPr algn="l"/>
            <a:r>
              <a:rPr lang="fr-FR" sz="2800" b="1" dirty="0">
                <a:solidFill>
                  <a:schemeClr val="accent6">
                    <a:lumMod val="75000"/>
                  </a:schemeClr>
                </a:solidFill>
              </a:rPr>
              <a:t>Choisir son marché</a:t>
            </a:r>
          </a:p>
        </p:txBody>
      </p:sp>
      <p:pic>
        <p:nvPicPr>
          <p:cNvPr id="5724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6273" t="18470" r="37049" b="31716"/>
          <a:stretch/>
        </p:blipFill>
        <p:spPr bwMode="auto">
          <a:xfrm>
            <a:off x="1250504" y="1844824"/>
            <a:ext cx="6720747" cy="4032448"/>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41759684"/>
      </p:ext>
    </p:extLst>
  </p:cSld>
  <p:clrMapOvr>
    <a:masterClrMapping/>
  </p:clrMapOvr>
  <p:transition spd="med">
    <p:randomBa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2A1B38D0-A989-4DF5-B33C-3B8D0FCE5ED5}" type="slidenum">
              <a:rPr lang="fr-FR"/>
              <a:pPr/>
              <a:t>223</a:t>
            </a:fld>
            <a:endParaRPr lang="fr-FR"/>
          </a:p>
        </p:txBody>
      </p:sp>
      <p:sp>
        <p:nvSpPr>
          <p:cNvPr id="98308" name="Text Box 4"/>
          <p:cNvSpPr txBox="1">
            <a:spLocks noChangeArrowheads="1"/>
          </p:cNvSpPr>
          <p:nvPr/>
        </p:nvSpPr>
        <p:spPr bwMode="auto">
          <a:xfrm>
            <a:off x="971550" y="12271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8309" name="Text Box 5"/>
          <p:cNvSpPr txBox="1">
            <a:spLocks noChangeArrowheads="1"/>
          </p:cNvSpPr>
          <p:nvPr/>
        </p:nvSpPr>
        <p:spPr bwMode="auto">
          <a:xfrm>
            <a:off x="4716462" y="1196975"/>
            <a:ext cx="4175125"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La segmentation du produit-marché</a:t>
            </a:r>
          </a:p>
        </p:txBody>
      </p:sp>
      <p:sp>
        <p:nvSpPr>
          <p:cNvPr id="98310" name="AutoShape 6"/>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8318" name="Text Box 14"/>
          <p:cNvSpPr txBox="1">
            <a:spLocks noChangeArrowheads="1"/>
          </p:cNvSpPr>
          <p:nvPr/>
        </p:nvSpPr>
        <p:spPr bwMode="auto">
          <a:xfrm>
            <a:off x="611188" y="1943100"/>
            <a:ext cx="8280400" cy="1006475"/>
          </a:xfrm>
          <a:prstGeom prst="rect">
            <a:avLst/>
          </a:prstGeom>
          <a:noFill/>
          <a:ln w="9525">
            <a:noFill/>
            <a:miter lim="800000"/>
            <a:headEnd/>
            <a:tailEnd/>
          </a:ln>
          <a:effectLst/>
        </p:spPr>
        <p:txBody>
          <a:bodyPr>
            <a:spAutoFit/>
          </a:bodyPr>
          <a:lstStyle/>
          <a:p>
            <a:pPr algn="just">
              <a:spcBef>
                <a:spcPct val="50000"/>
              </a:spcBef>
            </a:pPr>
            <a:r>
              <a:rPr lang="fr-FR" sz="2000" dirty="0">
                <a:solidFill>
                  <a:schemeClr val="accent6">
                    <a:lumMod val="75000"/>
                  </a:schemeClr>
                </a:solidFill>
              </a:rPr>
              <a:t>Analyser la diversité des besoins et découper le produit-marché en sous-ensembles d’acheteurs recherchant dans le produit le même panier d’attributs</a:t>
            </a:r>
            <a:endParaRPr lang="fr-FR" sz="2000" i="1" dirty="0">
              <a:solidFill>
                <a:schemeClr val="accent6">
                  <a:lumMod val="75000"/>
                </a:schemeClr>
              </a:solidFill>
            </a:endParaRPr>
          </a:p>
        </p:txBody>
      </p:sp>
      <p:sp>
        <p:nvSpPr>
          <p:cNvPr id="98319" name="Text Box 15"/>
          <p:cNvSpPr txBox="1">
            <a:spLocks noChangeArrowheads="1"/>
          </p:cNvSpPr>
          <p:nvPr/>
        </p:nvSpPr>
        <p:spPr bwMode="auto">
          <a:xfrm>
            <a:off x="755650" y="2949575"/>
            <a:ext cx="8137525" cy="2566988"/>
          </a:xfrm>
          <a:prstGeom prst="rect">
            <a:avLst/>
          </a:prstGeom>
          <a:noFill/>
          <a:ln w="9525">
            <a:noFill/>
            <a:miter lim="800000"/>
            <a:headEnd/>
            <a:tailEnd/>
          </a:ln>
          <a:effectLst/>
        </p:spPr>
        <p:txBody>
          <a:bodyPr>
            <a:spAutoFit/>
          </a:bodyPr>
          <a:lstStyle/>
          <a:p>
            <a:pPr marL="342900" indent="-342900">
              <a:spcBef>
                <a:spcPct val="50000"/>
              </a:spcBef>
            </a:pPr>
            <a:r>
              <a:rPr lang="fr-FR" sz="1800" dirty="0">
                <a:solidFill>
                  <a:srgbClr val="3333CC"/>
                </a:solidFill>
              </a:rPr>
              <a:t>	</a:t>
            </a:r>
            <a:r>
              <a:rPr lang="fr-FR" sz="1800" b="1" dirty="0">
                <a:solidFill>
                  <a:schemeClr val="accent6">
                    <a:lumMod val="75000"/>
                  </a:schemeClr>
                </a:solidFill>
              </a:rPr>
              <a:t>Les principales étapes de la démarche</a:t>
            </a:r>
            <a:endParaRPr lang="fr-FR" sz="1800" dirty="0">
              <a:solidFill>
                <a:schemeClr val="accent6">
                  <a:lumMod val="75000"/>
                </a:schemeClr>
              </a:solidFill>
            </a:endParaRPr>
          </a:p>
          <a:p>
            <a:pPr marL="342900" indent="-342900">
              <a:spcBef>
                <a:spcPct val="50000"/>
              </a:spcBef>
              <a:buFontTx/>
              <a:buAutoNum type="arabicPeriod"/>
            </a:pPr>
            <a:r>
              <a:rPr lang="fr-FR" sz="1800" b="1" dirty="0">
                <a:solidFill>
                  <a:schemeClr val="accent6">
                    <a:lumMod val="75000"/>
                  </a:schemeClr>
                </a:solidFill>
              </a:rPr>
              <a:t>Décrire le panier d’avantages recherchés </a:t>
            </a:r>
            <a:r>
              <a:rPr lang="fr-FR" sz="1800" dirty="0">
                <a:solidFill>
                  <a:schemeClr val="accent6">
                    <a:lumMod val="75000"/>
                  </a:schemeClr>
                </a:solidFill>
              </a:rPr>
              <a:t>par les acheteurs potentiels</a:t>
            </a:r>
          </a:p>
          <a:p>
            <a:pPr marL="342900" indent="-342900">
              <a:spcBef>
                <a:spcPct val="50000"/>
              </a:spcBef>
              <a:buFontTx/>
              <a:buAutoNum type="arabicPeriod"/>
            </a:pPr>
            <a:r>
              <a:rPr lang="fr-FR" sz="1800" b="1" dirty="0">
                <a:solidFill>
                  <a:schemeClr val="accent6">
                    <a:lumMod val="75000"/>
                  </a:schemeClr>
                </a:solidFill>
              </a:rPr>
              <a:t>Découper le marché en segments homogènes </a:t>
            </a:r>
            <a:r>
              <a:rPr lang="fr-FR" sz="1800" dirty="0">
                <a:solidFill>
                  <a:schemeClr val="accent6">
                    <a:lumMod val="75000"/>
                  </a:schemeClr>
                </a:solidFill>
              </a:rPr>
              <a:t>du point de vue de ces avantages</a:t>
            </a:r>
          </a:p>
          <a:p>
            <a:pPr marL="342900" indent="-342900">
              <a:spcBef>
                <a:spcPct val="50000"/>
              </a:spcBef>
              <a:buFontTx/>
              <a:buAutoNum type="arabicPeriod"/>
            </a:pPr>
            <a:r>
              <a:rPr lang="fr-FR" sz="1800" b="1" dirty="0">
                <a:solidFill>
                  <a:schemeClr val="accent6">
                    <a:lumMod val="75000"/>
                  </a:schemeClr>
                </a:solidFill>
              </a:rPr>
              <a:t>Sélectionner un ou plusieurs segments </a:t>
            </a:r>
            <a:r>
              <a:rPr lang="fr-FR" sz="1800" dirty="0">
                <a:solidFill>
                  <a:schemeClr val="accent6">
                    <a:lumMod val="75000"/>
                  </a:schemeClr>
                </a:solidFill>
              </a:rPr>
              <a:t>cibles visés par l’entreprise</a:t>
            </a:r>
          </a:p>
          <a:p>
            <a:pPr marL="342900" indent="-342900">
              <a:spcBef>
                <a:spcPct val="50000"/>
              </a:spcBef>
              <a:buFontTx/>
              <a:buAutoNum type="arabicPeriod"/>
            </a:pPr>
            <a:r>
              <a:rPr lang="fr-FR" sz="1800" b="1" dirty="0">
                <a:solidFill>
                  <a:schemeClr val="accent6">
                    <a:lumMod val="75000"/>
                  </a:schemeClr>
                </a:solidFill>
              </a:rPr>
              <a:t>Sur chacun des segments ciblés, se positionner </a:t>
            </a:r>
            <a:r>
              <a:rPr lang="fr-FR" sz="1800" dirty="0">
                <a:solidFill>
                  <a:schemeClr val="accent6">
                    <a:lumMod val="75000"/>
                  </a:schemeClr>
                </a:solidFill>
              </a:rPr>
              <a:t>par rapport aux attentes des acheteurs et de la concurrence</a:t>
            </a:r>
          </a:p>
        </p:txBody>
      </p:sp>
      <p:sp>
        <p:nvSpPr>
          <p:cNvPr id="98320" name="Text Box 16"/>
          <p:cNvSpPr txBox="1">
            <a:spLocks noChangeArrowheads="1"/>
          </p:cNvSpPr>
          <p:nvPr/>
        </p:nvSpPr>
        <p:spPr bwMode="auto">
          <a:xfrm>
            <a:off x="395288" y="5589588"/>
            <a:ext cx="8280400" cy="915987"/>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Plusieurs manières pour découper le marché :</a:t>
            </a:r>
            <a:br>
              <a:rPr lang="fr-FR" sz="1800" dirty="0">
                <a:solidFill>
                  <a:schemeClr val="bg1"/>
                </a:solidFill>
              </a:rPr>
            </a:br>
            <a:r>
              <a:rPr lang="fr-FR" sz="1800" dirty="0">
                <a:solidFill>
                  <a:schemeClr val="bg1"/>
                </a:solidFill>
              </a:rPr>
              <a:t>Avantages recherchés, critères </a:t>
            </a:r>
            <a:r>
              <a:rPr lang="fr-FR" sz="1800" dirty="0" err="1">
                <a:solidFill>
                  <a:schemeClr val="bg1"/>
                </a:solidFill>
              </a:rPr>
              <a:t>socio-démographiques</a:t>
            </a:r>
            <a:r>
              <a:rPr lang="fr-FR" sz="1800" dirty="0">
                <a:solidFill>
                  <a:schemeClr val="bg1"/>
                </a:solidFill>
              </a:rPr>
              <a:t>, styles de vie, comportement d’achat (fréquence, fidélité..)</a:t>
            </a:r>
          </a:p>
        </p:txBody>
      </p:sp>
      <p:sp>
        <p:nvSpPr>
          <p:cNvPr id="98323" name="Rectangle 19"/>
          <p:cNvSpPr>
            <a:spLocks noGrp="1" noChangeArrowheads="1"/>
          </p:cNvSpPr>
          <p:nvPr>
            <p:ph type="title" idx="4294967295"/>
          </p:nvPr>
        </p:nvSpPr>
        <p:spPr>
          <a:xfrm>
            <a:off x="2555875" y="188640"/>
            <a:ext cx="3744317"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A8D71878-C8B5-441E-B82B-0F1561B823C4}" type="slidenum">
              <a:rPr lang="fr-FR"/>
              <a:pPr/>
              <a:t>224</a:t>
            </a:fld>
            <a:endParaRPr lang="fr-FR"/>
          </a:p>
        </p:txBody>
      </p:sp>
      <p:sp>
        <p:nvSpPr>
          <p:cNvPr id="101380" name="Text Box 4"/>
          <p:cNvSpPr txBox="1">
            <a:spLocks noChangeArrowheads="1"/>
          </p:cNvSpPr>
          <p:nvPr/>
        </p:nvSpPr>
        <p:spPr bwMode="auto">
          <a:xfrm>
            <a:off x="971550" y="203882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101381" name="Text Box 5"/>
          <p:cNvSpPr txBox="1">
            <a:spLocks noChangeArrowheads="1"/>
          </p:cNvSpPr>
          <p:nvPr/>
        </p:nvSpPr>
        <p:spPr bwMode="auto">
          <a:xfrm>
            <a:off x="4748046" y="1886424"/>
            <a:ext cx="3816350"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segmentation du produit-marché</a:t>
            </a:r>
          </a:p>
        </p:txBody>
      </p:sp>
      <p:sp>
        <p:nvSpPr>
          <p:cNvPr id="101382" name="AutoShape 6"/>
          <p:cNvSpPr>
            <a:spLocks noChangeArrowheads="1"/>
          </p:cNvSpPr>
          <p:nvPr/>
        </p:nvSpPr>
        <p:spPr bwMode="auto">
          <a:xfrm rot="5400000">
            <a:off x="4284662" y="205708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1384" name="Text Box 8"/>
          <p:cNvSpPr txBox="1">
            <a:spLocks noChangeArrowheads="1"/>
          </p:cNvSpPr>
          <p:nvPr/>
        </p:nvSpPr>
        <p:spPr bwMode="auto">
          <a:xfrm>
            <a:off x="648493" y="3212976"/>
            <a:ext cx="7632700" cy="2723823"/>
          </a:xfrm>
          <a:prstGeom prst="rect">
            <a:avLst/>
          </a:prstGeom>
          <a:noFill/>
          <a:ln w="9525">
            <a:noFill/>
            <a:miter lim="800000"/>
            <a:headEnd/>
            <a:tailEnd/>
          </a:ln>
          <a:effectLst/>
        </p:spPr>
        <p:txBody>
          <a:bodyPr>
            <a:spAutoFit/>
          </a:bodyPr>
          <a:lstStyle/>
          <a:p>
            <a:pPr marL="342900" indent="-342900">
              <a:spcBef>
                <a:spcPct val="50000"/>
              </a:spcBef>
              <a:tabLst>
                <a:tab pos="1973263" algn="l"/>
              </a:tabLst>
            </a:pPr>
            <a:r>
              <a:rPr lang="fr-FR" sz="1800" dirty="0">
                <a:solidFill>
                  <a:schemeClr val="accent6">
                    <a:lumMod val="75000"/>
                  </a:schemeClr>
                </a:solidFill>
              </a:rPr>
              <a:t>	</a:t>
            </a:r>
            <a:r>
              <a:rPr lang="fr-FR" sz="1800" b="1" dirty="0">
                <a:solidFill>
                  <a:schemeClr val="accent6">
                    <a:lumMod val="75000"/>
                  </a:schemeClr>
                </a:solidFill>
              </a:rPr>
              <a:t>Les conditions d’une bonne segmentation</a:t>
            </a:r>
            <a:endParaRPr lang="fr-FR" sz="1800" dirty="0">
              <a:solidFill>
                <a:schemeClr val="accent6">
                  <a:lumMod val="75000"/>
                </a:schemeClr>
              </a:solidFill>
            </a:endParaRPr>
          </a:p>
          <a:p>
            <a:pPr marL="342900" indent="-342900">
              <a:spcBef>
                <a:spcPct val="50000"/>
              </a:spcBef>
              <a:buFontTx/>
              <a:buAutoNum type="arabicPeriod"/>
              <a:tabLst>
                <a:tab pos="1973263" algn="l"/>
              </a:tabLst>
            </a:pPr>
            <a:r>
              <a:rPr lang="fr-FR" sz="1800" b="1" dirty="0">
                <a:solidFill>
                  <a:schemeClr val="accent6">
                    <a:lumMod val="75000"/>
                  </a:schemeClr>
                </a:solidFill>
              </a:rPr>
              <a:t>Pertinence : 	</a:t>
            </a:r>
            <a:r>
              <a:rPr lang="fr-FR" sz="1800" dirty="0">
                <a:solidFill>
                  <a:schemeClr val="accent6">
                    <a:lumMod val="75000"/>
                  </a:schemeClr>
                </a:solidFill>
              </a:rPr>
              <a:t>les segments sont-ils différents ?</a:t>
            </a:r>
          </a:p>
          <a:p>
            <a:pPr marL="342900" indent="-342900">
              <a:spcBef>
                <a:spcPct val="50000"/>
              </a:spcBef>
              <a:buFontTx/>
              <a:buAutoNum type="arabicPeriod"/>
              <a:tabLst>
                <a:tab pos="1973263" algn="l"/>
              </a:tabLst>
            </a:pPr>
            <a:r>
              <a:rPr lang="fr-FR" sz="1800" b="1" dirty="0">
                <a:solidFill>
                  <a:schemeClr val="accent6">
                    <a:lumMod val="75000"/>
                  </a:schemeClr>
                </a:solidFill>
              </a:rPr>
              <a:t>Évaluation : 	</a:t>
            </a:r>
            <a:r>
              <a:rPr lang="fr-FR" sz="1800" dirty="0">
                <a:solidFill>
                  <a:schemeClr val="accent6">
                    <a:lumMod val="75000"/>
                  </a:schemeClr>
                </a:solidFill>
              </a:rPr>
              <a:t>le potentiel des segments est-il mesurable ?</a:t>
            </a:r>
          </a:p>
          <a:p>
            <a:pPr marL="342900" indent="-342900">
              <a:spcBef>
                <a:spcPct val="50000"/>
              </a:spcBef>
              <a:buFontTx/>
              <a:buAutoNum type="arabicPeriod"/>
              <a:tabLst>
                <a:tab pos="1973263" algn="l"/>
              </a:tabLst>
            </a:pPr>
            <a:r>
              <a:rPr lang="fr-FR" sz="1800" b="1" dirty="0">
                <a:solidFill>
                  <a:schemeClr val="accent6">
                    <a:lumMod val="75000"/>
                  </a:schemeClr>
                </a:solidFill>
              </a:rPr>
              <a:t>Opérationnel : 	</a:t>
            </a:r>
            <a:r>
              <a:rPr lang="fr-FR" sz="1800" dirty="0">
                <a:solidFill>
                  <a:schemeClr val="accent6">
                    <a:lumMod val="75000"/>
                  </a:schemeClr>
                </a:solidFill>
              </a:rPr>
              <a:t>peut aller au contact de ces segments ?</a:t>
            </a:r>
          </a:p>
          <a:p>
            <a:pPr marL="342900" indent="-342900">
              <a:spcBef>
                <a:spcPct val="50000"/>
              </a:spcBef>
              <a:buFontTx/>
              <a:buAutoNum type="arabicPeriod"/>
              <a:tabLst>
                <a:tab pos="1973263" algn="l"/>
              </a:tabLst>
            </a:pPr>
            <a:r>
              <a:rPr lang="fr-FR" sz="1800" b="1" dirty="0">
                <a:solidFill>
                  <a:schemeClr val="accent6">
                    <a:lumMod val="75000"/>
                  </a:schemeClr>
                </a:solidFill>
              </a:rPr>
              <a:t>Cohérence  : 	</a:t>
            </a:r>
            <a:r>
              <a:rPr lang="fr-FR" sz="1800" dirty="0">
                <a:solidFill>
                  <a:schemeClr val="accent6">
                    <a:lumMod val="75000"/>
                  </a:schemeClr>
                </a:solidFill>
              </a:rPr>
              <a:t>peuvent-ils faire l’objet d’une politique marketing 	spécifique de l’entreprise</a:t>
            </a:r>
          </a:p>
          <a:p>
            <a:pPr marL="342900" indent="-342900">
              <a:spcBef>
                <a:spcPct val="50000"/>
              </a:spcBef>
              <a:buFontTx/>
              <a:buAutoNum type="arabicPeriod"/>
              <a:tabLst>
                <a:tab pos="1973263" algn="l"/>
              </a:tabLst>
            </a:pPr>
            <a:r>
              <a:rPr lang="fr-FR" sz="1800" b="1" dirty="0">
                <a:solidFill>
                  <a:schemeClr val="accent6">
                    <a:lumMod val="75000"/>
                  </a:schemeClr>
                </a:solidFill>
              </a:rPr>
              <a:t>Rentable</a:t>
            </a:r>
          </a:p>
        </p:txBody>
      </p:sp>
      <p:sp>
        <p:nvSpPr>
          <p:cNvPr id="101388" name="Rectangle 12"/>
          <p:cNvSpPr>
            <a:spLocks noGrp="1" noChangeArrowheads="1"/>
          </p:cNvSpPr>
          <p:nvPr>
            <p:ph type="title" idx="4294967295"/>
          </p:nvPr>
        </p:nvSpPr>
        <p:spPr>
          <a:xfrm>
            <a:off x="2195984" y="620688"/>
            <a:ext cx="3888432"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75688" y="6624638"/>
            <a:ext cx="468312" cy="260350"/>
          </a:xfrm>
        </p:spPr>
        <p:txBody>
          <a:bodyPr/>
          <a:lstStyle/>
          <a:p>
            <a:fld id="{14B34E75-22E3-49EA-8B2D-6CB08901970D}" type="slidenum">
              <a:rPr lang="fr-FR"/>
              <a:pPr/>
              <a:t>225</a:t>
            </a:fld>
            <a:endParaRPr lang="fr-FR"/>
          </a:p>
        </p:txBody>
      </p:sp>
      <p:sp>
        <p:nvSpPr>
          <p:cNvPr id="99332" name="Text Box 4"/>
          <p:cNvSpPr txBox="1">
            <a:spLocks noChangeArrowheads="1"/>
          </p:cNvSpPr>
          <p:nvPr/>
        </p:nvSpPr>
        <p:spPr bwMode="auto">
          <a:xfrm>
            <a:off x="842951" y="1497926"/>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99333" name="Text Box 5"/>
          <p:cNvSpPr txBox="1">
            <a:spLocks noChangeArrowheads="1"/>
          </p:cNvSpPr>
          <p:nvPr/>
        </p:nvSpPr>
        <p:spPr bwMode="auto">
          <a:xfrm>
            <a:off x="4751387" y="1497925"/>
            <a:ext cx="3816350"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segmentation</a:t>
            </a:r>
          </a:p>
        </p:txBody>
      </p:sp>
      <p:sp>
        <p:nvSpPr>
          <p:cNvPr id="99334" name="AutoShape 6"/>
          <p:cNvSpPr>
            <a:spLocks noChangeArrowheads="1"/>
          </p:cNvSpPr>
          <p:nvPr/>
        </p:nvSpPr>
        <p:spPr bwMode="auto">
          <a:xfrm rot="5400000">
            <a:off x="4284662" y="151618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9337" name="Text Box 9"/>
          <p:cNvSpPr txBox="1">
            <a:spLocks noChangeArrowheads="1"/>
          </p:cNvSpPr>
          <p:nvPr/>
        </p:nvSpPr>
        <p:spPr bwMode="auto">
          <a:xfrm>
            <a:off x="539750" y="2781300"/>
            <a:ext cx="3455988"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a:solidFill>
                  <a:schemeClr val="bg1"/>
                </a:solidFill>
              </a:rPr>
              <a:t>Styles de vie</a:t>
            </a:r>
          </a:p>
        </p:txBody>
      </p:sp>
      <p:sp>
        <p:nvSpPr>
          <p:cNvPr id="99340" name="Rectangle 12"/>
          <p:cNvSpPr>
            <a:spLocks noGrp="1" noChangeArrowheads="1"/>
          </p:cNvSpPr>
          <p:nvPr>
            <p:ph type="title" idx="4294967295"/>
          </p:nvPr>
        </p:nvSpPr>
        <p:spPr>
          <a:xfrm>
            <a:off x="2555777" y="332656"/>
            <a:ext cx="3600400" cy="706437"/>
          </a:xfrm>
          <a:prstGeom prst="rect">
            <a:avLst/>
          </a:prstGeom>
          <a:noFill/>
          <a:ln/>
        </p:spPr>
        <p:txBody>
          <a:bodyPr/>
          <a:lstStyle/>
          <a:p>
            <a:pPr algn="l"/>
            <a:r>
              <a:rPr lang="fr-FR" sz="2800" b="1" dirty="0">
                <a:solidFill>
                  <a:schemeClr val="accent6">
                    <a:lumMod val="75000"/>
                  </a:schemeClr>
                </a:solidFill>
              </a:rPr>
              <a:t>Choisir son marché</a:t>
            </a:r>
          </a:p>
        </p:txBody>
      </p:sp>
      <p:pic>
        <p:nvPicPr>
          <p:cNvPr id="99343" name="Picture 15"/>
          <p:cNvPicPr>
            <a:picLocks noChangeAspect="1" noChangeArrowheads="1"/>
          </p:cNvPicPr>
          <p:nvPr/>
        </p:nvPicPr>
        <p:blipFill>
          <a:blip r:embed="rId2" cstate="print"/>
          <a:srcRect/>
          <a:stretch>
            <a:fillRect/>
          </a:stretch>
        </p:blipFill>
        <p:spPr bwMode="auto">
          <a:xfrm>
            <a:off x="539750" y="3367088"/>
            <a:ext cx="3470275" cy="2293937"/>
          </a:xfrm>
          <a:prstGeom prst="rect">
            <a:avLst/>
          </a:prstGeom>
          <a:noFill/>
          <a:ln w="9525">
            <a:solidFill>
              <a:srgbClr val="3333CC"/>
            </a:solidFill>
            <a:miter lim="800000"/>
            <a:headEnd/>
            <a:tailEnd/>
          </a:ln>
          <a:effectLst/>
        </p:spPr>
      </p:pic>
      <p:sp>
        <p:nvSpPr>
          <p:cNvPr id="99348" name="Text Box 20"/>
          <p:cNvSpPr txBox="1">
            <a:spLocks noChangeArrowheads="1"/>
          </p:cNvSpPr>
          <p:nvPr/>
        </p:nvSpPr>
        <p:spPr bwMode="auto">
          <a:xfrm>
            <a:off x="4932363" y="2781300"/>
            <a:ext cx="3455987"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a:solidFill>
                  <a:schemeClr val="bg1"/>
                </a:solidFill>
              </a:rPr>
              <a:t>Carrosserie</a:t>
            </a:r>
          </a:p>
        </p:txBody>
      </p:sp>
      <p:sp>
        <p:nvSpPr>
          <p:cNvPr id="99349" name="Text Box 21"/>
          <p:cNvSpPr txBox="1">
            <a:spLocks noChangeArrowheads="1"/>
          </p:cNvSpPr>
          <p:nvPr/>
        </p:nvSpPr>
        <p:spPr bwMode="auto">
          <a:xfrm>
            <a:off x="539750" y="5805488"/>
            <a:ext cx="3455988" cy="366712"/>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orientée </a:t>
            </a:r>
            <a:r>
              <a:rPr lang="fr-FR" sz="1800" b="1" dirty="0">
                <a:solidFill>
                  <a:schemeClr val="accent6">
                    <a:lumMod val="75000"/>
                  </a:schemeClr>
                </a:solidFill>
              </a:rPr>
              <a:t>Consommateurs</a:t>
            </a:r>
          </a:p>
        </p:txBody>
      </p:sp>
      <p:pic>
        <p:nvPicPr>
          <p:cNvPr id="99352" name="Picture 24"/>
          <p:cNvPicPr>
            <a:picLocks noChangeAspect="1" noChangeArrowheads="1"/>
          </p:cNvPicPr>
          <p:nvPr/>
        </p:nvPicPr>
        <p:blipFill>
          <a:blip r:embed="rId3" cstate="print"/>
          <a:srcRect/>
          <a:stretch>
            <a:fillRect/>
          </a:stretch>
        </p:blipFill>
        <p:spPr bwMode="auto">
          <a:xfrm>
            <a:off x="4930775" y="3357563"/>
            <a:ext cx="3457575" cy="2344737"/>
          </a:xfrm>
          <a:prstGeom prst="rect">
            <a:avLst/>
          </a:prstGeom>
          <a:noFill/>
          <a:ln w="9525">
            <a:noFill/>
            <a:miter lim="800000"/>
            <a:headEnd/>
            <a:tailEnd/>
          </a:ln>
          <a:effectLst/>
        </p:spPr>
      </p:pic>
      <p:sp>
        <p:nvSpPr>
          <p:cNvPr id="99353" name="Text Box 25"/>
          <p:cNvSpPr txBox="1">
            <a:spLocks noChangeArrowheads="1"/>
          </p:cNvSpPr>
          <p:nvPr/>
        </p:nvSpPr>
        <p:spPr bwMode="auto">
          <a:xfrm>
            <a:off x="4932363" y="5805488"/>
            <a:ext cx="3455987" cy="366712"/>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orientée </a:t>
            </a:r>
            <a:r>
              <a:rPr lang="fr-FR" sz="1800" b="1" dirty="0">
                <a:solidFill>
                  <a:schemeClr val="accent6">
                    <a:lumMod val="75000"/>
                  </a:schemeClr>
                </a:solidFill>
              </a:rPr>
              <a:t>Produits</a:t>
            </a:r>
          </a:p>
        </p:txBody>
      </p:sp>
      <p:sp>
        <p:nvSpPr>
          <p:cNvPr id="99354" name="AutoShape 26">
            <a:hlinkClick r:id="rId4" action="ppaction://hlinkpres?slideindex=1&amp;slidetitle=" highlightClick="1"/>
          </p:cNvPr>
          <p:cNvSpPr>
            <a:spLocks noChangeArrowheads="1"/>
          </p:cNvSpPr>
          <p:nvPr/>
        </p:nvSpPr>
        <p:spPr bwMode="auto">
          <a:xfrm>
            <a:off x="4932363" y="3357563"/>
            <a:ext cx="3455987" cy="2303462"/>
          </a:xfrm>
          <a:prstGeom prst="actionButtonBlank">
            <a:avLst/>
          </a:prstGeom>
          <a:noFill/>
          <a:ln w="9525">
            <a:solidFill>
              <a:srgbClr val="3333CC"/>
            </a:solidFill>
            <a:miter lim="800000"/>
            <a:headEnd/>
            <a:tailEnd/>
          </a:ln>
          <a:effectLst/>
        </p:spPr>
        <p:txBody>
          <a:bodyPr wrap="none" anchor="ctr"/>
          <a:lstStyle/>
          <a:p>
            <a:endParaRPr lang="fr-FR"/>
          </a:p>
        </p:txBody>
      </p:sp>
    </p:spTree>
  </p:cSld>
  <p:clrMapOvr>
    <a:masterClrMapping/>
  </p:clrMapOvr>
  <p:transition spd="med">
    <p:randomBa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B4190077-22BB-45A2-ACE6-75FAB4A30683}" type="slidenum">
              <a:rPr lang="fr-FR"/>
              <a:pPr/>
              <a:t>226</a:t>
            </a:fld>
            <a:endParaRPr lang="fr-FR"/>
          </a:p>
        </p:txBody>
      </p:sp>
      <p:sp>
        <p:nvSpPr>
          <p:cNvPr id="165890" name="Text Box 2"/>
          <p:cNvSpPr txBox="1">
            <a:spLocks noChangeArrowheads="1"/>
          </p:cNvSpPr>
          <p:nvPr/>
        </p:nvSpPr>
        <p:spPr bwMode="auto">
          <a:xfrm>
            <a:off x="1763713" y="11430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165891" name="Text Box 3"/>
          <p:cNvSpPr txBox="1">
            <a:spLocks noChangeArrowheads="1"/>
          </p:cNvSpPr>
          <p:nvPr/>
        </p:nvSpPr>
        <p:spPr bwMode="auto">
          <a:xfrm>
            <a:off x="5508625" y="1139920"/>
            <a:ext cx="3816350"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segmentation </a:t>
            </a:r>
          </a:p>
        </p:txBody>
      </p:sp>
      <p:sp>
        <p:nvSpPr>
          <p:cNvPr id="165892" name="AutoShape 4"/>
          <p:cNvSpPr>
            <a:spLocks noChangeArrowheads="1"/>
          </p:cNvSpPr>
          <p:nvPr/>
        </p:nvSpPr>
        <p:spPr bwMode="auto">
          <a:xfrm rot="5400000">
            <a:off x="5076825" y="1176432"/>
            <a:ext cx="360363"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65893" name="Text Box 5"/>
          <p:cNvSpPr txBox="1">
            <a:spLocks noChangeArrowheads="1"/>
          </p:cNvSpPr>
          <p:nvPr/>
        </p:nvSpPr>
        <p:spPr bwMode="auto">
          <a:xfrm>
            <a:off x="258632" y="1740694"/>
            <a:ext cx="3097213" cy="366712"/>
          </a:xfrm>
          <a:prstGeom prst="rect">
            <a:avLst/>
          </a:prstGeom>
          <a:solidFill>
            <a:srgbClr val="3333CC"/>
          </a:solidFill>
          <a:ln w="9525">
            <a:noFill/>
            <a:miter lim="800000"/>
            <a:headEnd/>
            <a:tailEnd/>
          </a:ln>
          <a:effectLst/>
        </p:spPr>
        <p:txBody>
          <a:bodyPr wrap="square">
            <a:spAutoFit/>
          </a:bodyPr>
          <a:lstStyle/>
          <a:p>
            <a:pPr>
              <a:spcBef>
                <a:spcPct val="50000"/>
              </a:spcBef>
            </a:pPr>
            <a:r>
              <a:rPr lang="fr-FR" sz="1800" dirty="0">
                <a:solidFill>
                  <a:schemeClr val="bg1"/>
                </a:solidFill>
              </a:rPr>
              <a:t>Exemples : les étapes de vie</a:t>
            </a:r>
          </a:p>
        </p:txBody>
      </p:sp>
      <p:sp>
        <p:nvSpPr>
          <p:cNvPr id="165894" name="Rectangle 6"/>
          <p:cNvSpPr>
            <a:spLocks noGrp="1" noChangeArrowheads="1"/>
          </p:cNvSpPr>
          <p:nvPr>
            <p:ph type="title" idx="4294967295"/>
          </p:nvPr>
        </p:nvSpPr>
        <p:spPr>
          <a:xfrm>
            <a:off x="2555777" y="188640"/>
            <a:ext cx="3672408" cy="706437"/>
          </a:xfrm>
          <a:prstGeom prst="rect">
            <a:avLst/>
          </a:prstGeom>
          <a:noFill/>
          <a:ln/>
        </p:spPr>
        <p:txBody>
          <a:bodyPr/>
          <a:lstStyle/>
          <a:p>
            <a:pPr algn="l"/>
            <a:r>
              <a:rPr lang="fr-FR" sz="2800" b="1" dirty="0">
                <a:solidFill>
                  <a:schemeClr val="accent6">
                    <a:lumMod val="75000"/>
                  </a:schemeClr>
                </a:solidFill>
              </a:rPr>
              <a:t>Choisir son marché</a:t>
            </a:r>
          </a:p>
        </p:txBody>
      </p:sp>
      <p:pic>
        <p:nvPicPr>
          <p:cNvPr id="165898" name="Picture 10"/>
          <p:cNvPicPr>
            <a:picLocks noChangeAspect="1" noChangeArrowheads="1"/>
          </p:cNvPicPr>
          <p:nvPr/>
        </p:nvPicPr>
        <p:blipFill>
          <a:blip r:embed="rId2" cstate="print"/>
          <a:srcRect/>
          <a:stretch>
            <a:fillRect/>
          </a:stretch>
        </p:blipFill>
        <p:spPr bwMode="auto">
          <a:xfrm>
            <a:off x="1712302" y="2420888"/>
            <a:ext cx="5817909" cy="3816424"/>
          </a:xfrm>
          <a:prstGeom prst="rect">
            <a:avLst/>
          </a:prstGeom>
          <a:noFill/>
          <a:ln w="9525">
            <a:solidFill>
              <a:srgbClr val="3333CC"/>
            </a:solidFill>
            <a:miter lim="800000"/>
            <a:headEnd/>
            <a:tailEnd/>
          </a:ln>
          <a:effectLst/>
        </p:spPr>
      </p:pic>
    </p:spTree>
  </p:cSld>
  <p:clrMapOvr>
    <a:masterClrMapping/>
  </p:clrMapOvr>
  <p:transition spd="med">
    <p:randomBar/>
  </p:transition>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75688" y="6624638"/>
            <a:ext cx="468312" cy="260350"/>
          </a:xfrm>
        </p:spPr>
        <p:txBody>
          <a:bodyPr/>
          <a:lstStyle/>
          <a:p>
            <a:fld id="{EFE59E55-CD9C-4F81-9D11-7348FEE956BF}" type="slidenum">
              <a:rPr lang="fr-FR"/>
              <a:pPr/>
              <a:t>227</a:t>
            </a:fld>
            <a:endParaRPr lang="fr-FR"/>
          </a:p>
        </p:txBody>
      </p:sp>
      <p:sp>
        <p:nvSpPr>
          <p:cNvPr id="303106" name="Text Box 2"/>
          <p:cNvSpPr txBox="1">
            <a:spLocks noChangeArrowheads="1"/>
          </p:cNvSpPr>
          <p:nvPr/>
        </p:nvSpPr>
        <p:spPr bwMode="auto">
          <a:xfrm>
            <a:off x="1763713" y="101600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303107" name="Text Box 3"/>
          <p:cNvSpPr txBox="1">
            <a:spLocks noChangeArrowheads="1"/>
          </p:cNvSpPr>
          <p:nvPr/>
        </p:nvSpPr>
        <p:spPr bwMode="auto">
          <a:xfrm>
            <a:off x="5508625" y="985838"/>
            <a:ext cx="3816350"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segmentation </a:t>
            </a:r>
          </a:p>
        </p:txBody>
      </p:sp>
      <p:sp>
        <p:nvSpPr>
          <p:cNvPr id="303108" name="AutoShape 4"/>
          <p:cNvSpPr>
            <a:spLocks noChangeArrowheads="1"/>
          </p:cNvSpPr>
          <p:nvPr/>
        </p:nvSpPr>
        <p:spPr bwMode="auto">
          <a:xfrm rot="5400000">
            <a:off x="5076825" y="1022350"/>
            <a:ext cx="360363"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303109" name="Text Box 5"/>
          <p:cNvSpPr txBox="1">
            <a:spLocks noChangeArrowheads="1"/>
          </p:cNvSpPr>
          <p:nvPr/>
        </p:nvSpPr>
        <p:spPr bwMode="auto">
          <a:xfrm>
            <a:off x="250825" y="1484313"/>
            <a:ext cx="3097213" cy="366712"/>
          </a:xfrm>
          <a:prstGeom prst="rect">
            <a:avLst/>
          </a:prstGeom>
          <a:solidFill>
            <a:srgbClr val="3333CC"/>
          </a:solidFill>
          <a:ln w="9525">
            <a:noFill/>
            <a:miter lim="800000"/>
            <a:headEnd/>
            <a:tailEnd/>
          </a:ln>
          <a:effectLst/>
        </p:spPr>
        <p:txBody>
          <a:bodyPr wrap="square">
            <a:spAutoFit/>
          </a:bodyPr>
          <a:lstStyle/>
          <a:p>
            <a:pPr>
              <a:spcBef>
                <a:spcPct val="50000"/>
              </a:spcBef>
            </a:pPr>
            <a:r>
              <a:rPr lang="fr-FR" sz="1800" dirty="0">
                <a:solidFill>
                  <a:schemeClr val="bg1"/>
                </a:solidFill>
              </a:rPr>
              <a:t>Exemples : Fan PERSONIX</a:t>
            </a:r>
          </a:p>
        </p:txBody>
      </p:sp>
      <p:sp>
        <p:nvSpPr>
          <p:cNvPr id="303110" name="Rectangle 6"/>
          <p:cNvSpPr>
            <a:spLocks noGrp="1" noChangeArrowheads="1"/>
          </p:cNvSpPr>
          <p:nvPr>
            <p:ph type="title" idx="4294967295"/>
          </p:nvPr>
        </p:nvSpPr>
        <p:spPr>
          <a:xfrm>
            <a:off x="2555777" y="188640"/>
            <a:ext cx="3816424" cy="706437"/>
          </a:xfrm>
          <a:prstGeom prst="rect">
            <a:avLst/>
          </a:prstGeom>
          <a:noFill/>
          <a:ln/>
        </p:spPr>
        <p:txBody>
          <a:bodyPr/>
          <a:lstStyle/>
          <a:p>
            <a:pPr algn="l"/>
            <a:r>
              <a:rPr lang="fr-FR" sz="2800" b="1" dirty="0">
                <a:solidFill>
                  <a:schemeClr val="accent6">
                    <a:lumMod val="75000"/>
                  </a:schemeClr>
                </a:solidFill>
              </a:rPr>
              <a:t>Choisir son marché</a:t>
            </a:r>
          </a:p>
        </p:txBody>
      </p:sp>
      <p:pic>
        <p:nvPicPr>
          <p:cNvPr id="303112" name="Picture 2" descr="fanPersonicx2"/>
          <p:cNvPicPr>
            <a:picLocks noChangeAspect="1" noChangeArrowheads="1"/>
          </p:cNvPicPr>
          <p:nvPr/>
        </p:nvPicPr>
        <p:blipFill>
          <a:blip r:embed="rId2" cstate="print"/>
          <a:srcRect l="2180" t="8640" r="1556" b="21599"/>
          <a:stretch>
            <a:fillRect/>
          </a:stretch>
        </p:blipFill>
        <p:spPr bwMode="auto">
          <a:xfrm>
            <a:off x="899593" y="2201706"/>
            <a:ext cx="7128792" cy="4107191"/>
          </a:xfrm>
          <a:prstGeom prst="rect">
            <a:avLst/>
          </a:prstGeom>
          <a:noFill/>
          <a:ln w="9525">
            <a:solidFill>
              <a:srgbClr val="3333CC"/>
            </a:solidFill>
            <a:miter lim="800000"/>
            <a:headEnd/>
            <a:tailEnd/>
          </a:ln>
        </p:spPr>
      </p:pic>
      <p:pic>
        <p:nvPicPr>
          <p:cNvPr id="538626" name="Picture 2" descr="C:\Users\BLUEOFFICE\Desktop\index.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3286" y="4005064"/>
            <a:ext cx="697098" cy="104755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228</a:t>
            </a:fld>
            <a:endParaRPr lang="fr-FR" dirty="0"/>
          </a:p>
        </p:txBody>
      </p:sp>
      <p:pic>
        <p:nvPicPr>
          <p:cNvPr id="3" name="Image 2"/>
          <p:cNvPicPr/>
          <p:nvPr/>
        </p:nvPicPr>
        <p:blipFill rotWithShape="1">
          <a:blip r:embed="rId2"/>
          <a:srcRect l="22322" t="31758" r="21131" b="20898"/>
          <a:stretch/>
        </p:blipFill>
        <p:spPr bwMode="auto">
          <a:xfrm>
            <a:off x="1114674" y="2085299"/>
            <a:ext cx="7920880" cy="4464496"/>
          </a:xfrm>
          <a:prstGeom prst="rect">
            <a:avLst/>
          </a:prstGeom>
          <a:ln>
            <a:solidFill>
              <a:srgbClr val="000099"/>
            </a:solidFill>
          </a:ln>
          <a:extLst>
            <a:ext uri="{53640926-AAD7-44D8-BBD7-CCE9431645EC}">
              <a14:shadowObscured xmlns:a14="http://schemas.microsoft.com/office/drawing/2010/main"/>
            </a:ext>
          </a:extLst>
        </p:spPr>
      </p:pic>
      <p:pic>
        <p:nvPicPr>
          <p:cNvPr id="4" name="Imag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333598"/>
            <a:ext cx="1151186" cy="1151186"/>
          </a:xfrm>
          <a:prstGeom prst="rect">
            <a:avLst/>
          </a:prstGeom>
        </p:spPr>
      </p:pic>
      <p:sp>
        <p:nvSpPr>
          <p:cNvPr id="5" name="Rectangle 6"/>
          <p:cNvSpPr txBox="1">
            <a:spLocks noChangeArrowheads="1"/>
          </p:cNvSpPr>
          <p:nvPr/>
        </p:nvSpPr>
        <p:spPr>
          <a:xfrm rot="19756814">
            <a:off x="30280" y="888441"/>
            <a:ext cx="367240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1800" b="1" dirty="0">
                <a:solidFill>
                  <a:srgbClr val="000066"/>
                </a:solidFill>
              </a:rPr>
              <a:t>Segmentation du marché des clubs de vacances </a:t>
            </a:r>
            <a:endParaRPr lang="fr-FR" sz="1800" b="1" kern="0" dirty="0">
              <a:solidFill>
                <a:srgbClr val="000066"/>
              </a:solidFill>
            </a:endParaRPr>
          </a:p>
        </p:txBody>
      </p:sp>
      <p:pic>
        <p:nvPicPr>
          <p:cNvPr id="6" name="Picture 2" descr="C:\Users\BLUEOFFICE\Desktop\index.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399819"/>
      </p:ext>
    </p:extLst>
  </p:cSld>
  <p:clrMapOvr>
    <a:masterClrMapping/>
  </p:clrMapOvr>
  <p:transition spd="med">
    <p:randomBa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Espace réservé du numéro de diapositive 5"/>
          <p:cNvSpPr>
            <a:spLocks noGrp="1"/>
          </p:cNvSpPr>
          <p:nvPr>
            <p:ph type="sldNum" sz="quarter" idx="4"/>
          </p:nvPr>
        </p:nvSpPr>
        <p:spPr>
          <a:xfrm>
            <a:off x="8675688" y="6624638"/>
            <a:ext cx="468312" cy="260350"/>
          </a:xfrm>
        </p:spPr>
        <p:txBody>
          <a:bodyPr/>
          <a:lstStyle/>
          <a:p>
            <a:fld id="{FCBA8282-B67D-4F26-99DA-30908492F8E6}" type="slidenum">
              <a:rPr lang="fr-FR"/>
              <a:pPr/>
              <a:t>229</a:t>
            </a:fld>
            <a:endParaRPr lang="fr-FR"/>
          </a:p>
        </p:txBody>
      </p:sp>
      <p:sp>
        <p:nvSpPr>
          <p:cNvPr id="61444" name="Text Box 4"/>
          <p:cNvSpPr txBox="1">
            <a:spLocks noChangeArrowheads="1"/>
          </p:cNvSpPr>
          <p:nvPr/>
        </p:nvSpPr>
        <p:spPr bwMode="auto">
          <a:xfrm>
            <a:off x="971550" y="12271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1445" name="Text Box 5"/>
          <p:cNvSpPr txBox="1">
            <a:spLocks noChangeArrowheads="1"/>
          </p:cNvSpPr>
          <p:nvPr/>
        </p:nvSpPr>
        <p:spPr bwMode="auto">
          <a:xfrm>
            <a:off x="4716463" y="1196975"/>
            <a:ext cx="3816350" cy="369332"/>
          </a:xfrm>
          <a:prstGeom prst="rect">
            <a:avLst/>
          </a:prstGeom>
          <a:solidFill>
            <a:srgbClr val="3333CC"/>
          </a:solidFill>
          <a:ln w="9525">
            <a:noFill/>
            <a:miter lim="800000"/>
            <a:headEnd/>
            <a:tailEnd/>
          </a:ln>
          <a:effectLst/>
        </p:spPr>
        <p:txBody>
          <a:bodyPr>
            <a:spAutoFit/>
          </a:bodyPr>
          <a:lstStyle/>
          <a:p>
            <a:pPr>
              <a:spcBef>
                <a:spcPct val="50000"/>
              </a:spcBef>
            </a:pPr>
            <a:r>
              <a:rPr lang="fr-FR" sz="1800" b="1" i="1" dirty="0">
                <a:solidFill>
                  <a:schemeClr val="bg1"/>
                </a:solidFill>
              </a:rPr>
              <a:t>La maturité du marché</a:t>
            </a:r>
          </a:p>
        </p:txBody>
      </p:sp>
      <p:sp>
        <p:nvSpPr>
          <p:cNvPr id="61446" name="AutoShape 6"/>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1447" name="Text Box 7"/>
          <p:cNvSpPr txBox="1">
            <a:spLocks noChangeArrowheads="1"/>
          </p:cNvSpPr>
          <p:nvPr/>
        </p:nvSpPr>
        <p:spPr bwMode="auto">
          <a:xfrm>
            <a:off x="900113" y="1714500"/>
            <a:ext cx="7848600" cy="457200"/>
          </a:xfrm>
          <a:prstGeom prst="rect">
            <a:avLst/>
          </a:prstGeom>
          <a:noFill/>
          <a:ln w="9525" algn="ctr">
            <a:noFill/>
            <a:miter lim="800000"/>
            <a:headEnd/>
            <a:tailEnd/>
          </a:ln>
          <a:effectLst/>
        </p:spPr>
        <p:txBody>
          <a:bodyPr>
            <a:spAutoFit/>
          </a:bodyPr>
          <a:lstStyle/>
          <a:p>
            <a:pPr>
              <a:spcBef>
                <a:spcPct val="50000"/>
              </a:spcBef>
            </a:pPr>
            <a:r>
              <a:rPr lang="fr-FR" sz="2400" b="1" dirty="0">
                <a:solidFill>
                  <a:schemeClr val="accent6">
                    <a:lumMod val="75000"/>
                  </a:schemeClr>
                </a:solidFill>
              </a:rPr>
              <a:t>Comment le marché va-t-il évoluer ?</a:t>
            </a:r>
          </a:p>
        </p:txBody>
      </p:sp>
      <p:sp>
        <p:nvSpPr>
          <p:cNvPr id="61448" name="Rectangle 8"/>
          <p:cNvSpPr>
            <a:spLocks noGrp="1" noChangeArrowheads="1"/>
          </p:cNvSpPr>
          <p:nvPr>
            <p:ph type="body" idx="4294967295"/>
          </p:nvPr>
        </p:nvSpPr>
        <p:spPr>
          <a:xfrm>
            <a:off x="1403350" y="2603500"/>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Le cycle de vie</a:t>
            </a:r>
          </a:p>
        </p:txBody>
      </p:sp>
      <p:sp>
        <p:nvSpPr>
          <p:cNvPr id="61449" name="Text Box 9"/>
          <p:cNvSpPr txBox="1">
            <a:spLocks noChangeArrowheads="1"/>
          </p:cNvSpPr>
          <p:nvPr/>
        </p:nvSpPr>
        <p:spPr bwMode="auto">
          <a:xfrm>
            <a:off x="969963" y="2098675"/>
            <a:ext cx="7850187" cy="366713"/>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Introduire le temps dans l’analyse : Adopter une analyse dynamique</a:t>
            </a:r>
          </a:p>
        </p:txBody>
      </p:sp>
      <p:grpSp>
        <p:nvGrpSpPr>
          <p:cNvPr id="61450" name="Group 10"/>
          <p:cNvGrpSpPr>
            <a:grpSpLocks/>
          </p:cNvGrpSpPr>
          <p:nvPr/>
        </p:nvGrpSpPr>
        <p:grpSpPr bwMode="auto">
          <a:xfrm>
            <a:off x="468313" y="2603500"/>
            <a:ext cx="793750" cy="431800"/>
            <a:chOff x="295" y="1660"/>
            <a:chExt cx="726" cy="409"/>
          </a:xfrm>
          <a:solidFill>
            <a:srgbClr val="3333CC"/>
          </a:solidFill>
        </p:grpSpPr>
        <p:sp>
          <p:nvSpPr>
            <p:cNvPr id="61451" name="AutoShape 11"/>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61452" name="AutoShape 12"/>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61454" name="Line 14"/>
          <p:cNvSpPr>
            <a:spLocks noChangeShapeType="1"/>
          </p:cNvSpPr>
          <p:nvPr/>
        </p:nvSpPr>
        <p:spPr bwMode="auto">
          <a:xfrm>
            <a:off x="1403350" y="3395663"/>
            <a:ext cx="1588" cy="2855912"/>
          </a:xfrm>
          <a:prstGeom prst="line">
            <a:avLst/>
          </a:prstGeom>
          <a:noFill/>
          <a:ln w="38100">
            <a:solidFill>
              <a:srgbClr val="3333CC"/>
            </a:solidFill>
            <a:round/>
            <a:headEnd type="triangle" w="med" len="med"/>
            <a:tailEnd/>
          </a:ln>
          <a:effectLst/>
        </p:spPr>
        <p:txBody>
          <a:bodyPr/>
          <a:lstStyle/>
          <a:p>
            <a:endParaRPr lang="fr-FR"/>
          </a:p>
        </p:txBody>
      </p:sp>
      <p:sp>
        <p:nvSpPr>
          <p:cNvPr id="61455" name="Line 15"/>
          <p:cNvSpPr>
            <a:spLocks noChangeShapeType="1"/>
          </p:cNvSpPr>
          <p:nvPr/>
        </p:nvSpPr>
        <p:spPr bwMode="auto">
          <a:xfrm>
            <a:off x="1404938" y="6251575"/>
            <a:ext cx="6192837" cy="0"/>
          </a:xfrm>
          <a:prstGeom prst="line">
            <a:avLst/>
          </a:prstGeom>
          <a:noFill/>
          <a:ln w="38100">
            <a:solidFill>
              <a:srgbClr val="3333CC"/>
            </a:solidFill>
            <a:round/>
            <a:headEnd/>
            <a:tailEnd type="triangle" w="med" len="med"/>
          </a:ln>
          <a:effectLst/>
        </p:spPr>
        <p:txBody>
          <a:bodyPr/>
          <a:lstStyle/>
          <a:p>
            <a:endParaRPr lang="fr-FR"/>
          </a:p>
        </p:txBody>
      </p:sp>
      <p:sp>
        <p:nvSpPr>
          <p:cNvPr id="61456" name="Text Box 16"/>
          <p:cNvSpPr txBox="1">
            <a:spLocks noChangeArrowheads="1"/>
          </p:cNvSpPr>
          <p:nvPr/>
        </p:nvSpPr>
        <p:spPr bwMode="auto">
          <a:xfrm>
            <a:off x="468313" y="3467100"/>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61457" name="Text Box 17"/>
          <p:cNvSpPr txBox="1">
            <a:spLocks noChangeArrowheads="1"/>
          </p:cNvSpPr>
          <p:nvPr/>
        </p:nvSpPr>
        <p:spPr bwMode="auto">
          <a:xfrm>
            <a:off x="6805613" y="6323013"/>
            <a:ext cx="863600" cy="274637"/>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61461" name="Line 21"/>
          <p:cNvSpPr>
            <a:spLocks noChangeShapeType="1"/>
          </p:cNvSpPr>
          <p:nvPr/>
        </p:nvSpPr>
        <p:spPr bwMode="auto">
          <a:xfrm>
            <a:off x="2700338" y="5411788"/>
            <a:ext cx="0" cy="839787"/>
          </a:xfrm>
          <a:prstGeom prst="line">
            <a:avLst/>
          </a:prstGeom>
          <a:noFill/>
          <a:ln w="28575">
            <a:solidFill>
              <a:schemeClr val="tx1"/>
            </a:solidFill>
            <a:prstDash val="sysDot"/>
            <a:round/>
            <a:headEnd/>
            <a:tailEnd/>
          </a:ln>
          <a:effectLst/>
        </p:spPr>
        <p:txBody>
          <a:bodyPr/>
          <a:lstStyle/>
          <a:p>
            <a:endParaRPr lang="fr-FR"/>
          </a:p>
        </p:txBody>
      </p:sp>
      <p:sp>
        <p:nvSpPr>
          <p:cNvPr id="61462" name="Line 22"/>
          <p:cNvSpPr>
            <a:spLocks noChangeShapeType="1"/>
          </p:cNvSpPr>
          <p:nvPr/>
        </p:nvSpPr>
        <p:spPr bwMode="auto">
          <a:xfrm>
            <a:off x="3779838" y="4403725"/>
            <a:ext cx="0" cy="1801813"/>
          </a:xfrm>
          <a:prstGeom prst="line">
            <a:avLst/>
          </a:prstGeom>
          <a:noFill/>
          <a:ln w="28575">
            <a:solidFill>
              <a:schemeClr val="tx1"/>
            </a:solidFill>
            <a:prstDash val="sysDot"/>
            <a:round/>
            <a:headEnd/>
            <a:tailEnd/>
          </a:ln>
          <a:effectLst/>
        </p:spPr>
        <p:txBody>
          <a:bodyPr/>
          <a:lstStyle/>
          <a:p>
            <a:endParaRPr lang="fr-FR"/>
          </a:p>
        </p:txBody>
      </p:sp>
      <p:sp>
        <p:nvSpPr>
          <p:cNvPr id="61464" name="Text Box 24"/>
          <p:cNvSpPr txBox="1">
            <a:spLocks noChangeArrowheads="1"/>
          </p:cNvSpPr>
          <p:nvPr/>
        </p:nvSpPr>
        <p:spPr bwMode="auto">
          <a:xfrm>
            <a:off x="1476375" y="5916613"/>
            <a:ext cx="1008063" cy="204787"/>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Introduction</a:t>
            </a:r>
          </a:p>
        </p:txBody>
      </p:sp>
      <p:sp>
        <p:nvSpPr>
          <p:cNvPr id="61469" name="Freeform 29"/>
          <p:cNvSpPr>
            <a:spLocks/>
          </p:cNvSpPr>
          <p:nvPr/>
        </p:nvSpPr>
        <p:spPr bwMode="auto">
          <a:xfrm>
            <a:off x="1403350" y="3911600"/>
            <a:ext cx="6697663" cy="1944688"/>
          </a:xfrm>
          <a:custGeom>
            <a:avLst/>
            <a:gdLst/>
            <a:ahLst/>
            <a:cxnLst>
              <a:cxn ang="0">
                <a:pos x="0" y="1217"/>
              </a:cxn>
              <a:cxn ang="0">
                <a:pos x="635" y="1081"/>
              </a:cxn>
              <a:cxn ang="0">
                <a:pos x="1406" y="355"/>
              </a:cxn>
              <a:cxn ang="0">
                <a:pos x="2041" y="83"/>
              </a:cxn>
              <a:cxn ang="0">
                <a:pos x="2994" y="83"/>
              </a:cxn>
              <a:cxn ang="0">
                <a:pos x="3765" y="582"/>
              </a:cxn>
              <a:cxn ang="0">
                <a:pos x="4219" y="1217"/>
              </a:cxn>
            </a:cxnLst>
            <a:rect l="0" t="0" r="r" b="b"/>
            <a:pathLst>
              <a:path w="4219" h="1225">
                <a:moveTo>
                  <a:pt x="0" y="1217"/>
                </a:moveTo>
                <a:cubicBezTo>
                  <a:pt x="200" y="1221"/>
                  <a:pt x="401" y="1225"/>
                  <a:pt x="635" y="1081"/>
                </a:cubicBezTo>
                <a:cubicBezTo>
                  <a:pt x="869" y="937"/>
                  <a:pt x="1172" y="521"/>
                  <a:pt x="1406" y="355"/>
                </a:cubicBezTo>
                <a:cubicBezTo>
                  <a:pt x="1640" y="189"/>
                  <a:pt x="1776" y="128"/>
                  <a:pt x="2041" y="83"/>
                </a:cubicBezTo>
                <a:cubicBezTo>
                  <a:pt x="2306" y="38"/>
                  <a:pt x="2707" y="0"/>
                  <a:pt x="2994" y="83"/>
                </a:cubicBezTo>
                <a:cubicBezTo>
                  <a:pt x="3281" y="166"/>
                  <a:pt x="3561" y="393"/>
                  <a:pt x="3765" y="582"/>
                </a:cubicBezTo>
                <a:cubicBezTo>
                  <a:pt x="3969" y="771"/>
                  <a:pt x="4094" y="994"/>
                  <a:pt x="4219" y="1217"/>
                </a:cubicBezTo>
              </a:path>
            </a:pathLst>
          </a:custGeom>
          <a:noFill/>
          <a:ln w="38100" cmpd="sng">
            <a:solidFill>
              <a:srgbClr val="333399"/>
            </a:solidFill>
            <a:round/>
            <a:headEnd/>
            <a:tailEnd/>
          </a:ln>
          <a:effectLst/>
        </p:spPr>
        <p:txBody>
          <a:bodyPr/>
          <a:lstStyle/>
          <a:p>
            <a:endParaRPr lang="fr-FR"/>
          </a:p>
        </p:txBody>
      </p:sp>
      <p:sp>
        <p:nvSpPr>
          <p:cNvPr id="61470" name="Line 30"/>
          <p:cNvSpPr>
            <a:spLocks noChangeShapeType="1"/>
          </p:cNvSpPr>
          <p:nvPr/>
        </p:nvSpPr>
        <p:spPr bwMode="auto">
          <a:xfrm>
            <a:off x="4500563" y="4114800"/>
            <a:ext cx="0" cy="2160588"/>
          </a:xfrm>
          <a:prstGeom prst="line">
            <a:avLst/>
          </a:prstGeom>
          <a:noFill/>
          <a:ln w="28575">
            <a:solidFill>
              <a:schemeClr val="tx1"/>
            </a:solidFill>
            <a:prstDash val="sysDot"/>
            <a:round/>
            <a:headEnd/>
            <a:tailEnd/>
          </a:ln>
          <a:effectLst/>
        </p:spPr>
        <p:txBody>
          <a:bodyPr/>
          <a:lstStyle/>
          <a:p>
            <a:endParaRPr lang="fr-FR"/>
          </a:p>
        </p:txBody>
      </p:sp>
      <p:sp>
        <p:nvSpPr>
          <p:cNvPr id="61471" name="Line 31"/>
          <p:cNvSpPr>
            <a:spLocks noChangeShapeType="1"/>
          </p:cNvSpPr>
          <p:nvPr/>
        </p:nvSpPr>
        <p:spPr bwMode="auto">
          <a:xfrm>
            <a:off x="6227763" y="4114800"/>
            <a:ext cx="0" cy="2160588"/>
          </a:xfrm>
          <a:prstGeom prst="line">
            <a:avLst/>
          </a:prstGeom>
          <a:noFill/>
          <a:ln w="28575">
            <a:solidFill>
              <a:schemeClr val="tx1"/>
            </a:solidFill>
            <a:prstDash val="sysDot"/>
            <a:round/>
            <a:headEnd/>
            <a:tailEnd/>
          </a:ln>
          <a:effectLst/>
        </p:spPr>
        <p:txBody>
          <a:bodyPr/>
          <a:lstStyle/>
          <a:p>
            <a:endParaRPr lang="fr-FR"/>
          </a:p>
        </p:txBody>
      </p:sp>
      <p:sp>
        <p:nvSpPr>
          <p:cNvPr id="61472" name="Text Box 32"/>
          <p:cNvSpPr txBox="1">
            <a:spLocks noChangeArrowheads="1"/>
          </p:cNvSpPr>
          <p:nvPr/>
        </p:nvSpPr>
        <p:spPr bwMode="auto">
          <a:xfrm>
            <a:off x="2771775" y="5556250"/>
            <a:ext cx="1008063" cy="204788"/>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a:solidFill>
                  <a:schemeClr val="bg1"/>
                </a:solidFill>
              </a:rPr>
              <a:t>Croissance</a:t>
            </a:r>
          </a:p>
        </p:txBody>
      </p:sp>
      <p:sp>
        <p:nvSpPr>
          <p:cNvPr id="61473" name="Text Box 33"/>
          <p:cNvSpPr txBox="1">
            <a:spLocks noChangeArrowheads="1"/>
          </p:cNvSpPr>
          <p:nvPr/>
        </p:nvSpPr>
        <p:spPr bwMode="auto">
          <a:xfrm>
            <a:off x="4716463" y="4332288"/>
            <a:ext cx="1008062" cy="204787"/>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a:solidFill>
                  <a:schemeClr val="bg1"/>
                </a:solidFill>
              </a:rPr>
              <a:t>Maturité</a:t>
            </a:r>
          </a:p>
        </p:txBody>
      </p:sp>
      <p:sp>
        <p:nvSpPr>
          <p:cNvPr id="61474" name="Text Box 34"/>
          <p:cNvSpPr txBox="1">
            <a:spLocks noChangeArrowheads="1"/>
          </p:cNvSpPr>
          <p:nvPr/>
        </p:nvSpPr>
        <p:spPr bwMode="auto">
          <a:xfrm>
            <a:off x="3635375" y="4979988"/>
            <a:ext cx="1008063" cy="204787"/>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Turbulences</a:t>
            </a:r>
          </a:p>
        </p:txBody>
      </p:sp>
      <p:sp>
        <p:nvSpPr>
          <p:cNvPr id="61475" name="Text Box 35"/>
          <p:cNvSpPr txBox="1">
            <a:spLocks noChangeArrowheads="1"/>
          </p:cNvSpPr>
          <p:nvPr/>
        </p:nvSpPr>
        <p:spPr bwMode="auto">
          <a:xfrm>
            <a:off x="6443663" y="5124450"/>
            <a:ext cx="1008062" cy="204788"/>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a:solidFill>
                  <a:schemeClr val="bg1"/>
                </a:solidFill>
              </a:rPr>
              <a:t>Déclin</a:t>
            </a:r>
          </a:p>
        </p:txBody>
      </p:sp>
      <p:sp>
        <p:nvSpPr>
          <p:cNvPr id="61490" name="Text Box 50"/>
          <p:cNvSpPr txBox="1">
            <a:spLocks noChangeArrowheads="1"/>
          </p:cNvSpPr>
          <p:nvPr/>
        </p:nvSpPr>
        <p:spPr bwMode="auto">
          <a:xfrm>
            <a:off x="5795963" y="3179763"/>
            <a:ext cx="1728787" cy="366712"/>
          </a:xfrm>
          <a:prstGeom prst="rect">
            <a:avLst/>
          </a:prstGeom>
          <a:solidFill>
            <a:srgbClr val="3333CC"/>
          </a:solidFill>
          <a:ln w="9525">
            <a:noFill/>
            <a:miter lim="800000"/>
            <a:headEnd/>
            <a:tailEnd/>
          </a:ln>
          <a:effectLst/>
        </p:spPr>
        <p:txBody>
          <a:bodyPr>
            <a:spAutoFit/>
          </a:bodyPr>
          <a:lstStyle/>
          <a:p>
            <a:pPr>
              <a:spcBef>
                <a:spcPct val="50000"/>
              </a:spcBef>
            </a:pPr>
            <a:r>
              <a:rPr lang="fr-FR" sz="1800" dirty="0">
                <a:solidFill>
                  <a:schemeClr val="bg1"/>
                </a:solidFill>
              </a:rPr>
              <a:t>Ex : la vidéo</a:t>
            </a:r>
          </a:p>
        </p:txBody>
      </p:sp>
      <p:sp>
        <p:nvSpPr>
          <p:cNvPr id="61493" name="Rectangle 53"/>
          <p:cNvSpPr>
            <a:spLocks noGrp="1" noChangeArrowheads="1"/>
          </p:cNvSpPr>
          <p:nvPr>
            <p:ph type="title" idx="4294967295"/>
          </p:nvPr>
        </p:nvSpPr>
        <p:spPr>
          <a:xfrm>
            <a:off x="2513806" y="260648"/>
            <a:ext cx="3929857"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Espace réservé du numéro de diapositive 5"/>
          <p:cNvSpPr>
            <a:spLocks noGrp="1"/>
          </p:cNvSpPr>
          <p:nvPr>
            <p:ph type="sldNum" sz="quarter" idx="4"/>
          </p:nvPr>
        </p:nvSpPr>
        <p:spPr>
          <a:xfrm>
            <a:off x="8675688" y="6624638"/>
            <a:ext cx="468312" cy="260350"/>
          </a:xfrm>
        </p:spPr>
        <p:txBody>
          <a:bodyPr/>
          <a:lstStyle/>
          <a:p>
            <a:fld id="{9C5D1228-8EB3-4372-82FB-D3B52BF25572}" type="slidenum">
              <a:rPr lang="fr-FR"/>
              <a:pPr/>
              <a:t>230</a:t>
            </a:fld>
            <a:endParaRPr lang="fr-FR"/>
          </a:p>
        </p:txBody>
      </p:sp>
      <p:sp>
        <p:nvSpPr>
          <p:cNvPr id="63492" name="Text Box 4"/>
          <p:cNvSpPr txBox="1">
            <a:spLocks noChangeArrowheads="1"/>
          </p:cNvSpPr>
          <p:nvPr/>
        </p:nvSpPr>
        <p:spPr bwMode="auto">
          <a:xfrm>
            <a:off x="971550" y="12985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3493" name="Text Box 5"/>
          <p:cNvSpPr txBox="1">
            <a:spLocks noChangeArrowheads="1"/>
          </p:cNvSpPr>
          <p:nvPr/>
        </p:nvSpPr>
        <p:spPr bwMode="auto">
          <a:xfrm>
            <a:off x="4716463" y="1268413"/>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maturité du marché</a:t>
            </a:r>
          </a:p>
        </p:txBody>
      </p:sp>
      <p:sp>
        <p:nvSpPr>
          <p:cNvPr id="63494" name="AutoShape 6"/>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3496" name="Rectangle 8"/>
          <p:cNvSpPr>
            <a:spLocks noGrp="1" noChangeArrowheads="1"/>
          </p:cNvSpPr>
          <p:nvPr>
            <p:ph type="body" idx="4294967295"/>
          </p:nvPr>
        </p:nvSpPr>
        <p:spPr>
          <a:xfrm>
            <a:off x="1330325" y="1844675"/>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Le cycle de vie</a:t>
            </a:r>
          </a:p>
        </p:txBody>
      </p:sp>
      <p:grpSp>
        <p:nvGrpSpPr>
          <p:cNvPr id="63498" name="Group 10"/>
          <p:cNvGrpSpPr>
            <a:grpSpLocks/>
          </p:cNvGrpSpPr>
          <p:nvPr/>
        </p:nvGrpSpPr>
        <p:grpSpPr bwMode="auto">
          <a:xfrm>
            <a:off x="395288" y="1844675"/>
            <a:ext cx="793750" cy="431800"/>
            <a:chOff x="295" y="1660"/>
            <a:chExt cx="726" cy="409"/>
          </a:xfrm>
          <a:solidFill>
            <a:srgbClr val="3333CC"/>
          </a:solidFill>
        </p:grpSpPr>
        <p:sp>
          <p:nvSpPr>
            <p:cNvPr id="63499" name="AutoShape 11"/>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63500" name="AutoShape 12"/>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63501" name="Line 13"/>
          <p:cNvSpPr>
            <a:spLocks noChangeShapeType="1"/>
          </p:cNvSpPr>
          <p:nvPr/>
        </p:nvSpPr>
        <p:spPr bwMode="auto">
          <a:xfrm>
            <a:off x="1403350" y="3540125"/>
            <a:ext cx="1588" cy="2855913"/>
          </a:xfrm>
          <a:prstGeom prst="line">
            <a:avLst/>
          </a:prstGeom>
          <a:noFill/>
          <a:ln w="38100">
            <a:solidFill>
              <a:srgbClr val="3333CC"/>
            </a:solidFill>
            <a:round/>
            <a:headEnd type="triangle" w="med" len="med"/>
            <a:tailEnd/>
          </a:ln>
          <a:effectLst/>
        </p:spPr>
        <p:txBody>
          <a:bodyPr/>
          <a:lstStyle/>
          <a:p>
            <a:endParaRPr lang="fr-FR"/>
          </a:p>
        </p:txBody>
      </p:sp>
      <p:sp>
        <p:nvSpPr>
          <p:cNvPr id="63502" name="Line 14"/>
          <p:cNvSpPr>
            <a:spLocks noChangeShapeType="1"/>
          </p:cNvSpPr>
          <p:nvPr/>
        </p:nvSpPr>
        <p:spPr bwMode="auto">
          <a:xfrm>
            <a:off x="1404938" y="6396038"/>
            <a:ext cx="6192837" cy="0"/>
          </a:xfrm>
          <a:prstGeom prst="line">
            <a:avLst/>
          </a:prstGeom>
          <a:noFill/>
          <a:ln w="38100">
            <a:solidFill>
              <a:srgbClr val="3333CC"/>
            </a:solidFill>
            <a:round/>
            <a:headEnd/>
            <a:tailEnd type="triangle" w="med" len="med"/>
          </a:ln>
          <a:effectLst/>
        </p:spPr>
        <p:txBody>
          <a:bodyPr/>
          <a:lstStyle/>
          <a:p>
            <a:endParaRPr lang="fr-FR"/>
          </a:p>
        </p:txBody>
      </p:sp>
      <p:sp>
        <p:nvSpPr>
          <p:cNvPr id="63503" name="Text Box 15"/>
          <p:cNvSpPr txBox="1">
            <a:spLocks noChangeArrowheads="1"/>
          </p:cNvSpPr>
          <p:nvPr/>
        </p:nvSpPr>
        <p:spPr bwMode="auto">
          <a:xfrm>
            <a:off x="468313" y="3611563"/>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63504" name="Text Box 16"/>
          <p:cNvSpPr txBox="1">
            <a:spLocks noChangeArrowheads="1"/>
          </p:cNvSpPr>
          <p:nvPr/>
        </p:nvSpPr>
        <p:spPr bwMode="auto">
          <a:xfrm>
            <a:off x="6805613" y="6467475"/>
            <a:ext cx="863600" cy="274638"/>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63505" name="Line 17"/>
          <p:cNvSpPr>
            <a:spLocks noChangeShapeType="1"/>
          </p:cNvSpPr>
          <p:nvPr/>
        </p:nvSpPr>
        <p:spPr bwMode="auto">
          <a:xfrm>
            <a:off x="2700338" y="5556250"/>
            <a:ext cx="0" cy="839788"/>
          </a:xfrm>
          <a:prstGeom prst="line">
            <a:avLst/>
          </a:prstGeom>
          <a:noFill/>
          <a:ln w="28575">
            <a:solidFill>
              <a:schemeClr val="tx1"/>
            </a:solidFill>
            <a:prstDash val="sysDot"/>
            <a:round/>
            <a:headEnd/>
            <a:tailEnd/>
          </a:ln>
          <a:effectLst/>
        </p:spPr>
        <p:txBody>
          <a:bodyPr/>
          <a:lstStyle/>
          <a:p>
            <a:endParaRPr lang="fr-FR"/>
          </a:p>
        </p:txBody>
      </p:sp>
      <p:sp>
        <p:nvSpPr>
          <p:cNvPr id="63506" name="Line 18"/>
          <p:cNvSpPr>
            <a:spLocks noChangeShapeType="1"/>
          </p:cNvSpPr>
          <p:nvPr/>
        </p:nvSpPr>
        <p:spPr bwMode="auto">
          <a:xfrm>
            <a:off x="3779838" y="4548188"/>
            <a:ext cx="0" cy="1801812"/>
          </a:xfrm>
          <a:prstGeom prst="line">
            <a:avLst/>
          </a:prstGeom>
          <a:noFill/>
          <a:ln w="28575">
            <a:solidFill>
              <a:schemeClr val="tx1"/>
            </a:solidFill>
            <a:prstDash val="sysDot"/>
            <a:round/>
            <a:headEnd/>
            <a:tailEnd/>
          </a:ln>
          <a:effectLst/>
        </p:spPr>
        <p:txBody>
          <a:bodyPr/>
          <a:lstStyle/>
          <a:p>
            <a:endParaRPr lang="fr-FR"/>
          </a:p>
        </p:txBody>
      </p:sp>
      <p:sp>
        <p:nvSpPr>
          <p:cNvPr id="63507" name="Text Box 19"/>
          <p:cNvSpPr txBox="1">
            <a:spLocks noChangeArrowheads="1"/>
          </p:cNvSpPr>
          <p:nvPr/>
        </p:nvSpPr>
        <p:spPr bwMode="auto">
          <a:xfrm>
            <a:off x="1476375" y="6061075"/>
            <a:ext cx="1008063"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Introduction</a:t>
            </a:r>
          </a:p>
        </p:txBody>
      </p:sp>
      <p:sp>
        <p:nvSpPr>
          <p:cNvPr id="63508" name="Freeform 20"/>
          <p:cNvSpPr>
            <a:spLocks/>
          </p:cNvSpPr>
          <p:nvPr/>
        </p:nvSpPr>
        <p:spPr bwMode="auto">
          <a:xfrm>
            <a:off x="1403350" y="4056063"/>
            <a:ext cx="6697663" cy="1944687"/>
          </a:xfrm>
          <a:custGeom>
            <a:avLst/>
            <a:gdLst/>
            <a:ahLst/>
            <a:cxnLst>
              <a:cxn ang="0">
                <a:pos x="0" y="1217"/>
              </a:cxn>
              <a:cxn ang="0">
                <a:pos x="635" y="1081"/>
              </a:cxn>
              <a:cxn ang="0">
                <a:pos x="1406" y="355"/>
              </a:cxn>
              <a:cxn ang="0">
                <a:pos x="2041" y="83"/>
              </a:cxn>
              <a:cxn ang="0">
                <a:pos x="2994" y="83"/>
              </a:cxn>
              <a:cxn ang="0">
                <a:pos x="3765" y="582"/>
              </a:cxn>
              <a:cxn ang="0">
                <a:pos x="4219" y="1217"/>
              </a:cxn>
            </a:cxnLst>
            <a:rect l="0" t="0" r="r" b="b"/>
            <a:pathLst>
              <a:path w="4219" h="1225">
                <a:moveTo>
                  <a:pt x="0" y="1217"/>
                </a:moveTo>
                <a:cubicBezTo>
                  <a:pt x="200" y="1221"/>
                  <a:pt x="401" y="1225"/>
                  <a:pt x="635" y="1081"/>
                </a:cubicBezTo>
                <a:cubicBezTo>
                  <a:pt x="869" y="937"/>
                  <a:pt x="1172" y="521"/>
                  <a:pt x="1406" y="355"/>
                </a:cubicBezTo>
                <a:cubicBezTo>
                  <a:pt x="1640" y="189"/>
                  <a:pt x="1776" y="128"/>
                  <a:pt x="2041" y="83"/>
                </a:cubicBezTo>
                <a:cubicBezTo>
                  <a:pt x="2306" y="38"/>
                  <a:pt x="2707" y="0"/>
                  <a:pt x="2994" y="83"/>
                </a:cubicBezTo>
                <a:cubicBezTo>
                  <a:pt x="3281" y="166"/>
                  <a:pt x="3561" y="393"/>
                  <a:pt x="3765" y="582"/>
                </a:cubicBezTo>
                <a:cubicBezTo>
                  <a:pt x="3969" y="771"/>
                  <a:pt x="4094" y="994"/>
                  <a:pt x="4219" y="1217"/>
                </a:cubicBezTo>
              </a:path>
            </a:pathLst>
          </a:custGeom>
          <a:noFill/>
          <a:ln w="38100" cmpd="sng">
            <a:solidFill>
              <a:srgbClr val="333399"/>
            </a:solidFill>
            <a:round/>
            <a:headEnd/>
            <a:tailEnd/>
          </a:ln>
          <a:effectLst/>
        </p:spPr>
        <p:txBody>
          <a:bodyPr/>
          <a:lstStyle/>
          <a:p>
            <a:endParaRPr lang="fr-FR"/>
          </a:p>
        </p:txBody>
      </p:sp>
      <p:sp>
        <p:nvSpPr>
          <p:cNvPr id="63509" name="Line 21"/>
          <p:cNvSpPr>
            <a:spLocks noChangeShapeType="1"/>
          </p:cNvSpPr>
          <p:nvPr/>
        </p:nvSpPr>
        <p:spPr bwMode="auto">
          <a:xfrm>
            <a:off x="4500563" y="4259263"/>
            <a:ext cx="0" cy="2160587"/>
          </a:xfrm>
          <a:prstGeom prst="line">
            <a:avLst/>
          </a:prstGeom>
          <a:noFill/>
          <a:ln w="28575">
            <a:solidFill>
              <a:schemeClr val="tx1"/>
            </a:solidFill>
            <a:prstDash val="sysDot"/>
            <a:round/>
            <a:headEnd/>
            <a:tailEnd/>
          </a:ln>
          <a:effectLst/>
        </p:spPr>
        <p:txBody>
          <a:bodyPr/>
          <a:lstStyle/>
          <a:p>
            <a:endParaRPr lang="fr-FR"/>
          </a:p>
        </p:txBody>
      </p:sp>
      <p:sp>
        <p:nvSpPr>
          <p:cNvPr id="63510" name="Line 22"/>
          <p:cNvSpPr>
            <a:spLocks noChangeShapeType="1"/>
          </p:cNvSpPr>
          <p:nvPr/>
        </p:nvSpPr>
        <p:spPr bwMode="auto">
          <a:xfrm>
            <a:off x="6227763" y="4259263"/>
            <a:ext cx="0" cy="2160587"/>
          </a:xfrm>
          <a:prstGeom prst="line">
            <a:avLst/>
          </a:prstGeom>
          <a:noFill/>
          <a:ln w="28575">
            <a:solidFill>
              <a:schemeClr val="tx1"/>
            </a:solidFill>
            <a:prstDash val="sysDot"/>
            <a:round/>
            <a:headEnd/>
            <a:tailEnd/>
          </a:ln>
          <a:effectLst/>
        </p:spPr>
        <p:txBody>
          <a:bodyPr/>
          <a:lstStyle/>
          <a:p>
            <a:endParaRPr lang="fr-FR"/>
          </a:p>
        </p:txBody>
      </p:sp>
      <p:sp>
        <p:nvSpPr>
          <p:cNvPr id="63511" name="Text Box 23"/>
          <p:cNvSpPr txBox="1">
            <a:spLocks noChangeArrowheads="1"/>
          </p:cNvSpPr>
          <p:nvPr/>
        </p:nvSpPr>
        <p:spPr bwMode="auto">
          <a:xfrm>
            <a:off x="2771775" y="5700713"/>
            <a:ext cx="1008063"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Croissance</a:t>
            </a:r>
          </a:p>
        </p:txBody>
      </p:sp>
      <p:sp>
        <p:nvSpPr>
          <p:cNvPr id="63512" name="Text Box 24"/>
          <p:cNvSpPr txBox="1">
            <a:spLocks noChangeArrowheads="1"/>
          </p:cNvSpPr>
          <p:nvPr/>
        </p:nvSpPr>
        <p:spPr bwMode="auto">
          <a:xfrm>
            <a:off x="4716463" y="4476750"/>
            <a:ext cx="1008062"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a:solidFill>
                  <a:schemeClr val="bg1"/>
                </a:solidFill>
              </a:rPr>
              <a:t>Maturité</a:t>
            </a:r>
          </a:p>
        </p:txBody>
      </p:sp>
      <p:sp>
        <p:nvSpPr>
          <p:cNvPr id="63513" name="Text Box 25"/>
          <p:cNvSpPr txBox="1">
            <a:spLocks noChangeArrowheads="1"/>
          </p:cNvSpPr>
          <p:nvPr/>
        </p:nvSpPr>
        <p:spPr bwMode="auto">
          <a:xfrm>
            <a:off x="3635375" y="5124450"/>
            <a:ext cx="1008063"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Turbulences</a:t>
            </a:r>
          </a:p>
        </p:txBody>
      </p:sp>
      <p:sp>
        <p:nvSpPr>
          <p:cNvPr id="63514" name="Text Box 26"/>
          <p:cNvSpPr txBox="1">
            <a:spLocks noChangeArrowheads="1"/>
          </p:cNvSpPr>
          <p:nvPr/>
        </p:nvSpPr>
        <p:spPr bwMode="auto">
          <a:xfrm>
            <a:off x="6443663" y="5268913"/>
            <a:ext cx="1008062"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Déclin</a:t>
            </a:r>
          </a:p>
        </p:txBody>
      </p:sp>
      <p:sp>
        <p:nvSpPr>
          <p:cNvPr id="63515" name="Text Box 27"/>
          <p:cNvSpPr txBox="1">
            <a:spLocks noChangeArrowheads="1"/>
          </p:cNvSpPr>
          <p:nvPr/>
        </p:nvSpPr>
        <p:spPr bwMode="auto">
          <a:xfrm>
            <a:off x="1547813" y="2420938"/>
            <a:ext cx="7128643" cy="689420"/>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Introduction	</a:t>
            </a:r>
            <a:r>
              <a:rPr lang="fr-FR" sz="1800" dirty="0">
                <a:solidFill>
                  <a:schemeClr val="accent6">
                    <a:lumMod val="75000"/>
                  </a:schemeClr>
                </a:solidFill>
              </a:rPr>
              <a:t>phase de lancement</a:t>
            </a:r>
          </a:p>
          <a:p>
            <a:pPr>
              <a:spcBef>
                <a:spcPct val="30000"/>
              </a:spcBef>
            </a:pPr>
            <a:r>
              <a:rPr lang="fr-FR" sz="1600" dirty="0">
                <a:solidFill>
                  <a:schemeClr val="accent6">
                    <a:lumMod val="75000"/>
                  </a:schemeClr>
                </a:solidFill>
              </a:rPr>
              <a:t>Croissance faible - l’innovation prend du temps à se diffuser</a:t>
            </a:r>
          </a:p>
        </p:txBody>
      </p:sp>
      <p:sp>
        <p:nvSpPr>
          <p:cNvPr id="63516" name="Text Box 28"/>
          <p:cNvSpPr txBox="1">
            <a:spLocks noChangeArrowheads="1"/>
          </p:cNvSpPr>
          <p:nvPr/>
        </p:nvSpPr>
        <p:spPr bwMode="auto">
          <a:xfrm>
            <a:off x="1547812" y="3284538"/>
            <a:ext cx="7128644" cy="689420"/>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Croissance	</a:t>
            </a:r>
            <a:r>
              <a:rPr lang="fr-FR" sz="1800" dirty="0">
                <a:solidFill>
                  <a:schemeClr val="accent6">
                    <a:lumMod val="75000"/>
                  </a:schemeClr>
                </a:solidFill>
              </a:rPr>
              <a:t>phase de développement</a:t>
            </a:r>
            <a:endParaRPr lang="fr-FR" sz="1800" b="1" dirty="0">
              <a:solidFill>
                <a:schemeClr val="accent6">
                  <a:lumMod val="75000"/>
                </a:schemeClr>
              </a:solidFill>
            </a:endParaRPr>
          </a:p>
          <a:p>
            <a:pPr>
              <a:spcBef>
                <a:spcPct val="30000"/>
              </a:spcBef>
            </a:pPr>
            <a:r>
              <a:rPr lang="fr-FR" sz="1600" dirty="0">
                <a:solidFill>
                  <a:schemeClr val="accent6">
                    <a:lumMod val="75000"/>
                  </a:schemeClr>
                </a:solidFill>
              </a:rPr>
              <a:t>Forte accélération de la croissance - le produit se diffuse et est mieux connu</a:t>
            </a:r>
          </a:p>
        </p:txBody>
      </p:sp>
      <p:sp>
        <p:nvSpPr>
          <p:cNvPr id="63522" name="Rectangle 34"/>
          <p:cNvSpPr>
            <a:spLocks noGrp="1" noChangeArrowheads="1"/>
          </p:cNvSpPr>
          <p:nvPr>
            <p:ph type="title" idx="4294967295"/>
          </p:nvPr>
        </p:nvSpPr>
        <p:spPr>
          <a:xfrm>
            <a:off x="2555876" y="332656"/>
            <a:ext cx="3671888"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3515"/>
                                        </p:tgtEl>
                                        <p:attrNameLst>
                                          <p:attrName>style.visibility</p:attrName>
                                        </p:attrNameLst>
                                      </p:cBhvr>
                                      <p:to>
                                        <p:strVal val="visible"/>
                                      </p:to>
                                    </p:set>
                                    <p:animEffect transition="in" filter="checkerboard(across)">
                                      <p:cBhvr>
                                        <p:cTn id="7" dur="500"/>
                                        <p:tgtEl>
                                          <p:spTgt spid="6351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63516"/>
                                        </p:tgtEl>
                                        <p:attrNameLst>
                                          <p:attrName>style.visibility</p:attrName>
                                        </p:attrNameLst>
                                      </p:cBhvr>
                                      <p:to>
                                        <p:strVal val="visible"/>
                                      </p:to>
                                    </p:set>
                                    <p:animEffect transition="in" filter="checkerboard(across)">
                                      <p:cBhvr>
                                        <p:cTn id="12" dur="500"/>
                                        <p:tgtEl>
                                          <p:spTgt spid="63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515" grpId="0" animBg="1"/>
      <p:bldP spid="63516" grpId="0" animBg="1"/>
    </p:bldLst>
  </p:timing>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Espace réservé du numéro de diapositive 5"/>
          <p:cNvSpPr>
            <a:spLocks noGrp="1"/>
          </p:cNvSpPr>
          <p:nvPr>
            <p:ph type="sldNum" sz="quarter" idx="4"/>
          </p:nvPr>
        </p:nvSpPr>
        <p:spPr>
          <a:xfrm>
            <a:off x="8675688" y="6624638"/>
            <a:ext cx="468312" cy="260350"/>
          </a:xfrm>
        </p:spPr>
        <p:txBody>
          <a:bodyPr/>
          <a:lstStyle/>
          <a:p>
            <a:fld id="{8968EA52-5A67-4593-8A4B-5176C5BB6C93}" type="slidenum">
              <a:rPr lang="fr-FR"/>
              <a:pPr/>
              <a:t>231</a:t>
            </a:fld>
            <a:endParaRPr lang="fr-FR"/>
          </a:p>
        </p:txBody>
      </p:sp>
      <p:sp>
        <p:nvSpPr>
          <p:cNvPr id="64516" name="Text Box 4"/>
          <p:cNvSpPr txBox="1">
            <a:spLocks noChangeArrowheads="1"/>
          </p:cNvSpPr>
          <p:nvPr/>
        </p:nvSpPr>
        <p:spPr bwMode="auto">
          <a:xfrm>
            <a:off x="971550" y="120173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4517" name="Text Box 5"/>
          <p:cNvSpPr txBox="1">
            <a:spLocks noChangeArrowheads="1"/>
          </p:cNvSpPr>
          <p:nvPr/>
        </p:nvSpPr>
        <p:spPr bwMode="auto">
          <a:xfrm>
            <a:off x="4716463" y="1171575"/>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maturité du marché</a:t>
            </a:r>
          </a:p>
        </p:txBody>
      </p:sp>
      <p:sp>
        <p:nvSpPr>
          <p:cNvPr id="64518" name="AutoShape 6"/>
          <p:cNvSpPr>
            <a:spLocks noChangeArrowheads="1"/>
          </p:cNvSpPr>
          <p:nvPr/>
        </p:nvSpPr>
        <p:spPr bwMode="auto">
          <a:xfrm rot="5400000">
            <a:off x="4284663" y="12207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4519" name="Text Box 7"/>
          <p:cNvSpPr txBox="1">
            <a:spLocks noChangeArrowheads="1"/>
          </p:cNvSpPr>
          <p:nvPr/>
        </p:nvSpPr>
        <p:spPr bwMode="auto">
          <a:xfrm>
            <a:off x="900113" y="1557338"/>
            <a:ext cx="7848600" cy="396875"/>
          </a:xfrm>
          <a:prstGeom prst="rect">
            <a:avLst/>
          </a:prstGeom>
          <a:noFill/>
          <a:ln w="9525" algn="ctr">
            <a:noFill/>
            <a:miter lim="800000"/>
            <a:headEnd/>
            <a:tailEnd/>
          </a:ln>
          <a:effectLst/>
        </p:spPr>
        <p:txBody>
          <a:bodyPr>
            <a:spAutoFit/>
          </a:bodyPr>
          <a:lstStyle/>
          <a:p>
            <a:pPr>
              <a:spcBef>
                <a:spcPct val="50000"/>
              </a:spcBef>
            </a:pPr>
            <a:r>
              <a:rPr lang="fr-FR" sz="2000" b="1" dirty="0">
                <a:solidFill>
                  <a:schemeClr val="accent6">
                    <a:lumMod val="75000"/>
                  </a:schemeClr>
                </a:solidFill>
              </a:rPr>
              <a:t>Comment le marché va-t-il évoluer ?</a:t>
            </a:r>
          </a:p>
        </p:txBody>
      </p:sp>
      <p:sp>
        <p:nvSpPr>
          <p:cNvPr id="64520" name="Rectangle 8"/>
          <p:cNvSpPr>
            <a:spLocks noGrp="1" noChangeArrowheads="1"/>
          </p:cNvSpPr>
          <p:nvPr>
            <p:ph type="body" idx="4294967295"/>
          </p:nvPr>
        </p:nvSpPr>
        <p:spPr>
          <a:xfrm>
            <a:off x="1403350" y="2324100"/>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Le cycle de vie</a:t>
            </a:r>
          </a:p>
        </p:txBody>
      </p:sp>
      <p:sp>
        <p:nvSpPr>
          <p:cNvPr id="64521" name="Text Box 9"/>
          <p:cNvSpPr txBox="1">
            <a:spLocks noChangeArrowheads="1"/>
          </p:cNvSpPr>
          <p:nvPr/>
        </p:nvSpPr>
        <p:spPr bwMode="auto">
          <a:xfrm>
            <a:off x="969963" y="1870075"/>
            <a:ext cx="7850187" cy="366713"/>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Introduire le temps dans l’analyse : Adopter une analyse dynamique</a:t>
            </a:r>
          </a:p>
        </p:txBody>
      </p:sp>
      <p:grpSp>
        <p:nvGrpSpPr>
          <p:cNvPr id="64522" name="Group 10"/>
          <p:cNvGrpSpPr>
            <a:grpSpLocks/>
          </p:cNvGrpSpPr>
          <p:nvPr/>
        </p:nvGrpSpPr>
        <p:grpSpPr bwMode="auto">
          <a:xfrm>
            <a:off x="468313" y="2324100"/>
            <a:ext cx="793750" cy="431800"/>
            <a:chOff x="295" y="1660"/>
            <a:chExt cx="726" cy="409"/>
          </a:xfrm>
          <a:solidFill>
            <a:srgbClr val="3333CC"/>
          </a:solidFill>
        </p:grpSpPr>
        <p:sp>
          <p:nvSpPr>
            <p:cNvPr id="64523" name="AutoShape 11"/>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64524" name="AutoShape 12"/>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64525" name="Line 13"/>
          <p:cNvSpPr>
            <a:spLocks noChangeShapeType="1"/>
          </p:cNvSpPr>
          <p:nvPr/>
        </p:nvSpPr>
        <p:spPr bwMode="auto">
          <a:xfrm>
            <a:off x="1403350" y="3487738"/>
            <a:ext cx="1588" cy="2855912"/>
          </a:xfrm>
          <a:prstGeom prst="line">
            <a:avLst/>
          </a:prstGeom>
          <a:noFill/>
          <a:ln w="38100">
            <a:solidFill>
              <a:srgbClr val="3333CC"/>
            </a:solidFill>
            <a:round/>
            <a:headEnd type="triangle" w="med" len="med"/>
            <a:tailEnd/>
          </a:ln>
          <a:effectLst/>
        </p:spPr>
        <p:txBody>
          <a:bodyPr/>
          <a:lstStyle/>
          <a:p>
            <a:endParaRPr lang="fr-FR"/>
          </a:p>
        </p:txBody>
      </p:sp>
      <p:sp>
        <p:nvSpPr>
          <p:cNvPr id="64526" name="Line 14"/>
          <p:cNvSpPr>
            <a:spLocks noChangeShapeType="1"/>
          </p:cNvSpPr>
          <p:nvPr/>
        </p:nvSpPr>
        <p:spPr bwMode="auto">
          <a:xfrm>
            <a:off x="1404938" y="6357938"/>
            <a:ext cx="6192837" cy="0"/>
          </a:xfrm>
          <a:prstGeom prst="line">
            <a:avLst/>
          </a:prstGeom>
          <a:noFill/>
          <a:ln w="38100">
            <a:solidFill>
              <a:srgbClr val="3333CC"/>
            </a:solidFill>
            <a:round/>
            <a:headEnd/>
            <a:tailEnd type="triangle" w="med" len="med"/>
          </a:ln>
          <a:effectLst/>
        </p:spPr>
        <p:txBody>
          <a:bodyPr/>
          <a:lstStyle/>
          <a:p>
            <a:endParaRPr lang="fr-FR"/>
          </a:p>
        </p:txBody>
      </p:sp>
      <p:sp>
        <p:nvSpPr>
          <p:cNvPr id="64527" name="Text Box 15"/>
          <p:cNvSpPr txBox="1">
            <a:spLocks noChangeArrowheads="1"/>
          </p:cNvSpPr>
          <p:nvPr/>
        </p:nvSpPr>
        <p:spPr bwMode="auto">
          <a:xfrm>
            <a:off x="468313" y="3573463"/>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64528" name="Text Box 16"/>
          <p:cNvSpPr txBox="1">
            <a:spLocks noChangeArrowheads="1"/>
          </p:cNvSpPr>
          <p:nvPr/>
        </p:nvSpPr>
        <p:spPr bwMode="auto">
          <a:xfrm>
            <a:off x="6805613" y="6369050"/>
            <a:ext cx="863600" cy="274638"/>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64529" name="Line 17"/>
          <p:cNvSpPr>
            <a:spLocks noChangeShapeType="1"/>
          </p:cNvSpPr>
          <p:nvPr/>
        </p:nvSpPr>
        <p:spPr bwMode="auto">
          <a:xfrm>
            <a:off x="2700338" y="5518150"/>
            <a:ext cx="0" cy="839788"/>
          </a:xfrm>
          <a:prstGeom prst="line">
            <a:avLst/>
          </a:prstGeom>
          <a:noFill/>
          <a:ln w="28575">
            <a:solidFill>
              <a:schemeClr val="tx1"/>
            </a:solidFill>
            <a:prstDash val="sysDot"/>
            <a:round/>
            <a:headEnd/>
            <a:tailEnd/>
          </a:ln>
          <a:effectLst/>
        </p:spPr>
        <p:txBody>
          <a:bodyPr/>
          <a:lstStyle/>
          <a:p>
            <a:endParaRPr lang="fr-FR"/>
          </a:p>
        </p:txBody>
      </p:sp>
      <p:sp>
        <p:nvSpPr>
          <p:cNvPr id="64530" name="Line 18"/>
          <p:cNvSpPr>
            <a:spLocks noChangeShapeType="1"/>
          </p:cNvSpPr>
          <p:nvPr/>
        </p:nvSpPr>
        <p:spPr bwMode="auto">
          <a:xfrm>
            <a:off x="3779838" y="4510088"/>
            <a:ext cx="0" cy="1801812"/>
          </a:xfrm>
          <a:prstGeom prst="line">
            <a:avLst/>
          </a:prstGeom>
          <a:noFill/>
          <a:ln w="28575">
            <a:solidFill>
              <a:schemeClr val="tx1"/>
            </a:solidFill>
            <a:prstDash val="sysDot"/>
            <a:round/>
            <a:headEnd/>
            <a:tailEnd/>
          </a:ln>
          <a:effectLst/>
        </p:spPr>
        <p:txBody>
          <a:bodyPr/>
          <a:lstStyle/>
          <a:p>
            <a:endParaRPr lang="fr-FR"/>
          </a:p>
        </p:txBody>
      </p:sp>
      <p:sp>
        <p:nvSpPr>
          <p:cNvPr id="64531" name="Text Box 19"/>
          <p:cNvSpPr txBox="1">
            <a:spLocks noChangeArrowheads="1"/>
          </p:cNvSpPr>
          <p:nvPr/>
        </p:nvSpPr>
        <p:spPr bwMode="auto">
          <a:xfrm>
            <a:off x="1476375" y="6008688"/>
            <a:ext cx="1008063"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Introduction</a:t>
            </a:r>
          </a:p>
        </p:txBody>
      </p:sp>
      <p:sp>
        <p:nvSpPr>
          <p:cNvPr id="64532" name="Freeform 20"/>
          <p:cNvSpPr>
            <a:spLocks/>
          </p:cNvSpPr>
          <p:nvPr/>
        </p:nvSpPr>
        <p:spPr bwMode="auto">
          <a:xfrm>
            <a:off x="1403350" y="4003675"/>
            <a:ext cx="6697663" cy="1944688"/>
          </a:xfrm>
          <a:custGeom>
            <a:avLst/>
            <a:gdLst/>
            <a:ahLst/>
            <a:cxnLst>
              <a:cxn ang="0">
                <a:pos x="0" y="1217"/>
              </a:cxn>
              <a:cxn ang="0">
                <a:pos x="635" y="1081"/>
              </a:cxn>
              <a:cxn ang="0">
                <a:pos x="1406" y="355"/>
              </a:cxn>
              <a:cxn ang="0">
                <a:pos x="2041" y="83"/>
              </a:cxn>
              <a:cxn ang="0">
                <a:pos x="2994" y="83"/>
              </a:cxn>
              <a:cxn ang="0">
                <a:pos x="3765" y="582"/>
              </a:cxn>
              <a:cxn ang="0">
                <a:pos x="4219" y="1217"/>
              </a:cxn>
            </a:cxnLst>
            <a:rect l="0" t="0" r="r" b="b"/>
            <a:pathLst>
              <a:path w="4219" h="1225">
                <a:moveTo>
                  <a:pt x="0" y="1217"/>
                </a:moveTo>
                <a:cubicBezTo>
                  <a:pt x="200" y="1221"/>
                  <a:pt x="401" y="1225"/>
                  <a:pt x="635" y="1081"/>
                </a:cubicBezTo>
                <a:cubicBezTo>
                  <a:pt x="869" y="937"/>
                  <a:pt x="1172" y="521"/>
                  <a:pt x="1406" y="355"/>
                </a:cubicBezTo>
                <a:cubicBezTo>
                  <a:pt x="1640" y="189"/>
                  <a:pt x="1776" y="128"/>
                  <a:pt x="2041" y="83"/>
                </a:cubicBezTo>
                <a:cubicBezTo>
                  <a:pt x="2306" y="38"/>
                  <a:pt x="2707" y="0"/>
                  <a:pt x="2994" y="83"/>
                </a:cubicBezTo>
                <a:cubicBezTo>
                  <a:pt x="3281" y="166"/>
                  <a:pt x="3561" y="393"/>
                  <a:pt x="3765" y="582"/>
                </a:cubicBezTo>
                <a:cubicBezTo>
                  <a:pt x="3969" y="771"/>
                  <a:pt x="4094" y="994"/>
                  <a:pt x="4219" y="1217"/>
                </a:cubicBezTo>
              </a:path>
            </a:pathLst>
          </a:custGeom>
          <a:noFill/>
          <a:ln w="38100" cmpd="sng">
            <a:solidFill>
              <a:srgbClr val="3333CC"/>
            </a:solidFill>
            <a:round/>
            <a:headEnd/>
            <a:tailEnd/>
          </a:ln>
          <a:effectLst/>
        </p:spPr>
        <p:txBody>
          <a:bodyPr/>
          <a:lstStyle/>
          <a:p>
            <a:endParaRPr lang="fr-FR"/>
          </a:p>
        </p:txBody>
      </p:sp>
      <p:sp>
        <p:nvSpPr>
          <p:cNvPr id="64533" name="Line 21"/>
          <p:cNvSpPr>
            <a:spLocks noChangeShapeType="1"/>
          </p:cNvSpPr>
          <p:nvPr/>
        </p:nvSpPr>
        <p:spPr bwMode="auto">
          <a:xfrm>
            <a:off x="4500563" y="4221163"/>
            <a:ext cx="0" cy="2160587"/>
          </a:xfrm>
          <a:prstGeom prst="line">
            <a:avLst/>
          </a:prstGeom>
          <a:noFill/>
          <a:ln w="28575">
            <a:solidFill>
              <a:schemeClr val="tx1"/>
            </a:solidFill>
            <a:prstDash val="sysDot"/>
            <a:round/>
            <a:headEnd/>
            <a:tailEnd/>
          </a:ln>
          <a:effectLst/>
        </p:spPr>
        <p:txBody>
          <a:bodyPr/>
          <a:lstStyle/>
          <a:p>
            <a:endParaRPr lang="fr-FR"/>
          </a:p>
        </p:txBody>
      </p:sp>
      <p:sp>
        <p:nvSpPr>
          <p:cNvPr id="64534" name="Line 22"/>
          <p:cNvSpPr>
            <a:spLocks noChangeShapeType="1"/>
          </p:cNvSpPr>
          <p:nvPr/>
        </p:nvSpPr>
        <p:spPr bwMode="auto">
          <a:xfrm>
            <a:off x="6227763" y="4221163"/>
            <a:ext cx="0" cy="2160587"/>
          </a:xfrm>
          <a:prstGeom prst="line">
            <a:avLst/>
          </a:prstGeom>
          <a:noFill/>
          <a:ln w="28575">
            <a:solidFill>
              <a:schemeClr val="tx1"/>
            </a:solidFill>
            <a:prstDash val="sysDot"/>
            <a:round/>
            <a:headEnd/>
            <a:tailEnd/>
          </a:ln>
          <a:effectLst/>
        </p:spPr>
        <p:txBody>
          <a:bodyPr/>
          <a:lstStyle/>
          <a:p>
            <a:endParaRPr lang="fr-FR"/>
          </a:p>
        </p:txBody>
      </p:sp>
      <p:sp>
        <p:nvSpPr>
          <p:cNvPr id="64535" name="Text Box 23"/>
          <p:cNvSpPr txBox="1">
            <a:spLocks noChangeArrowheads="1"/>
          </p:cNvSpPr>
          <p:nvPr/>
        </p:nvSpPr>
        <p:spPr bwMode="auto">
          <a:xfrm>
            <a:off x="2771775" y="5648325"/>
            <a:ext cx="1008063" cy="204788"/>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Croissance</a:t>
            </a:r>
          </a:p>
        </p:txBody>
      </p:sp>
      <p:sp>
        <p:nvSpPr>
          <p:cNvPr id="64536" name="Text Box 24"/>
          <p:cNvSpPr txBox="1">
            <a:spLocks noChangeArrowheads="1"/>
          </p:cNvSpPr>
          <p:nvPr/>
        </p:nvSpPr>
        <p:spPr bwMode="auto">
          <a:xfrm>
            <a:off x="4716463" y="4438650"/>
            <a:ext cx="1008062" cy="204788"/>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Maturité</a:t>
            </a:r>
          </a:p>
        </p:txBody>
      </p:sp>
      <p:sp>
        <p:nvSpPr>
          <p:cNvPr id="64537" name="Text Box 25"/>
          <p:cNvSpPr txBox="1">
            <a:spLocks noChangeArrowheads="1"/>
          </p:cNvSpPr>
          <p:nvPr/>
        </p:nvSpPr>
        <p:spPr bwMode="auto">
          <a:xfrm>
            <a:off x="3635375" y="5072063"/>
            <a:ext cx="1008063"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Turbulences</a:t>
            </a:r>
          </a:p>
        </p:txBody>
      </p:sp>
      <p:sp>
        <p:nvSpPr>
          <p:cNvPr id="64538" name="Text Box 26"/>
          <p:cNvSpPr txBox="1">
            <a:spLocks noChangeArrowheads="1"/>
          </p:cNvSpPr>
          <p:nvPr/>
        </p:nvSpPr>
        <p:spPr bwMode="auto">
          <a:xfrm>
            <a:off x="6443663" y="5216525"/>
            <a:ext cx="1008062"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Déclin</a:t>
            </a:r>
          </a:p>
        </p:txBody>
      </p:sp>
      <p:sp>
        <p:nvSpPr>
          <p:cNvPr id="64541" name="Text Box 29"/>
          <p:cNvSpPr txBox="1">
            <a:spLocks noChangeArrowheads="1"/>
          </p:cNvSpPr>
          <p:nvPr/>
        </p:nvSpPr>
        <p:spPr bwMode="auto">
          <a:xfrm>
            <a:off x="1619250" y="2959100"/>
            <a:ext cx="6913563" cy="935641"/>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Turbulences	</a:t>
            </a:r>
            <a:r>
              <a:rPr lang="fr-FR" sz="1800" dirty="0">
                <a:solidFill>
                  <a:schemeClr val="accent6">
                    <a:lumMod val="75000"/>
                  </a:schemeClr>
                </a:solidFill>
              </a:rPr>
              <a:t>phase de développement</a:t>
            </a:r>
            <a:endParaRPr lang="fr-FR" sz="1800" b="1" dirty="0">
              <a:solidFill>
                <a:schemeClr val="accent6">
                  <a:lumMod val="75000"/>
                </a:schemeClr>
              </a:solidFill>
            </a:endParaRPr>
          </a:p>
          <a:p>
            <a:pPr>
              <a:spcBef>
                <a:spcPct val="30000"/>
              </a:spcBef>
            </a:pPr>
            <a:r>
              <a:rPr lang="fr-FR" sz="1600" dirty="0">
                <a:solidFill>
                  <a:schemeClr val="accent6">
                    <a:lumMod val="75000"/>
                  </a:schemeClr>
                </a:solidFill>
              </a:rPr>
              <a:t>La croissance commence à ralentir - la phase de croissance a attiré des concurrents</a:t>
            </a:r>
          </a:p>
        </p:txBody>
      </p:sp>
      <p:sp>
        <p:nvSpPr>
          <p:cNvPr id="64542" name="Text Box 30"/>
          <p:cNvSpPr txBox="1">
            <a:spLocks noChangeArrowheads="1"/>
          </p:cNvSpPr>
          <p:nvPr/>
        </p:nvSpPr>
        <p:spPr bwMode="auto">
          <a:xfrm>
            <a:off x="1619250" y="4030663"/>
            <a:ext cx="6913563" cy="935641"/>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Maturité		</a:t>
            </a:r>
            <a:r>
              <a:rPr lang="fr-FR" sz="1800" dirty="0">
                <a:solidFill>
                  <a:schemeClr val="accent6">
                    <a:lumMod val="75000"/>
                  </a:schemeClr>
                </a:solidFill>
              </a:rPr>
              <a:t>phase de stabilisation</a:t>
            </a:r>
            <a:endParaRPr lang="fr-FR" sz="1800" b="1" dirty="0">
              <a:solidFill>
                <a:schemeClr val="accent6">
                  <a:lumMod val="75000"/>
                </a:schemeClr>
              </a:solidFill>
            </a:endParaRPr>
          </a:p>
          <a:p>
            <a:pPr>
              <a:spcBef>
                <a:spcPct val="30000"/>
              </a:spcBef>
            </a:pPr>
            <a:r>
              <a:rPr lang="fr-FR" sz="1600" dirty="0">
                <a:solidFill>
                  <a:schemeClr val="accent6">
                    <a:lumMod val="75000"/>
                  </a:schemeClr>
                </a:solidFill>
              </a:rPr>
              <a:t>La croissance faible - Le produit n’est plus considéré comme une innovation - il a atteint son marché potentiel</a:t>
            </a:r>
          </a:p>
        </p:txBody>
      </p:sp>
      <p:sp>
        <p:nvSpPr>
          <p:cNvPr id="64543" name="Text Box 31"/>
          <p:cNvSpPr txBox="1">
            <a:spLocks noChangeArrowheads="1"/>
          </p:cNvSpPr>
          <p:nvPr/>
        </p:nvSpPr>
        <p:spPr bwMode="auto">
          <a:xfrm>
            <a:off x="1619250" y="5158368"/>
            <a:ext cx="6913563" cy="935641"/>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Déclin		</a:t>
            </a:r>
            <a:r>
              <a:rPr lang="fr-FR" sz="1800" dirty="0">
                <a:solidFill>
                  <a:schemeClr val="accent6">
                    <a:lumMod val="75000"/>
                  </a:schemeClr>
                </a:solidFill>
              </a:rPr>
              <a:t>phase de baisse</a:t>
            </a:r>
            <a:endParaRPr lang="fr-FR" sz="1800" b="1" dirty="0">
              <a:solidFill>
                <a:schemeClr val="accent6">
                  <a:lumMod val="75000"/>
                </a:schemeClr>
              </a:solidFill>
            </a:endParaRPr>
          </a:p>
          <a:p>
            <a:pPr>
              <a:spcBef>
                <a:spcPct val="30000"/>
              </a:spcBef>
            </a:pPr>
            <a:r>
              <a:rPr lang="fr-FR" sz="1600" dirty="0">
                <a:solidFill>
                  <a:schemeClr val="accent6">
                    <a:lumMod val="75000"/>
                  </a:schemeClr>
                </a:solidFill>
              </a:rPr>
              <a:t>Les volumes diminuent - Le produit devient obsolète - les consommateurs s’en détournent</a:t>
            </a:r>
          </a:p>
        </p:txBody>
      </p:sp>
      <p:sp>
        <p:nvSpPr>
          <p:cNvPr id="64546" name="Rectangle 34"/>
          <p:cNvSpPr>
            <a:spLocks noGrp="1" noChangeArrowheads="1"/>
          </p:cNvSpPr>
          <p:nvPr>
            <p:ph type="title" idx="4294967295"/>
          </p:nvPr>
        </p:nvSpPr>
        <p:spPr>
          <a:xfrm>
            <a:off x="2910681" y="260648"/>
            <a:ext cx="3713957"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4541"/>
                                        </p:tgtEl>
                                        <p:attrNameLst>
                                          <p:attrName>style.visibility</p:attrName>
                                        </p:attrNameLst>
                                      </p:cBhvr>
                                      <p:to>
                                        <p:strVal val="visible"/>
                                      </p:to>
                                    </p:set>
                                    <p:anim calcmode="lin" valueType="num">
                                      <p:cBhvr>
                                        <p:cTn id="7" dur="1000" fill="hold"/>
                                        <p:tgtEl>
                                          <p:spTgt spid="64541"/>
                                        </p:tgtEl>
                                        <p:attrNameLst>
                                          <p:attrName>ppt_w</p:attrName>
                                        </p:attrNameLst>
                                      </p:cBhvr>
                                      <p:tavLst>
                                        <p:tav tm="0">
                                          <p:val>
                                            <p:strVal val="#ppt_w*0.70"/>
                                          </p:val>
                                        </p:tav>
                                        <p:tav tm="100000">
                                          <p:val>
                                            <p:strVal val="#ppt_w"/>
                                          </p:val>
                                        </p:tav>
                                      </p:tavLst>
                                    </p:anim>
                                    <p:anim calcmode="lin" valueType="num">
                                      <p:cBhvr>
                                        <p:cTn id="8" dur="1000" fill="hold"/>
                                        <p:tgtEl>
                                          <p:spTgt spid="64541"/>
                                        </p:tgtEl>
                                        <p:attrNameLst>
                                          <p:attrName>ppt_h</p:attrName>
                                        </p:attrNameLst>
                                      </p:cBhvr>
                                      <p:tavLst>
                                        <p:tav tm="0">
                                          <p:val>
                                            <p:strVal val="#ppt_h"/>
                                          </p:val>
                                        </p:tav>
                                        <p:tav tm="100000">
                                          <p:val>
                                            <p:strVal val="#ppt_h"/>
                                          </p:val>
                                        </p:tav>
                                      </p:tavLst>
                                    </p:anim>
                                    <p:animEffect transition="in" filter="fade">
                                      <p:cBhvr>
                                        <p:cTn id="9" dur="1000"/>
                                        <p:tgtEl>
                                          <p:spTgt spid="64541"/>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64542"/>
                                        </p:tgtEl>
                                        <p:attrNameLst>
                                          <p:attrName>style.visibility</p:attrName>
                                        </p:attrNameLst>
                                      </p:cBhvr>
                                      <p:to>
                                        <p:strVal val="visible"/>
                                      </p:to>
                                    </p:set>
                                    <p:anim calcmode="lin" valueType="num">
                                      <p:cBhvr>
                                        <p:cTn id="14" dur="1000" fill="hold"/>
                                        <p:tgtEl>
                                          <p:spTgt spid="64542"/>
                                        </p:tgtEl>
                                        <p:attrNameLst>
                                          <p:attrName>ppt_w</p:attrName>
                                        </p:attrNameLst>
                                      </p:cBhvr>
                                      <p:tavLst>
                                        <p:tav tm="0">
                                          <p:val>
                                            <p:strVal val="#ppt_w*0.70"/>
                                          </p:val>
                                        </p:tav>
                                        <p:tav tm="100000">
                                          <p:val>
                                            <p:strVal val="#ppt_w"/>
                                          </p:val>
                                        </p:tav>
                                      </p:tavLst>
                                    </p:anim>
                                    <p:anim calcmode="lin" valueType="num">
                                      <p:cBhvr>
                                        <p:cTn id="15" dur="1000" fill="hold"/>
                                        <p:tgtEl>
                                          <p:spTgt spid="64542"/>
                                        </p:tgtEl>
                                        <p:attrNameLst>
                                          <p:attrName>ppt_h</p:attrName>
                                        </p:attrNameLst>
                                      </p:cBhvr>
                                      <p:tavLst>
                                        <p:tav tm="0">
                                          <p:val>
                                            <p:strVal val="#ppt_h"/>
                                          </p:val>
                                        </p:tav>
                                        <p:tav tm="100000">
                                          <p:val>
                                            <p:strVal val="#ppt_h"/>
                                          </p:val>
                                        </p:tav>
                                      </p:tavLst>
                                    </p:anim>
                                    <p:animEffect transition="in" filter="fade">
                                      <p:cBhvr>
                                        <p:cTn id="16" dur="1000"/>
                                        <p:tgtEl>
                                          <p:spTgt spid="64542"/>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64543"/>
                                        </p:tgtEl>
                                        <p:attrNameLst>
                                          <p:attrName>style.visibility</p:attrName>
                                        </p:attrNameLst>
                                      </p:cBhvr>
                                      <p:to>
                                        <p:strVal val="visible"/>
                                      </p:to>
                                    </p:set>
                                    <p:anim calcmode="lin" valueType="num">
                                      <p:cBhvr>
                                        <p:cTn id="21" dur="1000" fill="hold"/>
                                        <p:tgtEl>
                                          <p:spTgt spid="64543"/>
                                        </p:tgtEl>
                                        <p:attrNameLst>
                                          <p:attrName>ppt_w</p:attrName>
                                        </p:attrNameLst>
                                      </p:cBhvr>
                                      <p:tavLst>
                                        <p:tav tm="0">
                                          <p:val>
                                            <p:strVal val="#ppt_w*0.70"/>
                                          </p:val>
                                        </p:tav>
                                        <p:tav tm="100000">
                                          <p:val>
                                            <p:strVal val="#ppt_w"/>
                                          </p:val>
                                        </p:tav>
                                      </p:tavLst>
                                    </p:anim>
                                    <p:anim calcmode="lin" valueType="num">
                                      <p:cBhvr>
                                        <p:cTn id="22" dur="1000" fill="hold"/>
                                        <p:tgtEl>
                                          <p:spTgt spid="64543"/>
                                        </p:tgtEl>
                                        <p:attrNameLst>
                                          <p:attrName>ppt_h</p:attrName>
                                        </p:attrNameLst>
                                      </p:cBhvr>
                                      <p:tavLst>
                                        <p:tav tm="0">
                                          <p:val>
                                            <p:strVal val="#ppt_h"/>
                                          </p:val>
                                        </p:tav>
                                        <p:tav tm="100000">
                                          <p:val>
                                            <p:strVal val="#ppt_h"/>
                                          </p:val>
                                        </p:tav>
                                      </p:tavLst>
                                    </p:anim>
                                    <p:animEffect transition="in" filter="fade">
                                      <p:cBhvr>
                                        <p:cTn id="23" dur="1000"/>
                                        <p:tgtEl>
                                          <p:spTgt spid="645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41" grpId="0" animBg="1"/>
      <p:bldP spid="64542" grpId="0" animBg="1"/>
      <p:bldP spid="64543" grpId="0" animBg="1"/>
    </p:bldLst>
  </p:timing>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Espace réservé du numéro de diapositive 5"/>
          <p:cNvSpPr>
            <a:spLocks noGrp="1"/>
          </p:cNvSpPr>
          <p:nvPr>
            <p:ph type="sldNum" sz="quarter" idx="4"/>
          </p:nvPr>
        </p:nvSpPr>
        <p:spPr>
          <a:xfrm>
            <a:off x="8675688" y="6624638"/>
            <a:ext cx="468312" cy="260350"/>
          </a:xfrm>
        </p:spPr>
        <p:txBody>
          <a:bodyPr/>
          <a:lstStyle/>
          <a:p>
            <a:fld id="{8CBDF90B-F7C6-43D6-9AAB-5F50EB954ECA}" type="slidenum">
              <a:rPr lang="fr-FR"/>
              <a:pPr/>
              <a:t>232</a:t>
            </a:fld>
            <a:endParaRPr lang="fr-FR"/>
          </a:p>
        </p:txBody>
      </p:sp>
      <p:sp>
        <p:nvSpPr>
          <p:cNvPr id="65540" name="Text Box 4"/>
          <p:cNvSpPr txBox="1">
            <a:spLocks noChangeArrowheads="1"/>
          </p:cNvSpPr>
          <p:nvPr/>
        </p:nvSpPr>
        <p:spPr bwMode="auto">
          <a:xfrm>
            <a:off x="971550" y="1220788"/>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5541" name="Text Box 5"/>
          <p:cNvSpPr txBox="1">
            <a:spLocks noChangeArrowheads="1"/>
          </p:cNvSpPr>
          <p:nvPr/>
        </p:nvSpPr>
        <p:spPr bwMode="auto">
          <a:xfrm>
            <a:off x="4716463" y="1190625"/>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maturité du marché</a:t>
            </a:r>
          </a:p>
        </p:txBody>
      </p:sp>
      <p:sp>
        <p:nvSpPr>
          <p:cNvPr id="65542" name="AutoShape 6"/>
          <p:cNvSpPr>
            <a:spLocks noChangeArrowheads="1"/>
          </p:cNvSpPr>
          <p:nvPr/>
        </p:nvSpPr>
        <p:spPr bwMode="auto">
          <a:xfrm rot="5400000">
            <a:off x="4284663" y="123983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5543" name="Text Box 7"/>
          <p:cNvSpPr txBox="1">
            <a:spLocks noChangeArrowheads="1"/>
          </p:cNvSpPr>
          <p:nvPr/>
        </p:nvSpPr>
        <p:spPr bwMode="auto">
          <a:xfrm>
            <a:off x="900113" y="1670050"/>
            <a:ext cx="7848600" cy="457200"/>
          </a:xfrm>
          <a:prstGeom prst="rect">
            <a:avLst/>
          </a:prstGeom>
          <a:noFill/>
          <a:ln w="9525" algn="ctr">
            <a:noFill/>
            <a:miter lim="800000"/>
            <a:headEnd/>
            <a:tailEnd/>
          </a:ln>
          <a:effectLst/>
        </p:spPr>
        <p:txBody>
          <a:bodyPr>
            <a:spAutoFit/>
          </a:bodyPr>
          <a:lstStyle/>
          <a:p>
            <a:pPr>
              <a:spcBef>
                <a:spcPct val="50000"/>
              </a:spcBef>
            </a:pPr>
            <a:r>
              <a:rPr lang="fr-FR" sz="2400" b="1" dirty="0">
                <a:solidFill>
                  <a:schemeClr val="accent6">
                    <a:lumMod val="75000"/>
                  </a:schemeClr>
                </a:solidFill>
              </a:rPr>
              <a:t>Comment le marché va-t-il évoluer ?</a:t>
            </a:r>
          </a:p>
        </p:txBody>
      </p:sp>
      <p:sp>
        <p:nvSpPr>
          <p:cNvPr id="65544" name="Rectangle 8"/>
          <p:cNvSpPr>
            <a:spLocks noGrp="1" noChangeArrowheads="1"/>
          </p:cNvSpPr>
          <p:nvPr>
            <p:ph type="body" idx="4294967295"/>
          </p:nvPr>
        </p:nvSpPr>
        <p:spPr>
          <a:xfrm>
            <a:off x="1403350" y="2420938"/>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Le cycle de vie</a:t>
            </a:r>
          </a:p>
        </p:txBody>
      </p:sp>
      <p:sp>
        <p:nvSpPr>
          <p:cNvPr id="65545" name="Text Box 9"/>
          <p:cNvSpPr txBox="1">
            <a:spLocks noChangeArrowheads="1"/>
          </p:cNvSpPr>
          <p:nvPr/>
        </p:nvSpPr>
        <p:spPr bwMode="auto">
          <a:xfrm>
            <a:off x="969963" y="2054225"/>
            <a:ext cx="7850187" cy="366713"/>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Introduire le temps dans l’analyse : Adopter une analyse dynamique</a:t>
            </a:r>
          </a:p>
        </p:txBody>
      </p:sp>
      <p:grpSp>
        <p:nvGrpSpPr>
          <p:cNvPr id="65546" name="Group 10"/>
          <p:cNvGrpSpPr>
            <a:grpSpLocks/>
          </p:cNvGrpSpPr>
          <p:nvPr/>
        </p:nvGrpSpPr>
        <p:grpSpPr bwMode="auto">
          <a:xfrm>
            <a:off x="468313" y="2420938"/>
            <a:ext cx="793750" cy="431800"/>
            <a:chOff x="295" y="1660"/>
            <a:chExt cx="726" cy="409"/>
          </a:xfrm>
          <a:solidFill>
            <a:srgbClr val="3333CC"/>
          </a:solidFill>
        </p:grpSpPr>
        <p:sp>
          <p:nvSpPr>
            <p:cNvPr id="65547" name="AutoShape 11"/>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65548" name="AutoShape 12"/>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65549" name="Line 13"/>
          <p:cNvSpPr>
            <a:spLocks noChangeShapeType="1"/>
          </p:cNvSpPr>
          <p:nvPr/>
        </p:nvSpPr>
        <p:spPr bwMode="auto">
          <a:xfrm>
            <a:off x="1403350" y="2997200"/>
            <a:ext cx="1588" cy="2855913"/>
          </a:xfrm>
          <a:prstGeom prst="line">
            <a:avLst/>
          </a:prstGeom>
          <a:noFill/>
          <a:ln w="38100">
            <a:solidFill>
              <a:schemeClr val="tx1"/>
            </a:solidFill>
            <a:round/>
            <a:headEnd type="triangle" w="med" len="med"/>
            <a:tailEnd/>
          </a:ln>
          <a:effectLst/>
        </p:spPr>
        <p:txBody>
          <a:bodyPr/>
          <a:lstStyle/>
          <a:p>
            <a:endParaRPr lang="fr-FR"/>
          </a:p>
        </p:txBody>
      </p:sp>
      <p:sp>
        <p:nvSpPr>
          <p:cNvPr id="65550" name="Line 14"/>
          <p:cNvSpPr>
            <a:spLocks noChangeShapeType="1"/>
          </p:cNvSpPr>
          <p:nvPr/>
        </p:nvSpPr>
        <p:spPr bwMode="auto">
          <a:xfrm>
            <a:off x="1404938" y="5853113"/>
            <a:ext cx="7054850" cy="23812"/>
          </a:xfrm>
          <a:prstGeom prst="line">
            <a:avLst/>
          </a:prstGeom>
          <a:noFill/>
          <a:ln w="38100">
            <a:solidFill>
              <a:schemeClr val="tx1"/>
            </a:solidFill>
            <a:round/>
            <a:headEnd/>
            <a:tailEnd type="triangle" w="med" len="med"/>
          </a:ln>
          <a:effectLst/>
        </p:spPr>
        <p:txBody>
          <a:bodyPr/>
          <a:lstStyle/>
          <a:p>
            <a:endParaRPr lang="fr-FR"/>
          </a:p>
        </p:txBody>
      </p:sp>
      <p:sp>
        <p:nvSpPr>
          <p:cNvPr id="65551" name="Text Box 15"/>
          <p:cNvSpPr txBox="1">
            <a:spLocks noChangeArrowheads="1"/>
          </p:cNvSpPr>
          <p:nvPr/>
        </p:nvSpPr>
        <p:spPr bwMode="auto">
          <a:xfrm>
            <a:off x="468313" y="3068638"/>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65552" name="Text Box 16"/>
          <p:cNvSpPr txBox="1">
            <a:spLocks noChangeArrowheads="1"/>
          </p:cNvSpPr>
          <p:nvPr/>
        </p:nvSpPr>
        <p:spPr bwMode="auto">
          <a:xfrm>
            <a:off x="6805613" y="5924550"/>
            <a:ext cx="863600" cy="274638"/>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65553" name="Line 17"/>
          <p:cNvSpPr>
            <a:spLocks noChangeShapeType="1"/>
          </p:cNvSpPr>
          <p:nvPr/>
        </p:nvSpPr>
        <p:spPr bwMode="auto">
          <a:xfrm>
            <a:off x="2700338" y="5013325"/>
            <a:ext cx="0" cy="839788"/>
          </a:xfrm>
          <a:prstGeom prst="line">
            <a:avLst/>
          </a:prstGeom>
          <a:noFill/>
          <a:ln w="28575">
            <a:solidFill>
              <a:schemeClr val="tx1"/>
            </a:solidFill>
            <a:prstDash val="sysDot"/>
            <a:round/>
            <a:headEnd/>
            <a:tailEnd/>
          </a:ln>
          <a:effectLst/>
        </p:spPr>
        <p:txBody>
          <a:bodyPr/>
          <a:lstStyle/>
          <a:p>
            <a:endParaRPr lang="fr-FR"/>
          </a:p>
        </p:txBody>
      </p:sp>
      <p:sp>
        <p:nvSpPr>
          <p:cNvPr id="65554" name="Line 18"/>
          <p:cNvSpPr>
            <a:spLocks noChangeShapeType="1"/>
          </p:cNvSpPr>
          <p:nvPr/>
        </p:nvSpPr>
        <p:spPr bwMode="auto">
          <a:xfrm>
            <a:off x="3779838" y="4005263"/>
            <a:ext cx="0" cy="1801812"/>
          </a:xfrm>
          <a:prstGeom prst="line">
            <a:avLst/>
          </a:prstGeom>
          <a:noFill/>
          <a:ln w="28575">
            <a:solidFill>
              <a:schemeClr val="tx1"/>
            </a:solidFill>
            <a:prstDash val="sysDot"/>
            <a:round/>
            <a:headEnd/>
            <a:tailEnd/>
          </a:ln>
          <a:effectLst/>
        </p:spPr>
        <p:txBody>
          <a:bodyPr/>
          <a:lstStyle/>
          <a:p>
            <a:endParaRPr lang="fr-FR"/>
          </a:p>
        </p:txBody>
      </p:sp>
      <p:sp>
        <p:nvSpPr>
          <p:cNvPr id="65555" name="Text Box 19"/>
          <p:cNvSpPr txBox="1">
            <a:spLocks noChangeArrowheads="1"/>
          </p:cNvSpPr>
          <p:nvPr/>
        </p:nvSpPr>
        <p:spPr bwMode="auto">
          <a:xfrm>
            <a:off x="1476375" y="5518150"/>
            <a:ext cx="1008063"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Introduction</a:t>
            </a:r>
          </a:p>
        </p:txBody>
      </p:sp>
      <p:sp>
        <p:nvSpPr>
          <p:cNvPr id="65556" name="Freeform 20"/>
          <p:cNvSpPr>
            <a:spLocks/>
          </p:cNvSpPr>
          <p:nvPr/>
        </p:nvSpPr>
        <p:spPr bwMode="auto">
          <a:xfrm>
            <a:off x="1403350" y="3513138"/>
            <a:ext cx="6697663" cy="1944687"/>
          </a:xfrm>
          <a:custGeom>
            <a:avLst/>
            <a:gdLst/>
            <a:ahLst/>
            <a:cxnLst>
              <a:cxn ang="0">
                <a:pos x="0" y="1217"/>
              </a:cxn>
              <a:cxn ang="0">
                <a:pos x="635" y="1081"/>
              </a:cxn>
              <a:cxn ang="0">
                <a:pos x="1406" y="355"/>
              </a:cxn>
              <a:cxn ang="0">
                <a:pos x="2041" y="83"/>
              </a:cxn>
              <a:cxn ang="0">
                <a:pos x="2994" y="83"/>
              </a:cxn>
              <a:cxn ang="0">
                <a:pos x="3765" y="582"/>
              </a:cxn>
              <a:cxn ang="0">
                <a:pos x="4219" y="1217"/>
              </a:cxn>
            </a:cxnLst>
            <a:rect l="0" t="0" r="r" b="b"/>
            <a:pathLst>
              <a:path w="4219" h="1225">
                <a:moveTo>
                  <a:pt x="0" y="1217"/>
                </a:moveTo>
                <a:cubicBezTo>
                  <a:pt x="200" y="1221"/>
                  <a:pt x="401" y="1225"/>
                  <a:pt x="635" y="1081"/>
                </a:cubicBezTo>
                <a:cubicBezTo>
                  <a:pt x="869" y="937"/>
                  <a:pt x="1172" y="521"/>
                  <a:pt x="1406" y="355"/>
                </a:cubicBezTo>
                <a:cubicBezTo>
                  <a:pt x="1640" y="189"/>
                  <a:pt x="1776" y="128"/>
                  <a:pt x="2041" y="83"/>
                </a:cubicBezTo>
                <a:cubicBezTo>
                  <a:pt x="2306" y="38"/>
                  <a:pt x="2707" y="0"/>
                  <a:pt x="2994" y="83"/>
                </a:cubicBezTo>
                <a:cubicBezTo>
                  <a:pt x="3281" y="166"/>
                  <a:pt x="3561" y="393"/>
                  <a:pt x="3765" y="582"/>
                </a:cubicBezTo>
                <a:cubicBezTo>
                  <a:pt x="3969" y="771"/>
                  <a:pt x="4094" y="994"/>
                  <a:pt x="4219" y="1217"/>
                </a:cubicBezTo>
              </a:path>
            </a:pathLst>
          </a:custGeom>
          <a:noFill/>
          <a:ln w="38100" cmpd="sng">
            <a:solidFill>
              <a:srgbClr val="3333CC"/>
            </a:solidFill>
            <a:round/>
            <a:headEnd/>
            <a:tailEnd/>
          </a:ln>
          <a:effectLst/>
        </p:spPr>
        <p:txBody>
          <a:bodyPr/>
          <a:lstStyle/>
          <a:p>
            <a:endParaRPr lang="fr-FR"/>
          </a:p>
        </p:txBody>
      </p:sp>
      <p:sp>
        <p:nvSpPr>
          <p:cNvPr id="65557" name="Line 21"/>
          <p:cNvSpPr>
            <a:spLocks noChangeShapeType="1"/>
          </p:cNvSpPr>
          <p:nvPr/>
        </p:nvSpPr>
        <p:spPr bwMode="auto">
          <a:xfrm>
            <a:off x="4500563" y="3716338"/>
            <a:ext cx="0" cy="2160587"/>
          </a:xfrm>
          <a:prstGeom prst="line">
            <a:avLst/>
          </a:prstGeom>
          <a:noFill/>
          <a:ln w="28575">
            <a:solidFill>
              <a:schemeClr val="tx1"/>
            </a:solidFill>
            <a:prstDash val="sysDot"/>
            <a:round/>
            <a:headEnd/>
            <a:tailEnd/>
          </a:ln>
          <a:effectLst/>
        </p:spPr>
        <p:txBody>
          <a:bodyPr/>
          <a:lstStyle/>
          <a:p>
            <a:endParaRPr lang="fr-FR"/>
          </a:p>
        </p:txBody>
      </p:sp>
      <p:sp>
        <p:nvSpPr>
          <p:cNvPr id="65558" name="Line 22"/>
          <p:cNvSpPr>
            <a:spLocks noChangeShapeType="1"/>
          </p:cNvSpPr>
          <p:nvPr/>
        </p:nvSpPr>
        <p:spPr bwMode="auto">
          <a:xfrm>
            <a:off x="6227763" y="3716338"/>
            <a:ext cx="0" cy="2160587"/>
          </a:xfrm>
          <a:prstGeom prst="line">
            <a:avLst/>
          </a:prstGeom>
          <a:noFill/>
          <a:ln w="28575">
            <a:solidFill>
              <a:schemeClr val="tx1"/>
            </a:solidFill>
            <a:prstDash val="sysDot"/>
            <a:round/>
            <a:headEnd/>
            <a:tailEnd/>
          </a:ln>
          <a:effectLst/>
        </p:spPr>
        <p:txBody>
          <a:bodyPr/>
          <a:lstStyle/>
          <a:p>
            <a:endParaRPr lang="fr-FR"/>
          </a:p>
        </p:txBody>
      </p:sp>
      <p:sp>
        <p:nvSpPr>
          <p:cNvPr id="65559" name="Text Box 23"/>
          <p:cNvSpPr txBox="1">
            <a:spLocks noChangeArrowheads="1"/>
          </p:cNvSpPr>
          <p:nvPr/>
        </p:nvSpPr>
        <p:spPr bwMode="auto">
          <a:xfrm>
            <a:off x="2771775" y="5157788"/>
            <a:ext cx="1008063"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Croissance</a:t>
            </a:r>
          </a:p>
        </p:txBody>
      </p:sp>
      <p:sp>
        <p:nvSpPr>
          <p:cNvPr id="65560" name="Text Box 24"/>
          <p:cNvSpPr txBox="1">
            <a:spLocks noChangeArrowheads="1"/>
          </p:cNvSpPr>
          <p:nvPr/>
        </p:nvSpPr>
        <p:spPr bwMode="auto">
          <a:xfrm>
            <a:off x="4716463" y="3933825"/>
            <a:ext cx="1008062"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Maturité</a:t>
            </a:r>
          </a:p>
        </p:txBody>
      </p:sp>
      <p:sp>
        <p:nvSpPr>
          <p:cNvPr id="65561" name="Text Box 25"/>
          <p:cNvSpPr txBox="1">
            <a:spLocks noChangeArrowheads="1"/>
          </p:cNvSpPr>
          <p:nvPr/>
        </p:nvSpPr>
        <p:spPr bwMode="auto">
          <a:xfrm>
            <a:off x="3635375" y="4581525"/>
            <a:ext cx="1008063"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Turbulences</a:t>
            </a:r>
          </a:p>
        </p:txBody>
      </p:sp>
      <p:sp>
        <p:nvSpPr>
          <p:cNvPr id="65562" name="Text Box 26"/>
          <p:cNvSpPr txBox="1">
            <a:spLocks noChangeArrowheads="1"/>
          </p:cNvSpPr>
          <p:nvPr/>
        </p:nvSpPr>
        <p:spPr bwMode="auto">
          <a:xfrm>
            <a:off x="6443663" y="4725988"/>
            <a:ext cx="1008062"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a:solidFill>
                  <a:schemeClr val="bg1"/>
                </a:solidFill>
              </a:rPr>
              <a:t>Déclin</a:t>
            </a:r>
          </a:p>
        </p:txBody>
      </p:sp>
      <p:sp>
        <p:nvSpPr>
          <p:cNvPr id="65563" name="Freeform 27"/>
          <p:cNvSpPr>
            <a:spLocks/>
          </p:cNvSpPr>
          <p:nvPr/>
        </p:nvSpPr>
        <p:spPr bwMode="auto">
          <a:xfrm>
            <a:off x="1403350" y="5853113"/>
            <a:ext cx="1897063" cy="744537"/>
          </a:xfrm>
          <a:custGeom>
            <a:avLst/>
            <a:gdLst/>
            <a:ahLst/>
            <a:cxnLst>
              <a:cxn ang="0">
                <a:pos x="0" y="469"/>
              </a:cxn>
              <a:cxn ang="0">
                <a:pos x="499" y="378"/>
              </a:cxn>
              <a:cxn ang="0">
                <a:pos x="1089" y="60"/>
              </a:cxn>
              <a:cxn ang="0">
                <a:pos x="1134" y="15"/>
              </a:cxn>
            </a:cxnLst>
            <a:rect l="0" t="0" r="r" b="b"/>
            <a:pathLst>
              <a:path w="1195" h="469">
                <a:moveTo>
                  <a:pt x="0" y="469"/>
                </a:moveTo>
                <a:cubicBezTo>
                  <a:pt x="158" y="457"/>
                  <a:pt x="317" y="446"/>
                  <a:pt x="499" y="378"/>
                </a:cubicBezTo>
                <a:cubicBezTo>
                  <a:pt x="681" y="310"/>
                  <a:pt x="983" y="120"/>
                  <a:pt x="1089" y="60"/>
                </a:cubicBezTo>
                <a:cubicBezTo>
                  <a:pt x="1195" y="0"/>
                  <a:pt x="1164" y="7"/>
                  <a:pt x="1134" y="15"/>
                </a:cubicBezTo>
              </a:path>
            </a:pathLst>
          </a:custGeom>
          <a:solidFill>
            <a:schemeClr val="accent1"/>
          </a:solidFill>
          <a:ln w="9525">
            <a:solidFill>
              <a:srgbClr val="3333CC"/>
            </a:solidFill>
            <a:round/>
            <a:headEnd/>
            <a:tailEnd/>
          </a:ln>
          <a:effectLst/>
        </p:spPr>
        <p:txBody>
          <a:bodyPr/>
          <a:lstStyle/>
          <a:p>
            <a:endParaRPr lang="fr-FR">
              <a:solidFill>
                <a:schemeClr val="bg1"/>
              </a:solidFill>
            </a:endParaRPr>
          </a:p>
        </p:txBody>
      </p:sp>
      <p:sp>
        <p:nvSpPr>
          <p:cNvPr id="65566" name="Freeform 30"/>
          <p:cNvSpPr>
            <a:spLocks/>
          </p:cNvSpPr>
          <p:nvPr/>
        </p:nvSpPr>
        <p:spPr bwMode="auto">
          <a:xfrm>
            <a:off x="1411288" y="5876925"/>
            <a:ext cx="1865312" cy="712788"/>
          </a:xfrm>
          <a:custGeom>
            <a:avLst/>
            <a:gdLst/>
            <a:ahLst/>
            <a:cxnLst>
              <a:cxn ang="0">
                <a:pos x="0" y="0"/>
              </a:cxn>
              <a:cxn ang="0">
                <a:pos x="0" y="469"/>
              </a:cxn>
              <a:cxn ang="0">
                <a:pos x="1175" y="20"/>
              </a:cxn>
              <a:cxn ang="0">
                <a:pos x="0" y="0"/>
              </a:cxn>
            </a:cxnLst>
            <a:rect l="0" t="0" r="r" b="b"/>
            <a:pathLst>
              <a:path w="1175" h="469">
                <a:moveTo>
                  <a:pt x="0" y="0"/>
                </a:moveTo>
                <a:cubicBezTo>
                  <a:pt x="0" y="156"/>
                  <a:pt x="0" y="313"/>
                  <a:pt x="0" y="469"/>
                </a:cubicBezTo>
                <a:lnTo>
                  <a:pt x="1175" y="20"/>
                </a:lnTo>
                <a:lnTo>
                  <a:pt x="0" y="0"/>
                </a:lnTo>
                <a:close/>
              </a:path>
            </a:pathLst>
          </a:custGeom>
          <a:solidFill>
            <a:schemeClr val="accent1"/>
          </a:solidFill>
          <a:ln w="9525">
            <a:solidFill>
              <a:schemeClr val="accent1"/>
            </a:solidFill>
            <a:round/>
            <a:headEnd/>
            <a:tailEnd/>
          </a:ln>
          <a:effectLst/>
        </p:spPr>
        <p:txBody>
          <a:bodyPr/>
          <a:lstStyle/>
          <a:p>
            <a:endParaRPr lang="fr-FR"/>
          </a:p>
        </p:txBody>
      </p:sp>
      <p:sp>
        <p:nvSpPr>
          <p:cNvPr id="65567" name="Freeform 31"/>
          <p:cNvSpPr>
            <a:spLocks/>
          </p:cNvSpPr>
          <p:nvPr/>
        </p:nvSpPr>
        <p:spPr bwMode="auto">
          <a:xfrm>
            <a:off x="3276600" y="4976813"/>
            <a:ext cx="4824413" cy="868362"/>
          </a:xfrm>
          <a:custGeom>
            <a:avLst/>
            <a:gdLst/>
            <a:ahLst/>
            <a:cxnLst>
              <a:cxn ang="0">
                <a:pos x="0" y="567"/>
              </a:cxn>
              <a:cxn ang="0">
                <a:pos x="907" y="68"/>
              </a:cxn>
              <a:cxn ang="0">
                <a:pos x="1769" y="159"/>
              </a:cxn>
              <a:cxn ang="0">
                <a:pos x="2676" y="386"/>
              </a:cxn>
            </a:cxnLst>
            <a:rect l="0" t="0" r="r" b="b"/>
            <a:pathLst>
              <a:path w="2676" h="567">
                <a:moveTo>
                  <a:pt x="0" y="567"/>
                </a:moveTo>
                <a:cubicBezTo>
                  <a:pt x="306" y="351"/>
                  <a:pt x="612" y="136"/>
                  <a:pt x="907" y="68"/>
                </a:cubicBezTo>
                <a:cubicBezTo>
                  <a:pt x="1202" y="0"/>
                  <a:pt x="1474" y="106"/>
                  <a:pt x="1769" y="159"/>
                </a:cubicBezTo>
                <a:cubicBezTo>
                  <a:pt x="2064" y="212"/>
                  <a:pt x="2525" y="348"/>
                  <a:pt x="2676" y="386"/>
                </a:cubicBezTo>
              </a:path>
            </a:pathLst>
          </a:custGeom>
          <a:solidFill>
            <a:schemeClr val="bg1"/>
          </a:solidFill>
          <a:ln w="9525">
            <a:solidFill>
              <a:schemeClr val="tx1"/>
            </a:solidFill>
            <a:round/>
            <a:headEnd/>
            <a:tailEnd/>
          </a:ln>
          <a:effectLst/>
        </p:spPr>
        <p:txBody>
          <a:bodyPr/>
          <a:lstStyle/>
          <a:p>
            <a:endParaRPr lang="fr-FR">
              <a:solidFill>
                <a:schemeClr val="bg1"/>
              </a:solidFill>
            </a:endParaRPr>
          </a:p>
        </p:txBody>
      </p:sp>
      <p:sp>
        <p:nvSpPr>
          <p:cNvPr id="65570" name="Freeform 34"/>
          <p:cNvSpPr>
            <a:spLocks/>
          </p:cNvSpPr>
          <p:nvPr/>
        </p:nvSpPr>
        <p:spPr bwMode="auto">
          <a:xfrm>
            <a:off x="3348038" y="5589588"/>
            <a:ext cx="4752975" cy="255587"/>
          </a:xfrm>
          <a:custGeom>
            <a:avLst/>
            <a:gdLst/>
            <a:ahLst/>
            <a:cxnLst>
              <a:cxn ang="0">
                <a:pos x="2903" y="45"/>
              </a:cxn>
              <a:cxn ang="0">
                <a:pos x="2903" y="226"/>
              </a:cxn>
              <a:cxn ang="0">
                <a:pos x="0" y="226"/>
              </a:cxn>
              <a:cxn ang="0">
                <a:pos x="2857" y="0"/>
              </a:cxn>
            </a:cxnLst>
            <a:rect l="0" t="0" r="r" b="b"/>
            <a:pathLst>
              <a:path w="2903" h="226">
                <a:moveTo>
                  <a:pt x="2903" y="45"/>
                </a:moveTo>
                <a:lnTo>
                  <a:pt x="2903" y="226"/>
                </a:lnTo>
                <a:lnTo>
                  <a:pt x="0" y="226"/>
                </a:lnTo>
                <a:lnTo>
                  <a:pt x="2857" y="0"/>
                </a:lnTo>
              </a:path>
            </a:pathLst>
          </a:custGeom>
          <a:solidFill>
            <a:schemeClr val="bg1"/>
          </a:solidFill>
          <a:ln w="28575" cmpd="sng">
            <a:solidFill>
              <a:schemeClr val="bg1"/>
            </a:solidFill>
            <a:round/>
            <a:headEnd/>
            <a:tailEnd/>
          </a:ln>
          <a:effectLst/>
        </p:spPr>
        <p:txBody>
          <a:bodyPr/>
          <a:lstStyle/>
          <a:p>
            <a:endParaRPr lang="fr-FR"/>
          </a:p>
        </p:txBody>
      </p:sp>
      <p:sp>
        <p:nvSpPr>
          <p:cNvPr id="65571" name="Text Box 35"/>
          <p:cNvSpPr txBox="1">
            <a:spLocks noChangeArrowheads="1"/>
          </p:cNvSpPr>
          <p:nvPr/>
        </p:nvSpPr>
        <p:spPr bwMode="auto">
          <a:xfrm>
            <a:off x="1403350" y="5949950"/>
            <a:ext cx="1152525"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rgbClr val="3333CC"/>
                </a:solidFill>
              </a:rPr>
              <a:t>Pertes</a:t>
            </a:r>
          </a:p>
        </p:txBody>
      </p:sp>
      <p:sp>
        <p:nvSpPr>
          <p:cNvPr id="65572" name="Text Box 36"/>
          <p:cNvSpPr txBox="1">
            <a:spLocks noChangeArrowheads="1"/>
          </p:cNvSpPr>
          <p:nvPr/>
        </p:nvSpPr>
        <p:spPr bwMode="auto">
          <a:xfrm>
            <a:off x="4643438" y="5373688"/>
            <a:ext cx="1152525"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rgbClr val="3333CC"/>
                </a:solidFill>
              </a:rPr>
              <a:t>Profits</a:t>
            </a:r>
          </a:p>
        </p:txBody>
      </p:sp>
      <p:sp>
        <p:nvSpPr>
          <p:cNvPr id="65575" name="Rectangle 39"/>
          <p:cNvSpPr>
            <a:spLocks noGrp="1" noChangeArrowheads="1"/>
          </p:cNvSpPr>
          <p:nvPr>
            <p:ph type="title" idx="4294967295"/>
          </p:nvPr>
        </p:nvSpPr>
        <p:spPr>
          <a:xfrm>
            <a:off x="2555876" y="332656"/>
            <a:ext cx="3887788"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Espace réservé du numéro de diapositive 5"/>
          <p:cNvSpPr>
            <a:spLocks noGrp="1"/>
          </p:cNvSpPr>
          <p:nvPr>
            <p:ph type="sldNum" sz="quarter" idx="4"/>
          </p:nvPr>
        </p:nvSpPr>
        <p:spPr>
          <a:xfrm>
            <a:off x="8675688" y="6624638"/>
            <a:ext cx="468312" cy="260350"/>
          </a:xfrm>
        </p:spPr>
        <p:txBody>
          <a:bodyPr/>
          <a:lstStyle/>
          <a:p>
            <a:fld id="{ADF40162-A460-4752-A9DC-33268DE82BDC}" type="slidenum">
              <a:rPr lang="fr-FR"/>
              <a:pPr/>
              <a:t>233</a:t>
            </a:fld>
            <a:endParaRPr lang="fr-FR"/>
          </a:p>
        </p:txBody>
      </p:sp>
      <p:sp>
        <p:nvSpPr>
          <p:cNvPr id="66564" name="Text Box 4"/>
          <p:cNvSpPr txBox="1">
            <a:spLocks noChangeArrowheads="1"/>
          </p:cNvSpPr>
          <p:nvPr/>
        </p:nvSpPr>
        <p:spPr bwMode="auto">
          <a:xfrm>
            <a:off x="971550" y="1274763"/>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6565" name="Text Box 5"/>
          <p:cNvSpPr txBox="1">
            <a:spLocks noChangeArrowheads="1"/>
          </p:cNvSpPr>
          <p:nvPr/>
        </p:nvSpPr>
        <p:spPr bwMode="auto">
          <a:xfrm>
            <a:off x="4716463" y="1244600"/>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maturité du marché</a:t>
            </a:r>
          </a:p>
        </p:txBody>
      </p:sp>
      <p:sp>
        <p:nvSpPr>
          <p:cNvPr id="66566" name="AutoShape 6"/>
          <p:cNvSpPr>
            <a:spLocks noChangeArrowheads="1"/>
          </p:cNvSpPr>
          <p:nvPr/>
        </p:nvSpPr>
        <p:spPr bwMode="auto">
          <a:xfrm rot="5400000">
            <a:off x="4284663" y="12938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6567" name="Rectangle 7"/>
          <p:cNvSpPr>
            <a:spLocks noGrp="1" noChangeArrowheads="1"/>
          </p:cNvSpPr>
          <p:nvPr>
            <p:ph type="body" idx="4294967295"/>
          </p:nvPr>
        </p:nvSpPr>
        <p:spPr>
          <a:xfrm>
            <a:off x="1403350" y="1963738"/>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Le cycle de vie</a:t>
            </a:r>
          </a:p>
        </p:txBody>
      </p:sp>
      <p:grpSp>
        <p:nvGrpSpPr>
          <p:cNvPr id="66569" name="Group 9"/>
          <p:cNvGrpSpPr>
            <a:grpSpLocks/>
          </p:cNvGrpSpPr>
          <p:nvPr/>
        </p:nvGrpSpPr>
        <p:grpSpPr bwMode="auto">
          <a:xfrm>
            <a:off x="468313" y="1963738"/>
            <a:ext cx="793750" cy="431800"/>
            <a:chOff x="295" y="1660"/>
            <a:chExt cx="726" cy="409"/>
          </a:xfrm>
          <a:solidFill>
            <a:srgbClr val="3333CC"/>
          </a:solidFill>
        </p:grpSpPr>
        <p:sp>
          <p:nvSpPr>
            <p:cNvPr id="66570" name="AutoShape 10"/>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66571" name="AutoShape 11"/>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66573" name="Line 13"/>
          <p:cNvSpPr>
            <a:spLocks noChangeShapeType="1"/>
          </p:cNvSpPr>
          <p:nvPr/>
        </p:nvSpPr>
        <p:spPr bwMode="auto">
          <a:xfrm>
            <a:off x="1116013" y="3500438"/>
            <a:ext cx="1587" cy="2855912"/>
          </a:xfrm>
          <a:prstGeom prst="line">
            <a:avLst/>
          </a:prstGeom>
          <a:noFill/>
          <a:ln w="38100">
            <a:solidFill>
              <a:srgbClr val="3333CC"/>
            </a:solidFill>
            <a:round/>
            <a:headEnd type="triangle" w="med" len="med"/>
            <a:tailEnd/>
          </a:ln>
          <a:effectLst/>
        </p:spPr>
        <p:txBody>
          <a:bodyPr/>
          <a:lstStyle/>
          <a:p>
            <a:endParaRPr lang="fr-FR"/>
          </a:p>
        </p:txBody>
      </p:sp>
      <p:sp>
        <p:nvSpPr>
          <p:cNvPr id="66574" name="Line 14"/>
          <p:cNvSpPr>
            <a:spLocks noChangeShapeType="1"/>
          </p:cNvSpPr>
          <p:nvPr/>
        </p:nvSpPr>
        <p:spPr bwMode="auto">
          <a:xfrm>
            <a:off x="1117600" y="6356350"/>
            <a:ext cx="6192838" cy="0"/>
          </a:xfrm>
          <a:prstGeom prst="line">
            <a:avLst/>
          </a:prstGeom>
          <a:noFill/>
          <a:ln w="38100">
            <a:solidFill>
              <a:srgbClr val="3333CC"/>
            </a:solidFill>
            <a:round/>
            <a:headEnd/>
            <a:tailEnd type="triangle" w="med" len="med"/>
          </a:ln>
          <a:effectLst/>
        </p:spPr>
        <p:txBody>
          <a:bodyPr/>
          <a:lstStyle/>
          <a:p>
            <a:endParaRPr lang="fr-FR"/>
          </a:p>
        </p:txBody>
      </p:sp>
      <p:sp>
        <p:nvSpPr>
          <p:cNvPr id="66575" name="Text Box 15"/>
          <p:cNvSpPr txBox="1">
            <a:spLocks noChangeArrowheads="1"/>
          </p:cNvSpPr>
          <p:nvPr/>
        </p:nvSpPr>
        <p:spPr bwMode="auto">
          <a:xfrm>
            <a:off x="180975" y="3571875"/>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66576" name="Text Box 16"/>
          <p:cNvSpPr txBox="1">
            <a:spLocks noChangeArrowheads="1"/>
          </p:cNvSpPr>
          <p:nvPr/>
        </p:nvSpPr>
        <p:spPr bwMode="auto">
          <a:xfrm>
            <a:off x="6518275" y="6427788"/>
            <a:ext cx="863600" cy="274637"/>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66577" name="Line 17"/>
          <p:cNvSpPr>
            <a:spLocks noChangeShapeType="1"/>
          </p:cNvSpPr>
          <p:nvPr/>
        </p:nvSpPr>
        <p:spPr bwMode="auto">
          <a:xfrm>
            <a:off x="2413000" y="5516563"/>
            <a:ext cx="0" cy="839787"/>
          </a:xfrm>
          <a:prstGeom prst="line">
            <a:avLst/>
          </a:prstGeom>
          <a:noFill/>
          <a:ln w="28575">
            <a:solidFill>
              <a:schemeClr val="tx1"/>
            </a:solidFill>
            <a:prstDash val="sysDot"/>
            <a:round/>
            <a:headEnd/>
            <a:tailEnd/>
          </a:ln>
          <a:effectLst/>
        </p:spPr>
        <p:txBody>
          <a:bodyPr/>
          <a:lstStyle/>
          <a:p>
            <a:endParaRPr lang="fr-FR"/>
          </a:p>
        </p:txBody>
      </p:sp>
      <p:sp>
        <p:nvSpPr>
          <p:cNvPr id="66578" name="Line 18"/>
          <p:cNvSpPr>
            <a:spLocks noChangeShapeType="1"/>
          </p:cNvSpPr>
          <p:nvPr/>
        </p:nvSpPr>
        <p:spPr bwMode="auto">
          <a:xfrm>
            <a:off x="3492500" y="4508500"/>
            <a:ext cx="0" cy="1801813"/>
          </a:xfrm>
          <a:prstGeom prst="line">
            <a:avLst/>
          </a:prstGeom>
          <a:noFill/>
          <a:ln w="28575">
            <a:solidFill>
              <a:schemeClr val="tx1"/>
            </a:solidFill>
            <a:prstDash val="sysDot"/>
            <a:round/>
            <a:headEnd/>
            <a:tailEnd/>
          </a:ln>
          <a:effectLst/>
        </p:spPr>
        <p:txBody>
          <a:bodyPr/>
          <a:lstStyle/>
          <a:p>
            <a:endParaRPr lang="fr-FR"/>
          </a:p>
        </p:txBody>
      </p:sp>
      <p:sp>
        <p:nvSpPr>
          <p:cNvPr id="66580" name="Freeform 20"/>
          <p:cNvSpPr>
            <a:spLocks/>
          </p:cNvSpPr>
          <p:nvPr/>
        </p:nvSpPr>
        <p:spPr bwMode="auto">
          <a:xfrm>
            <a:off x="1116013" y="4016375"/>
            <a:ext cx="6697662" cy="1944688"/>
          </a:xfrm>
          <a:custGeom>
            <a:avLst/>
            <a:gdLst/>
            <a:ahLst/>
            <a:cxnLst>
              <a:cxn ang="0">
                <a:pos x="0" y="1217"/>
              </a:cxn>
              <a:cxn ang="0">
                <a:pos x="635" y="1081"/>
              </a:cxn>
              <a:cxn ang="0">
                <a:pos x="1406" y="355"/>
              </a:cxn>
              <a:cxn ang="0">
                <a:pos x="2041" y="83"/>
              </a:cxn>
              <a:cxn ang="0">
                <a:pos x="2994" y="83"/>
              </a:cxn>
              <a:cxn ang="0">
                <a:pos x="3765" y="582"/>
              </a:cxn>
              <a:cxn ang="0">
                <a:pos x="4219" y="1217"/>
              </a:cxn>
            </a:cxnLst>
            <a:rect l="0" t="0" r="r" b="b"/>
            <a:pathLst>
              <a:path w="4219" h="1225">
                <a:moveTo>
                  <a:pt x="0" y="1217"/>
                </a:moveTo>
                <a:cubicBezTo>
                  <a:pt x="200" y="1221"/>
                  <a:pt x="401" y="1225"/>
                  <a:pt x="635" y="1081"/>
                </a:cubicBezTo>
                <a:cubicBezTo>
                  <a:pt x="869" y="937"/>
                  <a:pt x="1172" y="521"/>
                  <a:pt x="1406" y="355"/>
                </a:cubicBezTo>
                <a:cubicBezTo>
                  <a:pt x="1640" y="189"/>
                  <a:pt x="1776" y="128"/>
                  <a:pt x="2041" y="83"/>
                </a:cubicBezTo>
                <a:cubicBezTo>
                  <a:pt x="2306" y="38"/>
                  <a:pt x="2707" y="0"/>
                  <a:pt x="2994" y="83"/>
                </a:cubicBezTo>
                <a:cubicBezTo>
                  <a:pt x="3281" y="166"/>
                  <a:pt x="3561" y="393"/>
                  <a:pt x="3765" y="582"/>
                </a:cubicBezTo>
                <a:cubicBezTo>
                  <a:pt x="3969" y="771"/>
                  <a:pt x="4094" y="994"/>
                  <a:pt x="4219" y="1217"/>
                </a:cubicBezTo>
              </a:path>
            </a:pathLst>
          </a:custGeom>
          <a:noFill/>
          <a:ln w="38100" cmpd="sng">
            <a:solidFill>
              <a:srgbClr val="333399"/>
            </a:solidFill>
            <a:round/>
            <a:headEnd/>
            <a:tailEnd/>
          </a:ln>
          <a:effectLst/>
        </p:spPr>
        <p:txBody>
          <a:bodyPr/>
          <a:lstStyle/>
          <a:p>
            <a:endParaRPr lang="fr-FR"/>
          </a:p>
        </p:txBody>
      </p:sp>
      <p:sp>
        <p:nvSpPr>
          <p:cNvPr id="66581" name="Line 21"/>
          <p:cNvSpPr>
            <a:spLocks noChangeShapeType="1"/>
          </p:cNvSpPr>
          <p:nvPr/>
        </p:nvSpPr>
        <p:spPr bwMode="auto">
          <a:xfrm>
            <a:off x="4213225" y="4219575"/>
            <a:ext cx="0" cy="2160588"/>
          </a:xfrm>
          <a:prstGeom prst="line">
            <a:avLst/>
          </a:prstGeom>
          <a:noFill/>
          <a:ln w="28575">
            <a:solidFill>
              <a:schemeClr val="tx1"/>
            </a:solidFill>
            <a:prstDash val="sysDot"/>
            <a:round/>
            <a:headEnd/>
            <a:tailEnd/>
          </a:ln>
          <a:effectLst/>
        </p:spPr>
        <p:txBody>
          <a:bodyPr/>
          <a:lstStyle/>
          <a:p>
            <a:endParaRPr lang="fr-FR"/>
          </a:p>
        </p:txBody>
      </p:sp>
      <p:sp>
        <p:nvSpPr>
          <p:cNvPr id="66582" name="Line 22"/>
          <p:cNvSpPr>
            <a:spLocks noChangeShapeType="1"/>
          </p:cNvSpPr>
          <p:nvPr/>
        </p:nvSpPr>
        <p:spPr bwMode="auto">
          <a:xfrm>
            <a:off x="5940425" y="4219575"/>
            <a:ext cx="0" cy="2160588"/>
          </a:xfrm>
          <a:prstGeom prst="line">
            <a:avLst/>
          </a:prstGeom>
          <a:noFill/>
          <a:ln w="28575">
            <a:solidFill>
              <a:schemeClr val="tx1"/>
            </a:solidFill>
            <a:prstDash val="sysDot"/>
            <a:round/>
            <a:headEnd/>
            <a:tailEnd/>
          </a:ln>
          <a:effectLst/>
        </p:spPr>
        <p:txBody>
          <a:bodyPr/>
          <a:lstStyle/>
          <a:p>
            <a:endParaRPr lang="fr-FR"/>
          </a:p>
        </p:txBody>
      </p:sp>
      <p:sp>
        <p:nvSpPr>
          <p:cNvPr id="66587" name="Oval 27"/>
          <p:cNvSpPr>
            <a:spLocks noChangeArrowheads="1"/>
          </p:cNvSpPr>
          <p:nvPr/>
        </p:nvSpPr>
        <p:spPr bwMode="auto">
          <a:xfrm>
            <a:off x="1403350" y="2589213"/>
            <a:ext cx="2232025" cy="908864"/>
          </a:xfrm>
          <a:prstGeom prst="ellipse">
            <a:avLst/>
          </a:prstGeom>
          <a:solidFill>
            <a:srgbClr val="3333CC"/>
          </a:solidFill>
          <a:ln w="9525" algn="ctr">
            <a:solidFill>
              <a:srgbClr val="3333CC"/>
            </a:solidFill>
            <a:round/>
            <a:headEnd/>
            <a:tailEnd/>
          </a:ln>
          <a:effectLst/>
        </p:spPr>
        <p:txBody>
          <a:bodyPr>
            <a:spAutoFit/>
          </a:bodyPr>
          <a:lstStyle/>
          <a:p>
            <a:pPr algn="ctr">
              <a:spcBef>
                <a:spcPct val="25000"/>
              </a:spcBef>
              <a:buFont typeface="Wingdings" pitchFamily="2" charset="2"/>
              <a:buNone/>
              <a:tabLst>
                <a:tab pos="6191250" algn="l"/>
              </a:tabLst>
            </a:pPr>
            <a:r>
              <a:rPr lang="fr-FR" sz="1800" dirty="0">
                <a:solidFill>
                  <a:schemeClr val="bg1"/>
                </a:solidFill>
              </a:rPr>
              <a:t>Cycle de vie produit</a:t>
            </a:r>
          </a:p>
        </p:txBody>
      </p:sp>
      <p:sp>
        <p:nvSpPr>
          <p:cNvPr id="66588" name="Oval 28"/>
          <p:cNvSpPr>
            <a:spLocks noChangeArrowheads="1"/>
          </p:cNvSpPr>
          <p:nvPr/>
        </p:nvSpPr>
        <p:spPr bwMode="auto">
          <a:xfrm>
            <a:off x="6156325" y="2589213"/>
            <a:ext cx="2449513" cy="908864"/>
          </a:xfrm>
          <a:prstGeom prst="ellipse">
            <a:avLst/>
          </a:prstGeom>
          <a:solidFill>
            <a:srgbClr val="3333CC"/>
          </a:solidFill>
          <a:ln w="9525" algn="ctr">
            <a:solidFill>
              <a:srgbClr val="3333CC"/>
            </a:solidFill>
            <a:round/>
            <a:headEnd/>
            <a:tailEnd/>
          </a:ln>
          <a:effectLst/>
        </p:spPr>
        <p:txBody>
          <a:bodyPr>
            <a:spAutoFit/>
          </a:bodyPr>
          <a:lstStyle/>
          <a:p>
            <a:pPr algn="ctr">
              <a:spcBef>
                <a:spcPct val="25000"/>
              </a:spcBef>
              <a:buFont typeface="Wingdings" pitchFamily="2" charset="2"/>
              <a:buNone/>
              <a:tabLst>
                <a:tab pos="6191250" algn="l"/>
              </a:tabLst>
            </a:pPr>
            <a:r>
              <a:rPr lang="fr-FR" sz="1800" dirty="0">
                <a:solidFill>
                  <a:schemeClr val="bg1"/>
                </a:solidFill>
              </a:rPr>
              <a:t>Cycle de vie marché</a:t>
            </a:r>
          </a:p>
        </p:txBody>
      </p:sp>
      <p:sp>
        <p:nvSpPr>
          <p:cNvPr id="66589" name="Text Box 29"/>
          <p:cNvSpPr txBox="1">
            <a:spLocks noChangeArrowheads="1"/>
          </p:cNvSpPr>
          <p:nvPr/>
        </p:nvSpPr>
        <p:spPr bwMode="auto">
          <a:xfrm>
            <a:off x="7740650" y="4541838"/>
            <a:ext cx="1223963" cy="1192212"/>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Voiture</a:t>
            </a:r>
          </a:p>
          <a:p>
            <a:pPr>
              <a:spcBef>
                <a:spcPct val="50000"/>
              </a:spcBef>
            </a:pPr>
            <a:r>
              <a:rPr lang="fr-FR" sz="1800" dirty="0">
                <a:solidFill>
                  <a:schemeClr val="accent6">
                    <a:lumMod val="75000"/>
                  </a:schemeClr>
                </a:solidFill>
              </a:rPr>
              <a:t>Renault</a:t>
            </a:r>
          </a:p>
          <a:p>
            <a:pPr>
              <a:spcBef>
                <a:spcPct val="50000"/>
              </a:spcBef>
            </a:pPr>
            <a:r>
              <a:rPr lang="fr-FR" sz="1800" dirty="0">
                <a:solidFill>
                  <a:schemeClr val="accent6">
                    <a:lumMod val="75000"/>
                  </a:schemeClr>
                </a:solidFill>
              </a:rPr>
              <a:t>Clio</a:t>
            </a:r>
          </a:p>
        </p:txBody>
      </p:sp>
      <p:sp>
        <p:nvSpPr>
          <p:cNvPr id="66590" name="Oval 30"/>
          <p:cNvSpPr>
            <a:spLocks noChangeArrowheads="1"/>
          </p:cNvSpPr>
          <p:nvPr/>
        </p:nvSpPr>
        <p:spPr bwMode="auto">
          <a:xfrm>
            <a:off x="3779838" y="2589213"/>
            <a:ext cx="2232025" cy="908864"/>
          </a:xfrm>
          <a:prstGeom prst="ellipse">
            <a:avLst/>
          </a:prstGeom>
          <a:solidFill>
            <a:srgbClr val="3333CC"/>
          </a:solidFill>
          <a:ln w="9525" algn="ctr">
            <a:solidFill>
              <a:srgbClr val="3333CC"/>
            </a:solidFill>
            <a:round/>
            <a:headEnd/>
            <a:tailEnd/>
          </a:ln>
          <a:effectLst/>
        </p:spPr>
        <p:txBody>
          <a:bodyPr>
            <a:spAutoFit/>
          </a:bodyPr>
          <a:lstStyle/>
          <a:p>
            <a:pPr algn="ctr">
              <a:spcBef>
                <a:spcPct val="25000"/>
              </a:spcBef>
              <a:buFont typeface="Wingdings" pitchFamily="2" charset="2"/>
              <a:buNone/>
              <a:tabLst>
                <a:tab pos="6191250" algn="l"/>
              </a:tabLst>
            </a:pPr>
            <a:r>
              <a:rPr lang="fr-FR" sz="1800" dirty="0">
                <a:solidFill>
                  <a:schemeClr val="bg1"/>
                </a:solidFill>
              </a:rPr>
              <a:t>Cycle de vie marque</a:t>
            </a:r>
          </a:p>
        </p:txBody>
      </p:sp>
      <p:sp>
        <p:nvSpPr>
          <p:cNvPr id="66593" name="Rectangle 33"/>
          <p:cNvSpPr>
            <a:spLocks noGrp="1" noChangeArrowheads="1"/>
          </p:cNvSpPr>
          <p:nvPr>
            <p:ph type="title" idx="4294967295"/>
          </p:nvPr>
        </p:nvSpPr>
        <p:spPr>
          <a:xfrm>
            <a:off x="2226468" y="260648"/>
            <a:ext cx="3785395"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66594" name="Line 34"/>
          <p:cNvSpPr>
            <a:spLocks noChangeShapeType="1"/>
          </p:cNvSpPr>
          <p:nvPr/>
        </p:nvSpPr>
        <p:spPr bwMode="auto">
          <a:xfrm flipH="1" flipV="1">
            <a:off x="5867400" y="4076700"/>
            <a:ext cx="1800225" cy="576263"/>
          </a:xfrm>
          <a:prstGeom prst="line">
            <a:avLst/>
          </a:prstGeom>
          <a:noFill/>
          <a:ln w="9525">
            <a:solidFill>
              <a:schemeClr val="tx1"/>
            </a:solidFill>
            <a:round/>
            <a:headEnd/>
            <a:tailEnd type="triangle" w="med" len="med"/>
          </a:ln>
          <a:effectLst/>
        </p:spPr>
        <p:txBody>
          <a:bodyPr/>
          <a:lstStyle/>
          <a:p>
            <a:endParaRPr lang="fr-FR"/>
          </a:p>
        </p:txBody>
      </p:sp>
      <p:sp>
        <p:nvSpPr>
          <p:cNvPr id="66595" name="Line 35"/>
          <p:cNvSpPr>
            <a:spLocks noChangeShapeType="1"/>
          </p:cNvSpPr>
          <p:nvPr/>
        </p:nvSpPr>
        <p:spPr bwMode="auto">
          <a:xfrm flipH="1" flipV="1">
            <a:off x="6227763" y="4365625"/>
            <a:ext cx="1584325" cy="647700"/>
          </a:xfrm>
          <a:prstGeom prst="line">
            <a:avLst/>
          </a:prstGeom>
          <a:noFill/>
          <a:ln w="9525">
            <a:solidFill>
              <a:schemeClr val="tx1"/>
            </a:solidFill>
            <a:round/>
            <a:headEnd/>
            <a:tailEnd type="triangle" w="med" len="med"/>
          </a:ln>
          <a:effectLst/>
        </p:spPr>
        <p:txBody>
          <a:bodyPr/>
          <a:lstStyle/>
          <a:p>
            <a:endParaRPr lang="fr-FR"/>
          </a:p>
        </p:txBody>
      </p:sp>
      <p:sp>
        <p:nvSpPr>
          <p:cNvPr id="66596" name="Line 36"/>
          <p:cNvSpPr>
            <a:spLocks noChangeShapeType="1"/>
          </p:cNvSpPr>
          <p:nvPr/>
        </p:nvSpPr>
        <p:spPr bwMode="auto">
          <a:xfrm flipH="1" flipV="1">
            <a:off x="6588125" y="4652963"/>
            <a:ext cx="1152525" cy="863600"/>
          </a:xfrm>
          <a:prstGeom prst="line">
            <a:avLst/>
          </a:prstGeom>
          <a:noFill/>
          <a:ln w="9525">
            <a:solidFill>
              <a:schemeClr val="tx1"/>
            </a:solidFill>
            <a:round/>
            <a:headEnd/>
            <a:tailEnd type="triangle" w="med" len="med"/>
          </a:ln>
          <a:effectLst/>
        </p:spPr>
        <p:txBody>
          <a:bodyPr/>
          <a:lstStyle/>
          <a:p>
            <a:endParaRPr lang="fr-FR"/>
          </a:p>
        </p:txBody>
      </p:sp>
    </p:spTree>
  </p:cSld>
  <p:clrMapOvr>
    <a:masterClrMapping/>
  </p:clrMapOvr>
  <p:transition spd="med">
    <p:randomBar/>
  </p:transition>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Espace réservé du numéro de diapositive 5"/>
          <p:cNvSpPr>
            <a:spLocks noGrp="1"/>
          </p:cNvSpPr>
          <p:nvPr>
            <p:ph type="sldNum" sz="quarter" idx="4"/>
          </p:nvPr>
        </p:nvSpPr>
        <p:spPr>
          <a:xfrm>
            <a:off x="8675688" y="6624638"/>
            <a:ext cx="468312" cy="260350"/>
          </a:xfrm>
        </p:spPr>
        <p:txBody>
          <a:bodyPr/>
          <a:lstStyle/>
          <a:p>
            <a:fld id="{34AC316C-7646-4C02-A091-E90CDF0940C9}" type="slidenum">
              <a:rPr lang="fr-FR"/>
              <a:pPr/>
              <a:t>234</a:t>
            </a:fld>
            <a:endParaRPr lang="fr-FR"/>
          </a:p>
        </p:txBody>
      </p:sp>
      <p:sp>
        <p:nvSpPr>
          <p:cNvPr id="62468" name="Text Box 4"/>
          <p:cNvSpPr txBox="1">
            <a:spLocks noChangeArrowheads="1"/>
          </p:cNvSpPr>
          <p:nvPr/>
        </p:nvSpPr>
        <p:spPr bwMode="auto">
          <a:xfrm>
            <a:off x="971550" y="1225550"/>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2469" name="Text Box 5"/>
          <p:cNvSpPr txBox="1">
            <a:spLocks noChangeArrowheads="1"/>
          </p:cNvSpPr>
          <p:nvPr/>
        </p:nvSpPr>
        <p:spPr bwMode="auto">
          <a:xfrm>
            <a:off x="4716463" y="1195388"/>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maturité du marché</a:t>
            </a:r>
          </a:p>
        </p:txBody>
      </p:sp>
      <p:sp>
        <p:nvSpPr>
          <p:cNvPr id="62470" name="AutoShape 6"/>
          <p:cNvSpPr>
            <a:spLocks noChangeArrowheads="1"/>
          </p:cNvSpPr>
          <p:nvPr/>
        </p:nvSpPr>
        <p:spPr bwMode="auto">
          <a:xfrm rot="5400000">
            <a:off x="4284662" y="124460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2472" name="Rectangle 8"/>
          <p:cNvSpPr>
            <a:spLocks noGrp="1" noChangeArrowheads="1"/>
          </p:cNvSpPr>
          <p:nvPr>
            <p:ph type="body" idx="4294967295"/>
          </p:nvPr>
        </p:nvSpPr>
        <p:spPr>
          <a:xfrm>
            <a:off x="1403350" y="1843088"/>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Le cycle de vie</a:t>
            </a:r>
          </a:p>
        </p:txBody>
      </p:sp>
      <p:sp>
        <p:nvSpPr>
          <p:cNvPr id="62473" name="Text Box 9"/>
          <p:cNvSpPr txBox="1">
            <a:spLocks noChangeArrowheads="1"/>
          </p:cNvSpPr>
          <p:nvPr/>
        </p:nvSpPr>
        <p:spPr bwMode="auto">
          <a:xfrm>
            <a:off x="1403350" y="2484438"/>
            <a:ext cx="7200900" cy="366712"/>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None/>
              <a:tabLst>
                <a:tab pos="6191250" algn="l"/>
              </a:tabLst>
            </a:pPr>
            <a:r>
              <a:rPr lang="fr-FR" sz="1800" dirty="0">
                <a:solidFill>
                  <a:schemeClr val="accent6">
                    <a:lumMod val="75000"/>
                  </a:schemeClr>
                </a:solidFill>
              </a:rPr>
              <a:t>A quelle étape du cycle de vie se trouve le couple produit-marché ?</a:t>
            </a:r>
          </a:p>
        </p:txBody>
      </p:sp>
      <p:grpSp>
        <p:nvGrpSpPr>
          <p:cNvPr id="62474" name="Group 10"/>
          <p:cNvGrpSpPr>
            <a:grpSpLocks/>
          </p:cNvGrpSpPr>
          <p:nvPr/>
        </p:nvGrpSpPr>
        <p:grpSpPr bwMode="auto">
          <a:xfrm>
            <a:off x="468313" y="1843088"/>
            <a:ext cx="793750" cy="431800"/>
            <a:chOff x="295" y="1660"/>
            <a:chExt cx="726" cy="409"/>
          </a:xfrm>
          <a:solidFill>
            <a:srgbClr val="3333CC"/>
          </a:solidFill>
        </p:grpSpPr>
        <p:sp>
          <p:nvSpPr>
            <p:cNvPr id="62475" name="AutoShape 11"/>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62476" name="AutoShape 12"/>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62477" name="Text Box 13"/>
          <p:cNvSpPr txBox="1">
            <a:spLocks noChangeArrowheads="1"/>
          </p:cNvSpPr>
          <p:nvPr/>
        </p:nvSpPr>
        <p:spPr bwMode="auto">
          <a:xfrm>
            <a:off x="1331913" y="2924175"/>
            <a:ext cx="7200900" cy="3384550"/>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Des formes de cycles de vie très différents</a:t>
            </a:r>
          </a:p>
          <a:p>
            <a:pPr marL="352425" indent="-352425">
              <a:spcBef>
                <a:spcPct val="25000"/>
              </a:spcBef>
              <a:buFont typeface="Wingdings" pitchFamily="2" charset="2"/>
              <a:buChar char="§"/>
              <a:tabLst>
                <a:tab pos="6191250" algn="l"/>
              </a:tabLst>
            </a:pPr>
            <a:endParaRPr lang="fr-FR" sz="1800" dirty="0"/>
          </a:p>
          <a:p>
            <a:pPr marL="352425" indent="-352425">
              <a:spcBef>
                <a:spcPct val="25000"/>
              </a:spcBef>
              <a:buFont typeface="Wingdings" pitchFamily="2" charset="2"/>
              <a:buChar char="§"/>
              <a:tabLst>
                <a:tab pos="6191250" algn="l"/>
              </a:tabLst>
            </a:pPr>
            <a:endParaRPr lang="fr-FR" sz="1800" dirty="0"/>
          </a:p>
          <a:p>
            <a:pPr marL="352425" indent="-352425">
              <a:spcBef>
                <a:spcPct val="25000"/>
              </a:spcBef>
              <a:buFont typeface="Wingdings" pitchFamily="2" charset="2"/>
              <a:buChar char="§"/>
              <a:tabLst>
                <a:tab pos="6191250" algn="l"/>
              </a:tabLst>
            </a:pPr>
            <a:endParaRPr lang="fr-FR" sz="1800" dirty="0"/>
          </a:p>
          <a:p>
            <a:pPr marL="352425" indent="-352425">
              <a:spcBef>
                <a:spcPct val="25000"/>
              </a:spcBef>
              <a:buFont typeface="Wingdings" pitchFamily="2" charset="2"/>
              <a:buChar char="§"/>
              <a:tabLst>
                <a:tab pos="6191250" algn="l"/>
              </a:tabLst>
            </a:pPr>
            <a:endParaRPr lang="fr-FR" sz="1800" dirty="0"/>
          </a:p>
          <a:p>
            <a:pPr marL="352425" indent="-352425">
              <a:spcBef>
                <a:spcPct val="25000"/>
              </a:spcBef>
              <a:buFont typeface="Wingdings" pitchFamily="2" charset="2"/>
              <a:buChar char="§"/>
              <a:tabLst>
                <a:tab pos="6191250" algn="l"/>
              </a:tabLst>
            </a:pPr>
            <a:endParaRPr lang="fr-FR" sz="1800" dirty="0"/>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Facteurs exogènes : la technologie - l’environnement</a:t>
            </a:r>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Facteurs endogènes : les efforts marketing</a:t>
            </a:r>
          </a:p>
          <a:p>
            <a:pPr marL="352425" indent="-352425">
              <a:spcBef>
                <a:spcPct val="25000"/>
              </a:spcBef>
              <a:buFont typeface="Wingdings" pitchFamily="2" charset="2"/>
              <a:buChar char="§"/>
              <a:tabLst>
                <a:tab pos="6191250" algn="l"/>
              </a:tabLst>
            </a:pPr>
            <a:r>
              <a:rPr lang="fr-FR" sz="1800" dirty="0">
                <a:solidFill>
                  <a:schemeClr val="accent6">
                    <a:lumMod val="75000"/>
                  </a:schemeClr>
                </a:solidFill>
              </a:rPr>
              <a:t>Une approche simple mais très schématique… Difficile de prévoir…</a:t>
            </a:r>
          </a:p>
        </p:txBody>
      </p:sp>
      <p:sp>
        <p:nvSpPr>
          <p:cNvPr id="62478" name="Line 14"/>
          <p:cNvSpPr>
            <a:spLocks noChangeShapeType="1"/>
          </p:cNvSpPr>
          <p:nvPr/>
        </p:nvSpPr>
        <p:spPr bwMode="auto">
          <a:xfrm flipV="1">
            <a:off x="395288" y="3530600"/>
            <a:ext cx="0" cy="1008063"/>
          </a:xfrm>
          <a:prstGeom prst="line">
            <a:avLst/>
          </a:prstGeom>
          <a:noFill/>
          <a:ln w="28575">
            <a:solidFill>
              <a:srgbClr val="3333CC"/>
            </a:solidFill>
            <a:round/>
            <a:headEnd/>
            <a:tailEnd type="triangle" w="med" len="med"/>
          </a:ln>
          <a:effectLst/>
        </p:spPr>
        <p:txBody>
          <a:bodyPr/>
          <a:lstStyle/>
          <a:p>
            <a:endParaRPr lang="fr-FR"/>
          </a:p>
        </p:txBody>
      </p:sp>
      <p:sp>
        <p:nvSpPr>
          <p:cNvPr id="62479" name="Line 15"/>
          <p:cNvSpPr>
            <a:spLocks noChangeShapeType="1"/>
          </p:cNvSpPr>
          <p:nvPr/>
        </p:nvSpPr>
        <p:spPr bwMode="auto">
          <a:xfrm>
            <a:off x="395288" y="4538663"/>
            <a:ext cx="1584325" cy="0"/>
          </a:xfrm>
          <a:prstGeom prst="line">
            <a:avLst/>
          </a:prstGeom>
          <a:noFill/>
          <a:ln w="28575">
            <a:solidFill>
              <a:srgbClr val="3333CC"/>
            </a:solidFill>
            <a:round/>
            <a:headEnd/>
            <a:tailEnd type="triangle" w="med" len="med"/>
          </a:ln>
          <a:effectLst/>
        </p:spPr>
        <p:txBody>
          <a:bodyPr/>
          <a:lstStyle/>
          <a:p>
            <a:endParaRPr lang="fr-FR"/>
          </a:p>
        </p:txBody>
      </p:sp>
      <p:sp>
        <p:nvSpPr>
          <p:cNvPr id="62481" name="Freeform 17"/>
          <p:cNvSpPr>
            <a:spLocks/>
          </p:cNvSpPr>
          <p:nvPr/>
        </p:nvSpPr>
        <p:spPr bwMode="auto">
          <a:xfrm>
            <a:off x="395288" y="3638550"/>
            <a:ext cx="936625" cy="755650"/>
          </a:xfrm>
          <a:custGeom>
            <a:avLst/>
            <a:gdLst/>
            <a:ahLst/>
            <a:cxnLst>
              <a:cxn ang="0">
                <a:pos x="0" y="431"/>
              </a:cxn>
              <a:cxn ang="0">
                <a:pos x="227" y="68"/>
              </a:cxn>
              <a:cxn ang="0">
                <a:pos x="454" y="68"/>
              </a:cxn>
              <a:cxn ang="0">
                <a:pos x="681" y="476"/>
              </a:cxn>
            </a:cxnLst>
            <a:rect l="0" t="0" r="r" b="b"/>
            <a:pathLst>
              <a:path w="681" h="476">
                <a:moveTo>
                  <a:pt x="0" y="431"/>
                </a:moveTo>
                <a:cubicBezTo>
                  <a:pt x="75" y="279"/>
                  <a:pt x="151" y="128"/>
                  <a:pt x="227" y="68"/>
                </a:cubicBezTo>
                <a:cubicBezTo>
                  <a:pt x="303" y="8"/>
                  <a:pt x="378" y="0"/>
                  <a:pt x="454" y="68"/>
                </a:cubicBezTo>
                <a:cubicBezTo>
                  <a:pt x="530" y="136"/>
                  <a:pt x="605" y="306"/>
                  <a:pt x="681" y="476"/>
                </a:cubicBezTo>
              </a:path>
            </a:pathLst>
          </a:custGeom>
          <a:noFill/>
          <a:ln w="9525">
            <a:solidFill>
              <a:srgbClr val="FF0000"/>
            </a:solidFill>
            <a:round/>
            <a:headEnd/>
            <a:tailEnd/>
          </a:ln>
          <a:effectLst/>
        </p:spPr>
        <p:txBody>
          <a:bodyPr/>
          <a:lstStyle/>
          <a:p>
            <a:endParaRPr lang="fr-FR"/>
          </a:p>
        </p:txBody>
      </p:sp>
      <p:sp>
        <p:nvSpPr>
          <p:cNvPr id="62482" name="Line 18"/>
          <p:cNvSpPr>
            <a:spLocks noChangeShapeType="1"/>
          </p:cNvSpPr>
          <p:nvPr/>
        </p:nvSpPr>
        <p:spPr bwMode="auto">
          <a:xfrm flipV="1">
            <a:off x="2339975" y="3530600"/>
            <a:ext cx="0" cy="1008063"/>
          </a:xfrm>
          <a:prstGeom prst="line">
            <a:avLst/>
          </a:prstGeom>
          <a:noFill/>
          <a:ln w="28575">
            <a:solidFill>
              <a:srgbClr val="3333CC"/>
            </a:solidFill>
            <a:round/>
            <a:headEnd/>
            <a:tailEnd type="triangle" w="med" len="med"/>
          </a:ln>
          <a:effectLst/>
        </p:spPr>
        <p:txBody>
          <a:bodyPr/>
          <a:lstStyle/>
          <a:p>
            <a:endParaRPr lang="fr-FR"/>
          </a:p>
        </p:txBody>
      </p:sp>
      <p:sp>
        <p:nvSpPr>
          <p:cNvPr id="62483" name="Line 19"/>
          <p:cNvSpPr>
            <a:spLocks noChangeShapeType="1"/>
          </p:cNvSpPr>
          <p:nvPr/>
        </p:nvSpPr>
        <p:spPr bwMode="auto">
          <a:xfrm>
            <a:off x="2339975" y="4538663"/>
            <a:ext cx="1871663" cy="0"/>
          </a:xfrm>
          <a:prstGeom prst="line">
            <a:avLst/>
          </a:prstGeom>
          <a:noFill/>
          <a:ln w="28575">
            <a:solidFill>
              <a:srgbClr val="3333CC"/>
            </a:solidFill>
            <a:round/>
            <a:headEnd/>
            <a:tailEnd type="triangle" w="med" len="med"/>
          </a:ln>
          <a:effectLst/>
        </p:spPr>
        <p:txBody>
          <a:bodyPr/>
          <a:lstStyle/>
          <a:p>
            <a:endParaRPr lang="fr-FR"/>
          </a:p>
        </p:txBody>
      </p:sp>
      <p:sp>
        <p:nvSpPr>
          <p:cNvPr id="62485" name="Freeform 21"/>
          <p:cNvSpPr>
            <a:spLocks/>
          </p:cNvSpPr>
          <p:nvPr/>
        </p:nvSpPr>
        <p:spPr bwMode="auto">
          <a:xfrm>
            <a:off x="2339975" y="3854450"/>
            <a:ext cx="1800225" cy="539750"/>
          </a:xfrm>
          <a:custGeom>
            <a:avLst/>
            <a:gdLst/>
            <a:ahLst/>
            <a:cxnLst>
              <a:cxn ang="0">
                <a:pos x="0" y="340"/>
              </a:cxn>
              <a:cxn ang="0">
                <a:pos x="181" y="159"/>
              </a:cxn>
              <a:cxn ang="0">
                <a:pos x="408" y="23"/>
              </a:cxn>
              <a:cxn ang="0">
                <a:pos x="952" y="23"/>
              </a:cxn>
              <a:cxn ang="0">
                <a:pos x="1134" y="114"/>
              </a:cxn>
            </a:cxnLst>
            <a:rect l="0" t="0" r="r" b="b"/>
            <a:pathLst>
              <a:path w="1134" h="340">
                <a:moveTo>
                  <a:pt x="0" y="340"/>
                </a:moveTo>
                <a:cubicBezTo>
                  <a:pt x="56" y="276"/>
                  <a:pt x="113" y="212"/>
                  <a:pt x="181" y="159"/>
                </a:cubicBezTo>
                <a:cubicBezTo>
                  <a:pt x="249" y="106"/>
                  <a:pt x="280" y="46"/>
                  <a:pt x="408" y="23"/>
                </a:cubicBezTo>
                <a:cubicBezTo>
                  <a:pt x="536" y="0"/>
                  <a:pt x="831" y="8"/>
                  <a:pt x="952" y="23"/>
                </a:cubicBezTo>
                <a:cubicBezTo>
                  <a:pt x="1073" y="38"/>
                  <a:pt x="1104" y="99"/>
                  <a:pt x="1134" y="114"/>
                </a:cubicBezTo>
              </a:path>
            </a:pathLst>
          </a:custGeom>
          <a:noFill/>
          <a:ln w="9525">
            <a:solidFill>
              <a:srgbClr val="FF0000"/>
            </a:solidFill>
            <a:round/>
            <a:headEnd/>
            <a:tailEnd/>
          </a:ln>
          <a:effectLst/>
        </p:spPr>
        <p:txBody>
          <a:bodyPr/>
          <a:lstStyle/>
          <a:p>
            <a:endParaRPr lang="fr-FR"/>
          </a:p>
        </p:txBody>
      </p:sp>
      <p:sp>
        <p:nvSpPr>
          <p:cNvPr id="62486" name="Line 22"/>
          <p:cNvSpPr>
            <a:spLocks noChangeShapeType="1"/>
          </p:cNvSpPr>
          <p:nvPr/>
        </p:nvSpPr>
        <p:spPr bwMode="auto">
          <a:xfrm flipV="1">
            <a:off x="5003800" y="3530600"/>
            <a:ext cx="0" cy="1008063"/>
          </a:xfrm>
          <a:prstGeom prst="line">
            <a:avLst/>
          </a:prstGeom>
          <a:noFill/>
          <a:ln w="28575">
            <a:solidFill>
              <a:srgbClr val="3333CC"/>
            </a:solidFill>
            <a:round/>
            <a:headEnd/>
            <a:tailEnd type="triangle" w="med" len="med"/>
          </a:ln>
          <a:effectLst/>
        </p:spPr>
        <p:txBody>
          <a:bodyPr/>
          <a:lstStyle/>
          <a:p>
            <a:endParaRPr lang="fr-FR"/>
          </a:p>
        </p:txBody>
      </p:sp>
      <p:sp>
        <p:nvSpPr>
          <p:cNvPr id="62487" name="Line 23"/>
          <p:cNvSpPr>
            <a:spLocks noChangeShapeType="1"/>
          </p:cNvSpPr>
          <p:nvPr/>
        </p:nvSpPr>
        <p:spPr bwMode="auto">
          <a:xfrm>
            <a:off x="5003800" y="4538663"/>
            <a:ext cx="1584325" cy="0"/>
          </a:xfrm>
          <a:prstGeom prst="line">
            <a:avLst/>
          </a:prstGeom>
          <a:noFill/>
          <a:ln w="28575">
            <a:solidFill>
              <a:srgbClr val="3333CC"/>
            </a:solidFill>
            <a:round/>
            <a:headEnd/>
            <a:tailEnd type="triangle" w="med" len="med"/>
          </a:ln>
          <a:effectLst/>
        </p:spPr>
        <p:txBody>
          <a:bodyPr/>
          <a:lstStyle/>
          <a:p>
            <a:endParaRPr lang="fr-FR"/>
          </a:p>
        </p:txBody>
      </p:sp>
      <p:sp>
        <p:nvSpPr>
          <p:cNvPr id="62489" name="Freeform 25"/>
          <p:cNvSpPr>
            <a:spLocks/>
          </p:cNvSpPr>
          <p:nvPr/>
        </p:nvSpPr>
        <p:spPr bwMode="auto">
          <a:xfrm>
            <a:off x="5003800" y="3770313"/>
            <a:ext cx="1584325" cy="481012"/>
          </a:xfrm>
          <a:custGeom>
            <a:avLst/>
            <a:gdLst/>
            <a:ahLst/>
            <a:cxnLst>
              <a:cxn ang="0">
                <a:pos x="0" y="303"/>
              </a:cxn>
              <a:cxn ang="0">
                <a:pos x="227" y="121"/>
              </a:cxn>
              <a:cxn ang="0">
                <a:pos x="544" y="30"/>
              </a:cxn>
              <a:cxn ang="0">
                <a:pos x="817" y="30"/>
              </a:cxn>
              <a:cxn ang="0">
                <a:pos x="998" y="212"/>
              </a:cxn>
            </a:cxnLst>
            <a:rect l="0" t="0" r="r" b="b"/>
            <a:pathLst>
              <a:path w="998" h="303">
                <a:moveTo>
                  <a:pt x="0" y="303"/>
                </a:moveTo>
                <a:cubicBezTo>
                  <a:pt x="68" y="235"/>
                  <a:pt x="136" y="167"/>
                  <a:pt x="227" y="121"/>
                </a:cubicBezTo>
                <a:cubicBezTo>
                  <a:pt x="318" y="75"/>
                  <a:pt x="446" y="45"/>
                  <a:pt x="544" y="30"/>
                </a:cubicBezTo>
                <a:cubicBezTo>
                  <a:pt x="642" y="15"/>
                  <a:pt x="741" y="0"/>
                  <a:pt x="817" y="30"/>
                </a:cubicBezTo>
                <a:cubicBezTo>
                  <a:pt x="893" y="60"/>
                  <a:pt x="945" y="136"/>
                  <a:pt x="998" y="212"/>
                </a:cubicBezTo>
              </a:path>
            </a:pathLst>
          </a:custGeom>
          <a:noFill/>
          <a:ln w="9525">
            <a:solidFill>
              <a:srgbClr val="FF0000"/>
            </a:solidFill>
            <a:round/>
            <a:headEnd/>
            <a:tailEnd/>
          </a:ln>
          <a:effectLst/>
        </p:spPr>
        <p:txBody>
          <a:bodyPr/>
          <a:lstStyle/>
          <a:p>
            <a:endParaRPr lang="fr-FR"/>
          </a:p>
        </p:txBody>
      </p:sp>
      <p:sp>
        <p:nvSpPr>
          <p:cNvPr id="62490" name="Line 26"/>
          <p:cNvSpPr>
            <a:spLocks noChangeShapeType="1"/>
          </p:cNvSpPr>
          <p:nvPr/>
        </p:nvSpPr>
        <p:spPr bwMode="auto">
          <a:xfrm flipV="1">
            <a:off x="7235825" y="3530600"/>
            <a:ext cx="0" cy="1008063"/>
          </a:xfrm>
          <a:prstGeom prst="line">
            <a:avLst/>
          </a:prstGeom>
          <a:noFill/>
          <a:ln w="28575">
            <a:solidFill>
              <a:srgbClr val="3333CC"/>
            </a:solidFill>
            <a:round/>
            <a:headEnd/>
            <a:tailEnd type="triangle" w="med" len="med"/>
          </a:ln>
          <a:effectLst/>
        </p:spPr>
        <p:txBody>
          <a:bodyPr/>
          <a:lstStyle/>
          <a:p>
            <a:endParaRPr lang="fr-FR"/>
          </a:p>
        </p:txBody>
      </p:sp>
      <p:sp>
        <p:nvSpPr>
          <p:cNvPr id="62491" name="Line 27"/>
          <p:cNvSpPr>
            <a:spLocks noChangeShapeType="1"/>
          </p:cNvSpPr>
          <p:nvPr/>
        </p:nvSpPr>
        <p:spPr bwMode="auto">
          <a:xfrm>
            <a:off x="7235825" y="4538663"/>
            <a:ext cx="1584325" cy="0"/>
          </a:xfrm>
          <a:prstGeom prst="line">
            <a:avLst/>
          </a:prstGeom>
          <a:noFill/>
          <a:ln w="28575">
            <a:solidFill>
              <a:srgbClr val="3333CC"/>
            </a:solidFill>
            <a:round/>
            <a:headEnd/>
            <a:tailEnd type="triangle" w="med" len="med"/>
          </a:ln>
          <a:effectLst/>
        </p:spPr>
        <p:txBody>
          <a:bodyPr/>
          <a:lstStyle/>
          <a:p>
            <a:endParaRPr lang="fr-FR"/>
          </a:p>
        </p:txBody>
      </p:sp>
      <p:sp>
        <p:nvSpPr>
          <p:cNvPr id="62494" name="Freeform 30"/>
          <p:cNvSpPr>
            <a:spLocks/>
          </p:cNvSpPr>
          <p:nvPr/>
        </p:nvSpPr>
        <p:spPr bwMode="auto">
          <a:xfrm>
            <a:off x="7235825" y="3722688"/>
            <a:ext cx="1584325" cy="455612"/>
          </a:xfrm>
          <a:custGeom>
            <a:avLst/>
            <a:gdLst/>
            <a:ahLst/>
            <a:cxnLst>
              <a:cxn ang="0">
                <a:pos x="0" y="287"/>
              </a:cxn>
              <a:cxn ang="0">
                <a:pos x="91" y="151"/>
              </a:cxn>
              <a:cxn ang="0">
                <a:pos x="272" y="106"/>
              </a:cxn>
              <a:cxn ang="0">
                <a:pos x="817" y="15"/>
              </a:cxn>
              <a:cxn ang="0">
                <a:pos x="998" y="15"/>
              </a:cxn>
            </a:cxnLst>
            <a:rect l="0" t="0" r="r" b="b"/>
            <a:pathLst>
              <a:path w="998" h="287">
                <a:moveTo>
                  <a:pt x="0" y="287"/>
                </a:moveTo>
                <a:cubicBezTo>
                  <a:pt x="23" y="234"/>
                  <a:pt x="46" y="181"/>
                  <a:pt x="91" y="151"/>
                </a:cubicBezTo>
                <a:cubicBezTo>
                  <a:pt x="136" y="121"/>
                  <a:pt x="151" y="129"/>
                  <a:pt x="272" y="106"/>
                </a:cubicBezTo>
                <a:cubicBezTo>
                  <a:pt x="393" y="83"/>
                  <a:pt x="696" y="30"/>
                  <a:pt x="817" y="15"/>
                </a:cubicBezTo>
                <a:cubicBezTo>
                  <a:pt x="938" y="0"/>
                  <a:pt x="968" y="7"/>
                  <a:pt x="998" y="15"/>
                </a:cubicBezTo>
              </a:path>
            </a:pathLst>
          </a:custGeom>
          <a:noFill/>
          <a:ln w="9525">
            <a:solidFill>
              <a:srgbClr val="FF0000"/>
            </a:solidFill>
            <a:round/>
            <a:headEnd/>
            <a:tailEnd/>
          </a:ln>
          <a:effectLst/>
        </p:spPr>
        <p:txBody>
          <a:bodyPr/>
          <a:lstStyle/>
          <a:p>
            <a:endParaRPr lang="fr-FR"/>
          </a:p>
        </p:txBody>
      </p:sp>
      <p:sp>
        <p:nvSpPr>
          <p:cNvPr id="62495" name="Text Box 31"/>
          <p:cNvSpPr txBox="1">
            <a:spLocks noChangeArrowheads="1"/>
          </p:cNvSpPr>
          <p:nvPr/>
        </p:nvSpPr>
        <p:spPr bwMode="auto">
          <a:xfrm>
            <a:off x="1331913" y="6230938"/>
            <a:ext cx="6553200" cy="366712"/>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      Identifier la phase pour adapter les efforts en conséquence</a:t>
            </a:r>
          </a:p>
        </p:txBody>
      </p:sp>
      <p:sp>
        <p:nvSpPr>
          <p:cNvPr id="62498" name="Rectangle 34"/>
          <p:cNvSpPr>
            <a:spLocks noGrp="1" noChangeArrowheads="1"/>
          </p:cNvSpPr>
          <p:nvPr>
            <p:ph type="title" idx="4294967295"/>
          </p:nvPr>
        </p:nvSpPr>
        <p:spPr>
          <a:xfrm>
            <a:off x="2555875" y="260648"/>
            <a:ext cx="3600301"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Espace réservé du numéro de diapositive 5"/>
          <p:cNvSpPr>
            <a:spLocks noGrp="1"/>
          </p:cNvSpPr>
          <p:nvPr>
            <p:ph type="sldNum" sz="quarter" idx="4"/>
          </p:nvPr>
        </p:nvSpPr>
        <p:spPr>
          <a:xfrm>
            <a:off x="8675688" y="6624638"/>
            <a:ext cx="468312" cy="260350"/>
          </a:xfrm>
        </p:spPr>
        <p:txBody>
          <a:bodyPr/>
          <a:lstStyle/>
          <a:p>
            <a:fld id="{564D4BF0-7FE0-4FCE-95F9-E0386EA51D03}" type="slidenum">
              <a:rPr lang="fr-FR"/>
              <a:pPr/>
              <a:t>235</a:t>
            </a:fld>
            <a:endParaRPr lang="fr-FR"/>
          </a:p>
        </p:txBody>
      </p:sp>
      <p:sp>
        <p:nvSpPr>
          <p:cNvPr id="68612" name="Text Box 4"/>
          <p:cNvSpPr txBox="1">
            <a:spLocks noChangeArrowheads="1"/>
          </p:cNvSpPr>
          <p:nvPr/>
        </p:nvSpPr>
        <p:spPr bwMode="auto">
          <a:xfrm>
            <a:off x="971550" y="12731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68613" name="Text Box 5"/>
          <p:cNvSpPr txBox="1">
            <a:spLocks noChangeArrowheads="1"/>
          </p:cNvSpPr>
          <p:nvPr/>
        </p:nvSpPr>
        <p:spPr bwMode="auto">
          <a:xfrm>
            <a:off x="4716463" y="1243013"/>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maturité du marché</a:t>
            </a:r>
          </a:p>
        </p:txBody>
      </p:sp>
      <p:sp>
        <p:nvSpPr>
          <p:cNvPr id="68614" name="AutoShape 6"/>
          <p:cNvSpPr>
            <a:spLocks noChangeArrowheads="1"/>
          </p:cNvSpPr>
          <p:nvPr/>
        </p:nvSpPr>
        <p:spPr bwMode="auto">
          <a:xfrm rot="5400000">
            <a:off x="4284662"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8615" name="Rectangle 7"/>
          <p:cNvSpPr>
            <a:spLocks noGrp="1" noChangeArrowheads="1"/>
          </p:cNvSpPr>
          <p:nvPr>
            <p:ph type="body" idx="4294967295"/>
          </p:nvPr>
        </p:nvSpPr>
        <p:spPr>
          <a:xfrm>
            <a:off x="1403350" y="1773238"/>
            <a:ext cx="3313113" cy="369332"/>
          </a:xfrm>
          <a:prstGeom prst="rect">
            <a:avLst/>
          </a:prstGeom>
          <a:solidFill>
            <a:srgbClr val="3333CC"/>
          </a:solidFill>
          <a:ln/>
        </p:spPr>
        <p:txBody>
          <a:bodyPr>
            <a:spAutoFit/>
          </a:bodyPr>
          <a:lstStyle/>
          <a:p>
            <a:pPr marL="0" indent="0" algn="ctr">
              <a:spcBef>
                <a:spcPct val="50000"/>
              </a:spcBef>
              <a:buFontTx/>
              <a:buNone/>
            </a:pPr>
            <a:r>
              <a:rPr lang="fr-FR" sz="1800" b="1" i="1" dirty="0">
                <a:solidFill>
                  <a:schemeClr val="bg1"/>
                </a:solidFill>
              </a:rPr>
              <a:t>Le cycle de vie</a:t>
            </a:r>
          </a:p>
        </p:txBody>
      </p:sp>
      <p:sp>
        <p:nvSpPr>
          <p:cNvPr id="68616" name="Text Box 8"/>
          <p:cNvSpPr txBox="1">
            <a:spLocks noChangeArrowheads="1"/>
          </p:cNvSpPr>
          <p:nvPr/>
        </p:nvSpPr>
        <p:spPr bwMode="auto">
          <a:xfrm>
            <a:off x="1403350" y="2205038"/>
            <a:ext cx="7200900" cy="366712"/>
          </a:xfrm>
          <a:prstGeom prst="rect">
            <a:avLst/>
          </a:prstGeom>
          <a:noFill/>
          <a:ln w="9525">
            <a:noFill/>
            <a:miter lim="800000"/>
            <a:headEnd/>
            <a:tailEnd/>
          </a:ln>
          <a:effectLst/>
        </p:spPr>
        <p:txBody>
          <a:bodyPr>
            <a:spAutoFit/>
          </a:bodyPr>
          <a:lstStyle/>
          <a:p>
            <a:pPr marL="352425" indent="-352425">
              <a:spcBef>
                <a:spcPct val="25000"/>
              </a:spcBef>
              <a:buFont typeface="Wingdings" pitchFamily="2" charset="2"/>
              <a:buNone/>
              <a:tabLst>
                <a:tab pos="6191250" algn="l"/>
              </a:tabLst>
            </a:pPr>
            <a:r>
              <a:rPr lang="fr-FR" sz="1800" b="1" dirty="0">
                <a:solidFill>
                  <a:schemeClr val="accent6">
                    <a:lumMod val="75000"/>
                  </a:schemeClr>
                </a:solidFill>
              </a:rPr>
              <a:t>Identifier la phase pour adapter les efforts en conséquence</a:t>
            </a:r>
          </a:p>
        </p:txBody>
      </p:sp>
      <p:grpSp>
        <p:nvGrpSpPr>
          <p:cNvPr id="68617" name="Group 9"/>
          <p:cNvGrpSpPr>
            <a:grpSpLocks/>
          </p:cNvGrpSpPr>
          <p:nvPr/>
        </p:nvGrpSpPr>
        <p:grpSpPr bwMode="auto">
          <a:xfrm>
            <a:off x="468313" y="1773238"/>
            <a:ext cx="793750" cy="431800"/>
            <a:chOff x="295" y="1660"/>
            <a:chExt cx="726" cy="409"/>
          </a:xfrm>
          <a:solidFill>
            <a:srgbClr val="3333CC"/>
          </a:solidFill>
        </p:grpSpPr>
        <p:sp>
          <p:nvSpPr>
            <p:cNvPr id="68618" name="AutoShape 10"/>
            <p:cNvSpPr>
              <a:spLocks noChangeArrowheads="1"/>
            </p:cNvSpPr>
            <p:nvPr/>
          </p:nvSpPr>
          <p:spPr bwMode="auto">
            <a:xfrm rot="16200000">
              <a:off x="363" y="1638"/>
              <a:ext cx="318" cy="454"/>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grpFill/>
            <a:ln w="9525">
              <a:noFill/>
              <a:miter lim="800000"/>
              <a:headEnd/>
              <a:tailEnd/>
            </a:ln>
            <a:effectLst/>
          </p:spPr>
          <p:txBody>
            <a:bodyPr wrap="none" anchor="ctr"/>
            <a:lstStyle/>
            <a:p>
              <a:endParaRPr lang="fr-FR"/>
            </a:p>
          </p:txBody>
        </p:sp>
        <p:sp>
          <p:nvSpPr>
            <p:cNvPr id="68619" name="AutoShape 11"/>
            <p:cNvSpPr>
              <a:spLocks noChangeArrowheads="1"/>
            </p:cNvSpPr>
            <p:nvPr/>
          </p:nvSpPr>
          <p:spPr bwMode="auto">
            <a:xfrm rot="5400000">
              <a:off x="703" y="1751"/>
              <a:ext cx="409" cy="227"/>
            </a:xfrm>
            <a:prstGeom prst="triangle">
              <a:avLst>
                <a:gd name="adj" fmla="val 50000"/>
              </a:avLst>
            </a:prstGeom>
            <a:grpFill/>
            <a:ln w="9525">
              <a:noFill/>
              <a:miter lim="800000"/>
              <a:headEnd/>
              <a:tailEnd/>
            </a:ln>
            <a:effectLst/>
          </p:spPr>
          <p:txBody>
            <a:bodyPr wrap="none" anchor="ctr"/>
            <a:lstStyle/>
            <a:p>
              <a:endParaRPr lang="fr-FR"/>
            </a:p>
          </p:txBody>
        </p:sp>
      </p:grpSp>
      <p:sp>
        <p:nvSpPr>
          <p:cNvPr id="68634" name="Line 26"/>
          <p:cNvSpPr>
            <a:spLocks noChangeShapeType="1"/>
          </p:cNvSpPr>
          <p:nvPr/>
        </p:nvSpPr>
        <p:spPr bwMode="auto">
          <a:xfrm>
            <a:off x="1403350" y="3213100"/>
            <a:ext cx="1588" cy="2855913"/>
          </a:xfrm>
          <a:prstGeom prst="line">
            <a:avLst/>
          </a:prstGeom>
          <a:noFill/>
          <a:ln w="38100">
            <a:solidFill>
              <a:schemeClr val="tx1"/>
            </a:solidFill>
            <a:round/>
            <a:headEnd type="triangle" w="med" len="med"/>
            <a:tailEnd/>
          </a:ln>
          <a:effectLst/>
        </p:spPr>
        <p:txBody>
          <a:bodyPr/>
          <a:lstStyle/>
          <a:p>
            <a:endParaRPr lang="fr-FR"/>
          </a:p>
        </p:txBody>
      </p:sp>
      <p:sp>
        <p:nvSpPr>
          <p:cNvPr id="68635" name="Line 27"/>
          <p:cNvSpPr>
            <a:spLocks noChangeShapeType="1"/>
          </p:cNvSpPr>
          <p:nvPr/>
        </p:nvSpPr>
        <p:spPr bwMode="auto">
          <a:xfrm>
            <a:off x="1404938" y="6069013"/>
            <a:ext cx="6192837" cy="0"/>
          </a:xfrm>
          <a:prstGeom prst="line">
            <a:avLst/>
          </a:prstGeom>
          <a:noFill/>
          <a:ln w="38100">
            <a:solidFill>
              <a:schemeClr val="tx1"/>
            </a:solidFill>
            <a:round/>
            <a:headEnd/>
            <a:tailEnd type="triangle" w="med" len="med"/>
          </a:ln>
          <a:effectLst/>
        </p:spPr>
        <p:txBody>
          <a:bodyPr/>
          <a:lstStyle/>
          <a:p>
            <a:endParaRPr lang="fr-FR"/>
          </a:p>
        </p:txBody>
      </p:sp>
      <p:sp>
        <p:nvSpPr>
          <p:cNvPr id="68636" name="Text Box 28"/>
          <p:cNvSpPr txBox="1">
            <a:spLocks noChangeArrowheads="1"/>
          </p:cNvSpPr>
          <p:nvPr/>
        </p:nvSpPr>
        <p:spPr bwMode="auto">
          <a:xfrm>
            <a:off x="468313" y="3284538"/>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68637" name="Text Box 29"/>
          <p:cNvSpPr txBox="1">
            <a:spLocks noChangeArrowheads="1"/>
          </p:cNvSpPr>
          <p:nvPr/>
        </p:nvSpPr>
        <p:spPr bwMode="auto">
          <a:xfrm>
            <a:off x="6805613" y="6140450"/>
            <a:ext cx="863600" cy="274638"/>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68638" name="Line 30"/>
          <p:cNvSpPr>
            <a:spLocks noChangeShapeType="1"/>
          </p:cNvSpPr>
          <p:nvPr/>
        </p:nvSpPr>
        <p:spPr bwMode="auto">
          <a:xfrm>
            <a:off x="2700338" y="5229225"/>
            <a:ext cx="0" cy="839788"/>
          </a:xfrm>
          <a:prstGeom prst="line">
            <a:avLst/>
          </a:prstGeom>
          <a:noFill/>
          <a:ln w="28575">
            <a:solidFill>
              <a:schemeClr val="tx1"/>
            </a:solidFill>
            <a:prstDash val="sysDot"/>
            <a:round/>
            <a:headEnd/>
            <a:tailEnd/>
          </a:ln>
          <a:effectLst/>
        </p:spPr>
        <p:txBody>
          <a:bodyPr/>
          <a:lstStyle/>
          <a:p>
            <a:endParaRPr lang="fr-FR"/>
          </a:p>
        </p:txBody>
      </p:sp>
      <p:sp>
        <p:nvSpPr>
          <p:cNvPr id="68639" name="Line 31"/>
          <p:cNvSpPr>
            <a:spLocks noChangeShapeType="1"/>
          </p:cNvSpPr>
          <p:nvPr/>
        </p:nvSpPr>
        <p:spPr bwMode="auto">
          <a:xfrm>
            <a:off x="3779838" y="4221163"/>
            <a:ext cx="0" cy="1801812"/>
          </a:xfrm>
          <a:prstGeom prst="line">
            <a:avLst/>
          </a:prstGeom>
          <a:noFill/>
          <a:ln w="28575">
            <a:solidFill>
              <a:schemeClr val="tx1"/>
            </a:solidFill>
            <a:prstDash val="sysDot"/>
            <a:round/>
            <a:headEnd/>
            <a:tailEnd/>
          </a:ln>
          <a:effectLst/>
        </p:spPr>
        <p:txBody>
          <a:bodyPr/>
          <a:lstStyle/>
          <a:p>
            <a:endParaRPr lang="fr-FR"/>
          </a:p>
        </p:txBody>
      </p:sp>
      <p:sp>
        <p:nvSpPr>
          <p:cNvPr id="68640" name="Text Box 32"/>
          <p:cNvSpPr txBox="1">
            <a:spLocks noChangeArrowheads="1"/>
          </p:cNvSpPr>
          <p:nvPr/>
        </p:nvSpPr>
        <p:spPr bwMode="auto">
          <a:xfrm>
            <a:off x="1476375" y="5734050"/>
            <a:ext cx="1008063"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a:solidFill>
                  <a:schemeClr val="bg1"/>
                </a:solidFill>
              </a:rPr>
              <a:t>Introduction</a:t>
            </a:r>
          </a:p>
        </p:txBody>
      </p:sp>
      <p:sp>
        <p:nvSpPr>
          <p:cNvPr id="68641" name="Freeform 33"/>
          <p:cNvSpPr>
            <a:spLocks/>
          </p:cNvSpPr>
          <p:nvPr/>
        </p:nvSpPr>
        <p:spPr bwMode="auto">
          <a:xfrm>
            <a:off x="1403350" y="3729038"/>
            <a:ext cx="6697663" cy="1944687"/>
          </a:xfrm>
          <a:custGeom>
            <a:avLst/>
            <a:gdLst/>
            <a:ahLst/>
            <a:cxnLst>
              <a:cxn ang="0">
                <a:pos x="0" y="1217"/>
              </a:cxn>
              <a:cxn ang="0">
                <a:pos x="635" y="1081"/>
              </a:cxn>
              <a:cxn ang="0">
                <a:pos x="1406" y="355"/>
              </a:cxn>
              <a:cxn ang="0">
                <a:pos x="2041" y="83"/>
              </a:cxn>
              <a:cxn ang="0">
                <a:pos x="2994" y="83"/>
              </a:cxn>
              <a:cxn ang="0">
                <a:pos x="3765" y="582"/>
              </a:cxn>
              <a:cxn ang="0">
                <a:pos x="4219" y="1217"/>
              </a:cxn>
            </a:cxnLst>
            <a:rect l="0" t="0" r="r" b="b"/>
            <a:pathLst>
              <a:path w="4219" h="1225">
                <a:moveTo>
                  <a:pt x="0" y="1217"/>
                </a:moveTo>
                <a:cubicBezTo>
                  <a:pt x="200" y="1221"/>
                  <a:pt x="401" y="1225"/>
                  <a:pt x="635" y="1081"/>
                </a:cubicBezTo>
                <a:cubicBezTo>
                  <a:pt x="869" y="937"/>
                  <a:pt x="1172" y="521"/>
                  <a:pt x="1406" y="355"/>
                </a:cubicBezTo>
                <a:cubicBezTo>
                  <a:pt x="1640" y="189"/>
                  <a:pt x="1776" y="128"/>
                  <a:pt x="2041" y="83"/>
                </a:cubicBezTo>
                <a:cubicBezTo>
                  <a:pt x="2306" y="38"/>
                  <a:pt x="2707" y="0"/>
                  <a:pt x="2994" y="83"/>
                </a:cubicBezTo>
                <a:cubicBezTo>
                  <a:pt x="3281" y="166"/>
                  <a:pt x="3561" y="393"/>
                  <a:pt x="3765" y="582"/>
                </a:cubicBezTo>
                <a:cubicBezTo>
                  <a:pt x="3969" y="771"/>
                  <a:pt x="4094" y="994"/>
                  <a:pt x="4219" y="1217"/>
                </a:cubicBezTo>
              </a:path>
            </a:pathLst>
          </a:custGeom>
          <a:noFill/>
          <a:ln w="38100" cmpd="sng">
            <a:solidFill>
              <a:srgbClr val="3333CC"/>
            </a:solidFill>
            <a:round/>
            <a:headEnd/>
            <a:tailEnd/>
          </a:ln>
          <a:effectLst/>
        </p:spPr>
        <p:txBody>
          <a:bodyPr/>
          <a:lstStyle/>
          <a:p>
            <a:endParaRPr lang="fr-FR"/>
          </a:p>
        </p:txBody>
      </p:sp>
      <p:sp>
        <p:nvSpPr>
          <p:cNvPr id="68642" name="Line 34"/>
          <p:cNvSpPr>
            <a:spLocks noChangeShapeType="1"/>
          </p:cNvSpPr>
          <p:nvPr/>
        </p:nvSpPr>
        <p:spPr bwMode="auto">
          <a:xfrm>
            <a:off x="4500563" y="3932238"/>
            <a:ext cx="0" cy="2160587"/>
          </a:xfrm>
          <a:prstGeom prst="line">
            <a:avLst/>
          </a:prstGeom>
          <a:noFill/>
          <a:ln w="28575">
            <a:solidFill>
              <a:schemeClr val="tx1"/>
            </a:solidFill>
            <a:prstDash val="sysDot"/>
            <a:round/>
            <a:headEnd/>
            <a:tailEnd/>
          </a:ln>
          <a:effectLst/>
        </p:spPr>
        <p:txBody>
          <a:bodyPr/>
          <a:lstStyle/>
          <a:p>
            <a:endParaRPr lang="fr-FR"/>
          </a:p>
        </p:txBody>
      </p:sp>
      <p:sp>
        <p:nvSpPr>
          <p:cNvPr id="68643" name="Line 35"/>
          <p:cNvSpPr>
            <a:spLocks noChangeShapeType="1"/>
          </p:cNvSpPr>
          <p:nvPr/>
        </p:nvSpPr>
        <p:spPr bwMode="auto">
          <a:xfrm>
            <a:off x="6227763" y="3932238"/>
            <a:ext cx="0" cy="2160587"/>
          </a:xfrm>
          <a:prstGeom prst="line">
            <a:avLst/>
          </a:prstGeom>
          <a:noFill/>
          <a:ln w="28575">
            <a:solidFill>
              <a:schemeClr val="tx1"/>
            </a:solidFill>
            <a:prstDash val="sysDot"/>
            <a:round/>
            <a:headEnd/>
            <a:tailEnd/>
          </a:ln>
          <a:effectLst/>
        </p:spPr>
        <p:txBody>
          <a:bodyPr/>
          <a:lstStyle/>
          <a:p>
            <a:endParaRPr lang="fr-FR"/>
          </a:p>
        </p:txBody>
      </p:sp>
      <p:sp>
        <p:nvSpPr>
          <p:cNvPr id="68644" name="Text Box 36"/>
          <p:cNvSpPr txBox="1">
            <a:spLocks noChangeArrowheads="1"/>
          </p:cNvSpPr>
          <p:nvPr/>
        </p:nvSpPr>
        <p:spPr bwMode="auto">
          <a:xfrm>
            <a:off x="2771775" y="5373688"/>
            <a:ext cx="1008063"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Croissance</a:t>
            </a:r>
          </a:p>
        </p:txBody>
      </p:sp>
      <p:sp>
        <p:nvSpPr>
          <p:cNvPr id="68645" name="Text Box 37"/>
          <p:cNvSpPr txBox="1">
            <a:spLocks noChangeArrowheads="1"/>
          </p:cNvSpPr>
          <p:nvPr/>
        </p:nvSpPr>
        <p:spPr bwMode="auto">
          <a:xfrm>
            <a:off x="4716463" y="4149725"/>
            <a:ext cx="1008062"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Maturité</a:t>
            </a:r>
          </a:p>
        </p:txBody>
      </p:sp>
      <p:sp>
        <p:nvSpPr>
          <p:cNvPr id="68646" name="Text Box 38"/>
          <p:cNvSpPr txBox="1">
            <a:spLocks noChangeArrowheads="1"/>
          </p:cNvSpPr>
          <p:nvPr/>
        </p:nvSpPr>
        <p:spPr bwMode="auto">
          <a:xfrm>
            <a:off x="3635375" y="4797425"/>
            <a:ext cx="1008063" cy="204788"/>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Turbulences</a:t>
            </a:r>
          </a:p>
        </p:txBody>
      </p:sp>
      <p:sp>
        <p:nvSpPr>
          <p:cNvPr id="68647" name="Text Box 39"/>
          <p:cNvSpPr txBox="1">
            <a:spLocks noChangeArrowheads="1"/>
          </p:cNvSpPr>
          <p:nvPr/>
        </p:nvSpPr>
        <p:spPr bwMode="auto">
          <a:xfrm>
            <a:off x="6443663" y="4941888"/>
            <a:ext cx="1008062" cy="204787"/>
          </a:xfrm>
          <a:prstGeom prst="rect">
            <a:avLst/>
          </a:prstGeom>
          <a:solidFill>
            <a:srgbClr val="3333CC"/>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Déclin</a:t>
            </a:r>
          </a:p>
        </p:txBody>
      </p:sp>
      <p:sp>
        <p:nvSpPr>
          <p:cNvPr id="68649" name="Line 41"/>
          <p:cNvSpPr>
            <a:spLocks noChangeShapeType="1"/>
          </p:cNvSpPr>
          <p:nvPr/>
        </p:nvSpPr>
        <p:spPr bwMode="auto">
          <a:xfrm flipV="1">
            <a:off x="1692275" y="3716338"/>
            <a:ext cx="431800" cy="1800225"/>
          </a:xfrm>
          <a:prstGeom prst="line">
            <a:avLst/>
          </a:prstGeom>
          <a:noFill/>
          <a:ln w="38100">
            <a:solidFill>
              <a:srgbClr val="000066"/>
            </a:solidFill>
            <a:round/>
            <a:headEnd/>
            <a:tailEnd type="triangle" w="med" len="med"/>
          </a:ln>
          <a:effectLst/>
        </p:spPr>
        <p:txBody>
          <a:bodyPr/>
          <a:lstStyle/>
          <a:p>
            <a:endParaRPr lang="fr-FR"/>
          </a:p>
        </p:txBody>
      </p:sp>
      <p:sp>
        <p:nvSpPr>
          <p:cNvPr id="68650" name="Oval 42"/>
          <p:cNvSpPr>
            <a:spLocks noChangeArrowheads="1"/>
          </p:cNvSpPr>
          <p:nvPr/>
        </p:nvSpPr>
        <p:spPr bwMode="auto">
          <a:xfrm>
            <a:off x="3275806" y="2852739"/>
            <a:ext cx="2088282" cy="900906"/>
          </a:xfrm>
          <a:prstGeom prst="ellipse">
            <a:avLst/>
          </a:prstGeom>
          <a:solidFill>
            <a:schemeClr val="bg1"/>
          </a:solidFill>
          <a:ln w="9525">
            <a:solidFill>
              <a:srgbClr val="3333CC"/>
            </a:solidFill>
            <a:round/>
            <a:headEnd/>
            <a:tailEnd/>
          </a:ln>
          <a:effectLst/>
        </p:spPr>
        <p:txBody>
          <a:bodyPr wrap="none" anchor="ctr"/>
          <a:lstStyle/>
          <a:p>
            <a:pPr algn="ctr"/>
            <a:r>
              <a:rPr lang="fr-FR" sz="1600" b="1" dirty="0">
                <a:solidFill>
                  <a:schemeClr val="accent6">
                    <a:lumMod val="75000"/>
                  </a:schemeClr>
                </a:solidFill>
              </a:rPr>
              <a:t>Maîtriser la </a:t>
            </a:r>
            <a:br>
              <a:rPr lang="fr-FR" sz="1600" b="1" dirty="0">
                <a:solidFill>
                  <a:schemeClr val="accent6">
                    <a:lumMod val="75000"/>
                  </a:schemeClr>
                </a:solidFill>
              </a:rPr>
            </a:br>
            <a:r>
              <a:rPr lang="fr-FR" sz="1600" b="1" dirty="0">
                <a:solidFill>
                  <a:schemeClr val="accent6">
                    <a:lumMod val="75000"/>
                  </a:schemeClr>
                </a:solidFill>
              </a:rPr>
              <a:t>commercialisation</a:t>
            </a:r>
          </a:p>
        </p:txBody>
      </p:sp>
      <p:sp>
        <p:nvSpPr>
          <p:cNvPr id="68651" name="Line 43"/>
          <p:cNvSpPr>
            <a:spLocks noChangeShapeType="1"/>
          </p:cNvSpPr>
          <p:nvPr/>
        </p:nvSpPr>
        <p:spPr bwMode="auto">
          <a:xfrm flipV="1">
            <a:off x="3276600" y="3716338"/>
            <a:ext cx="358775" cy="1441450"/>
          </a:xfrm>
          <a:prstGeom prst="line">
            <a:avLst/>
          </a:prstGeom>
          <a:noFill/>
          <a:ln w="38100">
            <a:solidFill>
              <a:srgbClr val="000066"/>
            </a:solidFill>
            <a:round/>
            <a:headEnd/>
            <a:tailEnd type="triangle" w="med" len="med"/>
          </a:ln>
          <a:effectLst/>
        </p:spPr>
        <p:txBody>
          <a:bodyPr/>
          <a:lstStyle/>
          <a:p>
            <a:endParaRPr lang="fr-FR"/>
          </a:p>
        </p:txBody>
      </p:sp>
      <p:sp>
        <p:nvSpPr>
          <p:cNvPr id="68652" name="Oval 44"/>
          <p:cNvSpPr>
            <a:spLocks noChangeArrowheads="1"/>
          </p:cNvSpPr>
          <p:nvPr/>
        </p:nvSpPr>
        <p:spPr bwMode="auto">
          <a:xfrm>
            <a:off x="1476375" y="2852738"/>
            <a:ext cx="1655465" cy="792162"/>
          </a:xfrm>
          <a:prstGeom prst="ellipse">
            <a:avLst/>
          </a:prstGeom>
          <a:solidFill>
            <a:schemeClr val="bg1"/>
          </a:solidFill>
          <a:ln w="9525">
            <a:solidFill>
              <a:srgbClr val="3333CC"/>
            </a:solidFill>
            <a:round/>
            <a:headEnd/>
            <a:tailEnd/>
          </a:ln>
          <a:effectLst/>
        </p:spPr>
        <p:txBody>
          <a:bodyPr wrap="none" anchor="ctr"/>
          <a:lstStyle/>
          <a:p>
            <a:pPr algn="ctr"/>
            <a:r>
              <a:rPr lang="fr-FR" sz="1600" b="1" dirty="0">
                <a:solidFill>
                  <a:schemeClr val="accent6">
                    <a:lumMod val="75000"/>
                  </a:schemeClr>
                </a:solidFill>
              </a:rPr>
              <a:t>Maîtriser la </a:t>
            </a:r>
            <a:br>
              <a:rPr lang="fr-FR" sz="1600" b="1" dirty="0">
                <a:solidFill>
                  <a:schemeClr val="accent6">
                    <a:lumMod val="75000"/>
                  </a:schemeClr>
                </a:solidFill>
              </a:rPr>
            </a:br>
            <a:r>
              <a:rPr lang="fr-FR" sz="1600" b="1" dirty="0">
                <a:solidFill>
                  <a:schemeClr val="accent6">
                    <a:lumMod val="75000"/>
                  </a:schemeClr>
                </a:solidFill>
              </a:rPr>
              <a:t>technologie</a:t>
            </a:r>
          </a:p>
        </p:txBody>
      </p:sp>
      <p:sp>
        <p:nvSpPr>
          <p:cNvPr id="68653" name="Oval 45"/>
          <p:cNvSpPr>
            <a:spLocks noChangeArrowheads="1"/>
          </p:cNvSpPr>
          <p:nvPr/>
        </p:nvSpPr>
        <p:spPr bwMode="auto">
          <a:xfrm>
            <a:off x="5435600" y="2636838"/>
            <a:ext cx="1512888" cy="702071"/>
          </a:xfrm>
          <a:prstGeom prst="ellipse">
            <a:avLst/>
          </a:prstGeom>
          <a:solidFill>
            <a:schemeClr val="bg1"/>
          </a:solidFill>
          <a:ln w="9525">
            <a:solidFill>
              <a:srgbClr val="3333CC"/>
            </a:solidFill>
            <a:round/>
            <a:headEnd/>
            <a:tailEnd/>
          </a:ln>
          <a:effectLst/>
        </p:spPr>
        <p:txBody>
          <a:bodyPr wrap="none" anchor="ctr"/>
          <a:lstStyle/>
          <a:p>
            <a:pPr algn="ctr"/>
            <a:r>
              <a:rPr lang="fr-FR" sz="1600" b="1" dirty="0">
                <a:solidFill>
                  <a:schemeClr val="accent6">
                    <a:lumMod val="75000"/>
                  </a:schemeClr>
                </a:solidFill>
              </a:rPr>
              <a:t>Maîtriser la </a:t>
            </a:r>
            <a:br>
              <a:rPr lang="fr-FR" sz="1600" b="1" dirty="0">
                <a:solidFill>
                  <a:schemeClr val="accent6">
                    <a:lumMod val="75000"/>
                  </a:schemeClr>
                </a:solidFill>
              </a:rPr>
            </a:br>
            <a:r>
              <a:rPr lang="fr-FR" sz="1600" b="1" dirty="0">
                <a:solidFill>
                  <a:schemeClr val="accent6">
                    <a:lumMod val="75000"/>
                  </a:schemeClr>
                </a:solidFill>
              </a:rPr>
              <a:t>production</a:t>
            </a:r>
          </a:p>
        </p:txBody>
      </p:sp>
      <p:sp>
        <p:nvSpPr>
          <p:cNvPr id="68654" name="Line 46"/>
          <p:cNvSpPr>
            <a:spLocks noChangeShapeType="1"/>
          </p:cNvSpPr>
          <p:nvPr/>
        </p:nvSpPr>
        <p:spPr bwMode="auto">
          <a:xfrm flipV="1">
            <a:off x="5435600" y="3429949"/>
            <a:ext cx="288925" cy="649288"/>
          </a:xfrm>
          <a:prstGeom prst="line">
            <a:avLst/>
          </a:prstGeom>
          <a:noFill/>
          <a:ln w="38100">
            <a:solidFill>
              <a:srgbClr val="000066"/>
            </a:solidFill>
            <a:round/>
            <a:headEnd/>
            <a:tailEnd type="triangle" w="med" len="med"/>
          </a:ln>
          <a:effectLst/>
        </p:spPr>
        <p:txBody>
          <a:bodyPr/>
          <a:lstStyle/>
          <a:p>
            <a:endParaRPr lang="fr-FR"/>
          </a:p>
        </p:txBody>
      </p:sp>
      <p:sp>
        <p:nvSpPr>
          <p:cNvPr id="68655" name="Oval 47"/>
          <p:cNvSpPr>
            <a:spLocks noChangeArrowheads="1"/>
          </p:cNvSpPr>
          <p:nvPr/>
        </p:nvSpPr>
        <p:spPr bwMode="auto">
          <a:xfrm>
            <a:off x="6659563" y="3429001"/>
            <a:ext cx="1800225" cy="649288"/>
          </a:xfrm>
          <a:prstGeom prst="ellipse">
            <a:avLst/>
          </a:prstGeom>
          <a:solidFill>
            <a:schemeClr val="bg1"/>
          </a:solidFill>
          <a:ln w="9525">
            <a:solidFill>
              <a:srgbClr val="3333CC"/>
            </a:solidFill>
            <a:round/>
            <a:headEnd/>
            <a:tailEnd/>
          </a:ln>
          <a:effectLst/>
        </p:spPr>
        <p:txBody>
          <a:bodyPr wrap="none" anchor="ctr"/>
          <a:lstStyle/>
          <a:p>
            <a:pPr algn="ctr"/>
            <a:r>
              <a:rPr lang="fr-FR" sz="1600" b="1" dirty="0">
                <a:solidFill>
                  <a:schemeClr val="accent6">
                    <a:lumMod val="75000"/>
                  </a:schemeClr>
                </a:solidFill>
              </a:rPr>
              <a:t>Maîtriser les </a:t>
            </a:r>
            <a:br>
              <a:rPr lang="fr-FR" sz="1600" b="1" dirty="0">
                <a:solidFill>
                  <a:schemeClr val="accent6">
                    <a:lumMod val="75000"/>
                  </a:schemeClr>
                </a:solidFill>
              </a:rPr>
            </a:br>
            <a:r>
              <a:rPr lang="fr-FR" sz="1600" b="1" dirty="0">
                <a:solidFill>
                  <a:schemeClr val="accent6">
                    <a:lumMod val="75000"/>
                  </a:schemeClr>
                </a:solidFill>
              </a:rPr>
              <a:t>coûts</a:t>
            </a:r>
          </a:p>
        </p:txBody>
      </p:sp>
      <p:sp>
        <p:nvSpPr>
          <p:cNvPr id="68656" name="Line 48"/>
          <p:cNvSpPr>
            <a:spLocks noChangeShapeType="1"/>
          </p:cNvSpPr>
          <p:nvPr/>
        </p:nvSpPr>
        <p:spPr bwMode="auto">
          <a:xfrm flipV="1">
            <a:off x="6946900" y="4221163"/>
            <a:ext cx="144463" cy="649287"/>
          </a:xfrm>
          <a:prstGeom prst="line">
            <a:avLst/>
          </a:prstGeom>
          <a:noFill/>
          <a:ln w="38100">
            <a:solidFill>
              <a:srgbClr val="000066"/>
            </a:solidFill>
            <a:round/>
            <a:headEnd/>
            <a:tailEnd type="triangle" w="med" len="med"/>
          </a:ln>
          <a:effectLst/>
        </p:spPr>
        <p:txBody>
          <a:bodyPr/>
          <a:lstStyle/>
          <a:p>
            <a:endParaRPr lang="fr-FR"/>
          </a:p>
        </p:txBody>
      </p:sp>
      <p:sp>
        <p:nvSpPr>
          <p:cNvPr id="68657" name="Text Box 49"/>
          <p:cNvSpPr txBox="1">
            <a:spLocks noChangeArrowheads="1"/>
          </p:cNvSpPr>
          <p:nvPr/>
        </p:nvSpPr>
        <p:spPr bwMode="auto">
          <a:xfrm>
            <a:off x="193829" y="6202195"/>
            <a:ext cx="6430809" cy="366713"/>
          </a:xfrm>
          <a:prstGeom prst="rect">
            <a:avLst/>
          </a:prstGeom>
          <a:noFill/>
          <a:ln w="9525">
            <a:noFill/>
            <a:miter lim="800000"/>
            <a:headEnd/>
            <a:tailEnd/>
          </a:ln>
          <a:effectLst/>
        </p:spPr>
        <p:txBody>
          <a:bodyPr wrap="square">
            <a:spAutoFit/>
          </a:bodyPr>
          <a:lstStyle/>
          <a:p>
            <a:pPr marL="352425" indent="-352425">
              <a:spcBef>
                <a:spcPct val="25000"/>
              </a:spcBef>
              <a:buFont typeface="Wingdings" pitchFamily="2" charset="2"/>
              <a:buNone/>
              <a:tabLst>
                <a:tab pos="6191250" algn="l"/>
              </a:tabLst>
            </a:pPr>
            <a:r>
              <a:rPr lang="fr-FR" sz="1800" b="1" dirty="0">
                <a:solidFill>
                  <a:schemeClr val="accent6">
                    <a:lumMod val="75000"/>
                  </a:schemeClr>
                </a:solidFill>
              </a:rPr>
              <a:t>Être capable de prévoir le niveau de la demande globale</a:t>
            </a:r>
          </a:p>
        </p:txBody>
      </p:sp>
      <p:sp>
        <p:nvSpPr>
          <p:cNvPr id="68660" name="Rectangle 52"/>
          <p:cNvSpPr>
            <a:spLocks noGrp="1" noChangeArrowheads="1"/>
          </p:cNvSpPr>
          <p:nvPr>
            <p:ph type="title" idx="4294967295"/>
          </p:nvPr>
        </p:nvSpPr>
        <p:spPr>
          <a:xfrm>
            <a:off x="2528532" y="260648"/>
            <a:ext cx="3699231"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236</a:t>
            </a:fld>
            <a:endParaRPr lang="fr-FR" dirty="0"/>
          </a:p>
        </p:txBody>
      </p:sp>
      <p:sp>
        <p:nvSpPr>
          <p:cNvPr id="3" name="Rectangle 7"/>
          <p:cNvSpPr txBox="1">
            <a:spLocks noChangeArrowheads="1"/>
          </p:cNvSpPr>
          <p:nvPr/>
        </p:nvSpPr>
        <p:spPr bwMode="auto">
          <a:xfrm>
            <a:off x="1943708" y="2707493"/>
            <a:ext cx="4392488" cy="1200329"/>
          </a:xfrm>
          <a:prstGeom prst="rect">
            <a:avLst/>
          </a:prstGeom>
          <a:solidFill>
            <a:srgbClr val="3333CC"/>
          </a:solidFill>
          <a:ln w="9525">
            <a:noFill/>
            <a:miter lim="800000"/>
            <a:headEnd/>
            <a:tailEnd/>
          </a:ln>
          <a:effectLst/>
        </p:spPr>
        <p:txBody>
          <a:bodyPr vert="horz" wrap="square" lIns="91440" tIns="45720" rIns="91440" bIns="45720" numCol="1" anchor="t" anchorCtr="0" compatLnSpc="1">
            <a:prstTxWarp prst="textNoShape">
              <a:avLst/>
            </a:prstTxWarp>
            <a:sp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spcBef>
                <a:spcPct val="50000"/>
              </a:spcBef>
              <a:buFontTx/>
              <a:buNone/>
            </a:pPr>
            <a:r>
              <a:rPr lang="fr-FR" sz="1600" b="1" kern="0" dirty="0">
                <a:solidFill>
                  <a:schemeClr val="bg1"/>
                </a:solidFill>
              </a:rPr>
              <a:t>NB - </a:t>
            </a:r>
            <a:r>
              <a:rPr lang="fr-FR" sz="4800" b="1" kern="0" dirty="0">
                <a:solidFill>
                  <a:schemeClr val="bg1"/>
                </a:solidFill>
              </a:rPr>
              <a:t>CRM </a:t>
            </a:r>
            <a:r>
              <a:rPr lang="fr-FR" sz="1600" b="1" kern="0" dirty="0">
                <a:solidFill>
                  <a:schemeClr val="bg1"/>
                </a:solidFill>
              </a:rPr>
              <a:t>: </a:t>
            </a:r>
            <a:r>
              <a:rPr lang="fr-FR" sz="1600" b="1" i="1" kern="0" dirty="0">
                <a:solidFill>
                  <a:schemeClr val="bg1"/>
                </a:solidFill>
              </a:rPr>
              <a:t>Le cycle du client</a:t>
            </a:r>
          </a:p>
          <a:p>
            <a:pPr marL="0" indent="0" algn="ctr">
              <a:spcBef>
                <a:spcPct val="50000"/>
              </a:spcBef>
              <a:buFontTx/>
              <a:buNone/>
            </a:pPr>
            <a:r>
              <a:rPr lang="fr-FR" sz="1600" b="1" kern="0" dirty="0">
                <a:solidFill>
                  <a:schemeClr val="bg1"/>
                </a:solidFill>
              </a:rPr>
              <a:t>CRM - LTV - RFM - PRM - …</a:t>
            </a:r>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803" y="673790"/>
            <a:ext cx="4194151" cy="1752599"/>
          </a:xfrm>
          <a:prstGeom prst="rect">
            <a:avLst/>
          </a:prstGeom>
          <a:ln>
            <a:solidFill>
              <a:srgbClr val="3333CC"/>
            </a:solidFill>
          </a:ln>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00351">
            <a:off x="5904422" y="3393258"/>
            <a:ext cx="2349653" cy="1648264"/>
          </a:xfrm>
          <a:prstGeom prst="rect">
            <a:avLst/>
          </a:prstGeom>
          <a:ln>
            <a:solidFill>
              <a:srgbClr val="3333CC"/>
            </a:solidFill>
          </a:ln>
        </p:spPr>
      </p:pic>
      <p:pic>
        <p:nvPicPr>
          <p:cNvPr id="6" name="Imag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664836">
            <a:off x="617806" y="4172407"/>
            <a:ext cx="2396226" cy="1540431"/>
          </a:xfrm>
          <a:prstGeom prst="rect">
            <a:avLst/>
          </a:prstGeom>
          <a:ln>
            <a:solidFill>
              <a:srgbClr val="3333CC"/>
            </a:solidFill>
          </a:ln>
        </p:spPr>
      </p:pic>
      <p:pic>
        <p:nvPicPr>
          <p:cNvPr id="7" name="Imag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39952" y="5191305"/>
            <a:ext cx="2520280" cy="1228832"/>
          </a:xfrm>
          <a:prstGeom prst="rect">
            <a:avLst/>
          </a:prstGeom>
          <a:ln>
            <a:solidFill>
              <a:srgbClr val="3333CC"/>
            </a:solidFill>
          </a:ln>
        </p:spPr>
      </p:pic>
      <p:pic>
        <p:nvPicPr>
          <p:cNvPr id="8" name="Imag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95875" y="493964"/>
            <a:ext cx="2152650" cy="2124075"/>
          </a:xfrm>
          <a:prstGeom prst="rect">
            <a:avLst/>
          </a:prstGeom>
          <a:ln>
            <a:solidFill>
              <a:srgbClr val="3333CC"/>
            </a:solidFill>
          </a:ln>
        </p:spPr>
      </p:pic>
    </p:spTree>
    <p:extLst>
      <p:ext uri="{BB962C8B-B14F-4D97-AF65-F5344CB8AC3E}">
        <p14:creationId xmlns:p14="http://schemas.microsoft.com/office/powerpoint/2010/main" val="4123713540"/>
      </p:ext>
    </p:extLst>
  </p:cSld>
  <p:clrMapOvr>
    <a:masterClrMapping/>
  </p:clrMapOvr>
  <p:transition spd="med">
    <p:randomBar/>
  </p:transition>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76922"/>
            <a:ext cx="8229600" cy="4177280"/>
          </a:xfrm>
          <a:ln>
            <a:solidFill>
              <a:srgbClr val="000099"/>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237</a:t>
            </a:fld>
            <a:endParaRPr lang="fr-FR"/>
          </a:p>
        </p:txBody>
      </p:sp>
      <p:sp>
        <p:nvSpPr>
          <p:cNvPr id="6" name="Titre 1"/>
          <p:cNvSpPr>
            <a:spLocks noGrp="1"/>
          </p:cNvSpPr>
          <p:nvPr>
            <p:ph type="title"/>
          </p:nvPr>
        </p:nvSpPr>
        <p:spPr>
          <a:xfrm>
            <a:off x="439926" y="637097"/>
            <a:ext cx="8229600" cy="1139825"/>
          </a:xfrm>
        </p:spPr>
        <p:txBody>
          <a:bodyPr/>
          <a:lstStyle/>
          <a:p>
            <a:r>
              <a:rPr lang="fr-FR" sz="2400" b="1" dirty="0">
                <a:solidFill>
                  <a:srgbClr val="000066"/>
                </a:solidFill>
              </a:rPr>
              <a:t>Modèle Conceptuel des Données d’un CRM</a:t>
            </a:r>
          </a:p>
        </p:txBody>
      </p:sp>
    </p:spTree>
    <p:extLst>
      <p:ext uri="{BB962C8B-B14F-4D97-AF65-F5344CB8AC3E}">
        <p14:creationId xmlns:p14="http://schemas.microsoft.com/office/powerpoint/2010/main" val="4260715273"/>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z="2400" b="1" dirty="0">
                <a:solidFill>
                  <a:srgbClr val="000066"/>
                </a:solidFill>
              </a:rPr>
              <a:t>Modèle Conceptuel des Données d’un CRM</a:t>
            </a:r>
          </a:p>
        </p:txBody>
      </p:sp>
      <p:pic>
        <p:nvPicPr>
          <p:cNvPr id="5" name="Espace réservé du contenu 4"/>
          <p:cNvPicPr>
            <a:picLocks noGrp="1" noChangeAspect="1"/>
          </p:cNvPicPr>
          <p:nvPr>
            <p:ph idx="1"/>
          </p:nvPr>
        </p:nvPicPr>
        <p:blipFill rotWithShape="1">
          <a:blip r:embed="rId2"/>
          <a:srcRect l="30342" t="6988" r="30342" b="11957"/>
          <a:stretch/>
        </p:blipFill>
        <p:spPr>
          <a:xfrm rot="16200000">
            <a:off x="1905250" y="-168948"/>
            <a:ext cx="5405509" cy="7704857"/>
          </a:xfrm>
          <a:prstGeom prst="rect">
            <a:avLst/>
          </a:prstGeom>
          <a:ln>
            <a:solidFill>
              <a:srgbClr val="333399"/>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238</a:t>
            </a:fld>
            <a:endParaRPr lang="fr-FR"/>
          </a:p>
        </p:txBody>
      </p:sp>
      <p:pic>
        <p:nvPicPr>
          <p:cNvPr id="6" name="Picture 2" descr="C:\Users\BLEUEPRO\Desktop\SH\SH Business Model E-P-G-T\Technic\prestashop-datamodel1.4.7.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67822" y="2929852"/>
            <a:ext cx="3692611" cy="3456384"/>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491988"/>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239</a:t>
            </a:fld>
            <a:endParaRPr lang="fr-FR" dirty="0"/>
          </a:p>
        </p:txBody>
      </p:sp>
      <p:pic>
        <p:nvPicPr>
          <p:cNvPr id="3"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58498"/>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4" name="Rectangle 51"/>
          <p:cNvSpPr txBox="1">
            <a:spLocks noChangeArrowheads="1"/>
          </p:cNvSpPr>
          <p:nvPr/>
        </p:nvSpPr>
        <p:spPr>
          <a:xfrm>
            <a:off x="2051720" y="481396"/>
            <a:ext cx="568863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Customer Relationship Manager</a:t>
            </a:r>
          </a:p>
        </p:txBody>
      </p:sp>
      <p:pic>
        <p:nvPicPr>
          <p:cNvPr id="562178" name="Picture 2" descr="C:\Users\BLUEOFFICE\Desktop\2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1805" y="1401281"/>
            <a:ext cx="7354820" cy="4957148"/>
          </a:xfrm>
          <a:prstGeom prst="rect">
            <a:avLst/>
          </a:prstGeom>
          <a:solidFill>
            <a:srgbClr val="000099"/>
          </a:solidFill>
          <a:ln>
            <a:solidFill>
              <a:srgbClr val="000099"/>
            </a:solidFill>
          </a:ln>
        </p:spPr>
      </p:pic>
    </p:spTree>
    <p:extLst>
      <p:ext uri="{BB962C8B-B14F-4D97-AF65-F5344CB8AC3E}">
        <p14:creationId xmlns:p14="http://schemas.microsoft.com/office/powerpoint/2010/main" val="1909430072"/>
      </p:ext>
    </p:extLst>
  </p:cSld>
  <p:clrMapOvr>
    <a:masterClrMapping/>
  </p:clrMapOvr>
  <p:transition spd="med">
    <p:randomBar/>
  </p:transition>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240</a:t>
            </a:fld>
            <a:endParaRPr lang="fr-FR" dirty="0"/>
          </a:p>
        </p:txBody>
      </p:sp>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476672"/>
            <a:ext cx="7677563" cy="5616624"/>
          </a:xfrm>
          <a:prstGeom prst="rect">
            <a:avLst/>
          </a:prstGeom>
          <a:ln>
            <a:solidFill>
              <a:srgbClr val="000099"/>
            </a:solidFill>
          </a:ln>
        </p:spPr>
      </p:pic>
    </p:spTree>
    <p:extLst>
      <p:ext uri="{BB962C8B-B14F-4D97-AF65-F5344CB8AC3E}">
        <p14:creationId xmlns:p14="http://schemas.microsoft.com/office/powerpoint/2010/main" val="893962455"/>
      </p:ext>
    </p:extLst>
  </p:cSld>
  <p:clrMapOvr>
    <a:masterClrMapping/>
  </p:clrMapOvr>
  <p:transition spd="med">
    <p:randomBar/>
  </p:transition>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241</a:t>
            </a:fld>
            <a:endParaRPr lang="fr-FR" dirty="0"/>
          </a:p>
        </p:txBody>
      </p:sp>
      <p:pic>
        <p:nvPicPr>
          <p:cNvPr id="3" name="Image 2"/>
          <p:cNvPicPr>
            <a:picLocks noChangeAspect="1"/>
          </p:cNvPicPr>
          <p:nvPr/>
        </p:nvPicPr>
        <p:blipFill rotWithShape="1">
          <a:blip r:embed="rId2">
            <a:extLst>
              <a:ext uri="{28A0092B-C50C-407E-A947-70E740481C1C}">
                <a14:useLocalDpi xmlns:a14="http://schemas.microsoft.com/office/drawing/2010/main" val="0"/>
              </a:ext>
            </a:extLst>
          </a:blip>
          <a:srcRect t="10080"/>
          <a:stretch/>
        </p:blipFill>
        <p:spPr>
          <a:xfrm>
            <a:off x="22438" y="1124744"/>
            <a:ext cx="9060085" cy="4856609"/>
          </a:xfrm>
          <a:prstGeom prst="rect">
            <a:avLst/>
          </a:prstGeom>
          <a:ln>
            <a:solidFill>
              <a:srgbClr val="3333CC"/>
            </a:solidFill>
          </a:ln>
        </p:spPr>
      </p:pic>
    </p:spTree>
    <p:extLst>
      <p:ext uri="{BB962C8B-B14F-4D97-AF65-F5344CB8AC3E}">
        <p14:creationId xmlns:p14="http://schemas.microsoft.com/office/powerpoint/2010/main" val="581293695"/>
      </p:ext>
    </p:extLst>
  </p:cSld>
  <p:clrMapOvr>
    <a:masterClrMapping/>
  </p:clrMapOvr>
  <p:transition spd="med">
    <p:randomBar/>
  </p:transition>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242</a:t>
            </a:fld>
            <a:endParaRPr lang="fr-FR" dirty="0"/>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196752"/>
            <a:ext cx="7439529" cy="4580602"/>
          </a:xfrm>
          <a:prstGeom prst="rect">
            <a:avLst/>
          </a:prstGeom>
          <a:ln>
            <a:solidFill>
              <a:srgbClr val="000099"/>
            </a:solidFill>
          </a:ln>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6313" y="4725144"/>
            <a:ext cx="2619375" cy="1743075"/>
          </a:xfrm>
          <a:prstGeom prst="rect">
            <a:avLst/>
          </a:prstGeom>
          <a:ln>
            <a:solidFill>
              <a:srgbClr val="000099"/>
            </a:solidFill>
          </a:ln>
        </p:spPr>
      </p:pic>
      <p:sp>
        <p:nvSpPr>
          <p:cNvPr id="7" name="Rectangle 51"/>
          <p:cNvSpPr txBox="1">
            <a:spLocks noChangeArrowheads="1"/>
          </p:cNvSpPr>
          <p:nvPr/>
        </p:nvSpPr>
        <p:spPr>
          <a:xfrm>
            <a:off x="1043608" y="388827"/>
            <a:ext cx="64087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err="1">
                <a:solidFill>
                  <a:schemeClr val="accent6">
                    <a:lumMod val="75000"/>
                  </a:schemeClr>
                </a:solidFill>
              </a:rPr>
              <a:t>Inbound</a:t>
            </a:r>
            <a:r>
              <a:rPr lang="fr-FR" sz="2800" b="1" kern="0" dirty="0">
                <a:solidFill>
                  <a:schemeClr val="accent6">
                    <a:lumMod val="75000"/>
                  </a:schemeClr>
                </a:solidFill>
              </a:rPr>
              <a:t> Marketing, "</a:t>
            </a:r>
            <a:r>
              <a:rPr lang="fr-FR" sz="2800" i="1" kern="0" dirty="0">
                <a:solidFill>
                  <a:schemeClr val="accent6">
                    <a:lumMod val="75000"/>
                  </a:schemeClr>
                </a:solidFill>
              </a:rPr>
              <a:t>call to action</a:t>
            </a:r>
            <a:r>
              <a:rPr lang="fr-FR" sz="2800" b="1" kern="0" dirty="0">
                <a:solidFill>
                  <a:schemeClr val="accent6">
                    <a:lumMod val="75000"/>
                  </a:schemeClr>
                </a:solidFill>
              </a:rPr>
              <a:t> " </a:t>
            </a:r>
            <a:r>
              <a:rPr lang="fr-FR" sz="2800" i="1" kern="0" dirty="0">
                <a:solidFill>
                  <a:schemeClr val="accent6">
                    <a:lumMod val="75000"/>
                  </a:schemeClr>
                </a:solidFill>
              </a:rPr>
              <a:t> </a:t>
            </a:r>
          </a:p>
        </p:txBody>
      </p:sp>
    </p:spTree>
    <p:extLst>
      <p:ext uri="{BB962C8B-B14F-4D97-AF65-F5344CB8AC3E}">
        <p14:creationId xmlns:p14="http://schemas.microsoft.com/office/powerpoint/2010/main" val="3517398104"/>
      </p:ext>
    </p:extLst>
  </p:cSld>
  <p:clrMapOvr>
    <a:masterClrMapping/>
  </p:clrMapOvr>
  <p:transition spd="med">
    <p:randomBar/>
  </p:transition>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243</a:t>
            </a:fld>
            <a:endParaRPr lang="fr-FR" dirty="0"/>
          </a:p>
        </p:txBody>
      </p:sp>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052736"/>
            <a:ext cx="6267332" cy="4392488"/>
          </a:xfrm>
          <a:prstGeom prst="rect">
            <a:avLst/>
          </a:prstGeom>
        </p:spPr>
      </p:pic>
    </p:spTree>
    <p:extLst>
      <p:ext uri="{BB962C8B-B14F-4D97-AF65-F5344CB8AC3E}">
        <p14:creationId xmlns:p14="http://schemas.microsoft.com/office/powerpoint/2010/main" val="2818684503"/>
      </p:ext>
    </p:extLst>
  </p:cSld>
  <p:clrMapOvr>
    <a:masterClrMapping/>
  </p:clrMapOvr>
  <p:transition spd="med">
    <p:randomBar/>
  </p:transition>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244</a:t>
            </a:fld>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764704"/>
            <a:ext cx="6169868" cy="5069575"/>
          </a:xfrm>
          <a:prstGeom prst="rect">
            <a:avLst/>
          </a:prstGeom>
          <a:ln>
            <a:solidFill>
              <a:srgbClr val="000099"/>
            </a:solidFill>
          </a:ln>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7864" y="1052736"/>
            <a:ext cx="2664296" cy="1047957"/>
          </a:xfrm>
          <a:prstGeom prst="rect">
            <a:avLst/>
          </a:prstGeom>
        </p:spPr>
      </p:pic>
    </p:spTree>
    <p:extLst>
      <p:ext uri="{BB962C8B-B14F-4D97-AF65-F5344CB8AC3E}">
        <p14:creationId xmlns:p14="http://schemas.microsoft.com/office/powerpoint/2010/main" val="695214919"/>
      </p:ext>
    </p:extLst>
  </p:cSld>
  <p:clrMapOvr>
    <a:masterClrMapping/>
  </p:clrMapOvr>
  <p:transition spd="med">
    <p:randomBa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245</a:t>
            </a:fld>
            <a:endParaRPr lang="fr-FR" dirty="0"/>
          </a:p>
        </p:txBody>
      </p:sp>
      <p:sp>
        <p:nvSpPr>
          <p:cNvPr id="3" name="Rectangle 51"/>
          <p:cNvSpPr txBox="1">
            <a:spLocks noChangeArrowheads="1"/>
          </p:cNvSpPr>
          <p:nvPr/>
        </p:nvSpPr>
        <p:spPr>
          <a:xfrm>
            <a:off x="1841090" y="244370"/>
            <a:ext cx="539520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CRM - PRM - BDD - Action</a:t>
            </a:r>
          </a:p>
        </p:txBody>
      </p:sp>
      <p:pic>
        <p:nvPicPr>
          <p:cNvPr id="4" name="Image 3"/>
          <p:cNvPicPr>
            <a:picLocks noChangeAspect="1"/>
          </p:cNvPicPr>
          <p:nvPr/>
        </p:nvPicPr>
        <p:blipFill rotWithShape="1">
          <a:blip r:embed="rId2">
            <a:extLst>
              <a:ext uri="{28A0092B-C50C-407E-A947-70E740481C1C}">
                <a14:useLocalDpi xmlns:a14="http://schemas.microsoft.com/office/drawing/2010/main" val="0"/>
              </a:ext>
            </a:extLst>
          </a:blip>
          <a:srcRect t="5600" r="1301"/>
          <a:stretch/>
        </p:blipFill>
        <p:spPr>
          <a:xfrm>
            <a:off x="179512" y="767371"/>
            <a:ext cx="8082639" cy="5797966"/>
          </a:xfrm>
          <a:prstGeom prst="rect">
            <a:avLst/>
          </a:prstGeom>
        </p:spPr>
      </p:pic>
    </p:spTree>
    <p:extLst>
      <p:ext uri="{BB962C8B-B14F-4D97-AF65-F5344CB8AC3E}">
        <p14:creationId xmlns:p14="http://schemas.microsoft.com/office/powerpoint/2010/main" val="2755462934"/>
      </p:ext>
    </p:extLst>
  </p:cSld>
  <p:clrMapOvr>
    <a:masterClrMapping/>
  </p:clrMapOvr>
  <p:transition spd="med">
    <p:randomBa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457200" y="274638"/>
            <a:ext cx="8229600" cy="1143000"/>
          </a:xfrm>
          <a:prstGeom prst="rect">
            <a:avLst/>
          </a:prstGeom>
        </p:spPr>
        <p:txBody>
          <a:bodyPr/>
          <a:lstStyle/>
          <a:p>
            <a:endParaRPr lang="fr-FR"/>
          </a:p>
        </p:txBody>
      </p:sp>
      <p:sp>
        <p:nvSpPr>
          <p:cNvPr id="3" name="Espace réservé du contenu 2"/>
          <p:cNvSpPr>
            <a:spLocks noGrp="1"/>
          </p:cNvSpPr>
          <p:nvPr>
            <p:ph idx="4294967295"/>
          </p:nvPr>
        </p:nvSpPr>
        <p:spPr>
          <a:xfrm>
            <a:off x="457200" y="1600200"/>
            <a:ext cx="8229600" cy="4525963"/>
          </a:xfrm>
          <a:prstGeom prst="rect">
            <a:avLst/>
          </a:prstGeom>
        </p:spPr>
        <p:txBody>
          <a:bodyPr/>
          <a:lstStyle/>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246</a:t>
            </a:fld>
            <a:endParaRPr lang="fr-FR"/>
          </a:p>
        </p:txBody>
      </p:sp>
      <p:pic>
        <p:nvPicPr>
          <p:cNvPr id="526338" name="Picture 2" descr="C:\Users\BLEUEPRO\Documents\MASTER\Cours MASTER\CRM\img00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678479"/>
            <a:ext cx="7956376" cy="563084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6" name="Picture 3" descr="C:\Users\BLUEOFFICE\Desktop\2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4048" y="3071934"/>
            <a:ext cx="635918" cy="31496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7602" name="Picture 2" descr="C:\Users\BLUEOFFICE\Desktop\25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64960" y="4703702"/>
            <a:ext cx="764748" cy="37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217468"/>
      </p:ext>
    </p:extLst>
  </p:cSld>
  <p:clrMapOvr>
    <a:masterClrMapping/>
  </p:clrMapOvr>
  <p:transition spd="med">
    <p:randomBar/>
  </p:transition>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247</a:t>
            </a:fld>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9209" y="1162364"/>
            <a:ext cx="2466975" cy="1847850"/>
          </a:xfrm>
          <a:prstGeom prst="rect">
            <a:avLst/>
          </a:prstGeom>
          <a:ln>
            <a:solidFill>
              <a:srgbClr val="3333CC"/>
            </a:solidFill>
          </a:ln>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3934" y="2492896"/>
            <a:ext cx="2505075" cy="1828800"/>
          </a:xfrm>
          <a:prstGeom prst="rect">
            <a:avLst/>
          </a:prstGeom>
          <a:ln>
            <a:solidFill>
              <a:srgbClr val="3333CC"/>
            </a:solidFill>
          </a:ln>
        </p:spPr>
      </p:pic>
      <p:pic>
        <p:nvPicPr>
          <p:cNvPr id="6" name="Imag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2892" y="4149080"/>
            <a:ext cx="1485528" cy="1485528"/>
          </a:xfrm>
          <a:prstGeom prst="rect">
            <a:avLst/>
          </a:prstGeom>
          <a:ln>
            <a:solidFill>
              <a:srgbClr val="3333CC"/>
            </a:solidFill>
          </a:ln>
        </p:spPr>
      </p:pic>
      <p:pic>
        <p:nvPicPr>
          <p:cNvPr id="7" name="Imag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02960" y="824775"/>
            <a:ext cx="2143125" cy="2143125"/>
          </a:xfrm>
          <a:prstGeom prst="rect">
            <a:avLst/>
          </a:prstGeom>
          <a:ln>
            <a:solidFill>
              <a:srgbClr val="3333CC"/>
            </a:solidFill>
          </a:ln>
        </p:spPr>
      </p:pic>
      <p:pic>
        <p:nvPicPr>
          <p:cNvPr id="8" name="Imag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96377" y="3501008"/>
            <a:ext cx="3299415" cy="2632978"/>
          </a:xfrm>
          <a:prstGeom prst="rect">
            <a:avLst/>
          </a:prstGeom>
          <a:ln>
            <a:solidFill>
              <a:srgbClr val="3333CC"/>
            </a:solidFill>
          </a:ln>
        </p:spPr>
      </p:pic>
    </p:spTree>
    <p:extLst>
      <p:ext uri="{BB962C8B-B14F-4D97-AF65-F5344CB8AC3E}">
        <p14:creationId xmlns:p14="http://schemas.microsoft.com/office/powerpoint/2010/main" val="3015062849"/>
      </p:ext>
    </p:extLst>
  </p:cSld>
  <p:clrMapOvr>
    <a:masterClrMapping/>
  </p:clrMapOvr>
  <p:transition spd="med">
    <p:randomBar/>
  </p:transition>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a:xfrm>
            <a:off x="457200" y="1842674"/>
            <a:ext cx="8454576" cy="4530725"/>
          </a:xfrm>
        </p:spPr>
        <p:txBody>
          <a:bodyPr/>
          <a:lstStyle/>
          <a:p>
            <a:r>
              <a:rPr lang="fr-FR" dirty="0">
                <a:solidFill>
                  <a:srgbClr val="000066"/>
                </a:solidFill>
              </a:rPr>
              <a:t>Accroître le chiffre d’affaires et la rentabilité </a:t>
            </a:r>
            <a:r>
              <a:rPr lang="fr-FR" sz="1200" dirty="0">
                <a:solidFill>
                  <a:srgbClr val="000066"/>
                </a:solidFill>
              </a:rPr>
              <a:t>pour une meilleure communication - pour m’adresser à quelqu’un que je connais…</a:t>
            </a:r>
            <a:r>
              <a:rPr lang="fr-FR" sz="1200" dirty="0">
                <a:solidFill>
                  <a:schemeClr val="accent6">
                    <a:lumMod val="75000"/>
                  </a:schemeClr>
                </a:solidFill>
              </a:rPr>
              <a:t>Pour mieux CIBLER  et PERSONNALISER. </a:t>
            </a:r>
            <a:r>
              <a:rPr lang="fr-FR" sz="1200" i="1" dirty="0">
                <a:solidFill>
                  <a:schemeClr val="accent6">
                    <a:lumMod val="75000"/>
                  </a:schemeClr>
                </a:solidFill>
              </a:rPr>
              <a:t>Penser CLIENTS &amp; PROSPECTS</a:t>
            </a:r>
            <a:endParaRPr lang="fr-FR" sz="1200" dirty="0">
              <a:solidFill>
                <a:srgbClr val="000066"/>
              </a:solidFill>
            </a:endParaRPr>
          </a:p>
          <a:p>
            <a:endParaRPr lang="fr-FR" sz="1200" dirty="0">
              <a:solidFill>
                <a:srgbClr val="000066"/>
              </a:solidFill>
            </a:endParaRPr>
          </a:p>
          <a:p>
            <a:endParaRPr lang="fr-FR" sz="1200"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248</a:t>
            </a:fld>
            <a:endParaRPr lang="fr-F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1119" y="2540168"/>
            <a:ext cx="5601761" cy="3212326"/>
          </a:xfrm>
          <a:prstGeom prst="rect">
            <a:avLst/>
          </a:prstGeom>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2472" y="5131589"/>
            <a:ext cx="1809304" cy="1241810"/>
          </a:xfrm>
          <a:prstGeom prst="rect">
            <a:avLst/>
          </a:prstGeom>
          <a:ln>
            <a:solidFill>
              <a:srgbClr val="000099"/>
            </a:solidFill>
          </a:ln>
        </p:spPr>
      </p:pic>
    </p:spTree>
    <p:extLst>
      <p:ext uri="{BB962C8B-B14F-4D97-AF65-F5344CB8AC3E}">
        <p14:creationId xmlns:p14="http://schemas.microsoft.com/office/powerpoint/2010/main" val="75504441"/>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a:xfrm>
            <a:off x="971600" y="1912329"/>
            <a:ext cx="6948772" cy="1238004"/>
          </a:xfrm>
        </p:spPr>
        <p:txBody>
          <a:bodyPr/>
          <a:lstStyle/>
          <a:p>
            <a:pPr marL="0" indent="0" algn="just">
              <a:buNone/>
            </a:pPr>
            <a:r>
              <a:rPr lang="fr-FR" sz="2000" b="1" i="1" dirty="0">
                <a:solidFill>
                  <a:srgbClr val="000066"/>
                </a:solidFill>
              </a:rPr>
              <a:t>« Le CRM n’est pas un outils mais une culture d’entreprise où l’homme/client est au centre des préoccupations de l’entreprise »</a:t>
            </a: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249</a:t>
            </a:fld>
            <a:endParaRPr lang="fr-F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9359" y="3645024"/>
            <a:ext cx="3593254" cy="2391147"/>
          </a:xfrm>
          <a:prstGeom prst="rect">
            <a:avLst/>
          </a:prstGeom>
          <a:ln>
            <a:solidFill>
              <a:srgbClr val="000099"/>
            </a:solidFill>
          </a:ln>
        </p:spPr>
      </p:pic>
    </p:spTree>
    <p:extLst>
      <p:ext uri="{BB962C8B-B14F-4D97-AF65-F5344CB8AC3E}">
        <p14:creationId xmlns:p14="http://schemas.microsoft.com/office/powerpoint/2010/main" val="4094835468"/>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rgbClr val="000066"/>
                </a:solidFill>
              </a:rPr>
              <a:t>5 clés de succès</a:t>
            </a: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628800"/>
            <a:ext cx="4971287" cy="3519001"/>
          </a:xfrm>
          <a:ln>
            <a:solidFill>
              <a:srgbClr val="3333CC"/>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250</a:t>
            </a:fld>
            <a:endParaRPr lang="fr-F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3645024"/>
            <a:ext cx="2143125" cy="2143125"/>
          </a:xfrm>
          <a:prstGeom prst="rect">
            <a:avLst/>
          </a:prstGeom>
          <a:ln>
            <a:solidFill>
              <a:srgbClr val="3333CC"/>
            </a:solidFill>
          </a:ln>
        </p:spPr>
      </p:pic>
    </p:spTree>
    <p:extLst>
      <p:ext uri="{BB962C8B-B14F-4D97-AF65-F5344CB8AC3E}">
        <p14:creationId xmlns:p14="http://schemas.microsoft.com/office/powerpoint/2010/main" val="3421812672"/>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t> </a:t>
            </a:r>
          </a:p>
        </p:txBody>
      </p:sp>
      <p:sp>
        <p:nvSpPr>
          <p:cNvPr id="3" name="Espace réservé du contenu 2"/>
          <p:cNvSpPr>
            <a:spLocks noGrp="1"/>
          </p:cNvSpPr>
          <p:nvPr>
            <p:ph idx="1"/>
          </p:nvPr>
        </p:nvSpPr>
        <p:spPr/>
        <p:txBody>
          <a:bodyPr/>
          <a:lstStyle/>
          <a:p>
            <a:r>
              <a:rPr lang="fr-FR" dirty="0">
                <a:solidFill>
                  <a:schemeClr val="accent2">
                    <a:lumMod val="50000"/>
                  </a:schemeClr>
                </a:solidFill>
              </a:rPr>
              <a:t> Mieux Connaître</a:t>
            </a:r>
          </a:p>
          <a:p>
            <a:r>
              <a:rPr lang="fr-FR" dirty="0">
                <a:solidFill>
                  <a:schemeClr val="accent2">
                    <a:lumMod val="50000"/>
                  </a:schemeClr>
                </a:solidFill>
              </a:rPr>
              <a:t> Mieux Fidéliser</a:t>
            </a:r>
          </a:p>
          <a:p>
            <a:pPr algn="just"/>
            <a:r>
              <a:rPr lang="fr-FR" dirty="0">
                <a:solidFill>
                  <a:schemeClr val="accent2">
                    <a:lumMod val="50000"/>
                  </a:schemeClr>
                </a:solidFill>
              </a:rPr>
              <a:t> Mieux Dialoguer</a:t>
            </a:r>
            <a:r>
              <a:rPr lang="fr-FR" sz="1200" dirty="0">
                <a:solidFill>
                  <a:schemeClr val="accent2">
                    <a:lumMod val="50000"/>
                  </a:schemeClr>
                </a:solidFill>
              </a:rPr>
              <a:t>(client-entreprise, prospect entreprise – mailing, emailing, téléphone, etc… des actes commerciaux : à qui, par quelle canal… les réseaux sociaux est devenu un enjeu majeur pour récupérer les informations)</a:t>
            </a:r>
          </a:p>
          <a:p>
            <a:r>
              <a:rPr lang="fr-FR" dirty="0">
                <a:solidFill>
                  <a:schemeClr val="accent2">
                    <a:lumMod val="50000"/>
                  </a:schemeClr>
                </a:solidFill>
              </a:rPr>
              <a:t> Mieux Décider</a:t>
            </a:r>
          </a:p>
          <a:p>
            <a:r>
              <a:rPr lang="fr-FR" dirty="0">
                <a:solidFill>
                  <a:schemeClr val="accent2">
                    <a:lumMod val="50000"/>
                  </a:schemeClr>
                </a:solidFill>
              </a:rPr>
              <a:t> Mieux Prospecter </a:t>
            </a:r>
          </a:p>
          <a:p>
            <a:pPr algn="ctr"/>
            <a:r>
              <a:rPr lang="fr-FR" dirty="0">
                <a:solidFill>
                  <a:schemeClr val="accent2">
                    <a:lumMod val="50000"/>
                  </a:schemeClr>
                </a:solidFill>
              </a:rPr>
              <a:t>Mieux….</a:t>
            </a: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251</a:t>
            </a:fld>
            <a:endParaRPr lang="fr-FR"/>
          </a:p>
        </p:txBody>
      </p:sp>
    </p:spTree>
    <p:extLst>
      <p:ext uri="{BB962C8B-B14F-4D97-AF65-F5344CB8AC3E}">
        <p14:creationId xmlns:p14="http://schemas.microsoft.com/office/powerpoint/2010/main" val="3440409807"/>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rgbClr val="000066"/>
                </a:solidFill>
              </a:rPr>
              <a:t>Mieux Connaître</a:t>
            </a:r>
            <a:br>
              <a:rPr lang="fr-FR" dirty="0">
                <a:solidFill>
                  <a:srgbClr val="000066"/>
                </a:solidFill>
              </a:rPr>
            </a:br>
            <a:r>
              <a:rPr lang="fr-FR" sz="1600" b="1" dirty="0">
                <a:solidFill>
                  <a:srgbClr val="000066"/>
                </a:solidFill>
              </a:rPr>
              <a:t>Clients &amp; Prospects</a:t>
            </a:r>
          </a:p>
        </p:txBody>
      </p:sp>
      <p:sp>
        <p:nvSpPr>
          <p:cNvPr id="3" name="Espace réservé du contenu 2"/>
          <p:cNvSpPr>
            <a:spLocks noGrp="1"/>
          </p:cNvSpPr>
          <p:nvPr>
            <p:ph idx="1"/>
          </p:nvPr>
        </p:nvSpPr>
        <p:spPr>
          <a:xfrm>
            <a:off x="348804" y="1358538"/>
            <a:ext cx="8446392" cy="5441950"/>
          </a:xfrm>
        </p:spPr>
        <p:txBody>
          <a:bodyPr/>
          <a:lstStyle/>
          <a:p>
            <a:pPr marL="0" indent="0">
              <a:buNone/>
            </a:pPr>
            <a:r>
              <a:rPr lang="fr-FR" sz="1800" dirty="0">
                <a:solidFill>
                  <a:schemeClr val="accent2">
                    <a:lumMod val="50000"/>
                  </a:schemeClr>
                </a:solidFill>
              </a:rPr>
              <a:t>1° L’alimentation de la base</a:t>
            </a:r>
          </a:p>
          <a:p>
            <a:pPr marL="285750" indent="-285750">
              <a:buFont typeface="Arial" panose="020B0604020202020204" pitchFamily="34" charset="0"/>
              <a:buChar char="•"/>
            </a:pPr>
            <a:r>
              <a:rPr lang="fr-FR" sz="1800" dirty="0">
                <a:solidFill>
                  <a:schemeClr val="accent2">
                    <a:lumMod val="50000"/>
                  </a:schemeClr>
                </a:solidFill>
              </a:rPr>
              <a:t>Nom </a:t>
            </a:r>
            <a:r>
              <a:rPr lang="fr-FR" sz="1800" dirty="0">
                <a:solidFill>
                  <a:schemeClr val="accent2">
                    <a:lumMod val="50000"/>
                  </a:schemeClr>
                </a:solidFill>
                <a:sym typeface="Wingdings"/>
              </a:rPr>
              <a:t></a:t>
            </a:r>
            <a:r>
              <a:rPr lang="fr-FR" sz="1800" dirty="0">
                <a:solidFill>
                  <a:schemeClr val="accent2">
                    <a:lumMod val="50000"/>
                  </a:schemeClr>
                </a:solidFill>
              </a:rPr>
              <a:t> </a:t>
            </a:r>
          </a:p>
          <a:p>
            <a:pPr marL="285750" indent="-285750">
              <a:buFont typeface="Arial" panose="020B0604020202020204" pitchFamily="34" charset="0"/>
              <a:buChar char="•"/>
            </a:pPr>
            <a:r>
              <a:rPr lang="fr-FR" sz="1800" dirty="0">
                <a:solidFill>
                  <a:schemeClr val="accent2">
                    <a:lumMod val="50000"/>
                  </a:schemeClr>
                </a:solidFill>
              </a:rPr>
              <a:t>Socio démo </a:t>
            </a:r>
            <a:r>
              <a:rPr lang="fr-FR" sz="1800" dirty="0">
                <a:solidFill>
                  <a:schemeClr val="accent2">
                    <a:lumMod val="50000"/>
                  </a:schemeClr>
                </a:solidFill>
                <a:sym typeface="Wingdings"/>
              </a:rPr>
              <a:t></a:t>
            </a:r>
            <a:r>
              <a:rPr lang="fr-FR" sz="1800" dirty="0">
                <a:solidFill>
                  <a:schemeClr val="accent2">
                    <a:lumMod val="50000"/>
                  </a:schemeClr>
                </a:solidFill>
              </a:rPr>
              <a:t> </a:t>
            </a:r>
          </a:p>
          <a:p>
            <a:pPr marL="285750" indent="-285750">
              <a:buFont typeface="Arial" panose="020B0604020202020204" pitchFamily="34" charset="0"/>
              <a:buChar char="•"/>
            </a:pPr>
            <a:r>
              <a:rPr lang="fr-FR" sz="1800" dirty="0">
                <a:solidFill>
                  <a:schemeClr val="accent2">
                    <a:lumMod val="50000"/>
                  </a:schemeClr>
                </a:solidFill>
              </a:rPr>
              <a:t>Achats (qu’est-ce que tu as acheté, pk, quel profil d’acheteur tu es, si fidèle, sensible de la marque etc.) </a:t>
            </a:r>
            <a:r>
              <a:rPr lang="fr-FR" sz="1800" dirty="0">
                <a:solidFill>
                  <a:schemeClr val="accent2">
                    <a:lumMod val="50000"/>
                  </a:schemeClr>
                </a:solidFill>
                <a:sym typeface="Wingdings"/>
              </a:rPr>
              <a:t></a:t>
            </a:r>
            <a:r>
              <a:rPr lang="fr-FR" sz="1800" dirty="0">
                <a:solidFill>
                  <a:schemeClr val="accent2">
                    <a:lumMod val="50000"/>
                  </a:schemeClr>
                </a:solidFill>
              </a:rPr>
              <a:t> </a:t>
            </a:r>
          </a:p>
          <a:p>
            <a:pPr marL="285750" indent="-285750">
              <a:buFont typeface="Arial" panose="020B0604020202020204" pitchFamily="34" charset="0"/>
              <a:buChar char="•"/>
            </a:pPr>
            <a:r>
              <a:rPr lang="fr-FR" sz="1800" dirty="0">
                <a:solidFill>
                  <a:schemeClr val="accent2">
                    <a:lumMod val="50000"/>
                  </a:schemeClr>
                </a:solidFill>
              </a:rPr>
              <a:t>Actions/réactions (sollicité par mailing, est-ce que tu réponds ou pas, comment faire après un premier contact, si n’as pas acheté, pk ? c’est trop cher ou ne pas convient ? ces dégrées intérêt différent) </a:t>
            </a:r>
            <a:r>
              <a:rPr lang="fr-FR" sz="1800" dirty="0">
                <a:solidFill>
                  <a:schemeClr val="accent2">
                    <a:lumMod val="50000"/>
                  </a:schemeClr>
                </a:solidFill>
                <a:sym typeface="Wingdings"/>
              </a:rPr>
              <a:t></a:t>
            </a:r>
            <a:r>
              <a:rPr lang="fr-FR" sz="1800" dirty="0">
                <a:solidFill>
                  <a:schemeClr val="accent2">
                    <a:lumMod val="50000"/>
                  </a:schemeClr>
                </a:solidFill>
              </a:rPr>
              <a:t> </a:t>
            </a:r>
          </a:p>
          <a:p>
            <a:endParaRPr lang="fr-FR" sz="1800" dirty="0">
              <a:solidFill>
                <a:schemeClr val="accent2">
                  <a:lumMod val="50000"/>
                </a:schemeClr>
              </a:solidFill>
            </a:endParaRPr>
          </a:p>
          <a:p>
            <a:pPr marL="0" indent="0">
              <a:buNone/>
            </a:pPr>
            <a:r>
              <a:rPr lang="fr-FR" sz="1800" dirty="0">
                <a:solidFill>
                  <a:schemeClr val="accent2">
                    <a:lumMod val="50000"/>
                  </a:schemeClr>
                </a:solidFill>
              </a:rPr>
              <a:t>NB : </a:t>
            </a:r>
          </a:p>
          <a:p>
            <a:r>
              <a:rPr lang="fr-FR" sz="1800" dirty="0">
                <a:solidFill>
                  <a:schemeClr val="accent2">
                    <a:lumMod val="50000"/>
                  </a:schemeClr>
                </a:solidFill>
              </a:rPr>
              <a:t>Agrégats (un groupe client, qui a presque la même réaction, la carte fidèle pour savoir les intérêts)</a:t>
            </a:r>
          </a:p>
          <a:p>
            <a:r>
              <a:rPr lang="fr-FR" sz="1800" dirty="0">
                <a:solidFill>
                  <a:schemeClr val="accent2">
                    <a:lumMod val="50000"/>
                  </a:schemeClr>
                </a:solidFill>
              </a:rPr>
              <a:t>Mise à jour des bases de données</a:t>
            </a:r>
          </a:p>
          <a:p>
            <a:r>
              <a:rPr lang="fr-FR" sz="1800" dirty="0">
                <a:solidFill>
                  <a:schemeClr val="accent2">
                    <a:lumMod val="50000"/>
                  </a:schemeClr>
                </a:solidFill>
              </a:rPr>
              <a:t>Comment ? Appel, demande, un échange avec le client, envoies des enquêtes régulièrement, (mis à jour des informations = coupon carrefour) </a:t>
            </a:r>
          </a:p>
          <a:p>
            <a:pPr marL="0" indent="0">
              <a:buNone/>
            </a:pPr>
            <a:endParaRPr lang="fr-FR" sz="1400" dirty="0">
              <a:solidFill>
                <a:schemeClr val="accent6">
                  <a:lumMod val="75000"/>
                </a:schemeClr>
              </a:solidFill>
            </a:endParaRPr>
          </a:p>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252</a:t>
            </a:fld>
            <a:endParaRPr lang="fr-FR"/>
          </a:p>
        </p:txBody>
      </p:sp>
    </p:spTree>
    <p:extLst>
      <p:ext uri="{BB962C8B-B14F-4D97-AF65-F5344CB8AC3E}">
        <p14:creationId xmlns:p14="http://schemas.microsoft.com/office/powerpoint/2010/main" val="2884935443"/>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a:xfrm>
            <a:off x="474581" y="842597"/>
            <a:ext cx="8229600" cy="4530725"/>
          </a:xfrm>
        </p:spPr>
        <p:txBody>
          <a:bodyPr/>
          <a:lstStyle/>
          <a:p>
            <a:pPr marL="0" indent="0">
              <a:buNone/>
            </a:pPr>
            <a:r>
              <a:rPr lang="fr-FR" sz="1800" dirty="0">
                <a:solidFill>
                  <a:schemeClr val="accent2">
                    <a:lumMod val="50000"/>
                  </a:schemeClr>
                </a:solidFill>
              </a:rPr>
              <a:t>2° Segmenter la clientèle selon son niveau de fidélité (très important).</a:t>
            </a:r>
          </a:p>
          <a:p>
            <a:r>
              <a:rPr lang="fr-FR" sz="1800" dirty="0">
                <a:solidFill>
                  <a:schemeClr val="accent2">
                    <a:lumMod val="50000"/>
                  </a:schemeClr>
                </a:solidFill>
              </a:rPr>
              <a:t>Courbe de survie </a:t>
            </a:r>
          </a:p>
          <a:p>
            <a:r>
              <a:rPr lang="fr-FR" sz="1800" dirty="0">
                <a:solidFill>
                  <a:schemeClr val="accent2">
                    <a:lumMod val="50000"/>
                  </a:schemeClr>
                </a:solidFill>
              </a:rPr>
              <a:t>Analyse RFM</a:t>
            </a:r>
          </a:p>
          <a:p>
            <a:pPr marL="0" indent="0">
              <a:buNone/>
            </a:pPr>
            <a:r>
              <a:rPr lang="fr-FR" sz="1800" dirty="0">
                <a:solidFill>
                  <a:schemeClr val="accent2">
                    <a:lumMod val="50000"/>
                  </a:schemeClr>
                </a:solidFill>
              </a:rPr>
              <a:t> - Récence : période dernier achat par mon client</a:t>
            </a:r>
          </a:p>
          <a:p>
            <a:pPr marL="0" indent="0">
              <a:buNone/>
            </a:pPr>
            <a:r>
              <a:rPr lang="fr-FR" sz="1800" dirty="0">
                <a:solidFill>
                  <a:schemeClr val="accent2">
                    <a:lumMod val="50000"/>
                  </a:schemeClr>
                </a:solidFill>
              </a:rPr>
              <a:t> - Fréquence : combien</a:t>
            </a:r>
          </a:p>
          <a:p>
            <a:pPr marL="0" indent="0">
              <a:buNone/>
            </a:pPr>
            <a:r>
              <a:rPr lang="fr-FR" sz="1800" dirty="0">
                <a:solidFill>
                  <a:schemeClr val="accent2">
                    <a:lumMod val="50000"/>
                  </a:schemeClr>
                </a:solidFill>
              </a:rPr>
              <a:t> - Montant</a:t>
            </a:r>
          </a:p>
          <a:p>
            <a:pPr marL="0" indent="0">
              <a:buNone/>
            </a:pPr>
            <a:endParaRPr lang="fr-FR" sz="1800" dirty="0">
              <a:solidFill>
                <a:schemeClr val="accent2">
                  <a:lumMod val="50000"/>
                </a:schemeClr>
              </a:solidFill>
            </a:endParaRPr>
          </a:p>
          <a:p>
            <a:pPr marL="0" indent="0">
              <a:buNone/>
            </a:pPr>
            <a:r>
              <a:rPr lang="fr-FR" sz="1800" dirty="0">
                <a:solidFill>
                  <a:schemeClr val="accent2">
                    <a:lumMod val="50000"/>
                  </a:schemeClr>
                </a:solidFill>
              </a:rPr>
              <a:t>3° Analyser les caractéristiques de la clientèle</a:t>
            </a:r>
          </a:p>
          <a:p>
            <a:pPr marL="0" indent="0">
              <a:buNone/>
            </a:pPr>
            <a:r>
              <a:rPr lang="fr-FR" sz="1800" dirty="0">
                <a:solidFill>
                  <a:schemeClr val="accent2">
                    <a:lumMod val="50000"/>
                  </a:schemeClr>
                </a:solidFill>
              </a:rPr>
              <a:t>Par quel canal il achète ? Par promotion ? Par mailing ? Par commerciaux ? etc...</a:t>
            </a:r>
          </a:p>
          <a:p>
            <a:pPr marL="0" indent="0">
              <a:buNone/>
            </a:pPr>
            <a:r>
              <a:rPr lang="fr-FR" sz="1800" dirty="0">
                <a:solidFill>
                  <a:schemeClr val="accent2">
                    <a:lumMod val="50000"/>
                  </a:schemeClr>
                </a:solidFill>
              </a:rPr>
              <a:t>Le partenariat, le parrainage etc… ?</a:t>
            </a:r>
          </a:p>
          <a:p>
            <a:r>
              <a:rPr lang="fr-FR" sz="1800" dirty="0">
                <a:solidFill>
                  <a:schemeClr val="accent2">
                    <a:lumMod val="50000"/>
                  </a:schemeClr>
                </a:solidFill>
              </a:rPr>
              <a:t>Qui sont les clients ? </a:t>
            </a:r>
          </a:p>
          <a:p>
            <a:r>
              <a:rPr lang="fr-FR" sz="1800" dirty="0">
                <a:solidFill>
                  <a:schemeClr val="accent2">
                    <a:lumMod val="50000"/>
                  </a:schemeClr>
                </a:solidFill>
              </a:rPr>
              <a:t>Qui achète quoi ? </a:t>
            </a:r>
          </a:p>
          <a:p>
            <a:r>
              <a:rPr lang="fr-FR" sz="1800" dirty="0">
                <a:solidFill>
                  <a:schemeClr val="accent2">
                    <a:lumMod val="50000"/>
                  </a:schemeClr>
                </a:solidFill>
              </a:rPr>
              <a:t>Où achète la clientèle ? </a:t>
            </a:r>
          </a:p>
          <a:p>
            <a:r>
              <a:rPr lang="fr-FR" sz="1800" dirty="0">
                <a:solidFill>
                  <a:schemeClr val="accent2">
                    <a:lumMod val="50000"/>
                  </a:schemeClr>
                </a:solidFill>
              </a:rPr>
              <a:t>Qui réagit aux opérations ? </a:t>
            </a:r>
          </a:p>
          <a:p>
            <a:pPr marL="0" indent="0">
              <a:buNone/>
            </a:pPr>
            <a:r>
              <a:rPr lang="fr-FR" sz="1200" dirty="0">
                <a:solidFill>
                  <a:schemeClr val="accent2">
                    <a:lumMod val="50000"/>
                  </a:schemeClr>
                </a:solidFill>
              </a:rPr>
              <a:t>        (Journal : un code par exemple)</a:t>
            </a:r>
          </a:p>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253</a:t>
            </a:fld>
            <a:endParaRPr lang="fr-FR"/>
          </a:p>
        </p:txBody>
      </p:sp>
      <p:sp>
        <p:nvSpPr>
          <p:cNvPr id="5" name="Accolade fermante 4"/>
          <p:cNvSpPr/>
          <p:nvPr/>
        </p:nvSpPr>
        <p:spPr>
          <a:xfrm>
            <a:off x="4932040" y="4437112"/>
            <a:ext cx="361315" cy="669290"/>
          </a:xfrm>
          <a:prstGeom prst="rightBrac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fr-FR"/>
          </a:p>
        </p:txBody>
      </p:sp>
      <p:sp>
        <p:nvSpPr>
          <p:cNvPr id="6" name="Zone de texte 2"/>
          <p:cNvSpPr txBox="1">
            <a:spLocks noChangeArrowheads="1"/>
          </p:cNvSpPr>
          <p:nvPr/>
        </p:nvSpPr>
        <p:spPr bwMode="auto">
          <a:xfrm>
            <a:off x="5698487" y="4633644"/>
            <a:ext cx="861060" cy="276225"/>
          </a:xfrm>
          <a:prstGeom prst="rect">
            <a:avLst/>
          </a:prstGeom>
          <a:solidFill>
            <a:srgbClr val="FFFFFF"/>
          </a:solidFill>
          <a:ln w="9525">
            <a:solidFill>
              <a:schemeClr val="accent6">
                <a:lumMod val="75000"/>
              </a:schemeClr>
            </a:solidFill>
            <a:miter lim="800000"/>
            <a:headEnd/>
            <a:tailEnd/>
          </a:ln>
        </p:spPr>
        <p:txBody>
          <a:bodyPr rot="0" vert="horz" wrap="square" lIns="91440" tIns="45720" rIns="91440" bIns="45720" anchor="t" anchorCtr="0">
            <a:noAutofit/>
          </a:bodyPr>
          <a:lstStyle/>
          <a:p>
            <a:pPr>
              <a:lnSpc>
                <a:spcPct val="115000"/>
              </a:lnSpc>
              <a:spcAft>
                <a:spcPts val="1000"/>
              </a:spcAft>
            </a:pPr>
            <a:r>
              <a:rPr lang="fr-FR" sz="1100" dirty="0">
                <a:solidFill>
                  <a:schemeClr val="accent6">
                    <a:lumMod val="75000"/>
                  </a:schemeClr>
                </a:solidFill>
                <a:effectLst/>
                <a:latin typeface="Arial"/>
                <a:ea typeface="SimHei"/>
                <a:cs typeface="Times New Roman"/>
              </a:rPr>
              <a:t>Règle d’or</a:t>
            </a:r>
          </a:p>
        </p:txBody>
      </p:sp>
    </p:spTree>
    <p:extLst>
      <p:ext uri="{BB962C8B-B14F-4D97-AF65-F5344CB8AC3E}">
        <p14:creationId xmlns:p14="http://schemas.microsoft.com/office/powerpoint/2010/main" val="3876274118"/>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254</a:t>
            </a:fld>
            <a:endParaRPr lang="fr-FR" dirty="0"/>
          </a:p>
        </p:txBody>
      </p:sp>
      <p:sp>
        <p:nvSpPr>
          <p:cNvPr id="3" name="Rectangle 51"/>
          <p:cNvSpPr txBox="1">
            <a:spLocks noChangeArrowheads="1"/>
          </p:cNvSpPr>
          <p:nvPr/>
        </p:nvSpPr>
        <p:spPr>
          <a:xfrm>
            <a:off x="3347864" y="332656"/>
            <a:ext cx="165618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C R M</a:t>
            </a:r>
          </a:p>
        </p:txBody>
      </p:sp>
      <p:sp>
        <p:nvSpPr>
          <p:cNvPr id="4" name="Rectangle 3"/>
          <p:cNvSpPr/>
          <p:nvPr/>
        </p:nvSpPr>
        <p:spPr>
          <a:xfrm>
            <a:off x="601097" y="1069872"/>
            <a:ext cx="1915909" cy="369332"/>
          </a:xfrm>
          <a:prstGeom prst="rect">
            <a:avLst/>
          </a:prstGeom>
        </p:spPr>
        <p:txBody>
          <a:bodyPr wrap="none">
            <a:spAutoFit/>
          </a:bodyPr>
          <a:lstStyle/>
          <a:p>
            <a:r>
              <a:rPr lang="fr-FR" sz="1800" dirty="0">
                <a:solidFill>
                  <a:schemeClr val="accent6">
                    <a:lumMod val="75000"/>
                  </a:schemeClr>
                </a:solidFill>
              </a:rPr>
              <a:t>Courbe de suivie</a:t>
            </a:r>
          </a:p>
        </p:txBody>
      </p:sp>
      <p:pic>
        <p:nvPicPr>
          <p:cNvPr id="5" name="Image 4" descr="http://www.definitions-marketing.com/IMG/jpg/cycle-vie-client.jpg"/>
          <p:cNvPicPr/>
          <p:nvPr/>
        </p:nvPicPr>
        <p:blipFill>
          <a:blip r:embed="rId2">
            <a:extLst>
              <a:ext uri="{28A0092B-C50C-407E-A947-70E740481C1C}">
                <a14:useLocalDpi xmlns:a14="http://schemas.microsoft.com/office/drawing/2010/main" val="0"/>
              </a:ext>
            </a:extLst>
          </a:blip>
          <a:srcRect/>
          <a:stretch>
            <a:fillRect/>
          </a:stretch>
        </p:blipFill>
        <p:spPr bwMode="auto">
          <a:xfrm>
            <a:off x="1934845" y="1700808"/>
            <a:ext cx="5274310" cy="2847340"/>
          </a:xfrm>
          <a:prstGeom prst="rect">
            <a:avLst/>
          </a:prstGeom>
          <a:solidFill>
            <a:schemeClr val="accent2"/>
          </a:solidFill>
          <a:ln>
            <a:solidFill>
              <a:schemeClr val="accent6">
                <a:lumMod val="75000"/>
              </a:schemeClr>
            </a:solidFill>
          </a:ln>
        </p:spPr>
      </p:pic>
      <p:sp>
        <p:nvSpPr>
          <p:cNvPr id="6" name="Rectangle 5"/>
          <p:cNvSpPr/>
          <p:nvPr/>
        </p:nvSpPr>
        <p:spPr>
          <a:xfrm>
            <a:off x="601096" y="5013176"/>
            <a:ext cx="8003351" cy="1477328"/>
          </a:xfrm>
          <a:prstGeom prst="rect">
            <a:avLst/>
          </a:prstGeom>
        </p:spPr>
        <p:txBody>
          <a:bodyPr wrap="square">
            <a:spAutoFit/>
          </a:bodyPr>
          <a:lstStyle/>
          <a:p>
            <a:r>
              <a:rPr lang="fr-FR" sz="1800" b="1" dirty="0">
                <a:solidFill>
                  <a:schemeClr val="accent6">
                    <a:lumMod val="75000"/>
                  </a:schemeClr>
                </a:solidFill>
              </a:rPr>
              <a:t>Analyse R.F.M. </a:t>
            </a:r>
            <a:r>
              <a:rPr lang="fr-FR" sz="1800" dirty="0">
                <a:solidFill>
                  <a:schemeClr val="accent6">
                    <a:lumMod val="75000"/>
                  </a:schemeClr>
                </a:solidFill>
              </a:rPr>
              <a:t>(R : la récence </a:t>
            </a:r>
            <a:r>
              <a:rPr lang="zh-CN" altLang="fr-FR" sz="1800" dirty="0">
                <a:solidFill>
                  <a:schemeClr val="accent6">
                    <a:lumMod val="75000"/>
                  </a:schemeClr>
                </a:solidFill>
              </a:rPr>
              <a:t>新鲜感 </a:t>
            </a:r>
            <a:r>
              <a:rPr lang="fr-FR" sz="1800" dirty="0">
                <a:solidFill>
                  <a:schemeClr val="accent6">
                    <a:lumMod val="75000"/>
                  </a:schemeClr>
                </a:solidFill>
              </a:rPr>
              <a:t>(récemment ou pas chez moi) F : la fréquence; M : Montant)</a:t>
            </a:r>
          </a:p>
          <a:p>
            <a:endParaRPr lang="fr-FR" sz="1800" dirty="0">
              <a:solidFill>
                <a:schemeClr val="accent6">
                  <a:lumMod val="75000"/>
                </a:schemeClr>
              </a:solidFill>
            </a:endParaRPr>
          </a:p>
          <a:p>
            <a:r>
              <a:rPr lang="fr-FR" sz="1800" b="1" dirty="0">
                <a:solidFill>
                  <a:schemeClr val="accent6">
                    <a:lumMod val="75000"/>
                  </a:schemeClr>
                </a:solidFill>
              </a:rPr>
              <a:t>L.T.V. </a:t>
            </a:r>
            <a:r>
              <a:rPr lang="fr-FR" sz="1800" dirty="0">
                <a:solidFill>
                  <a:schemeClr val="accent6">
                    <a:lumMod val="75000"/>
                  </a:schemeClr>
                </a:solidFill>
              </a:rPr>
              <a:t>( Life Time Value) pour les entreprises qui ont une base de données suffisamment large pour faire cette analyse</a:t>
            </a:r>
          </a:p>
        </p:txBody>
      </p:sp>
    </p:spTree>
    <p:extLst>
      <p:ext uri="{BB962C8B-B14F-4D97-AF65-F5344CB8AC3E}">
        <p14:creationId xmlns:p14="http://schemas.microsoft.com/office/powerpoint/2010/main" val="1971376442"/>
      </p:ext>
    </p:extLst>
  </p:cSld>
  <p:clrMapOvr>
    <a:masterClrMapping/>
  </p:clrMapOvr>
  <p:transition spd="med">
    <p:randomBa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chemeClr val="accent2">
                    <a:lumMod val="50000"/>
                  </a:schemeClr>
                </a:solidFill>
              </a:rPr>
              <a:t>Mieux Fidéliser </a:t>
            </a:r>
            <a:r>
              <a:rPr lang="fr-FR" sz="1600" b="1" dirty="0">
                <a:solidFill>
                  <a:schemeClr val="accent2">
                    <a:lumMod val="50000"/>
                  </a:schemeClr>
                </a:solidFill>
              </a:rPr>
              <a:t>Action majeure</a:t>
            </a:r>
          </a:p>
        </p:txBody>
      </p:sp>
      <p:sp>
        <p:nvSpPr>
          <p:cNvPr id="3" name="Espace réservé du contenu 2"/>
          <p:cNvSpPr>
            <a:spLocks noGrp="1"/>
          </p:cNvSpPr>
          <p:nvPr>
            <p:ph idx="1"/>
          </p:nvPr>
        </p:nvSpPr>
        <p:spPr>
          <a:xfrm>
            <a:off x="354360" y="1124744"/>
            <a:ext cx="8435280" cy="4966494"/>
          </a:xfrm>
        </p:spPr>
        <p:txBody>
          <a:bodyPr/>
          <a:lstStyle/>
          <a:p>
            <a:pPr marL="0" indent="0" algn="just">
              <a:buNone/>
            </a:pPr>
            <a:r>
              <a:rPr lang="fr-FR" sz="2000" dirty="0">
                <a:solidFill>
                  <a:srgbClr val="000066"/>
                </a:solidFill>
              </a:rPr>
              <a:t>Le constat :</a:t>
            </a:r>
          </a:p>
          <a:p>
            <a:pPr algn="just"/>
            <a:r>
              <a:rPr lang="fr-FR" sz="2000" dirty="0">
                <a:solidFill>
                  <a:srgbClr val="000066"/>
                </a:solidFill>
              </a:rPr>
              <a:t>La fidélisation naturelle existe</a:t>
            </a:r>
          </a:p>
          <a:p>
            <a:pPr algn="just"/>
            <a:r>
              <a:rPr lang="fr-FR" sz="2000" dirty="0">
                <a:solidFill>
                  <a:srgbClr val="000066"/>
                </a:solidFill>
              </a:rPr>
              <a:t>La concurrence est de + en + offensive</a:t>
            </a:r>
          </a:p>
          <a:p>
            <a:pPr algn="just"/>
            <a:endParaRPr lang="fr-FR" sz="2000" dirty="0">
              <a:solidFill>
                <a:schemeClr val="accent2">
                  <a:lumMod val="50000"/>
                </a:schemeClr>
              </a:solidFill>
            </a:endParaRPr>
          </a:p>
          <a:p>
            <a:pPr marL="0" indent="0" algn="just">
              <a:buNone/>
            </a:pPr>
            <a:r>
              <a:rPr lang="fr-FR" sz="2000" dirty="0">
                <a:solidFill>
                  <a:schemeClr val="accent2">
                    <a:lumMod val="50000"/>
                  </a:schemeClr>
                </a:solidFill>
              </a:rPr>
              <a:t>Le solutions :</a:t>
            </a:r>
          </a:p>
          <a:p>
            <a:pPr algn="just"/>
            <a:r>
              <a:rPr lang="fr-FR" sz="2000" dirty="0">
                <a:solidFill>
                  <a:schemeClr val="accent2">
                    <a:lumMod val="50000"/>
                  </a:schemeClr>
                </a:solidFill>
              </a:rPr>
              <a:t>Construire un plan d’actions</a:t>
            </a:r>
          </a:p>
          <a:p>
            <a:pPr algn="just"/>
            <a:r>
              <a:rPr lang="fr-FR" sz="2000" dirty="0">
                <a:solidFill>
                  <a:schemeClr val="accent2">
                    <a:lumMod val="50000"/>
                  </a:schemeClr>
                </a:solidFill>
              </a:rPr>
              <a:t>Valoriser les très bons clients (ventes privées, structure de la carte, club de clients, …)</a:t>
            </a:r>
          </a:p>
          <a:p>
            <a:pPr algn="just"/>
            <a:r>
              <a:rPr lang="fr-FR" sz="2000" dirty="0">
                <a:solidFill>
                  <a:schemeClr val="accent2">
                    <a:lumMod val="50000"/>
                  </a:schemeClr>
                </a:solidFill>
              </a:rPr>
              <a:t>Choyer les nouveaux clients (offre de bienvenu, coupon de réduction, présenter des autres gammes de produits, mettre en place des hotline pour nouveaux clients, abonnements newsletters, …)</a:t>
            </a:r>
          </a:p>
          <a:p>
            <a:pPr algn="just"/>
            <a:r>
              <a:rPr lang="fr-FR" sz="2000" dirty="0">
                <a:solidFill>
                  <a:schemeClr val="accent2">
                    <a:lumMod val="50000"/>
                  </a:schemeClr>
                </a:solidFill>
              </a:rPr>
              <a:t>Récupérer les clients sur le départ (éléments service, donne un sentiment appartenance, …) sentiment de perte de l’appartenance</a:t>
            </a:r>
          </a:p>
          <a:p>
            <a:pPr algn="just"/>
            <a:r>
              <a:rPr lang="fr-FR" sz="2000" dirty="0">
                <a:solidFill>
                  <a:schemeClr val="accent2">
                    <a:lumMod val="50000"/>
                  </a:schemeClr>
                </a:solidFill>
              </a:rPr>
              <a:t>Abandonner les clients perdus</a:t>
            </a:r>
          </a:p>
          <a:p>
            <a:pPr algn="just"/>
            <a:endParaRPr lang="fr-FR" sz="2000" dirty="0">
              <a:solidFill>
                <a:srgbClr val="000066"/>
              </a:solidFill>
            </a:endParaRP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255</a:t>
            </a:fld>
            <a:endParaRPr lang="fr-FR"/>
          </a:p>
        </p:txBody>
      </p:sp>
    </p:spTree>
    <p:extLst>
      <p:ext uri="{BB962C8B-B14F-4D97-AF65-F5344CB8AC3E}">
        <p14:creationId xmlns:p14="http://schemas.microsoft.com/office/powerpoint/2010/main" val="2133107406"/>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256</a:t>
            </a:fld>
            <a:endParaRPr lang="fr-FR" dirty="0"/>
          </a:p>
        </p:txBody>
      </p:sp>
      <p:pic>
        <p:nvPicPr>
          <p:cNvPr id="4" name="Image 3" descr="http://www.emailmarketing.fr/wp-content/uploads/2012/06/Email-CustomerLifetimeValue.jp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412776"/>
            <a:ext cx="6840760" cy="4620920"/>
          </a:xfrm>
          <a:prstGeom prst="rect">
            <a:avLst/>
          </a:prstGeom>
          <a:noFill/>
          <a:ln>
            <a:solidFill>
              <a:schemeClr val="accent6">
                <a:lumMod val="75000"/>
              </a:schemeClr>
            </a:solidFill>
          </a:ln>
        </p:spPr>
      </p:pic>
    </p:spTree>
    <p:extLst>
      <p:ext uri="{BB962C8B-B14F-4D97-AF65-F5344CB8AC3E}">
        <p14:creationId xmlns:p14="http://schemas.microsoft.com/office/powerpoint/2010/main" val="1971376442"/>
      </p:ext>
    </p:extLst>
  </p:cSld>
  <p:clrMapOvr>
    <a:masterClrMapping/>
  </p:clrMapOvr>
  <p:transition spd="med">
    <p:randomBa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457200" y="274638"/>
            <a:ext cx="8229600" cy="1143000"/>
          </a:xfrm>
          <a:prstGeom prst="rect">
            <a:avLst/>
          </a:prstGeom>
        </p:spPr>
        <p:txBody>
          <a:bodyPr/>
          <a:lstStyle/>
          <a:p>
            <a:endParaRPr lang="fr-FR"/>
          </a:p>
        </p:txBody>
      </p:sp>
      <p:sp>
        <p:nvSpPr>
          <p:cNvPr id="3" name="Espace réservé du contenu 2"/>
          <p:cNvSpPr>
            <a:spLocks noGrp="1"/>
          </p:cNvSpPr>
          <p:nvPr>
            <p:ph idx="4294967295"/>
          </p:nvPr>
        </p:nvSpPr>
        <p:spPr>
          <a:xfrm>
            <a:off x="457200" y="1600200"/>
            <a:ext cx="8229600" cy="4525963"/>
          </a:xfrm>
          <a:prstGeom prst="rect">
            <a:avLst/>
          </a:prstGeom>
        </p:spPr>
        <p:txBody>
          <a:bodyPr/>
          <a:lstStyle/>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257</a:t>
            </a:fld>
            <a:endParaRPr lang="fr-FR"/>
          </a:p>
        </p:txBody>
      </p:sp>
      <p:pic>
        <p:nvPicPr>
          <p:cNvPr id="527362" name="Picture 2" descr="C:\Users\BLEUEPRO\Documents\MASTER\Cours MASTER\CRM\img0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912" y="548680"/>
            <a:ext cx="8213592" cy="581287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30422"/>
      </p:ext>
    </p:extLst>
  </p:cSld>
  <p:clrMapOvr>
    <a:masterClrMapping/>
  </p:clrMapOvr>
  <p:transition spd="med">
    <p:randomBa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258</a:t>
            </a:fld>
            <a:endParaRPr lang="fr-FR" dirty="0"/>
          </a:p>
        </p:txBody>
      </p:sp>
      <p:pic>
        <p:nvPicPr>
          <p:cNvPr id="3" name="Picture 2" descr="C:\Users\BLUEOFFICE\Desktop\2012-09-01-Groupon-CLTV-Customer-Lifetime-Valu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749" y="1052736"/>
            <a:ext cx="8519095" cy="481159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327635"/>
      </p:ext>
    </p:extLst>
  </p:cSld>
  <p:clrMapOvr>
    <a:masterClrMapping/>
  </p:clrMapOvr>
  <p:transition spd="med">
    <p:randomBa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rgbClr val="000066"/>
                </a:solidFill>
              </a:rPr>
              <a:t>Mieux Dialoguer</a:t>
            </a: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81250" y="2360612"/>
            <a:ext cx="4381500" cy="3009900"/>
          </a:xfrm>
          <a:ln>
            <a:solidFill>
              <a:srgbClr val="000099"/>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259</a:t>
            </a:fld>
            <a:endParaRPr lang="fr-FR"/>
          </a:p>
        </p:txBody>
      </p:sp>
    </p:spTree>
    <p:extLst>
      <p:ext uri="{BB962C8B-B14F-4D97-AF65-F5344CB8AC3E}">
        <p14:creationId xmlns:p14="http://schemas.microsoft.com/office/powerpoint/2010/main" val="1000660058"/>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a:xfrm>
            <a:off x="482581" y="889337"/>
            <a:ext cx="8229600" cy="4530725"/>
          </a:xfrm>
        </p:spPr>
        <p:txBody>
          <a:bodyPr/>
          <a:lstStyle/>
          <a:p>
            <a:pPr algn="just"/>
            <a:r>
              <a:rPr lang="fr-FR" sz="2400" dirty="0">
                <a:solidFill>
                  <a:schemeClr val="accent2">
                    <a:lumMod val="50000"/>
                  </a:schemeClr>
                </a:solidFill>
              </a:rPr>
              <a:t>1. Réponses aux attentes</a:t>
            </a:r>
          </a:p>
          <a:p>
            <a:pPr algn="just"/>
            <a:r>
              <a:rPr lang="fr-FR" sz="2400" dirty="0">
                <a:solidFill>
                  <a:schemeClr val="accent2">
                    <a:lumMod val="50000"/>
                  </a:schemeClr>
                </a:solidFill>
              </a:rPr>
              <a:t>2. Personnalisation des messages écrits (prospect et client : Monsieur, Monsieur B…, </a:t>
            </a:r>
            <a:r>
              <a:rPr lang="fr-FR" sz="2400" dirty="0">
                <a:solidFill>
                  <a:schemeClr val="accent2">
                    <a:lumMod val="50000"/>
                  </a:schemeClr>
                </a:solidFill>
                <a:latin typeface="Lucida Handwriting" panose="03010101010101010101" pitchFamily="66" charset="0"/>
              </a:rPr>
              <a:t>Monsieur b…, </a:t>
            </a:r>
            <a:r>
              <a:rPr lang="fr-FR" sz="2400" dirty="0">
                <a:solidFill>
                  <a:schemeClr val="accent2">
                    <a:lumMod val="50000"/>
                  </a:schemeClr>
                </a:solidFill>
              </a:rPr>
              <a:t>François, </a:t>
            </a:r>
            <a:r>
              <a:rPr lang="fr-FR" sz="2400" dirty="0">
                <a:solidFill>
                  <a:schemeClr val="accent2">
                    <a:lumMod val="50000"/>
                  </a:schemeClr>
                </a:solidFill>
                <a:latin typeface="Lucida Handwriting" panose="03010101010101010101" pitchFamily="66" charset="0"/>
              </a:rPr>
              <a:t>François</a:t>
            </a:r>
            <a:r>
              <a:rPr lang="fr-FR" sz="2400" dirty="0">
                <a:solidFill>
                  <a:schemeClr val="accent2">
                    <a:lumMod val="50000"/>
                  </a:schemeClr>
                </a:solidFill>
              </a:rPr>
              <a:t>,…)</a:t>
            </a:r>
          </a:p>
          <a:p>
            <a:pPr algn="just"/>
            <a:r>
              <a:rPr lang="fr-FR" sz="2400" dirty="0">
                <a:solidFill>
                  <a:schemeClr val="accent2">
                    <a:lumMod val="50000"/>
                  </a:schemeClr>
                </a:solidFill>
              </a:rPr>
              <a:t>3. Contacts directs (communication commerciale)</a:t>
            </a: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260</a:t>
            </a:fld>
            <a:endParaRPr lang="fr-FR"/>
          </a:p>
        </p:txBody>
      </p:sp>
      <p:pic>
        <p:nvPicPr>
          <p:cNvPr id="5" name="Imag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71800" y="3162999"/>
            <a:ext cx="3061320" cy="3061320"/>
          </a:xfrm>
          <a:prstGeom prst="rect">
            <a:avLst/>
          </a:prstGeom>
          <a:ln>
            <a:solidFill>
              <a:srgbClr val="000099"/>
            </a:solidFill>
          </a:ln>
        </p:spPr>
      </p:pic>
    </p:spTree>
    <p:extLst>
      <p:ext uri="{BB962C8B-B14F-4D97-AF65-F5344CB8AC3E}">
        <p14:creationId xmlns:p14="http://schemas.microsoft.com/office/powerpoint/2010/main" val="1388182721"/>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rgbClr val="000066"/>
                </a:solidFill>
              </a:rPr>
              <a:t>Mieux Décider</a:t>
            </a: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70911" y="4223579"/>
            <a:ext cx="1800225" cy="1619250"/>
          </a:xfrm>
          <a:ln>
            <a:solidFill>
              <a:srgbClr val="000099"/>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261</a:t>
            </a:fld>
            <a:endParaRPr lang="fr-F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81009">
            <a:off x="6297060" y="3187303"/>
            <a:ext cx="1885950" cy="1609725"/>
          </a:xfrm>
          <a:prstGeom prst="rect">
            <a:avLst/>
          </a:prstGeom>
          <a:ln>
            <a:solidFill>
              <a:srgbClr val="000099"/>
            </a:solidFill>
          </a:ln>
        </p:spPr>
      </p:pic>
      <p:pic>
        <p:nvPicPr>
          <p:cNvPr id="8" name="Imag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269895">
            <a:off x="2699792" y="1779587"/>
            <a:ext cx="3590925" cy="1276350"/>
          </a:xfrm>
          <a:prstGeom prst="rect">
            <a:avLst/>
          </a:prstGeom>
          <a:ln>
            <a:solidFill>
              <a:srgbClr val="000099"/>
            </a:solidFill>
          </a:ln>
        </p:spPr>
      </p:pic>
      <p:pic>
        <p:nvPicPr>
          <p:cNvPr id="9" name="Imag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200" y="3563461"/>
            <a:ext cx="2686050" cy="1704975"/>
          </a:xfrm>
          <a:prstGeom prst="rect">
            <a:avLst/>
          </a:prstGeom>
          <a:ln>
            <a:solidFill>
              <a:srgbClr val="000099"/>
            </a:solidFill>
          </a:ln>
        </p:spPr>
      </p:pic>
    </p:spTree>
    <p:extLst>
      <p:ext uri="{BB962C8B-B14F-4D97-AF65-F5344CB8AC3E}">
        <p14:creationId xmlns:p14="http://schemas.microsoft.com/office/powerpoint/2010/main" val="1661332032"/>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rgbClr val="000066"/>
                </a:solidFill>
              </a:rPr>
              <a:t>Mieux Prospecter</a:t>
            </a:r>
          </a:p>
        </p:txBody>
      </p:sp>
      <p:sp>
        <p:nvSpPr>
          <p:cNvPr id="3" name="Espace réservé du contenu 2"/>
          <p:cNvSpPr>
            <a:spLocks noGrp="1"/>
          </p:cNvSpPr>
          <p:nvPr>
            <p:ph idx="1"/>
          </p:nvPr>
        </p:nvSpPr>
        <p:spPr/>
        <p:txBody>
          <a:bodyPr/>
          <a:lstStyle/>
          <a:p>
            <a:pPr marL="0" indent="0">
              <a:buNone/>
            </a:pPr>
            <a:r>
              <a:rPr lang="fr-FR" sz="2400" dirty="0">
                <a:solidFill>
                  <a:schemeClr val="accent2">
                    <a:lumMod val="50000"/>
                  </a:schemeClr>
                </a:solidFill>
              </a:rPr>
              <a:t>Savoir :</a:t>
            </a:r>
          </a:p>
          <a:p>
            <a:r>
              <a:rPr lang="fr-FR" sz="2400" dirty="0">
                <a:solidFill>
                  <a:schemeClr val="accent2">
                    <a:lumMod val="50000"/>
                  </a:schemeClr>
                </a:solidFill>
              </a:rPr>
              <a:t>Qui ils sont (choisir des opérations prospections, sinon perte d’argent</a:t>
            </a:r>
          </a:p>
          <a:p>
            <a:r>
              <a:rPr lang="fr-FR" sz="2400" dirty="0">
                <a:solidFill>
                  <a:schemeClr val="accent2">
                    <a:lumMod val="50000"/>
                  </a:schemeClr>
                </a:solidFill>
              </a:rPr>
              <a:t>Où ils achètent (le choix de canal de distribution)</a:t>
            </a:r>
          </a:p>
          <a:p>
            <a:r>
              <a:rPr lang="fr-FR" sz="2400" dirty="0">
                <a:solidFill>
                  <a:schemeClr val="accent2">
                    <a:lumMod val="50000"/>
                  </a:schemeClr>
                </a:solidFill>
              </a:rPr>
              <a:t>Comment les attirer (peut-être le prix, la marque, la qualité, l’innovation-</a:t>
            </a:r>
            <a:r>
              <a:rPr lang="fr-FR" sz="1200" i="1" dirty="0" err="1">
                <a:solidFill>
                  <a:schemeClr val="accent2">
                    <a:lumMod val="50000"/>
                  </a:schemeClr>
                </a:solidFill>
              </a:rPr>
              <a:t>early</a:t>
            </a:r>
            <a:r>
              <a:rPr lang="fr-FR" sz="1200" i="1" dirty="0">
                <a:solidFill>
                  <a:schemeClr val="accent2">
                    <a:lumMod val="50000"/>
                  </a:schemeClr>
                </a:solidFill>
              </a:rPr>
              <a:t> adopter</a:t>
            </a:r>
            <a:r>
              <a:rPr lang="fr-FR" sz="2400" dirty="0">
                <a:solidFill>
                  <a:schemeClr val="accent2">
                    <a:lumMod val="50000"/>
                  </a:schemeClr>
                </a:solidFill>
              </a:rPr>
              <a:t>, le service, la différenciation, etc…, le canal, la performance commerciale, la commercialisation personnalisée, etc…)</a:t>
            </a:r>
          </a:p>
          <a:p>
            <a:r>
              <a:rPr lang="fr-FR" sz="2400" dirty="0">
                <a:solidFill>
                  <a:schemeClr val="accent2">
                    <a:lumMod val="50000"/>
                  </a:schemeClr>
                </a:solidFill>
              </a:rPr>
              <a:t>Comment les fidéliser ?</a:t>
            </a:r>
          </a:p>
          <a:p>
            <a:r>
              <a:rPr lang="fr-FR" sz="2400" dirty="0">
                <a:solidFill>
                  <a:schemeClr val="accent2">
                    <a:lumMod val="50000"/>
                  </a:schemeClr>
                </a:solidFill>
              </a:rPr>
              <a:t>Combien vous en avez besoin ?</a:t>
            </a: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262</a:t>
            </a:fld>
            <a:endParaRPr lang="fr-FR"/>
          </a:p>
        </p:txBody>
      </p:sp>
    </p:spTree>
    <p:extLst>
      <p:ext uri="{BB962C8B-B14F-4D97-AF65-F5344CB8AC3E}">
        <p14:creationId xmlns:p14="http://schemas.microsoft.com/office/powerpoint/2010/main" val="1087149682"/>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656" y="980728"/>
            <a:ext cx="5832648" cy="5166060"/>
          </a:xfrm>
          <a:ln>
            <a:solidFill>
              <a:srgbClr val="3333CC"/>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263</a:t>
            </a:fld>
            <a:endParaRPr lang="fr-FR"/>
          </a:p>
        </p:txBody>
      </p:sp>
    </p:spTree>
    <p:extLst>
      <p:ext uri="{BB962C8B-B14F-4D97-AF65-F5344CB8AC3E}">
        <p14:creationId xmlns:p14="http://schemas.microsoft.com/office/powerpoint/2010/main" val="2632969494"/>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chemeClr val="accent2">
                    <a:lumMod val="50000"/>
                  </a:schemeClr>
                </a:solidFill>
              </a:rPr>
              <a:t>La mise en place </a:t>
            </a: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2625" y="1903412"/>
            <a:ext cx="5238750" cy="3924300"/>
          </a:xfrm>
          <a:ln>
            <a:solidFill>
              <a:srgbClr val="000099"/>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264</a:t>
            </a:fld>
            <a:endParaRPr lang="fr-FR"/>
          </a:p>
        </p:txBody>
      </p:sp>
    </p:spTree>
    <p:extLst>
      <p:ext uri="{BB962C8B-B14F-4D97-AF65-F5344CB8AC3E}">
        <p14:creationId xmlns:p14="http://schemas.microsoft.com/office/powerpoint/2010/main" val="3668753944"/>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46088" y="0"/>
            <a:ext cx="8229600" cy="1139825"/>
          </a:xfrm>
        </p:spPr>
        <p:txBody>
          <a:bodyPr/>
          <a:lstStyle/>
          <a:p>
            <a:r>
              <a:rPr lang="fr-FR" dirty="0">
                <a:solidFill>
                  <a:schemeClr val="accent2">
                    <a:lumMod val="50000"/>
                  </a:schemeClr>
                </a:solidFill>
              </a:rPr>
              <a:t>La mise en place </a:t>
            </a:r>
            <a:endParaRPr lang="fr-FR" dirty="0"/>
          </a:p>
        </p:txBody>
      </p:sp>
      <p:sp>
        <p:nvSpPr>
          <p:cNvPr id="3" name="Espace réservé du contenu 2"/>
          <p:cNvSpPr>
            <a:spLocks noGrp="1"/>
          </p:cNvSpPr>
          <p:nvPr>
            <p:ph idx="1"/>
          </p:nvPr>
        </p:nvSpPr>
        <p:spPr>
          <a:xfrm>
            <a:off x="460526" y="764704"/>
            <a:ext cx="8229600" cy="5976664"/>
          </a:xfrm>
        </p:spPr>
        <p:txBody>
          <a:bodyPr/>
          <a:lstStyle/>
          <a:p>
            <a:pPr marL="0" indent="0" algn="just">
              <a:buNone/>
            </a:pPr>
            <a:r>
              <a:rPr lang="fr-FR" sz="2000" b="1" dirty="0">
                <a:solidFill>
                  <a:schemeClr val="accent2">
                    <a:lumMod val="50000"/>
                  </a:schemeClr>
                </a:solidFill>
              </a:rPr>
              <a:t>1</a:t>
            </a:r>
            <a:r>
              <a:rPr lang="fr-FR" sz="2000" b="1" baseline="30000" dirty="0">
                <a:solidFill>
                  <a:schemeClr val="accent2">
                    <a:lumMod val="50000"/>
                  </a:schemeClr>
                </a:solidFill>
              </a:rPr>
              <a:t>ère</a:t>
            </a:r>
            <a:r>
              <a:rPr lang="fr-FR" sz="2000" b="1" dirty="0">
                <a:solidFill>
                  <a:schemeClr val="accent2">
                    <a:lumMod val="50000"/>
                  </a:schemeClr>
                </a:solidFill>
              </a:rPr>
              <a:t> étape  : le cahier des charges </a:t>
            </a:r>
            <a:r>
              <a:rPr lang="fr-FR" sz="2000" dirty="0">
                <a:solidFill>
                  <a:schemeClr val="accent2">
                    <a:lumMod val="50000"/>
                  </a:schemeClr>
                </a:solidFill>
              </a:rPr>
              <a:t>(plusieurs semaines)</a:t>
            </a:r>
          </a:p>
          <a:p>
            <a:pPr algn="just"/>
            <a:r>
              <a:rPr lang="fr-FR" sz="2000" dirty="0" err="1">
                <a:solidFill>
                  <a:schemeClr val="accent2">
                    <a:lumMod val="50000"/>
                  </a:schemeClr>
                </a:solidFill>
              </a:rPr>
              <a:t>MoA</a:t>
            </a:r>
            <a:r>
              <a:rPr lang="fr-FR" sz="2000" dirty="0">
                <a:solidFill>
                  <a:schemeClr val="accent2">
                    <a:lumMod val="50000"/>
                  </a:schemeClr>
                </a:solidFill>
              </a:rPr>
              <a:t> (maîtrise d’Ouvrage : maire, adjoint </a:t>
            </a:r>
            <a:r>
              <a:rPr lang="fr-FR" sz="2000" dirty="0" err="1">
                <a:solidFill>
                  <a:schemeClr val="accent2">
                    <a:lumMod val="50000"/>
                  </a:schemeClr>
                </a:solidFill>
              </a:rPr>
              <a:t>MoA</a:t>
            </a:r>
            <a:r>
              <a:rPr lang="fr-FR" sz="2000" dirty="0">
                <a:solidFill>
                  <a:schemeClr val="accent2">
                    <a:lumMod val="50000"/>
                  </a:schemeClr>
                </a:solidFill>
              </a:rPr>
              <a:t>, délégué porteur du projet, donneur d’œuvre, d’ordres… Maitre d’œuvre </a:t>
            </a:r>
            <a:r>
              <a:rPr lang="fr-FR" sz="2000" dirty="0" err="1">
                <a:solidFill>
                  <a:schemeClr val="accent2">
                    <a:lumMod val="50000"/>
                  </a:schemeClr>
                </a:solidFill>
              </a:rPr>
              <a:t>MoE</a:t>
            </a:r>
            <a:r>
              <a:rPr lang="fr-FR" sz="2000" dirty="0">
                <a:solidFill>
                  <a:schemeClr val="accent2">
                    <a:lumMod val="50000"/>
                  </a:schemeClr>
                </a:solidFill>
              </a:rPr>
              <a:t>. Déterminer les besoins marketing et informatiques (délai, quantité, budget…). EDB Expression Des Besoins</a:t>
            </a:r>
          </a:p>
          <a:p>
            <a:pPr algn="just"/>
            <a:r>
              <a:rPr lang="fr-FR" sz="2000" dirty="0">
                <a:solidFill>
                  <a:schemeClr val="accent2">
                    <a:lumMod val="50000"/>
                  </a:schemeClr>
                </a:solidFill>
              </a:rPr>
              <a:t>Prévoir les données (pour construire la base: nom du client, âge, profession, type de canal, sollicitation de promotion </a:t>
            </a:r>
          </a:p>
          <a:p>
            <a:pPr algn="just"/>
            <a:r>
              <a:rPr lang="fr-FR" sz="2000" dirty="0">
                <a:solidFill>
                  <a:schemeClr val="accent2">
                    <a:lumMod val="50000"/>
                  </a:schemeClr>
                </a:solidFill>
              </a:rPr>
              <a:t>Définir les 1</a:t>
            </a:r>
            <a:r>
              <a:rPr lang="fr-FR" sz="2000" baseline="30000" dirty="0">
                <a:solidFill>
                  <a:schemeClr val="accent2">
                    <a:lumMod val="50000"/>
                  </a:schemeClr>
                </a:solidFill>
              </a:rPr>
              <a:t>er</a:t>
            </a:r>
            <a:r>
              <a:rPr lang="fr-FR" sz="2000" dirty="0">
                <a:solidFill>
                  <a:schemeClr val="accent2">
                    <a:lumMod val="50000"/>
                  </a:schemeClr>
                </a:solidFill>
              </a:rPr>
              <a:t> tableaux de bord (indicateur de performance ?)</a:t>
            </a:r>
          </a:p>
          <a:p>
            <a:pPr algn="just"/>
            <a:r>
              <a:rPr lang="fr-FR" sz="2000" dirty="0">
                <a:solidFill>
                  <a:schemeClr val="accent2">
                    <a:lumMod val="50000"/>
                  </a:schemeClr>
                </a:solidFill>
              </a:rPr>
              <a:t>Définir les outils d’interrogation (outils de requête)</a:t>
            </a:r>
          </a:p>
          <a:p>
            <a:pPr marL="0" indent="0" algn="just">
              <a:buNone/>
            </a:pPr>
            <a:r>
              <a:rPr lang="fr-FR" sz="2000" b="1" dirty="0">
                <a:solidFill>
                  <a:schemeClr val="accent2">
                    <a:lumMod val="50000"/>
                  </a:schemeClr>
                </a:solidFill>
              </a:rPr>
              <a:t>2</a:t>
            </a:r>
            <a:r>
              <a:rPr lang="fr-FR" sz="2000" b="1" baseline="30000" dirty="0">
                <a:solidFill>
                  <a:schemeClr val="accent2">
                    <a:lumMod val="50000"/>
                  </a:schemeClr>
                </a:solidFill>
              </a:rPr>
              <a:t>ème</a:t>
            </a:r>
            <a:r>
              <a:rPr lang="fr-FR" sz="2000" b="1" dirty="0">
                <a:solidFill>
                  <a:schemeClr val="accent2">
                    <a:lumMod val="50000"/>
                  </a:schemeClr>
                </a:solidFill>
              </a:rPr>
              <a:t> étape : l’initialisation</a:t>
            </a:r>
          </a:p>
          <a:p>
            <a:pPr algn="just"/>
            <a:r>
              <a:rPr lang="fr-FR" sz="2000" dirty="0">
                <a:solidFill>
                  <a:schemeClr val="accent2">
                    <a:lumMod val="50000"/>
                  </a:schemeClr>
                </a:solidFill>
              </a:rPr>
              <a:t>Récupération des anciennes données</a:t>
            </a:r>
          </a:p>
          <a:p>
            <a:pPr algn="just"/>
            <a:r>
              <a:rPr lang="fr-FR" sz="2000" dirty="0">
                <a:solidFill>
                  <a:schemeClr val="accent2">
                    <a:lumMod val="50000"/>
                  </a:schemeClr>
                </a:solidFill>
              </a:rPr>
              <a:t>Test de fonctionnement en données réelles</a:t>
            </a:r>
          </a:p>
          <a:p>
            <a:pPr marL="0" indent="0" algn="just">
              <a:buNone/>
            </a:pPr>
            <a:r>
              <a:rPr lang="fr-FR" sz="2000" b="1" dirty="0">
                <a:solidFill>
                  <a:schemeClr val="accent2">
                    <a:lumMod val="50000"/>
                  </a:schemeClr>
                </a:solidFill>
              </a:rPr>
              <a:t>3</a:t>
            </a:r>
            <a:r>
              <a:rPr lang="fr-FR" sz="2000" b="1" baseline="30000" dirty="0">
                <a:solidFill>
                  <a:schemeClr val="accent2">
                    <a:lumMod val="50000"/>
                  </a:schemeClr>
                </a:solidFill>
              </a:rPr>
              <a:t>ème</a:t>
            </a:r>
            <a:r>
              <a:rPr lang="fr-FR" sz="2000" b="1" dirty="0">
                <a:solidFill>
                  <a:schemeClr val="accent2">
                    <a:lumMod val="50000"/>
                  </a:schemeClr>
                </a:solidFill>
              </a:rPr>
              <a:t> étape : mise à jour</a:t>
            </a:r>
          </a:p>
          <a:p>
            <a:pPr algn="just"/>
            <a:r>
              <a:rPr lang="fr-FR" sz="2000" dirty="0">
                <a:solidFill>
                  <a:schemeClr val="accent2">
                    <a:lumMod val="50000"/>
                  </a:schemeClr>
                </a:solidFill>
              </a:rPr>
              <a:t>Périodicité : annuelle, semestrielle, mensuelle, etc…cela dépendant de la taille de l’entreprise, le niveau d’informations nécessaire…</a:t>
            </a:r>
          </a:p>
          <a:p>
            <a:pPr algn="just"/>
            <a:r>
              <a:rPr lang="fr-FR" sz="2000" dirty="0">
                <a:solidFill>
                  <a:schemeClr val="accent2">
                    <a:lumMod val="50000"/>
                  </a:schemeClr>
                </a:solidFill>
              </a:rPr>
              <a:t>Contrôle : comment je fais pour être sûr des données, pour vérifier la cohérence de certaines données</a:t>
            </a:r>
          </a:p>
          <a:p>
            <a:pPr algn="just"/>
            <a:endParaRPr lang="fr-FR" sz="2000" dirty="0">
              <a:solidFill>
                <a:schemeClr val="accent2">
                  <a:lumMod val="50000"/>
                </a:schemeClr>
              </a:solidFill>
            </a:endParaRPr>
          </a:p>
          <a:p>
            <a:endParaRPr lang="fr-FR" sz="2000" dirty="0">
              <a:solidFill>
                <a:schemeClr val="accent2">
                  <a:lumMod val="50000"/>
                </a:schemeClr>
              </a:solidFill>
            </a:endParaRP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265</a:t>
            </a:fld>
            <a:endParaRPr lang="fr-FR"/>
          </a:p>
        </p:txBody>
      </p:sp>
    </p:spTree>
    <p:extLst>
      <p:ext uri="{BB962C8B-B14F-4D97-AF65-F5344CB8AC3E}">
        <p14:creationId xmlns:p14="http://schemas.microsoft.com/office/powerpoint/2010/main" val="453269126"/>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chemeClr val="accent2">
                    <a:lumMod val="50000"/>
                  </a:schemeClr>
                </a:solidFill>
              </a:rPr>
              <a:t>Datamining et CRM</a:t>
            </a: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0875" y="3036887"/>
            <a:ext cx="2762250" cy="1657350"/>
          </a:xfrm>
          <a:ln>
            <a:solidFill>
              <a:srgbClr val="000099"/>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266</a:t>
            </a:fld>
            <a:endParaRPr lang="fr-F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604" y="1465262"/>
            <a:ext cx="2990850" cy="1524000"/>
          </a:xfrm>
          <a:prstGeom prst="rect">
            <a:avLst/>
          </a:prstGeom>
          <a:ln>
            <a:solidFill>
              <a:srgbClr val="000099"/>
            </a:solidFill>
          </a:ln>
        </p:spPr>
      </p:pic>
      <p:pic>
        <p:nvPicPr>
          <p:cNvPr id="7" name="Imag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75304" y="3865562"/>
            <a:ext cx="2466975" cy="1847850"/>
          </a:xfrm>
          <a:prstGeom prst="rect">
            <a:avLst/>
          </a:prstGeom>
          <a:ln>
            <a:solidFill>
              <a:srgbClr val="000099"/>
            </a:solidFill>
          </a:ln>
        </p:spPr>
      </p:pic>
    </p:spTree>
    <p:extLst>
      <p:ext uri="{BB962C8B-B14F-4D97-AF65-F5344CB8AC3E}">
        <p14:creationId xmlns:p14="http://schemas.microsoft.com/office/powerpoint/2010/main" val="3771256568"/>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marL="0" indent="0"/>
            <a:r>
              <a:rPr lang="fr-FR" dirty="0">
                <a:solidFill>
                  <a:schemeClr val="accent2">
                    <a:lumMod val="50000"/>
                  </a:schemeClr>
                </a:solidFill>
              </a:rPr>
              <a:t>Définition des concepts de </a:t>
            </a:r>
            <a:br>
              <a:rPr lang="fr-FR" dirty="0">
                <a:solidFill>
                  <a:schemeClr val="accent2">
                    <a:lumMod val="50000"/>
                  </a:schemeClr>
                </a:solidFill>
              </a:rPr>
            </a:br>
            <a:r>
              <a:rPr lang="fr-FR" dirty="0">
                <a:solidFill>
                  <a:schemeClr val="accent2">
                    <a:lumMod val="50000"/>
                  </a:schemeClr>
                </a:solidFill>
              </a:rPr>
              <a:t>Datamining et de CRM</a:t>
            </a:r>
            <a:br>
              <a:rPr lang="fr-FR" dirty="0">
                <a:solidFill>
                  <a:schemeClr val="accent2">
                    <a:lumMod val="50000"/>
                  </a:schemeClr>
                </a:solidFill>
              </a:rPr>
            </a:br>
            <a:endParaRPr lang="fr-FR" dirty="0"/>
          </a:p>
        </p:txBody>
      </p:sp>
      <p:sp>
        <p:nvSpPr>
          <p:cNvPr id="3" name="Espace réservé du contenu 2"/>
          <p:cNvSpPr>
            <a:spLocks noGrp="1"/>
          </p:cNvSpPr>
          <p:nvPr>
            <p:ph idx="1"/>
          </p:nvPr>
        </p:nvSpPr>
        <p:spPr>
          <a:xfrm>
            <a:off x="457200" y="1600200"/>
            <a:ext cx="8229600" cy="4966494"/>
          </a:xfrm>
        </p:spPr>
        <p:txBody>
          <a:bodyPr/>
          <a:lstStyle/>
          <a:p>
            <a:pPr marL="0" indent="0" algn="ctr">
              <a:buNone/>
            </a:pPr>
            <a:endParaRPr lang="fr-FR" dirty="0">
              <a:solidFill>
                <a:schemeClr val="accent2">
                  <a:lumMod val="50000"/>
                </a:schemeClr>
              </a:solidFill>
            </a:endParaRPr>
          </a:p>
          <a:p>
            <a:pPr marL="0" indent="0">
              <a:buNone/>
            </a:pPr>
            <a:r>
              <a:rPr lang="fr-FR" sz="1800" dirty="0">
                <a:solidFill>
                  <a:schemeClr val="accent2">
                    <a:lumMod val="50000"/>
                  </a:schemeClr>
                </a:solidFill>
              </a:rPr>
              <a:t>Introduction </a:t>
            </a:r>
          </a:p>
          <a:p>
            <a:pPr marL="0" indent="0">
              <a:buNone/>
            </a:pPr>
            <a:endParaRPr lang="fr-FR" sz="1800" dirty="0">
              <a:solidFill>
                <a:schemeClr val="accent2">
                  <a:lumMod val="50000"/>
                </a:schemeClr>
              </a:solidFill>
            </a:endParaRPr>
          </a:p>
          <a:p>
            <a:pPr algn="just"/>
            <a:r>
              <a:rPr lang="fr-FR" sz="1800" dirty="0">
                <a:solidFill>
                  <a:schemeClr val="accent2">
                    <a:lumMod val="50000"/>
                  </a:schemeClr>
                </a:solidFill>
              </a:rPr>
              <a:t>Les entreprises ont pour principal objectif de cibler le mieux possible leur clientèle afin de répondre à ses attentes</a:t>
            </a:r>
          </a:p>
          <a:p>
            <a:pPr algn="just"/>
            <a:r>
              <a:rPr lang="fr-FR" sz="1800" dirty="0">
                <a:solidFill>
                  <a:schemeClr val="accent2">
                    <a:lumMod val="50000"/>
                  </a:schemeClr>
                </a:solidFill>
              </a:rPr>
              <a:t>Connaitre mieux, c’est identifier des groupes de clients ayant les mêmes attributs individuels</a:t>
            </a:r>
          </a:p>
          <a:p>
            <a:pPr algn="just"/>
            <a:r>
              <a:rPr lang="fr-FR" sz="1800" dirty="0">
                <a:solidFill>
                  <a:schemeClr val="accent2">
                    <a:lumMod val="50000"/>
                  </a:schemeClr>
                </a:solidFill>
              </a:rPr>
              <a:t>Connaitre mieux, c’est être capable d’estimer pour chaque client potentiel économique, son risque de passer à la concurrence</a:t>
            </a:r>
          </a:p>
          <a:p>
            <a:pPr marL="0" indent="0" algn="just">
              <a:buNone/>
            </a:pPr>
            <a:endParaRPr lang="fr-FR" sz="1800" dirty="0">
              <a:solidFill>
                <a:schemeClr val="accent2">
                  <a:lumMod val="50000"/>
                </a:schemeClr>
              </a:solidFill>
            </a:endParaRPr>
          </a:p>
          <a:p>
            <a:pPr algn="just">
              <a:buFontTx/>
              <a:buChar char="-"/>
            </a:pPr>
            <a:r>
              <a:rPr lang="fr-FR" sz="1800" dirty="0">
                <a:solidFill>
                  <a:schemeClr val="accent2">
                    <a:lumMod val="50000"/>
                  </a:schemeClr>
                </a:solidFill>
              </a:rPr>
              <a:t>Le Datamining permet une connaissance fine et détaillée des clients</a:t>
            </a:r>
          </a:p>
          <a:p>
            <a:pPr algn="just">
              <a:buFontTx/>
              <a:buChar char="-"/>
            </a:pPr>
            <a:endParaRPr lang="fr-FR" sz="1800" dirty="0">
              <a:solidFill>
                <a:schemeClr val="accent2">
                  <a:lumMod val="50000"/>
                </a:schemeClr>
              </a:solidFill>
            </a:endParaRPr>
          </a:p>
          <a:p>
            <a:pPr algn="just">
              <a:buFontTx/>
              <a:buChar char="-"/>
            </a:pPr>
            <a:r>
              <a:rPr lang="fr-FR" sz="1800" dirty="0">
                <a:solidFill>
                  <a:schemeClr val="accent2">
                    <a:lumMod val="50000"/>
                  </a:schemeClr>
                </a:solidFill>
              </a:rPr>
              <a:t>Le CRM se trouve au centre de la culture de l’entreprise. Ce n’est pas un outil, c’est une posture que le client se sent concerné par l’entreprise.</a:t>
            </a:r>
          </a:p>
          <a:p>
            <a:pPr marL="0" indent="0" algn="just">
              <a:buNone/>
            </a:pPr>
            <a:endParaRPr lang="fr-FR" dirty="0">
              <a:solidFill>
                <a:schemeClr val="accent2">
                  <a:lumMod val="50000"/>
                </a:schemeClr>
              </a:solidFill>
            </a:endParaRP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267</a:t>
            </a:fld>
            <a:endParaRPr lang="fr-FR"/>
          </a:p>
        </p:txBody>
      </p:sp>
    </p:spTree>
    <p:extLst>
      <p:ext uri="{BB962C8B-B14F-4D97-AF65-F5344CB8AC3E}">
        <p14:creationId xmlns:p14="http://schemas.microsoft.com/office/powerpoint/2010/main" val="1520282419"/>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a:xfrm>
            <a:off x="457200" y="1600200"/>
            <a:ext cx="8229600" cy="4781128"/>
          </a:xfrm>
        </p:spPr>
        <p:txBody>
          <a:bodyPr/>
          <a:lstStyle/>
          <a:p>
            <a:pPr marL="0" indent="0">
              <a:buNone/>
            </a:pPr>
            <a:r>
              <a:rPr lang="fr-FR" sz="1800" b="1" i="1" u="sng" cap="small" dirty="0">
                <a:solidFill>
                  <a:schemeClr val="accent2">
                    <a:lumMod val="50000"/>
                  </a:schemeClr>
                </a:solidFill>
              </a:rPr>
              <a:t>Définition du CRM - </a:t>
            </a:r>
            <a:r>
              <a:rPr lang="fr-FR" sz="1800" b="1" i="1" u="sng" cap="small" dirty="0" err="1">
                <a:solidFill>
                  <a:schemeClr val="accent2">
                    <a:lumMod val="50000"/>
                  </a:schemeClr>
                </a:solidFill>
              </a:rPr>
              <a:t>customer</a:t>
            </a:r>
            <a:r>
              <a:rPr lang="fr-FR" sz="1800" b="1" i="1" u="sng" cap="small" dirty="0">
                <a:solidFill>
                  <a:schemeClr val="accent2">
                    <a:lumMod val="50000"/>
                  </a:schemeClr>
                </a:solidFill>
              </a:rPr>
              <a:t> </a:t>
            </a:r>
            <a:r>
              <a:rPr lang="fr-FR" sz="1800" b="1" i="1" u="sng" cap="small" dirty="0" err="1">
                <a:solidFill>
                  <a:schemeClr val="accent2">
                    <a:lumMod val="50000"/>
                  </a:schemeClr>
                </a:solidFill>
              </a:rPr>
              <a:t>relationship</a:t>
            </a:r>
            <a:r>
              <a:rPr lang="fr-FR" sz="1800" b="1" i="1" u="sng" cap="small" dirty="0">
                <a:solidFill>
                  <a:schemeClr val="accent2">
                    <a:lumMod val="50000"/>
                  </a:schemeClr>
                </a:solidFill>
              </a:rPr>
              <a:t> management </a:t>
            </a:r>
            <a:endParaRPr lang="fr-FR" sz="1800" b="1" i="1" cap="small" dirty="0">
              <a:solidFill>
                <a:schemeClr val="accent2">
                  <a:lumMod val="50000"/>
                </a:schemeClr>
              </a:solidFill>
            </a:endParaRPr>
          </a:p>
          <a:p>
            <a:pPr algn="just"/>
            <a:r>
              <a:rPr lang="fr-FR" sz="1800" dirty="0">
                <a:solidFill>
                  <a:schemeClr val="accent2">
                    <a:lumMod val="50000"/>
                  </a:schemeClr>
                </a:solidFill>
              </a:rPr>
              <a:t>Le pilotage de la culture client ou la gestion de la relation client</a:t>
            </a:r>
          </a:p>
          <a:p>
            <a:pPr algn="just"/>
            <a:r>
              <a:rPr lang="fr-FR" sz="1800" dirty="0">
                <a:solidFill>
                  <a:schemeClr val="accent2">
                    <a:lumMod val="50000"/>
                  </a:schemeClr>
                </a:solidFill>
              </a:rPr>
              <a:t>Désigne l’ensemble de la relation avec les clients ou prospects. La mise en place d’une démarche CRM est une stratégie qui va mettre le client au centre de l’entreprise et qui a pour objectif d’en améliorer la rentabilité et de la fidéliser.</a:t>
            </a:r>
          </a:p>
          <a:p>
            <a:pPr marL="0" indent="0" algn="just">
              <a:buNone/>
            </a:pPr>
            <a:endParaRPr lang="fr-FR" sz="1800" b="1" i="1" u="sng" cap="small" dirty="0">
              <a:solidFill>
                <a:schemeClr val="accent2">
                  <a:lumMod val="50000"/>
                </a:schemeClr>
              </a:solidFill>
            </a:endParaRPr>
          </a:p>
          <a:p>
            <a:pPr marL="0" indent="0" algn="just">
              <a:buNone/>
            </a:pPr>
            <a:r>
              <a:rPr lang="fr-FR" sz="1800" b="1" i="1" u="sng" cap="small" dirty="0">
                <a:solidFill>
                  <a:schemeClr val="accent2">
                    <a:lumMod val="50000"/>
                  </a:schemeClr>
                </a:solidFill>
              </a:rPr>
              <a:t>Définition du Datamining (optimisation des données)</a:t>
            </a:r>
            <a:endParaRPr lang="fr-FR" sz="1800" b="1" i="1" cap="small" dirty="0">
              <a:solidFill>
                <a:schemeClr val="accent2">
                  <a:lumMod val="50000"/>
                </a:schemeClr>
              </a:solidFill>
            </a:endParaRPr>
          </a:p>
          <a:p>
            <a:pPr algn="just"/>
            <a:r>
              <a:rPr lang="fr-FR" sz="1800" dirty="0">
                <a:solidFill>
                  <a:schemeClr val="accent2">
                    <a:lumMod val="50000"/>
                  </a:schemeClr>
                </a:solidFill>
              </a:rPr>
              <a:t>Corresponds à l’ensemble des techniques et des méthodes qui, à partir de données, permettent d’obtenir des connaissances exploitables.</a:t>
            </a:r>
          </a:p>
          <a:p>
            <a:pPr marL="0" indent="0" algn="just">
              <a:buNone/>
            </a:pPr>
            <a:endParaRPr lang="fr-FR" sz="1800" b="1" i="1" u="sng" cap="small" dirty="0">
              <a:solidFill>
                <a:schemeClr val="accent2">
                  <a:lumMod val="50000"/>
                </a:schemeClr>
              </a:solidFill>
            </a:endParaRPr>
          </a:p>
          <a:p>
            <a:pPr marL="0" indent="0" algn="just">
              <a:buNone/>
            </a:pPr>
            <a:r>
              <a:rPr lang="fr-FR" sz="1800" b="1" i="1" u="sng" cap="small" dirty="0">
                <a:solidFill>
                  <a:schemeClr val="accent2">
                    <a:lumMod val="50000"/>
                  </a:schemeClr>
                </a:solidFill>
              </a:rPr>
              <a:t>Définition du </a:t>
            </a:r>
            <a:r>
              <a:rPr lang="fr-FR" sz="1800" b="1" i="1" u="sng" cap="small" dirty="0" err="1">
                <a:solidFill>
                  <a:schemeClr val="accent2">
                    <a:lumMod val="50000"/>
                  </a:schemeClr>
                </a:solidFill>
              </a:rPr>
              <a:t>Datawarehouse</a:t>
            </a:r>
            <a:endParaRPr lang="fr-FR" sz="1800" b="1" i="1" cap="small" dirty="0">
              <a:solidFill>
                <a:schemeClr val="accent2">
                  <a:lumMod val="50000"/>
                </a:schemeClr>
              </a:solidFill>
            </a:endParaRPr>
          </a:p>
          <a:p>
            <a:pPr algn="just"/>
            <a:r>
              <a:rPr lang="fr-FR" sz="1800" dirty="0">
                <a:solidFill>
                  <a:schemeClr val="accent2">
                    <a:lumMod val="50000"/>
                  </a:schemeClr>
                </a:solidFill>
              </a:rPr>
              <a:t>Se traduit fréquemment par « un entrepôt de données ». il désigne à la fois la base dans laquelle sont  stockées l’ensemble des informations, mais également l’ensemble du système d’information décision</a:t>
            </a: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268</a:t>
            </a:fld>
            <a:endParaRPr lang="fr-FR"/>
          </a:p>
        </p:txBody>
      </p:sp>
    </p:spTree>
    <p:extLst>
      <p:ext uri="{BB962C8B-B14F-4D97-AF65-F5344CB8AC3E}">
        <p14:creationId xmlns:p14="http://schemas.microsoft.com/office/powerpoint/2010/main" val="3603191707"/>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115" y="476672"/>
            <a:ext cx="8229600" cy="1139825"/>
          </a:xfrm>
        </p:spPr>
        <p:txBody>
          <a:bodyPr/>
          <a:lstStyle/>
          <a:p>
            <a:r>
              <a:rPr lang="fr-FR" dirty="0">
                <a:solidFill>
                  <a:schemeClr val="accent2">
                    <a:lumMod val="50000"/>
                  </a:schemeClr>
                </a:solidFill>
              </a:rPr>
              <a:t> Le CRM</a:t>
            </a:r>
            <a:endParaRPr lang="fr-FR" dirty="0"/>
          </a:p>
        </p:txBody>
      </p:sp>
      <p:sp>
        <p:nvSpPr>
          <p:cNvPr id="3" name="Espace réservé du contenu 2"/>
          <p:cNvSpPr>
            <a:spLocks noGrp="1"/>
          </p:cNvSpPr>
          <p:nvPr>
            <p:ph idx="1"/>
          </p:nvPr>
        </p:nvSpPr>
        <p:spPr>
          <a:xfrm>
            <a:off x="0" y="1726803"/>
            <a:ext cx="8229600" cy="4530725"/>
          </a:xfrm>
        </p:spPr>
        <p:txBody>
          <a:bodyPr/>
          <a:lstStyle/>
          <a:p>
            <a:pPr marL="0" indent="0">
              <a:buNone/>
            </a:pPr>
            <a:endParaRPr lang="fr-FR" sz="800" dirty="0">
              <a:solidFill>
                <a:schemeClr val="accent2">
                  <a:lumMod val="50000"/>
                </a:schemeClr>
              </a:solidFill>
            </a:endParaRPr>
          </a:p>
          <a:p>
            <a:pPr lvl="2" algn="just"/>
            <a:r>
              <a:rPr lang="fr-FR" dirty="0">
                <a:solidFill>
                  <a:schemeClr val="accent2">
                    <a:lumMod val="50000"/>
                  </a:schemeClr>
                </a:solidFill>
              </a:rPr>
              <a:t>Le CRM est une stratégie d’entreprise centrée sur ses prospects et ses clients</a:t>
            </a:r>
          </a:p>
          <a:p>
            <a:pPr lvl="2" algn="just"/>
            <a:r>
              <a:rPr lang="fr-FR" dirty="0">
                <a:solidFill>
                  <a:schemeClr val="accent2">
                    <a:lumMod val="50000"/>
                  </a:schemeClr>
                </a:solidFill>
              </a:rPr>
              <a:t>Aujourd’hui, l’entreprise pense à une stratégie autour de son Capital le plus important : </a:t>
            </a:r>
            <a:r>
              <a:rPr lang="fr-FR" b="1" dirty="0">
                <a:solidFill>
                  <a:schemeClr val="accent2">
                    <a:lumMod val="50000"/>
                  </a:schemeClr>
                </a:solidFill>
              </a:rPr>
              <a:t>SES CLIENTS</a:t>
            </a:r>
          </a:p>
          <a:p>
            <a:pPr lvl="2" algn="just"/>
            <a:r>
              <a:rPr lang="fr-FR" dirty="0">
                <a:solidFill>
                  <a:schemeClr val="accent2">
                    <a:lumMod val="50000"/>
                  </a:schemeClr>
                </a:solidFill>
              </a:rPr>
              <a:t>La démarche CRM impose la prise en compte d’étapes indispensables</a:t>
            </a:r>
          </a:p>
          <a:p>
            <a:pPr lvl="2" algn="just"/>
            <a:r>
              <a:rPr lang="fr-FR" dirty="0">
                <a:solidFill>
                  <a:schemeClr val="accent2">
                    <a:lumMod val="50000"/>
                  </a:schemeClr>
                </a:solidFill>
              </a:rPr>
              <a:t>Le client est au centre de la préoccupation de la décision de l’entreprise</a:t>
            </a:r>
          </a:p>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269</a:t>
            </a:fld>
            <a:endParaRPr lang="fr-FR"/>
          </a:p>
        </p:txBody>
      </p:sp>
    </p:spTree>
    <p:extLst>
      <p:ext uri="{BB962C8B-B14F-4D97-AF65-F5344CB8AC3E}">
        <p14:creationId xmlns:p14="http://schemas.microsoft.com/office/powerpoint/2010/main" val="2023402295"/>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z="3200" b="1" cap="small" dirty="0">
                <a:solidFill>
                  <a:schemeClr val="accent2">
                    <a:lumMod val="50000"/>
                  </a:schemeClr>
                </a:solidFill>
              </a:rPr>
              <a:t>Les grandes étapes à suivre d’une démarche CRM</a:t>
            </a:r>
            <a:br>
              <a:rPr lang="fr-FR" b="1" i="1" cap="small" dirty="0">
                <a:solidFill>
                  <a:schemeClr val="accent2">
                    <a:lumMod val="50000"/>
                  </a:schemeClr>
                </a:solidFill>
              </a:rPr>
            </a:br>
            <a:endParaRPr lang="fr-FR" dirty="0"/>
          </a:p>
        </p:txBody>
      </p:sp>
      <p:sp>
        <p:nvSpPr>
          <p:cNvPr id="3" name="Espace réservé du contenu 2"/>
          <p:cNvSpPr>
            <a:spLocks noGrp="1"/>
          </p:cNvSpPr>
          <p:nvPr>
            <p:ph idx="1"/>
          </p:nvPr>
        </p:nvSpPr>
        <p:spPr>
          <a:xfrm>
            <a:off x="-252536" y="2166144"/>
            <a:ext cx="8675688" cy="4530725"/>
          </a:xfrm>
        </p:spPr>
        <p:txBody>
          <a:bodyPr/>
          <a:lstStyle/>
          <a:p>
            <a:pPr lvl="2" algn="just"/>
            <a:r>
              <a:rPr lang="fr-FR" sz="2000" dirty="0">
                <a:solidFill>
                  <a:schemeClr val="accent2">
                    <a:lumMod val="50000"/>
                  </a:schemeClr>
                </a:solidFill>
              </a:rPr>
              <a:t>Collecter l’information et constituer une base de données des informations clients</a:t>
            </a:r>
          </a:p>
          <a:p>
            <a:pPr lvl="2" algn="just"/>
            <a:r>
              <a:rPr lang="fr-FR" sz="2000" dirty="0">
                <a:solidFill>
                  <a:schemeClr val="accent2">
                    <a:lumMod val="50000"/>
                  </a:schemeClr>
                </a:solidFill>
              </a:rPr>
              <a:t>Motiver l’ensemble des salariés autour d’un projet de service client</a:t>
            </a:r>
          </a:p>
          <a:p>
            <a:pPr lvl="2" algn="just"/>
            <a:r>
              <a:rPr lang="fr-FR" sz="2000" dirty="0">
                <a:solidFill>
                  <a:schemeClr val="accent2">
                    <a:lumMod val="50000"/>
                  </a:schemeClr>
                </a:solidFill>
              </a:rPr>
              <a:t>Choisir et mettre en place les outils informatiques pour aider les salariés à accéder à l’information et à mettre à jour en permanence la base de connaissance clients</a:t>
            </a:r>
          </a:p>
          <a:p>
            <a:pPr lvl="2" algn="just"/>
            <a:r>
              <a:rPr lang="fr-FR" sz="2000" dirty="0">
                <a:solidFill>
                  <a:schemeClr val="accent2">
                    <a:lumMod val="50000"/>
                  </a:schemeClr>
                </a:solidFill>
              </a:rPr>
              <a:t>Tester et vérifier la qualité du service apportée par l’entreprise</a:t>
            </a:r>
          </a:p>
          <a:p>
            <a:pPr lvl="2" algn="just"/>
            <a:r>
              <a:rPr lang="fr-FR" sz="2000" dirty="0">
                <a:solidFill>
                  <a:schemeClr val="accent2">
                    <a:lumMod val="50000"/>
                  </a:schemeClr>
                </a:solidFill>
              </a:rPr>
              <a:t>Recueillir les commentaires des salariés afin de faire progresser le service apporté au client et les outils informatiques associés</a:t>
            </a:r>
          </a:p>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270</a:t>
            </a:fld>
            <a:endParaRPr lang="fr-FR"/>
          </a:p>
        </p:txBody>
      </p:sp>
    </p:spTree>
    <p:extLst>
      <p:ext uri="{BB962C8B-B14F-4D97-AF65-F5344CB8AC3E}">
        <p14:creationId xmlns:p14="http://schemas.microsoft.com/office/powerpoint/2010/main" val="1779611143"/>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z="3200" b="1" cap="small" dirty="0">
                <a:solidFill>
                  <a:schemeClr val="accent2">
                    <a:lumMod val="50000"/>
                  </a:schemeClr>
                </a:solidFill>
              </a:rPr>
              <a:t>Le Datamining</a:t>
            </a:r>
            <a:br>
              <a:rPr lang="fr-FR" b="1" i="1" cap="small" dirty="0">
                <a:solidFill>
                  <a:schemeClr val="accent2">
                    <a:lumMod val="50000"/>
                  </a:schemeClr>
                </a:solidFill>
              </a:rPr>
            </a:br>
            <a:endParaRPr lang="fr-FR" dirty="0"/>
          </a:p>
        </p:txBody>
      </p:sp>
      <p:sp>
        <p:nvSpPr>
          <p:cNvPr id="3" name="Espace réservé du contenu 2"/>
          <p:cNvSpPr>
            <a:spLocks noGrp="1"/>
          </p:cNvSpPr>
          <p:nvPr>
            <p:ph idx="1"/>
          </p:nvPr>
        </p:nvSpPr>
        <p:spPr/>
        <p:txBody>
          <a:bodyPr/>
          <a:lstStyle/>
          <a:p>
            <a:pPr lvl="0" algn="just"/>
            <a:r>
              <a:rPr lang="fr-FR" sz="2000" dirty="0">
                <a:solidFill>
                  <a:schemeClr val="accent2">
                    <a:lumMod val="50000"/>
                  </a:schemeClr>
                </a:solidFill>
              </a:rPr>
              <a:t>L’intérêt du Datamining est d’améliorer la performance commerciales, de mieux cibler les prospects, de fidéliser la clientèle…</a:t>
            </a:r>
          </a:p>
          <a:p>
            <a:pPr lvl="0" algn="just"/>
            <a:r>
              <a:rPr lang="fr-FR" sz="2000" dirty="0">
                <a:solidFill>
                  <a:schemeClr val="accent2">
                    <a:lumMod val="50000"/>
                  </a:schemeClr>
                </a:solidFill>
              </a:rPr>
              <a:t>Statistiques et Datamining ont le même but : modéliser de manière compréhensible la réalité</a:t>
            </a:r>
          </a:p>
          <a:p>
            <a:pPr marL="0" lvl="0" indent="0" algn="just">
              <a:buNone/>
            </a:pPr>
            <a:endParaRPr lang="fr-FR" sz="2000" dirty="0">
              <a:solidFill>
                <a:schemeClr val="accent2">
                  <a:lumMod val="50000"/>
                </a:schemeClr>
              </a:solidFill>
            </a:endParaRPr>
          </a:p>
          <a:p>
            <a:pPr marL="0" lvl="0" indent="0" algn="just">
              <a:buNone/>
            </a:pPr>
            <a:r>
              <a:rPr lang="fr-FR" sz="2000" dirty="0">
                <a:solidFill>
                  <a:schemeClr val="accent2">
                    <a:lumMod val="50000"/>
                  </a:schemeClr>
                </a:solidFill>
              </a:rPr>
              <a:t>Le </a:t>
            </a:r>
            <a:r>
              <a:rPr lang="fr-FR" sz="2000" dirty="0" err="1">
                <a:solidFill>
                  <a:schemeClr val="accent2">
                    <a:lumMod val="50000"/>
                  </a:schemeClr>
                </a:solidFill>
              </a:rPr>
              <a:t>Dataminig</a:t>
            </a:r>
            <a:r>
              <a:rPr lang="fr-FR" sz="2000" dirty="0">
                <a:solidFill>
                  <a:schemeClr val="accent2">
                    <a:lumMod val="50000"/>
                  </a:schemeClr>
                </a:solidFill>
              </a:rPr>
              <a:t> est un outil de prévision</a:t>
            </a:r>
          </a:p>
          <a:p>
            <a:pPr marL="0" indent="0" algn="just">
              <a:buNone/>
            </a:pPr>
            <a:r>
              <a:rPr lang="fr-FR" sz="2000" dirty="0">
                <a:solidFill>
                  <a:schemeClr val="accent2">
                    <a:lumMod val="50000"/>
                  </a:schemeClr>
                </a:solidFill>
              </a:rPr>
              <a:t> </a:t>
            </a:r>
          </a:p>
          <a:p>
            <a:pPr lvl="0" algn="just"/>
            <a:r>
              <a:rPr lang="fr-FR" sz="2000" b="1" dirty="0">
                <a:solidFill>
                  <a:schemeClr val="accent2">
                    <a:lumMod val="50000"/>
                  </a:schemeClr>
                </a:solidFill>
              </a:rPr>
              <a:t>Le Datamining</a:t>
            </a:r>
            <a:r>
              <a:rPr lang="fr-FR" sz="2000" dirty="0">
                <a:solidFill>
                  <a:schemeClr val="accent2">
                    <a:lumMod val="50000"/>
                  </a:schemeClr>
                </a:solidFill>
              </a:rPr>
              <a:t> prend toute son importance dans le marketing one to one (direct) : l’information que l’on détient sur le client constitue la clé de la réussite</a:t>
            </a:r>
          </a:p>
          <a:p>
            <a:pPr lvl="0" algn="just"/>
            <a:r>
              <a:rPr lang="fr-FR" sz="2000" b="1" dirty="0">
                <a:solidFill>
                  <a:schemeClr val="accent2">
                    <a:lumMod val="50000"/>
                  </a:schemeClr>
                </a:solidFill>
              </a:rPr>
              <a:t>Le Datamining :</a:t>
            </a:r>
            <a:r>
              <a:rPr lang="fr-FR" sz="2000" dirty="0">
                <a:solidFill>
                  <a:schemeClr val="accent2">
                    <a:lumMod val="50000"/>
                  </a:schemeClr>
                </a:solidFill>
              </a:rPr>
              <a:t> stratégie favorisée par l’informatique et l’inter connexion des systèmes (Internet)</a:t>
            </a:r>
          </a:p>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271</a:t>
            </a:fld>
            <a:endParaRPr lang="fr-FR"/>
          </a:p>
        </p:txBody>
      </p:sp>
    </p:spTree>
    <p:extLst>
      <p:ext uri="{BB962C8B-B14F-4D97-AF65-F5344CB8AC3E}">
        <p14:creationId xmlns:p14="http://schemas.microsoft.com/office/powerpoint/2010/main" val="1723962683"/>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solidFill>
                  <a:schemeClr val="accent2">
                    <a:lumMod val="50000"/>
                  </a:schemeClr>
                </a:solidFill>
              </a:rPr>
              <a:t>Cahier des Charges pour la Mise en Place d’une Démarche CRM</a:t>
            </a: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2996952"/>
            <a:ext cx="3652614" cy="2562281"/>
          </a:xfrm>
          <a:ln>
            <a:solidFill>
              <a:srgbClr val="3333CC"/>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272</a:t>
            </a:fld>
            <a:endParaRPr lang="fr-F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6136" y="4278092"/>
            <a:ext cx="2647950" cy="1724025"/>
          </a:xfrm>
          <a:prstGeom prst="rect">
            <a:avLst/>
          </a:prstGeom>
          <a:ln>
            <a:solidFill>
              <a:srgbClr val="3333CC"/>
            </a:solidFill>
          </a:ln>
        </p:spPr>
      </p:pic>
    </p:spTree>
    <p:extLst>
      <p:ext uri="{BB962C8B-B14F-4D97-AF65-F5344CB8AC3E}">
        <p14:creationId xmlns:p14="http://schemas.microsoft.com/office/powerpoint/2010/main" val="2597817402"/>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39926" y="24015"/>
            <a:ext cx="8229600" cy="1139825"/>
          </a:xfrm>
        </p:spPr>
        <p:txBody>
          <a:bodyPr/>
          <a:lstStyle/>
          <a:p>
            <a:r>
              <a:rPr lang="fr-FR" dirty="0">
                <a:solidFill>
                  <a:schemeClr val="accent2">
                    <a:lumMod val="50000"/>
                  </a:schemeClr>
                </a:solidFill>
              </a:rPr>
              <a:t>Étapes</a:t>
            </a:r>
          </a:p>
        </p:txBody>
      </p:sp>
      <p:sp>
        <p:nvSpPr>
          <p:cNvPr id="3" name="Espace réservé du contenu 2"/>
          <p:cNvSpPr>
            <a:spLocks noGrp="1"/>
          </p:cNvSpPr>
          <p:nvPr>
            <p:ph idx="1"/>
          </p:nvPr>
        </p:nvSpPr>
        <p:spPr>
          <a:xfrm>
            <a:off x="251520" y="764704"/>
            <a:ext cx="8640960" cy="5441950"/>
          </a:xfrm>
        </p:spPr>
        <p:txBody>
          <a:bodyPr/>
          <a:lstStyle/>
          <a:p>
            <a:pPr marL="514350" indent="-514350" algn="just">
              <a:buFont typeface="+mj-lt"/>
              <a:buAutoNum type="arabicPeriod"/>
            </a:pPr>
            <a:r>
              <a:rPr lang="fr-FR" b="1" dirty="0">
                <a:solidFill>
                  <a:schemeClr val="accent2">
                    <a:lumMod val="50000"/>
                  </a:schemeClr>
                </a:solidFill>
              </a:rPr>
              <a:t>Bon de commande</a:t>
            </a:r>
          </a:p>
          <a:p>
            <a:pPr marL="514350" indent="-514350" algn="just">
              <a:buFont typeface="+mj-lt"/>
              <a:buAutoNum type="arabicPeriod"/>
            </a:pPr>
            <a:r>
              <a:rPr lang="fr-FR" b="1" dirty="0">
                <a:solidFill>
                  <a:schemeClr val="accent2">
                    <a:lumMod val="50000"/>
                  </a:schemeClr>
                </a:solidFill>
              </a:rPr>
              <a:t>Cible</a:t>
            </a:r>
            <a:r>
              <a:rPr lang="fr-FR" dirty="0">
                <a:solidFill>
                  <a:schemeClr val="accent2">
                    <a:lumMod val="50000"/>
                  </a:schemeClr>
                </a:solidFill>
              </a:rPr>
              <a:t>-Description de l’</a:t>
            </a:r>
            <a:r>
              <a:rPr lang="fr-FR" b="1" dirty="0">
                <a:solidFill>
                  <a:schemeClr val="accent2">
                    <a:lumMod val="50000"/>
                  </a:schemeClr>
                </a:solidFill>
              </a:rPr>
              <a:t>arborescence</a:t>
            </a:r>
            <a:r>
              <a:rPr lang="fr-FR" dirty="0">
                <a:solidFill>
                  <a:schemeClr val="accent2">
                    <a:lumMod val="50000"/>
                  </a:schemeClr>
                </a:solidFill>
              </a:rPr>
              <a:t> </a:t>
            </a:r>
            <a:r>
              <a:rPr lang="fr-FR" sz="1200" dirty="0">
                <a:solidFill>
                  <a:schemeClr val="accent2">
                    <a:lumMod val="50000"/>
                  </a:schemeClr>
                </a:solidFill>
              </a:rPr>
              <a:t>construire l’arborescence de la base avec les différentes informations (</a:t>
            </a:r>
            <a:r>
              <a:rPr lang="fr-FR" sz="1200" dirty="0" err="1">
                <a:solidFill>
                  <a:schemeClr val="accent2">
                    <a:lumMod val="50000"/>
                  </a:schemeClr>
                </a:solidFill>
              </a:rPr>
              <a:t>shéma</a:t>
            </a:r>
            <a:r>
              <a:rPr lang="fr-FR" sz="1200" dirty="0">
                <a:solidFill>
                  <a:schemeClr val="accent2">
                    <a:lumMod val="50000"/>
                  </a:schemeClr>
                </a:solidFill>
              </a:rPr>
              <a:t>)</a:t>
            </a:r>
          </a:p>
          <a:p>
            <a:pPr marL="514350" indent="-514350">
              <a:buFont typeface="+mj-lt"/>
              <a:buAutoNum type="arabicPeriod"/>
            </a:pPr>
            <a:r>
              <a:rPr lang="fr-FR" b="1" dirty="0">
                <a:solidFill>
                  <a:schemeClr val="accent2">
                    <a:lumMod val="50000"/>
                  </a:schemeClr>
                </a:solidFill>
              </a:rPr>
              <a:t>BDD</a:t>
            </a:r>
            <a:r>
              <a:rPr lang="fr-FR" dirty="0">
                <a:solidFill>
                  <a:schemeClr val="accent2">
                    <a:lumMod val="50000"/>
                  </a:schemeClr>
                </a:solidFill>
              </a:rPr>
              <a:t>-Décrire les informations (cibles) par segments</a:t>
            </a:r>
          </a:p>
          <a:p>
            <a:pPr marL="514350" indent="-514350">
              <a:buFont typeface="+mj-lt"/>
              <a:buAutoNum type="arabicPeriod"/>
            </a:pPr>
            <a:r>
              <a:rPr lang="fr-FR" b="1" dirty="0">
                <a:solidFill>
                  <a:schemeClr val="accent2">
                    <a:lumMod val="50000"/>
                  </a:schemeClr>
                </a:solidFill>
              </a:rPr>
              <a:t>Action</a:t>
            </a:r>
            <a:r>
              <a:rPr lang="fr-FR" dirty="0">
                <a:solidFill>
                  <a:schemeClr val="accent2">
                    <a:lumMod val="50000"/>
                  </a:schemeClr>
                </a:solidFill>
              </a:rPr>
              <a:t>-Définir les actions à mener par segmentation </a:t>
            </a:r>
            <a:r>
              <a:rPr lang="fr-FR" sz="1200" dirty="0">
                <a:solidFill>
                  <a:schemeClr val="accent2">
                    <a:lumMod val="50000"/>
                  </a:schemeClr>
                </a:solidFill>
              </a:rPr>
              <a:t>ex mailing pour une cible précise </a:t>
            </a:r>
          </a:p>
          <a:p>
            <a:pPr marL="514350" indent="-514350">
              <a:buFont typeface="+mj-lt"/>
              <a:buAutoNum type="arabicPeriod"/>
            </a:pPr>
            <a:r>
              <a:rPr lang="fr-FR" b="1" dirty="0">
                <a:solidFill>
                  <a:schemeClr val="accent2">
                    <a:lumMod val="50000"/>
                  </a:schemeClr>
                </a:solidFill>
              </a:rPr>
              <a:t>Budget</a:t>
            </a:r>
            <a:r>
              <a:rPr lang="fr-FR" dirty="0">
                <a:solidFill>
                  <a:schemeClr val="accent2">
                    <a:lumMod val="50000"/>
                  </a:schemeClr>
                </a:solidFill>
              </a:rPr>
              <a:t>-Présentation budgétaire</a:t>
            </a:r>
          </a:p>
          <a:p>
            <a:pPr marL="514350" indent="-514350">
              <a:buFont typeface="+mj-lt"/>
              <a:buAutoNum type="arabicPeriod"/>
            </a:pPr>
            <a:r>
              <a:rPr lang="fr-FR" b="1" dirty="0">
                <a:solidFill>
                  <a:schemeClr val="accent2">
                    <a:lumMod val="50000"/>
                  </a:schemeClr>
                </a:solidFill>
              </a:rPr>
              <a:t>Planning</a:t>
            </a:r>
            <a:r>
              <a:rPr lang="fr-FR" dirty="0">
                <a:solidFill>
                  <a:schemeClr val="accent2">
                    <a:lumMod val="50000"/>
                  </a:schemeClr>
                </a:solidFill>
              </a:rPr>
              <a:t> </a:t>
            </a:r>
            <a:r>
              <a:rPr lang="fr-FR" sz="1200" dirty="0">
                <a:solidFill>
                  <a:schemeClr val="accent2">
                    <a:lumMod val="50000"/>
                  </a:schemeClr>
                </a:solidFill>
              </a:rPr>
              <a:t>macro/Gantt de la mise en place de la démarche</a:t>
            </a:r>
          </a:p>
          <a:p>
            <a:pPr marL="514350" indent="-514350">
              <a:buFont typeface="+mj-lt"/>
              <a:buAutoNum type="arabicPeriod"/>
            </a:pPr>
            <a:r>
              <a:rPr lang="fr-FR" b="1" dirty="0">
                <a:solidFill>
                  <a:schemeClr val="accent2">
                    <a:lumMod val="50000"/>
                  </a:schemeClr>
                </a:solidFill>
              </a:rPr>
              <a:t>Tableaux de bord-Créer </a:t>
            </a:r>
            <a:r>
              <a:rPr lang="fr-FR" dirty="0">
                <a:solidFill>
                  <a:schemeClr val="accent2">
                    <a:lumMod val="50000"/>
                  </a:schemeClr>
                </a:solidFill>
              </a:rPr>
              <a:t>des tableaux de suivi de l’action de la BDD</a:t>
            </a:r>
          </a:p>
          <a:p>
            <a:pPr marL="514350" indent="-514350">
              <a:buFont typeface="+mj-lt"/>
              <a:buAutoNum type="arabicPeriod"/>
            </a:pPr>
            <a:endParaRPr lang="fr-FR" sz="1200" dirty="0">
              <a:solidFill>
                <a:srgbClr val="000066"/>
              </a:solidFill>
            </a:endParaRPr>
          </a:p>
          <a:p>
            <a:pPr marL="514350" indent="-514350">
              <a:buFont typeface="+mj-lt"/>
              <a:buAutoNum type="arabicPeriod"/>
            </a:pPr>
            <a:endParaRPr lang="fr-FR" dirty="0">
              <a:solidFill>
                <a:srgbClr val="000066"/>
              </a:solidFill>
            </a:endParaRPr>
          </a:p>
          <a:p>
            <a:pPr marL="514350" indent="-514350">
              <a:buFont typeface="+mj-lt"/>
              <a:buAutoNum type="arabicPeriod"/>
            </a:pPr>
            <a:endParaRPr lang="fr-FR" dirty="0">
              <a:solidFill>
                <a:srgbClr val="000066"/>
              </a:solidFill>
            </a:endParaRPr>
          </a:p>
          <a:p>
            <a:pPr algn="just"/>
            <a:endParaRPr lang="fr-FR" dirty="0">
              <a:solidFill>
                <a:srgbClr val="000066"/>
              </a:solidFill>
            </a:endParaRP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273</a:t>
            </a:fld>
            <a:endParaRPr lang="fr-FR"/>
          </a:p>
        </p:txBody>
      </p:sp>
    </p:spTree>
    <p:extLst>
      <p:ext uri="{BB962C8B-B14F-4D97-AF65-F5344CB8AC3E}">
        <p14:creationId xmlns:p14="http://schemas.microsoft.com/office/powerpoint/2010/main" val="2185025178"/>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79512" y="404664"/>
            <a:ext cx="8229600" cy="1139825"/>
          </a:xfrm>
        </p:spPr>
        <p:txBody>
          <a:bodyPr/>
          <a:lstStyle/>
          <a:p>
            <a:r>
              <a:rPr lang="fr-FR" sz="2800" b="1" dirty="0">
                <a:solidFill>
                  <a:srgbClr val="000066"/>
                </a:solidFill>
              </a:rPr>
              <a:t>Bon de Commande : Présentation du Projet</a:t>
            </a:r>
          </a:p>
        </p:txBody>
      </p:sp>
      <p:graphicFrame>
        <p:nvGraphicFramePr>
          <p:cNvPr id="5" name="Espace réservé du contenu 4"/>
          <p:cNvGraphicFramePr>
            <a:graphicFrameLocks noGrp="1"/>
          </p:cNvGraphicFramePr>
          <p:nvPr>
            <p:ph idx="1"/>
            <p:extLst>
              <p:ext uri="{D42A27DB-BD31-4B8C-83A1-F6EECF244321}">
                <p14:modId xmlns:p14="http://schemas.microsoft.com/office/powerpoint/2010/main" val="3740569486"/>
              </p:ext>
            </p:extLst>
          </p:nvPr>
        </p:nvGraphicFramePr>
        <p:xfrm>
          <a:off x="179512" y="1124744"/>
          <a:ext cx="8712968" cy="5441950"/>
        </p:xfrm>
        <a:graphic>
          <a:graphicData uri="http://schemas.openxmlformats.org/drawingml/2006/table">
            <a:tbl>
              <a:tblPr firstRow="1" bandRow="1">
                <a:tableStyleId>{21E4AEA4-8DFA-4A89-87EB-49C32662AFE0}</a:tableStyleId>
              </a:tblPr>
              <a:tblGrid>
                <a:gridCol w="4356484">
                  <a:extLst>
                    <a:ext uri="{9D8B030D-6E8A-4147-A177-3AD203B41FA5}">
                      <a16:colId xmlns:a16="http://schemas.microsoft.com/office/drawing/2014/main" val="1351650599"/>
                    </a:ext>
                  </a:extLst>
                </a:gridCol>
                <a:gridCol w="4356484">
                  <a:extLst>
                    <a:ext uri="{9D8B030D-6E8A-4147-A177-3AD203B41FA5}">
                      <a16:colId xmlns:a16="http://schemas.microsoft.com/office/drawing/2014/main" val="3473264124"/>
                    </a:ext>
                  </a:extLst>
                </a:gridCol>
              </a:tblGrid>
              <a:tr h="5441950">
                <a:tc>
                  <a:txBody>
                    <a:bodyPr/>
                    <a:lstStyle/>
                    <a:p>
                      <a:pPr algn="just"/>
                      <a:r>
                        <a:rPr lang="fr-FR" sz="1400" dirty="0"/>
                        <a:t>1- Nature du Projet (quoi ? Qu’est-ce que c’est ? Projet de service, réorganisation, création, projet de développement commercial )</a:t>
                      </a:r>
                    </a:p>
                    <a:p>
                      <a:pPr algn="just"/>
                      <a:r>
                        <a:rPr lang="fr-FR" sz="1400" dirty="0"/>
                        <a:t>2- Raison d’être du Projet (pourquoi ? Cause, sens, objet, évolution, problème à résoudre, dysfonctionnement…)</a:t>
                      </a:r>
                    </a:p>
                    <a:p>
                      <a:r>
                        <a:rPr lang="fr-FR" sz="1400" dirty="0"/>
                        <a:t>3- Finalité du projet (pour quoi ? Vocation, but, portée, aspects prospectifs, transformation visée… »développer CA, améliorer l’image, nouveaux marchés, amélioration </a:t>
                      </a:r>
                      <a:r>
                        <a:rPr lang="fr-FR" sz="1400" dirty="0" err="1"/>
                        <a:t>process</a:t>
                      </a:r>
                      <a:r>
                        <a:rPr lang="fr-FR" sz="1400" dirty="0"/>
                        <a:t> = logistique…)</a:t>
                      </a:r>
                    </a:p>
                    <a:p>
                      <a:r>
                        <a:rPr lang="fr-FR" sz="1400" dirty="0"/>
                        <a:t>4- Bénéficiaires (pour qui ? Clients, usagers, utilisateurs, spécificités, objectifs…)</a:t>
                      </a:r>
                    </a:p>
                    <a:p>
                      <a:r>
                        <a:rPr lang="fr-FR" sz="1400" dirty="0"/>
                        <a:t>5- Rattachement/inscription (à une politique, une démarche, une orientation, une réglementation, une loi,  …</a:t>
                      </a:r>
                    </a:p>
                    <a:p>
                      <a:r>
                        <a:rPr lang="fr-FR" sz="1400" dirty="0"/>
                        <a:t>6- Périmètre (géographique et fonctionnel, les limites et délimitations, quand ? Combien ? Qui ?, IDF, Alsace…</a:t>
                      </a:r>
                    </a:p>
                    <a:p>
                      <a:r>
                        <a:rPr lang="fr-FR" sz="1400" dirty="0"/>
                        <a:t>7- Acteurs concernés (qui ? Leurs objectifs, enjeux, priorités et autonomie, partenaires…sans en oublier)</a:t>
                      </a:r>
                    </a:p>
                    <a:p>
                      <a:endParaRPr lang="fr-FR" sz="1200" dirty="0"/>
                    </a:p>
                  </a:txBody>
                  <a:tcPr/>
                </a:tc>
                <a:tc>
                  <a:txBody>
                    <a:bodyPr/>
                    <a:lstStyle/>
                    <a:p>
                      <a:r>
                        <a:rPr lang="fr-FR" sz="1400" dirty="0"/>
                        <a:t>8- Contexte/ environnement (constats, suffisamment explicité factuel, descriptif, historique, tendance respect de l’environnement, moyens disponibles…</a:t>
                      </a:r>
                    </a:p>
                    <a:p>
                      <a:r>
                        <a:rPr lang="fr-FR" sz="1400" dirty="0"/>
                        <a:t>9- Contraintes/faisabilité : CNIL, négociation avec les syndicats, RH, social, droit du travail, études des risques, pragmatisme, réalisme, contexte légal et juridique, moyens, …comités d’entreprise, ordre du jour, </a:t>
                      </a:r>
                      <a:r>
                        <a:rPr lang="fr-FR" sz="1400" dirty="0" err="1"/>
                        <a:t>pv</a:t>
                      </a:r>
                      <a:r>
                        <a:rPr lang="fr-FR" sz="1400" dirty="0"/>
                        <a:t>, …</a:t>
                      </a:r>
                    </a:p>
                    <a:p>
                      <a:r>
                        <a:rPr lang="fr-FR" sz="1400" dirty="0"/>
                        <a:t>10- Diagnostic initial : analyse faisant apparaître tous les aspects, écarts, impacts, mettant en perspective…pas de BDD, pas de com sur les véhicules électriques, …</a:t>
                      </a:r>
                    </a:p>
                    <a:p>
                      <a:r>
                        <a:rPr lang="fr-FR" sz="1400" dirty="0"/>
                        <a:t>11- Études des résistances/blocages (éléments pouvant perturber le projet, sa viabilité, aspects humains</a:t>
                      </a:r>
                    </a:p>
                    <a:p>
                      <a:r>
                        <a:rPr lang="fr-FR" sz="1400" dirty="0"/>
                        <a:t>12- Dérives possibles (points de vigilance, effets pervers possibles? …</a:t>
                      </a:r>
                    </a:p>
                    <a:p>
                      <a:r>
                        <a:rPr lang="fr-FR" sz="1400" dirty="0"/>
                        <a:t>13- Budget… délais …</a:t>
                      </a:r>
                    </a:p>
                    <a:p>
                      <a:endParaRPr lang="fr-FR" sz="1400" dirty="0"/>
                    </a:p>
                    <a:p>
                      <a:r>
                        <a:rPr lang="fr-FR" sz="1400" dirty="0"/>
                        <a:t>Identifier des informations pour « catégoriser » le client</a:t>
                      </a:r>
                    </a:p>
                    <a:p>
                      <a:r>
                        <a:rPr lang="fr-FR" sz="1400" dirty="0"/>
                        <a:t>Théoriquement : qu’est-ce que je peux faire, je ne peux pas faire, la faisabilité technique, optimiser, différencier le client en fonction du canal…</a:t>
                      </a:r>
                    </a:p>
                  </a:txBody>
                  <a:tcPr/>
                </a:tc>
                <a:extLst>
                  <a:ext uri="{0D108BD9-81ED-4DB2-BD59-A6C34878D82A}">
                    <a16:rowId xmlns:a16="http://schemas.microsoft.com/office/drawing/2014/main" val="3541254434"/>
                  </a:ext>
                </a:extLst>
              </a:tr>
            </a:tbl>
          </a:graphicData>
        </a:graphic>
      </p:graphicFrame>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274</a:t>
            </a:fld>
            <a:endParaRPr lang="fr-FR"/>
          </a:p>
        </p:txBody>
      </p:sp>
    </p:spTree>
    <p:extLst>
      <p:ext uri="{BB962C8B-B14F-4D97-AF65-F5344CB8AC3E}">
        <p14:creationId xmlns:p14="http://schemas.microsoft.com/office/powerpoint/2010/main" val="24738498"/>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chemeClr val="accent2">
                    <a:lumMod val="50000"/>
                  </a:schemeClr>
                </a:solidFill>
              </a:rPr>
              <a:t>Paramétrage/Affichage</a:t>
            </a:r>
          </a:p>
        </p:txBody>
      </p:sp>
      <p:pic>
        <p:nvPicPr>
          <p:cNvPr id="5" name="Espace réservé du conten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2336" y="1196752"/>
            <a:ext cx="7399328" cy="5222205"/>
          </a:xfrm>
          <a:ln>
            <a:solidFill>
              <a:srgbClr val="000099"/>
            </a:solidFill>
          </a:ln>
        </p:spPr>
      </p:pic>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275</a:t>
            </a:fld>
            <a:endParaRPr lang="fr-FR"/>
          </a:p>
        </p:txBody>
      </p:sp>
    </p:spTree>
    <p:extLst>
      <p:ext uri="{BB962C8B-B14F-4D97-AF65-F5344CB8AC3E}">
        <p14:creationId xmlns:p14="http://schemas.microsoft.com/office/powerpoint/2010/main" val="3721912562"/>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276</a:t>
            </a:fld>
            <a:endParaRPr lang="fr-FR"/>
          </a:p>
        </p:txBody>
      </p:sp>
      <p:pic>
        <p:nvPicPr>
          <p:cNvPr id="6" name="Espace réservé du contenu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417638"/>
            <a:ext cx="3168352" cy="3168352"/>
          </a:xfrm>
          <a:ln>
            <a:solidFill>
              <a:srgbClr val="3333CC"/>
            </a:solidFill>
          </a:ln>
        </p:spPr>
      </p:pic>
      <p:sp>
        <p:nvSpPr>
          <p:cNvPr id="8" name="Titre 7"/>
          <p:cNvSpPr>
            <a:spLocks noGrp="1"/>
          </p:cNvSpPr>
          <p:nvPr>
            <p:ph type="title"/>
          </p:nvPr>
        </p:nvSpPr>
        <p:spPr/>
        <p:txBody>
          <a:bodyPr/>
          <a:lstStyle/>
          <a:p>
            <a:endParaRPr lang="fr-FR"/>
          </a:p>
        </p:txBody>
      </p:sp>
    </p:spTree>
    <p:extLst>
      <p:ext uri="{BB962C8B-B14F-4D97-AF65-F5344CB8AC3E}">
        <p14:creationId xmlns:p14="http://schemas.microsoft.com/office/powerpoint/2010/main" val="206007888"/>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a:xfrm>
            <a:off x="608076" y="3368775"/>
            <a:ext cx="7851648" cy="1828800"/>
          </a:xfrm>
          <a:extLst/>
        </p:spPr>
        <p:txBody>
          <a:bodyPr/>
          <a:lstStyle/>
          <a:p>
            <a:pPr algn="ctr" eaLnBrk="1" fontAlgn="auto" hangingPunct="1">
              <a:spcAft>
                <a:spcPts val="0"/>
              </a:spcAft>
              <a:defRPr/>
            </a:pPr>
            <a:r>
              <a:rPr lang="fr-FR" sz="5400" dirty="0"/>
              <a:t>Orchestre de Paris </a:t>
            </a:r>
          </a:p>
        </p:txBody>
      </p:sp>
      <p:sp>
        <p:nvSpPr>
          <p:cNvPr id="5123" name="Sous-titre 2"/>
          <p:cNvSpPr>
            <a:spLocks noGrp="1"/>
          </p:cNvSpPr>
          <p:nvPr>
            <p:ph type="subTitle" idx="1"/>
          </p:nvPr>
        </p:nvSpPr>
        <p:spPr>
          <a:xfrm>
            <a:off x="228600" y="6019800"/>
            <a:ext cx="8610600" cy="457200"/>
          </a:xfrm>
        </p:spPr>
        <p:txBody>
          <a:bodyPr/>
          <a:lstStyle/>
          <a:p>
            <a:pPr marR="0" algn="ctr" eaLnBrk="1" hangingPunct="1"/>
            <a:r>
              <a:rPr lang="fr-FR" altLang="fr-FR" sz="2000"/>
              <a:t>Étudiants</a:t>
            </a:r>
          </a:p>
        </p:txBody>
      </p:sp>
      <p:sp>
        <p:nvSpPr>
          <p:cNvPr id="4" name="Titre 1"/>
          <p:cNvSpPr txBox="1">
            <a:spLocks/>
          </p:cNvSpPr>
          <p:nvPr/>
        </p:nvSpPr>
        <p:spPr>
          <a:xfrm>
            <a:off x="-344424" y="1311375"/>
            <a:ext cx="9756648" cy="1828800"/>
          </a:xfrm>
          <a:prstGeom prst="rect">
            <a:avLst/>
          </a:prstGeom>
          <a:ln>
            <a:noFill/>
          </a:ln>
        </p:spPr>
        <p:txBody>
          <a:bodyPr lIns="0" tIns="0" rIns="18288" bIns="0" anchor="b">
            <a:normAutofit/>
            <a:scene3d>
              <a:camera prst="orthographicFront"/>
              <a:lightRig rig="freezing" dir="t">
                <a:rot lat="0" lon="0" rev="5640000"/>
              </a:lightRig>
            </a:scene3d>
            <a:sp3d prstMaterial="flat">
              <a:bevelT w="38100" h="38100"/>
              <a:contourClr>
                <a:schemeClr val="tx2"/>
              </a:contourClr>
            </a:sp3d>
          </a:bodyPr>
          <a:lstStyle/>
          <a:p>
            <a:pPr algn="ctr" fontAlgn="auto">
              <a:spcAft>
                <a:spcPts val="0"/>
              </a:spcAft>
              <a:defRPr/>
            </a:pPr>
            <a:r>
              <a:rPr lang="fr-FR" sz="4800" b="1" dirty="0">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rPr>
              <a:t>Présentation du cahier des charges </a:t>
            </a:r>
            <a:r>
              <a:rPr lang="fr-FR" sz="1300" b="1" dirty="0">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rPr>
              <a:t>(OBJECTIF - Orchestre de Paris  : - Optimisation des revenus (dons, revenus, abonnements, etc…) de l’Association – Mieux cibler – Différencié la relation par canal </a:t>
            </a:r>
          </a:p>
        </p:txBody>
      </p:sp>
      <p:pic>
        <p:nvPicPr>
          <p:cNvPr id="3" name="Imag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3372" y="4523722"/>
            <a:ext cx="5401056" cy="1591056"/>
          </a:xfrm>
          <a:prstGeom prst="rect">
            <a:avLst/>
          </a:prstGeom>
          <a:ln>
            <a:solidFill>
              <a:srgbClr val="3333CC"/>
            </a:solidFill>
          </a:ln>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543" y="168375"/>
            <a:ext cx="1314450" cy="1143000"/>
          </a:xfrm>
          <a:prstGeom prst="rect">
            <a:avLst/>
          </a:prstGeom>
          <a:ln>
            <a:solidFill>
              <a:srgbClr val="3333CC"/>
            </a:solidFill>
          </a:ln>
        </p:spPr>
      </p:pic>
    </p:spTree>
    <p:extLst>
      <p:ext uri="{BB962C8B-B14F-4D97-AF65-F5344CB8AC3E}">
        <p14:creationId xmlns:p14="http://schemas.microsoft.com/office/powerpoint/2010/main" val="2527305514"/>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p:txBody>
          <a:bodyPr/>
          <a:lstStyle/>
          <a:p>
            <a:endParaRPr lang="fr-FR"/>
          </a:p>
        </p:txBody>
      </p:sp>
      <p:pic>
        <p:nvPicPr>
          <p:cNvPr id="5" name="Image 4"/>
          <p:cNvPicPr>
            <a:picLocks noChangeAspect="1"/>
          </p:cNvPicPr>
          <p:nvPr/>
        </p:nvPicPr>
        <p:blipFill>
          <a:blip r:embed="rId2"/>
          <a:stretch>
            <a:fillRect/>
          </a:stretch>
        </p:blipFill>
        <p:spPr>
          <a:xfrm>
            <a:off x="1331640" y="1052736"/>
            <a:ext cx="6030615" cy="4522961"/>
          </a:xfrm>
          <a:prstGeom prst="rect">
            <a:avLst/>
          </a:prstGeom>
        </p:spPr>
      </p:pic>
      <p:sp>
        <p:nvSpPr>
          <p:cNvPr id="3" name="Sous-titre 2"/>
          <p:cNvSpPr>
            <a:spLocks noGrp="1"/>
          </p:cNvSpPr>
          <p:nvPr>
            <p:ph type="subTitle" idx="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fld id="{D1C478F6-190E-4DF5-B554-32745C076A7A}" type="slidenum">
              <a:rPr lang="fr-FR" altLang="fr-FR" smtClean="0"/>
              <a:pPr/>
              <a:t>278</a:t>
            </a:fld>
            <a:endParaRPr lang="fr-FR" altLang="fr-FR"/>
          </a:p>
        </p:txBody>
      </p:sp>
    </p:spTree>
    <p:extLst>
      <p:ext uri="{BB962C8B-B14F-4D97-AF65-F5344CB8AC3E}">
        <p14:creationId xmlns:p14="http://schemas.microsoft.com/office/powerpoint/2010/main" val="272716789"/>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a:blip r:embed="rId2"/>
          <a:stretch>
            <a:fillRect/>
          </a:stretch>
        </p:blipFill>
        <p:spPr>
          <a:xfrm>
            <a:off x="1763688" y="1351482"/>
            <a:ext cx="5934604" cy="4450953"/>
          </a:xfrm>
          <a:prstGeom prst="rect">
            <a:avLst/>
          </a:prstGeom>
        </p:spPr>
      </p:pic>
      <p:sp>
        <p:nvSpPr>
          <p:cNvPr id="2" name="Titre 1"/>
          <p:cNvSpPr>
            <a:spLocks noGrp="1"/>
          </p:cNvSpPr>
          <p:nvPr>
            <p:ph type="ctrTitle"/>
          </p:nvPr>
        </p:nvSpPr>
        <p:spPr/>
        <p:txBody>
          <a:bodyPr/>
          <a:lstStyle/>
          <a:p>
            <a:endParaRPr lang="fr-FR" dirty="0"/>
          </a:p>
        </p:txBody>
      </p:sp>
      <p:sp>
        <p:nvSpPr>
          <p:cNvPr id="3" name="Sous-titre 2"/>
          <p:cNvSpPr>
            <a:spLocks noGrp="1"/>
          </p:cNvSpPr>
          <p:nvPr>
            <p:ph type="subTitle" idx="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fld id="{D1C478F6-190E-4DF5-B554-32745C076A7A}" type="slidenum">
              <a:rPr lang="fr-FR" altLang="fr-FR" smtClean="0"/>
              <a:pPr/>
              <a:t>279</a:t>
            </a:fld>
            <a:endParaRPr lang="fr-FR" altLang="fr-FR"/>
          </a:p>
        </p:txBody>
      </p:sp>
    </p:spTree>
    <p:extLst>
      <p:ext uri="{BB962C8B-B14F-4D97-AF65-F5344CB8AC3E}">
        <p14:creationId xmlns:p14="http://schemas.microsoft.com/office/powerpoint/2010/main" val="3744372649"/>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a:blip r:embed="rId2"/>
          <a:stretch>
            <a:fillRect/>
          </a:stretch>
        </p:blipFill>
        <p:spPr>
          <a:xfrm>
            <a:off x="1403648" y="1371600"/>
            <a:ext cx="5742583" cy="4306937"/>
          </a:xfrm>
          <a:prstGeom prst="rect">
            <a:avLst/>
          </a:prstGeom>
        </p:spPr>
      </p:pic>
      <p:sp>
        <p:nvSpPr>
          <p:cNvPr id="2" name="Titre 1"/>
          <p:cNvSpPr>
            <a:spLocks noGrp="1"/>
          </p:cNvSpPr>
          <p:nvPr>
            <p:ph type="ctrTitle"/>
          </p:nvPr>
        </p:nvSpPr>
        <p:spPr/>
        <p:txBody>
          <a:bodyPr/>
          <a:lstStyle/>
          <a:p>
            <a:endParaRPr lang="fr-FR" dirty="0"/>
          </a:p>
        </p:txBody>
      </p:sp>
      <p:sp>
        <p:nvSpPr>
          <p:cNvPr id="3" name="Sous-titre 2"/>
          <p:cNvSpPr>
            <a:spLocks noGrp="1"/>
          </p:cNvSpPr>
          <p:nvPr>
            <p:ph type="subTitle" idx="1"/>
          </p:nvPr>
        </p:nvSpPr>
        <p:spPr>
          <a:xfrm>
            <a:off x="854191" y="2991519"/>
            <a:ext cx="7854696" cy="1752600"/>
          </a:xfrm>
        </p:spPr>
        <p:txBody>
          <a:bodyPr/>
          <a:lstStyle/>
          <a:p>
            <a:endParaRPr lang="fr-FR" dirty="0"/>
          </a:p>
        </p:txBody>
      </p:sp>
      <p:sp>
        <p:nvSpPr>
          <p:cNvPr id="4" name="Espace réservé du numéro de diapositive 3"/>
          <p:cNvSpPr>
            <a:spLocks noGrp="1"/>
          </p:cNvSpPr>
          <p:nvPr>
            <p:ph type="sldNum" sz="quarter" idx="12"/>
          </p:nvPr>
        </p:nvSpPr>
        <p:spPr/>
        <p:txBody>
          <a:bodyPr/>
          <a:lstStyle/>
          <a:p>
            <a:fld id="{D1C478F6-190E-4DF5-B554-32745C076A7A}" type="slidenum">
              <a:rPr lang="fr-FR" altLang="fr-FR" smtClean="0"/>
              <a:pPr/>
              <a:t>280</a:t>
            </a:fld>
            <a:endParaRPr lang="fr-FR" altLang="fr-FR"/>
          </a:p>
        </p:txBody>
      </p:sp>
    </p:spTree>
    <p:extLst>
      <p:ext uri="{BB962C8B-B14F-4D97-AF65-F5344CB8AC3E}">
        <p14:creationId xmlns:p14="http://schemas.microsoft.com/office/powerpoint/2010/main" val="1539691035"/>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a:blip r:embed="rId2"/>
          <a:stretch>
            <a:fillRect/>
          </a:stretch>
        </p:blipFill>
        <p:spPr>
          <a:xfrm>
            <a:off x="2285802" y="1714351"/>
            <a:ext cx="4572396" cy="3429297"/>
          </a:xfrm>
          <a:prstGeom prst="rect">
            <a:avLst/>
          </a:prstGeom>
        </p:spPr>
      </p:pic>
      <p:sp>
        <p:nvSpPr>
          <p:cNvPr id="2" name="Titre 1"/>
          <p:cNvSpPr>
            <a:spLocks noGrp="1"/>
          </p:cNvSpPr>
          <p:nvPr>
            <p:ph type="ctrTitle"/>
          </p:nvPr>
        </p:nvSpPr>
        <p:spPr/>
        <p:txBody>
          <a:bodyPr/>
          <a:lstStyle/>
          <a:p>
            <a:endParaRPr lang="fr-FR" dirty="0"/>
          </a:p>
        </p:txBody>
      </p:sp>
      <p:sp>
        <p:nvSpPr>
          <p:cNvPr id="3" name="Sous-titre 2"/>
          <p:cNvSpPr>
            <a:spLocks noGrp="1"/>
          </p:cNvSpPr>
          <p:nvPr>
            <p:ph type="subTitle" idx="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D1C478F6-190E-4DF5-B554-32745C076A7A}" type="slidenum">
              <a:rPr lang="fr-FR" altLang="fr-FR" smtClean="0"/>
              <a:pPr/>
              <a:t>281</a:t>
            </a:fld>
            <a:endParaRPr lang="fr-FR" altLang="fr-FR"/>
          </a:p>
        </p:txBody>
      </p:sp>
    </p:spTree>
    <p:extLst>
      <p:ext uri="{BB962C8B-B14F-4D97-AF65-F5344CB8AC3E}">
        <p14:creationId xmlns:p14="http://schemas.microsoft.com/office/powerpoint/2010/main" val="3175378131"/>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p:txBody>
          <a:bodyPr/>
          <a:lstStyle/>
          <a:p>
            <a:endParaRPr lang="fr-FR"/>
          </a:p>
        </p:txBody>
      </p:sp>
      <p:pic>
        <p:nvPicPr>
          <p:cNvPr id="5" name="Image 4"/>
          <p:cNvPicPr>
            <a:picLocks noChangeAspect="1"/>
          </p:cNvPicPr>
          <p:nvPr/>
        </p:nvPicPr>
        <p:blipFill>
          <a:blip r:embed="rId2"/>
          <a:stretch>
            <a:fillRect/>
          </a:stretch>
        </p:blipFill>
        <p:spPr>
          <a:xfrm>
            <a:off x="2285802" y="1714351"/>
            <a:ext cx="4572396" cy="3429297"/>
          </a:xfrm>
          <a:prstGeom prst="rect">
            <a:avLst/>
          </a:prstGeom>
        </p:spPr>
      </p:pic>
      <p:sp>
        <p:nvSpPr>
          <p:cNvPr id="3" name="Sous-titre 2"/>
          <p:cNvSpPr>
            <a:spLocks noGrp="1"/>
          </p:cNvSpPr>
          <p:nvPr>
            <p:ph type="subTitle" idx="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fld id="{D1C478F6-190E-4DF5-B554-32745C076A7A}" type="slidenum">
              <a:rPr lang="fr-FR" altLang="fr-FR" smtClean="0"/>
              <a:pPr/>
              <a:t>282</a:t>
            </a:fld>
            <a:endParaRPr lang="fr-FR" altLang="fr-FR"/>
          </a:p>
        </p:txBody>
      </p:sp>
    </p:spTree>
    <p:extLst>
      <p:ext uri="{BB962C8B-B14F-4D97-AF65-F5344CB8AC3E}">
        <p14:creationId xmlns:p14="http://schemas.microsoft.com/office/powerpoint/2010/main" val="2133203326"/>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p:txBody>
          <a:bodyPr/>
          <a:lstStyle/>
          <a:p>
            <a:endParaRPr lang="fr-FR" dirty="0"/>
          </a:p>
        </p:txBody>
      </p:sp>
      <p:pic>
        <p:nvPicPr>
          <p:cNvPr id="5" name="Image 4"/>
          <p:cNvPicPr>
            <a:picLocks noChangeAspect="1"/>
          </p:cNvPicPr>
          <p:nvPr/>
        </p:nvPicPr>
        <p:blipFill>
          <a:blip r:embed="rId2"/>
          <a:stretch>
            <a:fillRect/>
          </a:stretch>
        </p:blipFill>
        <p:spPr>
          <a:xfrm>
            <a:off x="2285802" y="1714351"/>
            <a:ext cx="4572396" cy="3429297"/>
          </a:xfrm>
          <a:prstGeom prst="rect">
            <a:avLst/>
          </a:prstGeom>
        </p:spPr>
      </p:pic>
      <p:sp>
        <p:nvSpPr>
          <p:cNvPr id="3" name="Sous-titre 2"/>
          <p:cNvSpPr>
            <a:spLocks noGrp="1"/>
          </p:cNvSpPr>
          <p:nvPr>
            <p:ph type="subTitle" idx="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fld id="{D1C478F6-190E-4DF5-B554-32745C076A7A}" type="slidenum">
              <a:rPr lang="fr-FR" altLang="fr-FR" smtClean="0"/>
              <a:pPr/>
              <a:t>283</a:t>
            </a:fld>
            <a:endParaRPr lang="fr-FR" altLang="fr-FR"/>
          </a:p>
        </p:txBody>
      </p:sp>
    </p:spTree>
    <p:extLst>
      <p:ext uri="{BB962C8B-B14F-4D97-AF65-F5344CB8AC3E}">
        <p14:creationId xmlns:p14="http://schemas.microsoft.com/office/powerpoint/2010/main" val="1625791044"/>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284</a:t>
            </a:fld>
            <a:endParaRPr lang="fr-FR" dirty="0"/>
          </a:p>
        </p:txBody>
      </p:sp>
      <p:sp>
        <p:nvSpPr>
          <p:cNvPr id="3" name="Rectangle 51"/>
          <p:cNvSpPr txBox="1">
            <a:spLocks noChangeArrowheads="1"/>
          </p:cNvSpPr>
          <p:nvPr/>
        </p:nvSpPr>
        <p:spPr>
          <a:xfrm>
            <a:off x="3347864" y="332656"/>
            <a:ext cx="165618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CRM</a:t>
            </a:r>
          </a:p>
        </p:txBody>
      </p:sp>
      <p:pic>
        <p:nvPicPr>
          <p:cNvPr id="4"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2896316" y="1340768"/>
            <a:ext cx="2559280" cy="2559280"/>
          </a:xfrm>
          <a:prstGeom prst="rect">
            <a:avLst/>
          </a:prstGeom>
          <a:solidFill>
            <a:srgbClr val="3333CC"/>
          </a:solidFill>
          <a:ln>
            <a:solidFill>
              <a:srgbClr val="3333CC"/>
            </a:solidFill>
          </a:ln>
        </p:spPr>
      </p:pic>
      <p:sp>
        <p:nvSpPr>
          <p:cNvPr id="5" name="Rectangle 51"/>
          <p:cNvSpPr txBox="1">
            <a:spLocks noChangeArrowheads="1"/>
          </p:cNvSpPr>
          <p:nvPr/>
        </p:nvSpPr>
        <p:spPr>
          <a:xfrm>
            <a:off x="323528" y="4293096"/>
            <a:ext cx="8136904" cy="1800200"/>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1800" b="1" kern="0" dirty="0">
                <a:solidFill>
                  <a:schemeClr val="accent6">
                    <a:lumMod val="75000"/>
                  </a:schemeClr>
                </a:solidFill>
              </a:rPr>
              <a:t>*exemple cahier des charges :</a:t>
            </a:r>
          </a:p>
          <a:p>
            <a:r>
              <a:rPr lang="fr-FR" sz="1800" b="1" kern="0" dirty="0">
                <a:solidFill>
                  <a:schemeClr val="accent6">
                    <a:lumMod val="75000"/>
                  </a:schemeClr>
                </a:solidFill>
              </a:rPr>
              <a:t>Définir un sujet et traiter son cahier des charges sa segmentation et ses actions en corrélation avec les segments</a:t>
            </a:r>
          </a:p>
          <a:p>
            <a:endParaRPr lang="fr-FR" sz="1800" b="1" kern="0" dirty="0">
              <a:solidFill>
                <a:schemeClr val="accent6">
                  <a:lumMod val="75000"/>
                </a:schemeClr>
              </a:solidFill>
            </a:endParaRPr>
          </a:p>
          <a:p>
            <a:pPr algn="l"/>
            <a:r>
              <a:rPr lang="fr-FR" sz="1800" b="1" kern="0" dirty="0">
                <a:solidFill>
                  <a:schemeClr val="accent6">
                    <a:lumMod val="75000"/>
                  </a:schemeClr>
                </a:solidFill>
              </a:rPr>
              <a:t>- Orchestre de Paris</a:t>
            </a:r>
          </a:p>
          <a:p>
            <a:pPr algn="l"/>
            <a:r>
              <a:rPr lang="fr-FR" sz="1800" b="1" kern="0" dirty="0">
                <a:solidFill>
                  <a:schemeClr val="accent6">
                    <a:lumMod val="75000"/>
                  </a:schemeClr>
                </a:solidFill>
              </a:rPr>
              <a:t>- …</a:t>
            </a:r>
          </a:p>
          <a:p>
            <a:pPr algn="l"/>
            <a:r>
              <a:rPr lang="fr-FR" sz="1800" b="1" kern="0" dirty="0">
                <a:solidFill>
                  <a:schemeClr val="accent6">
                    <a:lumMod val="75000"/>
                  </a:schemeClr>
                </a:solidFill>
              </a:rPr>
              <a:t>-</a:t>
            </a:r>
          </a:p>
          <a:p>
            <a:pPr marL="285750" indent="-285750">
              <a:buFontTx/>
              <a:buChar char="-"/>
            </a:pPr>
            <a:endParaRPr lang="fr-FR" sz="1800" b="1" kern="0" dirty="0">
              <a:solidFill>
                <a:schemeClr val="accent6">
                  <a:lumMod val="75000"/>
                </a:schemeClr>
              </a:solidFill>
            </a:endParaRPr>
          </a:p>
          <a:p>
            <a:pPr marL="285750" indent="-285750">
              <a:buFontTx/>
              <a:buChar char="-"/>
            </a:pPr>
            <a:endParaRPr lang="fr-FR" sz="1800" b="1" kern="0" dirty="0">
              <a:solidFill>
                <a:schemeClr val="accent6">
                  <a:lumMod val="75000"/>
                </a:schemeClr>
              </a:solidFill>
            </a:endParaRPr>
          </a:p>
        </p:txBody>
      </p:sp>
    </p:spTree>
    <p:extLst>
      <p:ext uri="{BB962C8B-B14F-4D97-AF65-F5344CB8AC3E}">
        <p14:creationId xmlns:p14="http://schemas.microsoft.com/office/powerpoint/2010/main" val="1971376442"/>
      </p:ext>
    </p:extLst>
  </p:cSld>
  <p:clrMapOvr>
    <a:masterClrMapping/>
  </p:clrMapOvr>
  <p:transition spd="med">
    <p:randomBar/>
  </p:transition>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285</a:t>
            </a:fld>
            <a:endParaRPr lang="fr-FR" dirty="0"/>
          </a:p>
        </p:txBody>
      </p:sp>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912" y="838200"/>
            <a:ext cx="8258175" cy="5181600"/>
          </a:xfrm>
          <a:prstGeom prst="rect">
            <a:avLst/>
          </a:prstGeom>
          <a:ln>
            <a:solidFill>
              <a:srgbClr val="000099"/>
            </a:solidFill>
          </a:ln>
        </p:spPr>
      </p:pic>
    </p:spTree>
    <p:extLst>
      <p:ext uri="{BB962C8B-B14F-4D97-AF65-F5344CB8AC3E}">
        <p14:creationId xmlns:p14="http://schemas.microsoft.com/office/powerpoint/2010/main" val="2633204176"/>
      </p:ext>
    </p:extLst>
  </p:cSld>
  <p:clrMapOvr>
    <a:masterClrMapping/>
  </p:clrMapOvr>
  <p:transition spd="med">
    <p:randomBa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solidFill>
                  <a:schemeClr val="accent2">
                    <a:lumMod val="50000"/>
                  </a:schemeClr>
                </a:solidFill>
              </a:rPr>
              <a:t>Paramétrage/Pilotage</a:t>
            </a:r>
          </a:p>
        </p:txBody>
      </p:sp>
      <p:sp>
        <p:nvSpPr>
          <p:cNvPr id="3" name="Espace réservé du contenu 2"/>
          <p:cNvSpPr>
            <a:spLocks noGrp="1"/>
          </p:cNvSpPr>
          <p:nvPr>
            <p:ph idx="1"/>
          </p:nvPr>
        </p:nvSpPr>
        <p:spPr/>
        <p:txBody>
          <a:bodyPr/>
          <a:lstStyle/>
          <a:p>
            <a:r>
              <a:rPr lang="fr-FR" dirty="0">
                <a:solidFill>
                  <a:schemeClr val="accent2">
                    <a:lumMod val="50000"/>
                  </a:schemeClr>
                </a:solidFill>
              </a:rPr>
              <a:t>Devis</a:t>
            </a:r>
          </a:p>
          <a:p>
            <a:r>
              <a:rPr lang="fr-FR" dirty="0">
                <a:solidFill>
                  <a:schemeClr val="accent2">
                    <a:lumMod val="50000"/>
                  </a:schemeClr>
                </a:solidFill>
              </a:rPr>
              <a:t>Commande</a:t>
            </a:r>
          </a:p>
          <a:p>
            <a:r>
              <a:rPr lang="fr-FR" dirty="0">
                <a:solidFill>
                  <a:schemeClr val="accent2">
                    <a:lumMod val="50000"/>
                  </a:schemeClr>
                </a:solidFill>
              </a:rPr>
              <a:t>News </a:t>
            </a:r>
            <a:r>
              <a:rPr lang="fr-FR" dirty="0" err="1">
                <a:solidFill>
                  <a:schemeClr val="accent2">
                    <a:lumMod val="50000"/>
                  </a:schemeClr>
                </a:solidFill>
              </a:rPr>
              <a:t>letter</a:t>
            </a:r>
            <a:endParaRPr lang="fr-FR" dirty="0">
              <a:solidFill>
                <a:schemeClr val="accent2">
                  <a:lumMod val="50000"/>
                </a:schemeClr>
              </a:solidFill>
            </a:endParaRPr>
          </a:p>
          <a:p>
            <a:r>
              <a:rPr lang="fr-FR" dirty="0" err="1">
                <a:solidFill>
                  <a:schemeClr val="accent2">
                    <a:lumMod val="50000"/>
                  </a:schemeClr>
                </a:solidFill>
              </a:rPr>
              <a:t>E.mailing</a:t>
            </a:r>
            <a:endParaRPr lang="fr-FR" dirty="0">
              <a:solidFill>
                <a:schemeClr val="accent2">
                  <a:lumMod val="50000"/>
                </a:schemeClr>
              </a:solidFill>
            </a:endParaRPr>
          </a:p>
          <a:p>
            <a:r>
              <a:rPr lang="fr-FR" dirty="0">
                <a:solidFill>
                  <a:schemeClr val="accent2">
                    <a:lumMod val="50000"/>
                  </a:schemeClr>
                </a:solidFill>
              </a:rPr>
              <a:t>Spécificités</a:t>
            </a:r>
          </a:p>
          <a:p>
            <a:r>
              <a:rPr lang="fr-FR" dirty="0">
                <a:solidFill>
                  <a:schemeClr val="accent2">
                    <a:lumMod val="50000"/>
                  </a:schemeClr>
                </a:solidFill>
              </a:rPr>
              <a:t>Goodies</a:t>
            </a:r>
          </a:p>
          <a:p>
            <a:r>
              <a:rPr lang="fr-FR" dirty="0">
                <a:solidFill>
                  <a:schemeClr val="accent2">
                    <a:lumMod val="50000"/>
                  </a:schemeClr>
                </a:solidFill>
              </a:rPr>
              <a:t>…</a:t>
            </a:r>
          </a:p>
          <a:p>
            <a:endParaRPr lang="fr-FR" dirty="0"/>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286</a:t>
            </a:fld>
            <a:endParaRPr lang="fr-FR"/>
          </a:p>
        </p:txBody>
      </p:sp>
    </p:spTree>
    <p:extLst>
      <p:ext uri="{BB962C8B-B14F-4D97-AF65-F5344CB8AC3E}">
        <p14:creationId xmlns:p14="http://schemas.microsoft.com/office/powerpoint/2010/main" val="986226405"/>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287</a:t>
            </a:fld>
            <a:endParaRPr lang="fr-FR" dirty="0"/>
          </a:p>
        </p:txBody>
      </p:sp>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8537" y="2324100"/>
            <a:ext cx="2066925" cy="2209800"/>
          </a:xfrm>
          <a:prstGeom prst="rect">
            <a:avLst/>
          </a:prstGeom>
        </p:spPr>
      </p:pic>
    </p:spTree>
    <p:extLst>
      <p:ext uri="{BB962C8B-B14F-4D97-AF65-F5344CB8AC3E}">
        <p14:creationId xmlns:p14="http://schemas.microsoft.com/office/powerpoint/2010/main" val="380038144"/>
      </p:ext>
    </p:extLst>
  </p:cSld>
  <p:clrMapOvr>
    <a:masterClrMapping/>
  </p:clrMapOvr>
  <p:transition spd="med">
    <p:randomBa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pPr>
              <a:defRPr/>
            </a:pPr>
            <a:fld id="{98349E28-2CA3-45B8-A884-68626531B227}" type="slidenum">
              <a:rPr lang="fr-FR" smtClean="0"/>
              <a:pPr>
                <a:defRPr/>
              </a:pPr>
              <a:t>288</a:t>
            </a:fld>
            <a:endParaRPr lang="fr-FR"/>
          </a:p>
        </p:txBody>
      </p:sp>
    </p:spTree>
    <p:extLst>
      <p:ext uri="{BB962C8B-B14F-4D97-AF65-F5344CB8AC3E}">
        <p14:creationId xmlns:p14="http://schemas.microsoft.com/office/powerpoint/2010/main" val="2492616475"/>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Espace réservé du numéro de diapositive 5"/>
          <p:cNvSpPr>
            <a:spLocks noGrp="1"/>
          </p:cNvSpPr>
          <p:nvPr>
            <p:ph type="sldNum" sz="quarter" idx="4"/>
          </p:nvPr>
        </p:nvSpPr>
        <p:spPr>
          <a:xfrm>
            <a:off x="8675688" y="6624638"/>
            <a:ext cx="468312" cy="260350"/>
          </a:xfrm>
        </p:spPr>
        <p:txBody>
          <a:bodyPr/>
          <a:lstStyle/>
          <a:p>
            <a:fld id="{9FA8246A-0E10-4F2F-95F2-86A426E5A918}" type="slidenum">
              <a:rPr lang="fr-FR"/>
              <a:pPr/>
              <a:t>289</a:t>
            </a:fld>
            <a:endParaRPr lang="fr-FR"/>
          </a:p>
        </p:txBody>
      </p:sp>
      <p:sp>
        <p:nvSpPr>
          <p:cNvPr id="100356" name="Text Box 4"/>
          <p:cNvSpPr txBox="1">
            <a:spLocks noChangeArrowheads="1"/>
          </p:cNvSpPr>
          <p:nvPr/>
        </p:nvSpPr>
        <p:spPr bwMode="auto">
          <a:xfrm>
            <a:off x="971550" y="1273175"/>
            <a:ext cx="3168650"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Attractivité du marché</a:t>
            </a:r>
          </a:p>
        </p:txBody>
      </p:sp>
      <p:sp>
        <p:nvSpPr>
          <p:cNvPr id="100357" name="Text Box 5"/>
          <p:cNvSpPr txBox="1">
            <a:spLocks noChangeArrowheads="1"/>
          </p:cNvSpPr>
          <p:nvPr/>
        </p:nvSpPr>
        <p:spPr bwMode="auto">
          <a:xfrm>
            <a:off x="4716463" y="1243013"/>
            <a:ext cx="38163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maturité du marché</a:t>
            </a:r>
          </a:p>
        </p:txBody>
      </p:sp>
      <p:sp>
        <p:nvSpPr>
          <p:cNvPr id="100358" name="AutoShape 6"/>
          <p:cNvSpPr>
            <a:spLocks noChangeArrowheads="1"/>
          </p:cNvSpPr>
          <p:nvPr/>
        </p:nvSpPr>
        <p:spPr bwMode="auto">
          <a:xfrm rot="5400000">
            <a:off x="4284662"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0360" name="Text Box 8"/>
          <p:cNvSpPr txBox="1">
            <a:spLocks noChangeArrowheads="1"/>
          </p:cNvSpPr>
          <p:nvPr/>
        </p:nvSpPr>
        <p:spPr bwMode="auto">
          <a:xfrm>
            <a:off x="971550" y="1700213"/>
            <a:ext cx="7561263" cy="1006475"/>
          </a:xfrm>
          <a:prstGeom prst="rect">
            <a:avLst/>
          </a:prstGeom>
          <a:noFill/>
          <a:ln w="9525">
            <a:noFill/>
            <a:miter lim="800000"/>
            <a:headEnd/>
            <a:tailEnd/>
          </a:ln>
          <a:effectLst/>
        </p:spPr>
        <p:txBody>
          <a:bodyPr>
            <a:spAutoFit/>
          </a:bodyPr>
          <a:lstStyle/>
          <a:p>
            <a:pPr>
              <a:spcBef>
                <a:spcPct val="25000"/>
              </a:spcBef>
              <a:buFont typeface="Wingdings" pitchFamily="2" charset="2"/>
              <a:buNone/>
              <a:tabLst>
                <a:tab pos="6191250" algn="l"/>
              </a:tabLst>
            </a:pPr>
            <a:r>
              <a:rPr lang="fr-FR" sz="2000" dirty="0">
                <a:solidFill>
                  <a:schemeClr val="accent6">
                    <a:lumMod val="75000"/>
                  </a:schemeClr>
                </a:solidFill>
              </a:rPr>
              <a:t>Après l’analyse du cycle de vie,</a:t>
            </a:r>
            <a:br>
              <a:rPr lang="fr-FR" sz="2000" dirty="0">
                <a:solidFill>
                  <a:schemeClr val="accent6">
                    <a:lumMod val="75000"/>
                  </a:schemeClr>
                </a:solidFill>
              </a:rPr>
            </a:br>
            <a:r>
              <a:rPr lang="fr-FR" sz="2000" b="1" dirty="0">
                <a:solidFill>
                  <a:schemeClr val="accent6">
                    <a:lumMod val="75000"/>
                  </a:schemeClr>
                </a:solidFill>
                <a:sym typeface="Wingdings 3" pitchFamily="18" charset="2"/>
              </a:rPr>
              <a:t> </a:t>
            </a:r>
            <a:r>
              <a:rPr lang="fr-FR" sz="2000" b="1" dirty="0">
                <a:solidFill>
                  <a:schemeClr val="accent6">
                    <a:lumMod val="75000"/>
                  </a:schemeClr>
                </a:solidFill>
              </a:rPr>
              <a:t>Être capable de prévoir le niveau de la demande globale dans les années à venir…</a:t>
            </a:r>
          </a:p>
        </p:txBody>
      </p:sp>
      <p:sp>
        <p:nvSpPr>
          <p:cNvPr id="100387" name="Text Box 35"/>
          <p:cNvSpPr txBox="1">
            <a:spLocks noChangeArrowheads="1"/>
          </p:cNvSpPr>
          <p:nvPr/>
        </p:nvSpPr>
        <p:spPr bwMode="auto">
          <a:xfrm>
            <a:off x="1042988" y="2781300"/>
            <a:ext cx="5689600" cy="7016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La prévision de marché : </a:t>
            </a:r>
            <a:br>
              <a:rPr lang="fr-FR" sz="2000" i="1" dirty="0">
                <a:solidFill>
                  <a:schemeClr val="accent6">
                    <a:lumMod val="75000"/>
                  </a:schemeClr>
                </a:solidFill>
              </a:rPr>
            </a:br>
            <a:r>
              <a:rPr lang="fr-FR" sz="2000" i="1" dirty="0">
                <a:solidFill>
                  <a:schemeClr val="accent6">
                    <a:lumMod val="75000"/>
                  </a:schemeClr>
                </a:solidFill>
              </a:rPr>
              <a:t>complexe et rarement juste…mais Indispensable</a:t>
            </a:r>
          </a:p>
        </p:txBody>
      </p:sp>
      <p:sp>
        <p:nvSpPr>
          <p:cNvPr id="100388" name="Line 36"/>
          <p:cNvSpPr>
            <a:spLocks noChangeShapeType="1"/>
          </p:cNvSpPr>
          <p:nvPr/>
        </p:nvSpPr>
        <p:spPr bwMode="auto">
          <a:xfrm flipV="1">
            <a:off x="4932363" y="3716338"/>
            <a:ext cx="0" cy="2808287"/>
          </a:xfrm>
          <a:prstGeom prst="line">
            <a:avLst/>
          </a:prstGeom>
          <a:noFill/>
          <a:ln w="28575">
            <a:solidFill>
              <a:srgbClr val="3333CC"/>
            </a:solidFill>
            <a:round/>
            <a:headEnd/>
            <a:tailEnd type="triangle" w="med" len="med"/>
          </a:ln>
          <a:effectLst/>
        </p:spPr>
        <p:txBody>
          <a:bodyPr/>
          <a:lstStyle/>
          <a:p>
            <a:endParaRPr lang="fr-FR"/>
          </a:p>
        </p:txBody>
      </p:sp>
      <p:sp>
        <p:nvSpPr>
          <p:cNvPr id="100389" name="Line 37"/>
          <p:cNvSpPr>
            <a:spLocks noChangeShapeType="1"/>
          </p:cNvSpPr>
          <p:nvPr/>
        </p:nvSpPr>
        <p:spPr bwMode="auto">
          <a:xfrm>
            <a:off x="2700338" y="5084763"/>
            <a:ext cx="4752975" cy="0"/>
          </a:xfrm>
          <a:prstGeom prst="line">
            <a:avLst/>
          </a:prstGeom>
          <a:noFill/>
          <a:ln w="28575">
            <a:solidFill>
              <a:srgbClr val="3333CC"/>
            </a:solidFill>
            <a:round/>
            <a:headEnd/>
            <a:tailEnd type="triangle" w="med" len="med"/>
          </a:ln>
          <a:effectLst/>
        </p:spPr>
        <p:txBody>
          <a:bodyPr/>
          <a:lstStyle/>
          <a:p>
            <a:endParaRPr lang="fr-FR"/>
          </a:p>
        </p:txBody>
      </p:sp>
      <p:sp>
        <p:nvSpPr>
          <p:cNvPr id="100390" name="Text Box 38"/>
          <p:cNvSpPr txBox="1">
            <a:spLocks noChangeArrowheads="1"/>
          </p:cNvSpPr>
          <p:nvPr/>
        </p:nvSpPr>
        <p:spPr bwMode="auto">
          <a:xfrm>
            <a:off x="1620838" y="3716338"/>
            <a:ext cx="1008062" cy="527050"/>
          </a:xfrm>
          <a:prstGeom prst="rect">
            <a:avLst/>
          </a:prstGeom>
          <a:solidFill>
            <a:srgbClr val="3333CC"/>
          </a:solidFill>
          <a:ln w="9525">
            <a:solidFill>
              <a:schemeClr val="bg2"/>
            </a:solidFill>
            <a:miter lim="800000"/>
            <a:headEnd/>
            <a:tailEnd/>
          </a:ln>
          <a:effectLst/>
        </p:spPr>
        <p:txBody>
          <a:bodyPr>
            <a:spAutoFit/>
          </a:bodyPr>
          <a:lstStyle/>
          <a:p>
            <a:pPr>
              <a:spcBef>
                <a:spcPct val="50000"/>
              </a:spcBef>
            </a:pPr>
            <a:r>
              <a:rPr lang="fr-FR" b="1" dirty="0">
                <a:solidFill>
                  <a:schemeClr val="bg1"/>
                </a:solidFill>
              </a:rPr>
              <a:t>Domaine qualitatif</a:t>
            </a:r>
          </a:p>
        </p:txBody>
      </p:sp>
      <p:sp>
        <p:nvSpPr>
          <p:cNvPr id="100391" name="Text Box 39"/>
          <p:cNvSpPr txBox="1">
            <a:spLocks noChangeArrowheads="1"/>
          </p:cNvSpPr>
          <p:nvPr/>
        </p:nvSpPr>
        <p:spPr bwMode="auto">
          <a:xfrm>
            <a:off x="7165975" y="3716338"/>
            <a:ext cx="1366838" cy="527050"/>
          </a:xfrm>
          <a:prstGeom prst="rect">
            <a:avLst/>
          </a:prstGeom>
          <a:solidFill>
            <a:srgbClr val="3333CC"/>
          </a:solidFill>
          <a:ln w="9525">
            <a:solidFill>
              <a:srgbClr val="9900FF"/>
            </a:solidFill>
            <a:miter lim="800000"/>
            <a:headEnd/>
            <a:tailEnd/>
          </a:ln>
          <a:effectLst/>
        </p:spPr>
        <p:txBody>
          <a:bodyPr anchor="ctr" anchorCtr="1">
            <a:spAutoFit/>
          </a:bodyPr>
          <a:lstStyle/>
          <a:p>
            <a:pPr>
              <a:spcBef>
                <a:spcPct val="50000"/>
              </a:spcBef>
            </a:pPr>
            <a:r>
              <a:rPr lang="fr-FR" b="1" dirty="0">
                <a:solidFill>
                  <a:schemeClr val="bg1"/>
                </a:solidFill>
              </a:rPr>
              <a:t>Domaine quantitatif</a:t>
            </a:r>
          </a:p>
        </p:txBody>
      </p:sp>
      <p:sp>
        <p:nvSpPr>
          <p:cNvPr id="100392" name="Text Box 40"/>
          <p:cNvSpPr txBox="1">
            <a:spLocks noChangeArrowheads="1"/>
          </p:cNvSpPr>
          <p:nvPr/>
        </p:nvSpPr>
        <p:spPr bwMode="auto">
          <a:xfrm>
            <a:off x="4932363" y="3644900"/>
            <a:ext cx="1655762" cy="274638"/>
          </a:xfrm>
          <a:prstGeom prst="rect">
            <a:avLst/>
          </a:prstGeom>
          <a:noFill/>
          <a:ln w="9525">
            <a:noFill/>
            <a:miter lim="800000"/>
            <a:headEnd/>
            <a:tailEnd/>
          </a:ln>
          <a:effectLst/>
        </p:spPr>
        <p:txBody>
          <a:bodyPr>
            <a:spAutoFit/>
          </a:bodyPr>
          <a:lstStyle/>
          <a:p>
            <a:pPr>
              <a:spcBef>
                <a:spcPct val="50000"/>
              </a:spcBef>
            </a:pPr>
            <a:r>
              <a:rPr lang="fr-FR" sz="1200" dirty="0">
                <a:solidFill>
                  <a:schemeClr val="accent6">
                    <a:lumMod val="75000"/>
                  </a:schemeClr>
                </a:solidFill>
              </a:rPr>
              <a:t>Démarche analytique</a:t>
            </a:r>
          </a:p>
        </p:txBody>
      </p:sp>
      <p:sp>
        <p:nvSpPr>
          <p:cNvPr id="100393" name="Text Box 41"/>
          <p:cNvSpPr txBox="1">
            <a:spLocks noChangeArrowheads="1"/>
          </p:cNvSpPr>
          <p:nvPr/>
        </p:nvSpPr>
        <p:spPr bwMode="auto">
          <a:xfrm>
            <a:off x="5005388" y="6381750"/>
            <a:ext cx="1655762" cy="274638"/>
          </a:xfrm>
          <a:prstGeom prst="rect">
            <a:avLst/>
          </a:prstGeom>
          <a:noFill/>
          <a:ln w="9525">
            <a:noFill/>
            <a:miter lim="800000"/>
            <a:headEnd/>
            <a:tailEnd/>
          </a:ln>
          <a:effectLst/>
        </p:spPr>
        <p:txBody>
          <a:bodyPr>
            <a:spAutoFit/>
          </a:bodyPr>
          <a:lstStyle/>
          <a:p>
            <a:pPr>
              <a:spcBef>
                <a:spcPct val="50000"/>
              </a:spcBef>
            </a:pPr>
            <a:r>
              <a:rPr lang="fr-FR" sz="1200"/>
              <a:t>Démarche simpliste</a:t>
            </a:r>
          </a:p>
        </p:txBody>
      </p:sp>
      <p:sp>
        <p:nvSpPr>
          <p:cNvPr id="100394" name="Text Box 42"/>
          <p:cNvSpPr txBox="1">
            <a:spLocks noChangeArrowheads="1"/>
          </p:cNvSpPr>
          <p:nvPr/>
        </p:nvSpPr>
        <p:spPr bwMode="auto">
          <a:xfrm>
            <a:off x="2124075" y="5157788"/>
            <a:ext cx="1223963" cy="274637"/>
          </a:xfrm>
          <a:prstGeom prst="rect">
            <a:avLst/>
          </a:prstGeom>
          <a:noFill/>
          <a:ln w="9525">
            <a:noFill/>
            <a:miter lim="800000"/>
            <a:headEnd/>
            <a:tailEnd/>
          </a:ln>
          <a:effectLst/>
        </p:spPr>
        <p:txBody>
          <a:bodyPr>
            <a:spAutoFit/>
          </a:bodyPr>
          <a:lstStyle/>
          <a:p>
            <a:pPr algn="ctr">
              <a:spcBef>
                <a:spcPct val="50000"/>
              </a:spcBef>
            </a:pPr>
            <a:r>
              <a:rPr lang="fr-FR" sz="1200" dirty="0">
                <a:solidFill>
                  <a:schemeClr val="accent6">
                    <a:lumMod val="75000"/>
                  </a:schemeClr>
                </a:solidFill>
              </a:rPr>
              <a:t>subjectivité</a:t>
            </a:r>
          </a:p>
        </p:txBody>
      </p:sp>
      <p:sp>
        <p:nvSpPr>
          <p:cNvPr id="100395" name="Text Box 43"/>
          <p:cNvSpPr txBox="1">
            <a:spLocks noChangeArrowheads="1"/>
          </p:cNvSpPr>
          <p:nvPr/>
        </p:nvSpPr>
        <p:spPr bwMode="auto">
          <a:xfrm>
            <a:off x="6732588" y="5157788"/>
            <a:ext cx="1223962" cy="274637"/>
          </a:xfrm>
          <a:prstGeom prst="rect">
            <a:avLst/>
          </a:prstGeom>
          <a:noFill/>
          <a:ln w="9525">
            <a:noFill/>
            <a:miter lim="800000"/>
            <a:headEnd/>
            <a:tailEnd/>
          </a:ln>
          <a:effectLst/>
        </p:spPr>
        <p:txBody>
          <a:bodyPr>
            <a:spAutoFit/>
          </a:bodyPr>
          <a:lstStyle/>
          <a:p>
            <a:pPr algn="ctr">
              <a:spcBef>
                <a:spcPct val="50000"/>
              </a:spcBef>
            </a:pPr>
            <a:r>
              <a:rPr lang="fr-FR" sz="1200" dirty="0">
                <a:solidFill>
                  <a:schemeClr val="accent6">
                    <a:lumMod val="75000"/>
                  </a:schemeClr>
                </a:solidFill>
              </a:rPr>
              <a:t>objectivité</a:t>
            </a:r>
          </a:p>
        </p:txBody>
      </p:sp>
      <p:sp>
        <p:nvSpPr>
          <p:cNvPr id="100396" name="Text Box 44"/>
          <p:cNvSpPr txBox="1">
            <a:spLocks noChangeArrowheads="1"/>
          </p:cNvSpPr>
          <p:nvPr/>
        </p:nvSpPr>
        <p:spPr bwMode="auto">
          <a:xfrm>
            <a:off x="2844800" y="4365625"/>
            <a:ext cx="1800225"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EXPERTISE</a:t>
            </a:r>
          </a:p>
        </p:txBody>
      </p:sp>
      <p:sp>
        <p:nvSpPr>
          <p:cNvPr id="100397" name="Text Box 45"/>
          <p:cNvSpPr txBox="1">
            <a:spLocks noChangeArrowheads="1"/>
          </p:cNvSpPr>
          <p:nvPr/>
        </p:nvSpPr>
        <p:spPr bwMode="auto">
          <a:xfrm>
            <a:off x="2844800" y="5805488"/>
            <a:ext cx="1800225"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INTUITION</a:t>
            </a:r>
          </a:p>
        </p:txBody>
      </p:sp>
      <p:sp>
        <p:nvSpPr>
          <p:cNvPr id="100398" name="Text Box 46"/>
          <p:cNvSpPr txBox="1">
            <a:spLocks noChangeArrowheads="1"/>
          </p:cNvSpPr>
          <p:nvPr/>
        </p:nvSpPr>
        <p:spPr bwMode="auto">
          <a:xfrm>
            <a:off x="5292725" y="5589588"/>
            <a:ext cx="2305050" cy="641350"/>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EXTRAPOLATION STATISTIQUE</a:t>
            </a:r>
          </a:p>
        </p:txBody>
      </p:sp>
      <p:sp>
        <p:nvSpPr>
          <p:cNvPr id="100399" name="Text Box 47"/>
          <p:cNvSpPr txBox="1">
            <a:spLocks noChangeArrowheads="1"/>
          </p:cNvSpPr>
          <p:nvPr/>
        </p:nvSpPr>
        <p:spPr bwMode="auto">
          <a:xfrm>
            <a:off x="5076825" y="4221163"/>
            <a:ext cx="2305050" cy="641350"/>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MODÈLE EXPLICATIF</a:t>
            </a:r>
          </a:p>
        </p:txBody>
      </p:sp>
      <p:sp>
        <p:nvSpPr>
          <p:cNvPr id="100400" name="Text Box 48"/>
          <p:cNvSpPr txBox="1">
            <a:spLocks noChangeArrowheads="1"/>
          </p:cNvSpPr>
          <p:nvPr/>
        </p:nvSpPr>
        <p:spPr bwMode="auto">
          <a:xfrm rot="16200000">
            <a:off x="-795338" y="4764088"/>
            <a:ext cx="2879725" cy="641350"/>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1800" dirty="0">
                <a:solidFill>
                  <a:schemeClr val="bg1"/>
                </a:solidFill>
              </a:rPr>
              <a:t>Typologie des méthodes</a:t>
            </a:r>
            <a:br>
              <a:rPr lang="fr-FR" sz="1800" dirty="0">
                <a:solidFill>
                  <a:srgbClr val="000066"/>
                </a:solidFill>
              </a:rPr>
            </a:br>
            <a:r>
              <a:rPr lang="fr-FR" sz="1800" dirty="0">
                <a:solidFill>
                  <a:schemeClr val="bg1"/>
                </a:solidFill>
              </a:rPr>
              <a:t>de prévisions</a:t>
            </a:r>
          </a:p>
        </p:txBody>
      </p:sp>
      <p:sp>
        <p:nvSpPr>
          <p:cNvPr id="100403" name="Rectangle 51"/>
          <p:cNvSpPr>
            <a:spLocks noGrp="1" noChangeArrowheads="1"/>
          </p:cNvSpPr>
          <p:nvPr>
            <p:ph type="title" idx="4294967295"/>
          </p:nvPr>
        </p:nvSpPr>
        <p:spPr>
          <a:xfrm>
            <a:off x="2736057" y="260648"/>
            <a:ext cx="3709194" cy="706437"/>
          </a:xfrm>
          <a:prstGeom prst="rect">
            <a:avLst/>
          </a:prstGeom>
          <a:noFill/>
          <a:ln/>
        </p:spPr>
        <p:txBody>
          <a:bodyPr/>
          <a:lstStyle/>
          <a:p>
            <a:pPr algn="l"/>
            <a:r>
              <a:rPr lang="fr-FR" sz="2800" b="1" dirty="0">
                <a:solidFill>
                  <a:schemeClr val="accent6">
                    <a:lumMod val="75000"/>
                  </a:schemeClr>
                </a:solidFill>
              </a:rPr>
              <a:t>Choisir son marché</a:t>
            </a:r>
          </a:p>
        </p:txBody>
      </p:sp>
    </p:spTree>
  </p:cSld>
  <p:clrMapOvr>
    <a:masterClrMapping/>
  </p:clrMapOvr>
  <p:transition spd="med">
    <p:randomBa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675688" y="6624638"/>
            <a:ext cx="468312" cy="260350"/>
          </a:xfrm>
        </p:spPr>
        <p:txBody>
          <a:bodyPr/>
          <a:lstStyle/>
          <a:p>
            <a:fld id="{9FEF1733-E101-471A-8007-85609A9EC599}" type="slidenum">
              <a:rPr lang="fr-FR"/>
              <a:pPr/>
              <a:t>290</a:t>
            </a:fld>
            <a:endParaRPr lang="fr-FR"/>
          </a:p>
        </p:txBody>
      </p:sp>
      <p:sp>
        <p:nvSpPr>
          <p:cNvPr id="69636" name="Text Box 4"/>
          <p:cNvSpPr txBox="1">
            <a:spLocks noChangeArrowheads="1"/>
          </p:cNvSpPr>
          <p:nvPr/>
        </p:nvSpPr>
        <p:spPr bwMode="auto">
          <a:xfrm>
            <a:off x="827088" y="1273175"/>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69637" name="Text Box 5"/>
          <p:cNvSpPr txBox="1">
            <a:spLocks noChangeArrowheads="1"/>
          </p:cNvSpPr>
          <p:nvPr/>
        </p:nvSpPr>
        <p:spPr bwMode="auto">
          <a:xfrm>
            <a:off x="4859338" y="12430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facteurs d’évaluation</a:t>
            </a:r>
          </a:p>
        </p:txBody>
      </p:sp>
      <p:sp>
        <p:nvSpPr>
          <p:cNvPr id="69638" name="AutoShape 6"/>
          <p:cNvSpPr>
            <a:spLocks noChangeArrowheads="1"/>
          </p:cNvSpPr>
          <p:nvPr/>
        </p:nvSpPr>
        <p:spPr bwMode="auto">
          <a:xfrm rot="5400000">
            <a:off x="4427537"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9669" name="Rectangle 37"/>
          <p:cNvSpPr>
            <a:spLocks noGrp="1" noChangeArrowheads="1"/>
          </p:cNvSpPr>
          <p:nvPr>
            <p:ph type="title" idx="4294967295"/>
          </p:nvPr>
        </p:nvSpPr>
        <p:spPr>
          <a:xfrm>
            <a:off x="2699793" y="188640"/>
            <a:ext cx="3816424"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69670" name="Text Box 38"/>
          <p:cNvSpPr txBox="1">
            <a:spLocks noChangeArrowheads="1"/>
          </p:cNvSpPr>
          <p:nvPr/>
        </p:nvSpPr>
        <p:spPr bwMode="auto">
          <a:xfrm>
            <a:off x="611188" y="2133600"/>
            <a:ext cx="3384550"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Attrait du marché</a:t>
            </a:r>
          </a:p>
        </p:txBody>
      </p:sp>
      <p:sp>
        <p:nvSpPr>
          <p:cNvPr id="69671" name="Text Box 39"/>
          <p:cNvSpPr txBox="1">
            <a:spLocks noChangeArrowheads="1"/>
          </p:cNvSpPr>
          <p:nvPr/>
        </p:nvSpPr>
        <p:spPr bwMode="auto">
          <a:xfrm>
            <a:off x="5148263" y="2133600"/>
            <a:ext cx="3384550"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Atouts de l’entreprise</a:t>
            </a:r>
          </a:p>
        </p:txBody>
      </p:sp>
      <p:sp>
        <p:nvSpPr>
          <p:cNvPr id="69673" name="Text Box 41"/>
          <p:cNvSpPr txBox="1">
            <a:spLocks noChangeArrowheads="1"/>
          </p:cNvSpPr>
          <p:nvPr/>
        </p:nvSpPr>
        <p:spPr bwMode="auto">
          <a:xfrm>
            <a:off x="827088" y="3141663"/>
            <a:ext cx="2592387"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a:solidFill>
                  <a:schemeClr val="bg1"/>
                </a:solidFill>
              </a:rPr>
              <a:t>Taille du marché</a:t>
            </a:r>
          </a:p>
        </p:txBody>
      </p:sp>
      <p:sp>
        <p:nvSpPr>
          <p:cNvPr id="69674" name="Text Box 42"/>
          <p:cNvSpPr txBox="1">
            <a:spLocks noChangeArrowheads="1"/>
          </p:cNvSpPr>
          <p:nvPr/>
        </p:nvSpPr>
        <p:spPr bwMode="auto">
          <a:xfrm>
            <a:off x="827088" y="4575175"/>
            <a:ext cx="2592387" cy="641350"/>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Niveau de prix et de marge</a:t>
            </a:r>
          </a:p>
        </p:txBody>
      </p:sp>
      <p:sp>
        <p:nvSpPr>
          <p:cNvPr id="69675" name="Text Box 43"/>
          <p:cNvSpPr txBox="1">
            <a:spLocks noChangeArrowheads="1"/>
          </p:cNvSpPr>
          <p:nvPr/>
        </p:nvSpPr>
        <p:spPr bwMode="auto">
          <a:xfrm>
            <a:off x="827088" y="3716338"/>
            <a:ext cx="2592387" cy="641350"/>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Croissance prévisible du marché</a:t>
            </a:r>
          </a:p>
        </p:txBody>
      </p:sp>
      <p:sp>
        <p:nvSpPr>
          <p:cNvPr id="69676" name="Rectangle 44"/>
          <p:cNvSpPr>
            <a:spLocks noChangeArrowheads="1"/>
          </p:cNvSpPr>
          <p:nvPr/>
        </p:nvSpPr>
        <p:spPr bwMode="auto">
          <a:xfrm>
            <a:off x="611188" y="2492375"/>
            <a:ext cx="3384550" cy="2952750"/>
          </a:xfrm>
          <a:prstGeom prst="rect">
            <a:avLst/>
          </a:prstGeom>
          <a:noFill/>
          <a:ln w="28575">
            <a:solidFill>
              <a:srgbClr val="3333CC"/>
            </a:solidFill>
            <a:miter lim="800000"/>
            <a:headEnd/>
            <a:tailEnd/>
          </a:ln>
          <a:effectLst/>
        </p:spPr>
        <p:txBody>
          <a:bodyPr wrap="none" anchor="ctr"/>
          <a:lstStyle/>
          <a:p>
            <a:endParaRPr lang="fr-FR"/>
          </a:p>
        </p:txBody>
      </p:sp>
      <p:sp>
        <p:nvSpPr>
          <p:cNvPr id="69677" name="Text Box 45"/>
          <p:cNvSpPr txBox="1">
            <a:spLocks noChangeArrowheads="1"/>
          </p:cNvSpPr>
          <p:nvPr/>
        </p:nvSpPr>
        <p:spPr bwMode="auto">
          <a:xfrm>
            <a:off x="5364163" y="3141663"/>
            <a:ext cx="2736850"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Part de marché actuelle</a:t>
            </a:r>
          </a:p>
        </p:txBody>
      </p:sp>
      <p:sp>
        <p:nvSpPr>
          <p:cNvPr id="69679" name="Text Box 47"/>
          <p:cNvSpPr txBox="1">
            <a:spLocks noChangeArrowheads="1"/>
          </p:cNvSpPr>
          <p:nvPr/>
        </p:nvSpPr>
        <p:spPr bwMode="auto">
          <a:xfrm>
            <a:off x="5364163" y="3716338"/>
            <a:ext cx="2736850" cy="641350"/>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Points de supériorité potentiels de l’entreprise</a:t>
            </a:r>
          </a:p>
        </p:txBody>
      </p:sp>
      <p:sp>
        <p:nvSpPr>
          <p:cNvPr id="69680" name="Rectangle 48"/>
          <p:cNvSpPr>
            <a:spLocks noChangeArrowheads="1"/>
          </p:cNvSpPr>
          <p:nvPr/>
        </p:nvSpPr>
        <p:spPr bwMode="auto">
          <a:xfrm>
            <a:off x="5148263" y="2492375"/>
            <a:ext cx="3384550" cy="2952750"/>
          </a:xfrm>
          <a:prstGeom prst="rect">
            <a:avLst/>
          </a:prstGeom>
          <a:noFill/>
          <a:ln w="28575">
            <a:solidFill>
              <a:srgbClr val="3333CC"/>
            </a:solidFill>
            <a:miter lim="800000"/>
            <a:headEnd/>
            <a:tailEnd/>
          </a:ln>
          <a:effectLst/>
        </p:spPr>
        <p:txBody>
          <a:bodyPr wrap="none" anchor="ctr"/>
          <a:lstStyle/>
          <a:p>
            <a:endParaRPr lang="fr-FR"/>
          </a:p>
        </p:txBody>
      </p:sp>
    </p:spTree>
  </p:cSld>
  <p:clrMapOvr>
    <a:masterClrMapping/>
  </p:clrMapOvr>
  <p:transition spd="med">
    <p:randomBar/>
  </p:transition>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291</a:t>
            </a:fld>
            <a:endParaRPr lang="fr-FR"/>
          </a:p>
        </p:txBody>
      </p:sp>
      <p:sp>
        <p:nvSpPr>
          <p:cNvPr id="197637" name="Rectangle 5"/>
          <p:cNvSpPr>
            <a:spLocks noGrp="1" noChangeArrowheads="1"/>
          </p:cNvSpPr>
          <p:nvPr>
            <p:ph type="body" idx="4294967295"/>
          </p:nvPr>
        </p:nvSpPr>
        <p:spPr>
          <a:xfrm>
            <a:off x="827088" y="1628775"/>
            <a:ext cx="7777162" cy="720725"/>
          </a:xfrm>
          <a:prstGeom prst="rect">
            <a:avLst/>
          </a:prstGeom>
        </p:spPr>
        <p:txBody>
          <a:bodyPr/>
          <a:lstStyle/>
          <a:p>
            <a:pPr marL="0" indent="1588">
              <a:spcBef>
                <a:spcPct val="0"/>
              </a:spcBef>
              <a:buFontTx/>
              <a:buNone/>
            </a:pPr>
            <a:r>
              <a:rPr lang="fr-FR" sz="2000" dirty="0">
                <a:solidFill>
                  <a:schemeClr val="accent6">
                    <a:lumMod val="75000"/>
                  </a:schemeClr>
                </a:solidFill>
              </a:rPr>
              <a:t>Synthétiser le marché graphiquement à partir de 2 axes, l’un relatif au marché, l’autre à l’entreprise</a:t>
            </a:r>
          </a:p>
        </p:txBody>
      </p:sp>
      <p:sp>
        <p:nvSpPr>
          <p:cNvPr id="197638" name="Rectangle 6"/>
          <p:cNvSpPr>
            <a:spLocks noGrp="1" noChangeArrowheads="1"/>
          </p:cNvSpPr>
          <p:nvPr>
            <p:ph type="title" idx="4294967295"/>
          </p:nvPr>
        </p:nvSpPr>
        <p:spPr>
          <a:xfrm>
            <a:off x="2622549" y="188640"/>
            <a:ext cx="3532189"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7646" name="Rectangle 14"/>
          <p:cNvSpPr>
            <a:spLocks noChangeArrowheads="1"/>
          </p:cNvSpPr>
          <p:nvPr/>
        </p:nvSpPr>
        <p:spPr bwMode="auto">
          <a:xfrm>
            <a:off x="4140200" y="2422525"/>
            <a:ext cx="4392613" cy="3529013"/>
          </a:xfrm>
          <a:prstGeom prst="rect">
            <a:avLst/>
          </a:prstGeom>
          <a:noFill/>
          <a:ln w="38100">
            <a:solidFill>
              <a:srgbClr val="660066"/>
            </a:solidFill>
            <a:miter lim="800000"/>
            <a:headEnd/>
            <a:tailEnd/>
          </a:ln>
          <a:effectLst/>
        </p:spPr>
        <p:txBody>
          <a:bodyPr wrap="none" anchor="ctr"/>
          <a:lstStyle/>
          <a:p>
            <a:endParaRPr lang="fr-FR"/>
          </a:p>
        </p:txBody>
      </p:sp>
      <p:sp>
        <p:nvSpPr>
          <p:cNvPr id="197647" name="Line 15"/>
          <p:cNvSpPr>
            <a:spLocks noChangeShapeType="1"/>
          </p:cNvSpPr>
          <p:nvPr/>
        </p:nvSpPr>
        <p:spPr bwMode="auto">
          <a:xfrm>
            <a:off x="6300788" y="2422525"/>
            <a:ext cx="1587" cy="3527425"/>
          </a:xfrm>
          <a:prstGeom prst="line">
            <a:avLst/>
          </a:prstGeom>
          <a:noFill/>
          <a:ln w="38100">
            <a:solidFill>
              <a:srgbClr val="660066"/>
            </a:solidFill>
            <a:prstDash val="dash"/>
            <a:round/>
            <a:headEnd/>
            <a:tailEnd/>
          </a:ln>
          <a:effectLst/>
        </p:spPr>
        <p:txBody>
          <a:bodyPr/>
          <a:lstStyle/>
          <a:p>
            <a:endParaRPr lang="fr-FR"/>
          </a:p>
        </p:txBody>
      </p:sp>
      <p:sp>
        <p:nvSpPr>
          <p:cNvPr id="197648" name="Line 16"/>
          <p:cNvSpPr>
            <a:spLocks noChangeShapeType="1"/>
          </p:cNvSpPr>
          <p:nvPr/>
        </p:nvSpPr>
        <p:spPr bwMode="auto">
          <a:xfrm>
            <a:off x="4140200" y="4078288"/>
            <a:ext cx="4392613" cy="1587"/>
          </a:xfrm>
          <a:prstGeom prst="line">
            <a:avLst/>
          </a:prstGeom>
          <a:noFill/>
          <a:ln w="38100">
            <a:solidFill>
              <a:srgbClr val="660066"/>
            </a:solidFill>
            <a:prstDash val="dash"/>
            <a:round/>
            <a:headEnd/>
            <a:tailEnd/>
          </a:ln>
          <a:effectLst/>
        </p:spPr>
        <p:txBody>
          <a:bodyPr/>
          <a:lstStyle/>
          <a:p>
            <a:endParaRPr lang="fr-FR"/>
          </a:p>
        </p:txBody>
      </p:sp>
      <p:sp>
        <p:nvSpPr>
          <p:cNvPr id="197649" name="Text Box 17"/>
          <p:cNvSpPr txBox="1">
            <a:spLocks noChangeArrowheads="1"/>
          </p:cNvSpPr>
          <p:nvPr/>
        </p:nvSpPr>
        <p:spPr bwMode="auto">
          <a:xfrm>
            <a:off x="2482850" y="2349500"/>
            <a:ext cx="1657350" cy="523220"/>
          </a:xfrm>
          <a:prstGeom prst="rect">
            <a:avLst/>
          </a:prstGeom>
          <a:noFill/>
          <a:ln w="9525">
            <a:noFill/>
            <a:miter lim="800000"/>
            <a:headEnd/>
            <a:tailEnd/>
          </a:ln>
          <a:effectLst/>
        </p:spPr>
        <p:txBody>
          <a:bodyPr>
            <a:spAutoFit/>
          </a:bodyPr>
          <a:lstStyle/>
          <a:p>
            <a:pPr algn="r">
              <a:spcBef>
                <a:spcPct val="50000"/>
              </a:spcBef>
            </a:pPr>
            <a:r>
              <a:rPr lang="fr-FR" i="1" dirty="0" err="1">
                <a:solidFill>
                  <a:schemeClr val="accent6">
                    <a:lumMod val="75000"/>
                  </a:schemeClr>
                </a:solidFill>
              </a:rPr>
              <a:t>Tx</a:t>
            </a:r>
            <a:r>
              <a:rPr lang="fr-FR" i="1" dirty="0">
                <a:solidFill>
                  <a:schemeClr val="accent6">
                    <a:lumMod val="75000"/>
                  </a:schemeClr>
                </a:solidFill>
              </a:rPr>
              <a:t> de croissance du marché</a:t>
            </a:r>
          </a:p>
        </p:txBody>
      </p:sp>
      <p:sp>
        <p:nvSpPr>
          <p:cNvPr id="197651" name="Text Box 19"/>
          <p:cNvSpPr txBox="1">
            <a:spLocks noChangeArrowheads="1"/>
          </p:cNvSpPr>
          <p:nvPr/>
        </p:nvSpPr>
        <p:spPr bwMode="auto">
          <a:xfrm>
            <a:off x="250825" y="2997200"/>
            <a:ext cx="2736850" cy="1031051"/>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plus connue</a:t>
            </a:r>
          </a:p>
          <a:p>
            <a:pPr>
              <a:spcBef>
                <a:spcPct val="50000"/>
              </a:spcBef>
            </a:pPr>
            <a:r>
              <a:rPr lang="fr-FR" sz="1800" dirty="0">
                <a:solidFill>
                  <a:schemeClr val="bg1"/>
                </a:solidFill>
              </a:rPr>
              <a:t>La matrice BCG </a:t>
            </a:r>
            <a:br>
              <a:rPr lang="fr-FR" sz="1800" dirty="0">
                <a:solidFill>
                  <a:schemeClr val="bg1"/>
                </a:solidFill>
              </a:rPr>
            </a:br>
            <a:r>
              <a:rPr lang="fr-FR" sz="1600" dirty="0">
                <a:solidFill>
                  <a:schemeClr val="bg1"/>
                </a:solidFill>
              </a:rPr>
              <a:t>(Boston Consulting group)</a:t>
            </a:r>
          </a:p>
        </p:txBody>
      </p:sp>
      <p:sp>
        <p:nvSpPr>
          <p:cNvPr id="197652" name="Text Box 20"/>
          <p:cNvSpPr txBox="1">
            <a:spLocks noChangeArrowheads="1"/>
          </p:cNvSpPr>
          <p:nvPr/>
        </p:nvSpPr>
        <p:spPr bwMode="auto">
          <a:xfrm>
            <a:off x="4067175" y="6237288"/>
            <a:ext cx="4537075" cy="304800"/>
          </a:xfrm>
          <a:prstGeom prst="rect">
            <a:avLst/>
          </a:prstGeom>
          <a:noFill/>
          <a:ln w="9525">
            <a:noFill/>
            <a:miter lim="800000"/>
            <a:headEnd/>
            <a:tailEnd/>
          </a:ln>
          <a:effectLst/>
        </p:spPr>
        <p:txBody>
          <a:bodyPr>
            <a:spAutoFit/>
          </a:bodyPr>
          <a:lstStyle/>
          <a:p>
            <a:pPr algn="ctr">
              <a:spcBef>
                <a:spcPct val="50000"/>
              </a:spcBef>
            </a:pPr>
            <a:r>
              <a:rPr lang="fr-FR" i="1" dirty="0">
                <a:solidFill>
                  <a:schemeClr val="accent6">
                    <a:lumMod val="75000"/>
                  </a:schemeClr>
                </a:solidFill>
              </a:rPr>
              <a:t>Part de marché relative au concurrent principal</a:t>
            </a:r>
          </a:p>
        </p:txBody>
      </p:sp>
      <p:sp>
        <p:nvSpPr>
          <p:cNvPr id="197653" name="Text Box 21"/>
          <p:cNvSpPr txBox="1">
            <a:spLocks noChangeArrowheads="1"/>
          </p:cNvSpPr>
          <p:nvPr/>
        </p:nvSpPr>
        <p:spPr bwMode="auto">
          <a:xfrm>
            <a:off x="6154738" y="5949950"/>
            <a:ext cx="360362" cy="366713"/>
          </a:xfrm>
          <a:prstGeom prst="rect">
            <a:avLst/>
          </a:prstGeom>
          <a:noFill/>
          <a:ln w="9525">
            <a:noFill/>
            <a:miter lim="800000"/>
            <a:headEnd/>
            <a:tailEnd/>
          </a:ln>
          <a:effectLst/>
        </p:spPr>
        <p:txBody>
          <a:bodyPr>
            <a:spAutoFit/>
          </a:bodyPr>
          <a:lstStyle/>
          <a:p>
            <a:pPr>
              <a:spcBef>
                <a:spcPct val="50000"/>
              </a:spcBef>
            </a:pPr>
            <a:r>
              <a:rPr lang="fr-FR" sz="1800" b="1"/>
              <a:t>1</a:t>
            </a:r>
          </a:p>
        </p:txBody>
      </p:sp>
      <p:sp>
        <p:nvSpPr>
          <p:cNvPr id="197654" name="Text Box 22"/>
          <p:cNvSpPr txBox="1">
            <a:spLocks noChangeArrowheads="1"/>
          </p:cNvSpPr>
          <p:nvPr/>
        </p:nvSpPr>
        <p:spPr bwMode="auto">
          <a:xfrm>
            <a:off x="3923507" y="5949950"/>
            <a:ext cx="576261" cy="369332"/>
          </a:xfrm>
          <a:prstGeom prst="rect">
            <a:avLst/>
          </a:prstGeom>
          <a:noFill/>
          <a:ln w="9525">
            <a:noFill/>
            <a:miter lim="800000"/>
            <a:headEnd/>
            <a:tailEnd/>
          </a:ln>
          <a:effectLst/>
        </p:spPr>
        <p:txBody>
          <a:bodyPr wrap="square">
            <a:spAutoFit/>
          </a:bodyPr>
          <a:lstStyle/>
          <a:p>
            <a:pPr>
              <a:spcBef>
                <a:spcPct val="50000"/>
              </a:spcBef>
            </a:pPr>
            <a:r>
              <a:rPr lang="fr-FR" sz="1800" b="1" dirty="0"/>
              <a:t>10</a:t>
            </a:r>
          </a:p>
        </p:txBody>
      </p:sp>
      <p:sp>
        <p:nvSpPr>
          <p:cNvPr id="197655" name="Text Box 23"/>
          <p:cNvSpPr txBox="1">
            <a:spLocks noChangeArrowheads="1"/>
          </p:cNvSpPr>
          <p:nvPr/>
        </p:nvSpPr>
        <p:spPr bwMode="auto">
          <a:xfrm>
            <a:off x="8407004" y="5949476"/>
            <a:ext cx="251618" cy="366713"/>
          </a:xfrm>
          <a:prstGeom prst="rect">
            <a:avLst/>
          </a:prstGeom>
          <a:noFill/>
          <a:ln w="9525">
            <a:noFill/>
            <a:miter lim="800000"/>
            <a:headEnd/>
            <a:tailEnd/>
          </a:ln>
          <a:effectLst/>
        </p:spPr>
        <p:txBody>
          <a:bodyPr wrap="square">
            <a:spAutoFit/>
          </a:bodyPr>
          <a:lstStyle/>
          <a:p>
            <a:pPr>
              <a:spcBef>
                <a:spcPct val="50000"/>
              </a:spcBef>
            </a:pPr>
            <a:r>
              <a:rPr lang="fr-FR" sz="1800" b="1" dirty="0"/>
              <a:t>0</a:t>
            </a:r>
          </a:p>
        </p:txBody>
      </p:sp>
      <p:sp>
        <p:nvSpPr>
          <p:cNvPr id="197656" name="Text Box 24"/>
          <p:cNvSpPr txBox="1">
            <a:spLocks noChangeArrowheads="1"/>
          </p:cNvSpPr>
          <p:nvPr/>
        </p:nvSpPr>
        <p:spPr bwMode="auto">
          <a:xfrm>
            <a:off x="3562350" y="3933825"/>
            <a:ext cx="649288" cy="366713"/>
          </a:xfrm>
          <a:prstGeom prst="rect">
            <a:avLst/>
          </a:prstGeom>
          <a:noFill/>
          <a:ln w="9525">
            <a:noFill/>
            <a:miter lim="800000"/>
            <a:headEnd/>
            <a:tailEnd/>
          </a:ln>
          <a:effectLst/>
        </p:spPr>
        <p:txBody>
          <a:bodyPr>
            <a:spAutoFit/>
          </a:bodyPr>
          <a:lstStyle/>
          <a:p>
            <a:pPr>
              <a:spcBef>
                <a:spcPct val="50000"/>
              </a:spcBef>
            </a:pPr>
            <a:r>
              <a:rPr lang="fr-FR" sz="1800" b="1" dirty="0"/>
              <a:t>10%</a:t>
            </a:r>
          </a:p>
        </p:txBody>
      </p:sp>
      <p:sp>
        <p:nvSpPr>
          <p:cNvPr id="197657" name="Text Box 25"/>
          <p:cNvSpPr txBox="1">
            <a:spLocks noChangeArrowheads="1"/>
          </p:cNvSpPr>
          <p:nvPr/>
        </p:nvSpPr>
        <p:spPr bwMode="auto">
          <a:xfrm>
            <a:off x="4498975" y="2854325"/>
            <a:ext cx="1512888"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a:solidFill>
                  <a:schemeClr val="bg1"/>
                </a:solidFill>
              </a:rPr>
              <a:t>Star</a:t>
            </a:r>
          </a:p>
        </p:txBody>
      </p:sp>
      <p:sp>
        <p:nvSpPr>
          <p:cNvPr id="197658" name="Text Box 26"/>
          <p:cNvSpPr txBox="1">
            <a:spLocks noChangeArrowheads="1"/>
          </p:cNvSpPr>
          <p:nvPr/>
        </p:nvSpPr>
        <p:spPr bwMode="auto">
          <a:xfrm>
            <a:off x="6731000" y="2854325"/>
            <a:ext cx="1512888"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Dilemmes</a:t>
            </a:r>
          </a:p>
        </p:txBody>
      </p:sp>
      <p:sp>
        <p:nvSpPr>
          <p:cNvPr id="197659" name="Text Box 27"/>
          <p:cNvSpPr txBox="1">
            <a:spLocks noChangeArrowheads="1"/>
          </p:cNvSpPr>
          <p:nvPr/>
        </p:nvSpPr>
        <p:spPr bwMode="auto">
          <a:xfrm>
            <a:off x="4498975" y="4799013"/>
            <a:ext cx="1512888"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Vache à lait</a:t>
            </a:r>
          </a:p>
        </p:txBody>
      </p:sp>
      <p:sp>
        <p:nvSpPr>
          <p:cNvPr id="197660" name="Text Box 28"/>
          <p:cNvSpPr txBox="1">
            <a:spLocks noChangeArrowheads="1"/>
          </p:cNvSpPr>
          <p:nvPr/>
        </p:nvSpPr>
        <p:spPr bwMode="auto">
          <a:xfrm>
            <a:off x="6659563" y="4799013"/>
            <a:ext cx="1512887"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Poids</a:t>
            </a:r>
            <a:r>
              <a:rPr lang="fr-FR" sz="1800" dirty="0"/>
              <a:t> </a:t>
            </a:r>
            <a:r>
              <a:rPr lang="fr-FR" sz="1800" dirty="0">
                <a:solidFill>
                  <a:schemeClr val="bg1"/>
                </a:solidFill>
              </a:rPr>
              <a:t>mort</a:t>
            </a:r>
          </a:p>
        </p:txBody>
      </p:sp>
      <p:sp>
        <p:nvSpPr>
          <p:cNvPr id="197661" name="Rectangle 29"/>
          <p:cNvSpPr>
            <a:spLocks noChangeArrowheads="1"/>
          </p:cNvSpPr>
          <p:nvPr/>
        </p:nvSpPr>
        <p:spPr bwMode="auto">
          <a:xfrm>
            <a:off x="286935" y="4572038"/>
            <a:ext cx="3095625" cy="1381782"/>
          </a:xfrm>
          <a:prstGeom prst="rect">
            <a:avLst/>
          </a:prstGeom>
          <a:noFill/>
          <a:ln w="9525">
            <a:solidFill>
              <a:srgbClr val="3333CC"/>
            </a:solidFill>
            <a:miter lim="800000"/>
            <a:headEnd/>
            <a:tailEnd/>
          </a:ln>
          <a:effectLst/>
        </p:spPr>
        <p:txBody>
          <a:bodyPr/>
          <a:lstStyle/>
          <a:p>
            <a:pPr marL="180975" indent="-179388">
              <a:spcBef>
                <a:spcPct val="20000"/>
              </a:spcBef>
              <a:buFontTx/>
              <a:buChar char="•"/>
            </a:pPr>
            <a:r>
              <a:rPr lang="fr-FR" sz="1500" dirty="0">
                <a:solidFill>
                  <a:schemeClr val="accent6">
                    <a:lumMod val="75000"/>
                  </a:schemeClr>
                </a:solidFill>
              </a:rPr>
              <a:t>La matrice BCG a l’avantage d’être simple. Elle repose fortement sur l’avantage concurrentiel lié aux volumes </a:t>
            </a:r>
            <a:r>
              <a:rPr lang="fr-FR" sz="1300" dirty="0">
                <a:solidFill>
                  <a:schemeClr val="accent6">
                    <a:lumMod val="75000"/>
                  </a:schemeClr>
                </a:solidFill>
              </a:rPr>
              <a:t>(effet d’expérience et économie d’échelle). </a:t>
            </a:r>
          </a:p>
        </p:txBody>
      </p:sp>
    </p:spTree>
  </p:cSld>
  <p:clrMapOvr>
    <a:masterClrMapping/>
  </p:clrMapOvr>
  <p:transition spd="med">
    <p:randomBar/>
  </p:transition>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292</a:t>
            </a:fld>
            <a:endParaRPr lang="fr-FR"/>
          </a:p>
        </p:txBody>
      </p:sp>
      <p:sp>
        <p:nvSpPr>
          <p:cNvPr id="197638" name="Rectangle 6"/>
          <p:cNvSpPr>
            <a:spLocks noGrp="1" noChangeArrowheads="1"/>
          </p:cNvSpPr>
          <p:nvPr>
            <p:ph type="title" idx="4294967295"/>
          </p:nvPr>
        </p:nvSpPr>
        <p:spPr>
          <a:xfrm>
            <a:off x="2622549" y="188640"/>
            <a:ext cx="3605635"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4" name="Espace réservé du contenu 2"/>
          <p:cNvSpPr txBox="1">
            <a:spLocks/>
          </p:cNvSpPr>
          <p:nvPr/>
        </p:nvSpPr>
        <p:spPr>
          <a:xfrm>
            <a:off x="254140" y="1844824"/>
            <a:ext cx="8568952" cy="4104456"/>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endParaRPr lang="fr-FR" sz="2000" kern="0" dirty="0"/>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Un bon système de comptabilité analytique doit permettre d’identifier la rentabilité des différents produits.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 </a:t>
            </a:r>
            <a:r>
              <a:rPr lang="fr-FR" sz="1800" b="1" kern="0" dirty="0">
                <a:solidFill>
                  <a:schemeClr val="accent6">
                    <a:lumMod val="75000"/>
                  </a:schemeClr>
                </a:solidFill>
                <a:latin typeface="Arial" panose="020B0604020202020204" pitchFamily="34" charset="0"/>
                <a:cs typeface="Arial" panose="020B0604020202020204" pitchFamily="34" charset="0"/>
              </a:rPr>
              <a:t>modèle du BCG</a:t>
            </a:r>
            <a:r>
              <a:rPr lang="fr-FR" sz="1800" kern="0" dirty="0">
                <a:solidFill>
                  <a:schemeClr val="accent6">
                    <a:lumMod val="75000"/>
                  </a:schemeClr>
                </a:solidFill>
                <a:latin typeface="Arial" panose="020B0604020202020204" pitchFamily="34" charset="0"/>
                <a:cs typeface="Arial" panose="020B0604020202020204" pitchFamily="34" charset="0"/>
              </a:rPr>
              <a:t> d’analyse d’un portefeuille d’activités est une matrice d’évaluation des activités d’une entreprise développé dans les années 1960 qui distingue quatre types de produits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a:t>
            </a:r>
            <a:r>
              <a:rPr lang="fr-FR" sz="1800" b="1" kern="0" dirty="0">
                <a:solidFill>
                  <a:schemeClr val="accent6">
                    <a:lumMod val="75000"/>
                  </a:schemeClr>
                </a:solidFill>
                <a:latin typeface="Arial" panose="020B0604020202020204" pitchFamily="34" charset="0"/>
                <a:cs typeface="Arial" panose="020B0604020202020204" pitchFamily="34" charset="0"/>
              </a:rPr>
              <a:t>stars</a:t>
            </a:r>
            <a:r>
              <a:rPr lang="fr-FR" sz="1800" kern="0" dirty="0">
                <a:solidFill>
                  <a:schemeClr val="accent6">
                    <a:lumMod val="75000"/>
                  </a:schemeClr>
                </a:solidFill>
                <a:latin typeface="Arial" panose="020B0604020202020204" pitchFamily="34" charset="0"/>
                <a:cs typeface="Arial" panose="020B0604020202020204" pitchFamily="34" charset="0"/>
              </a:rPr>
              <a:t>.</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a:t>
            </a:r>
            <a:r>
              <a:rPr lang="fr-FR" sz="1800" b="1" kern="0" dirty="0">
                <a:solidFill>
                  <a:schemeClr val="accent6">
                    <a:lumMod val="75000"/>
                  </a:schemeClr>
                </a:solidFill>
                <a:latin typeface="Arial" panose="020B0604020202020204" pitchFamily="34" charset="0"/>
                <a:cs typeface="Arial" panose="020B0604020202020204" pitchFamily="34" charset="0"/>
              </a:rPr>
              <a:t>dilemmes</a:t>
            </a:r>
            <a:r>
              <a:rPr lang="fr-FR" sz="1800" kern="0" dirty="0">
                <a:solidFill>
                  <a:schemeClr val="accent6">
                    <a:lumMod val="75000"/>
                  </a:schemeClr>
                </a:solidFill>
                <a:latin typeface="Arial" panose="020B0604020202020204" pitchFamily="34" charset="0"/>
                <a:cs typeface="Arial" panose="020B0604020202020204" pitchFamily="34" charset="0"/>
              </a:rPr>
              <a:t>.</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a:t>
            </a:r>
            <a:r>
              <a:rPr lang="fr-FR" sz="1800" b="1" kern="0" dirty="0">
                <a:solidFill>
                  <a:schemeClr val="accent6">
                    <a:lumMod val="75000"/>
                  </a:schemeClr>
                </a:solidFill>
                <a:latin typeface="Arial" panose="020B0604020202020204" pitchFamily="34" charset="0"/>
                <a:cs typeface="Arial" panose="020B0604020202020204" pitchFamily="34" charset="0"/>
              </a:rPr>
              <a:t>vaches à lait</a:t>
            </a:r>
            <a:r>
              <a:rPr lang="fr-FR" sz="1800" kern="0" dirty="0">
                <a:solidFill>
                  <a:schemeClr val="accent6">
                    <a:lumMod val="75000"/>
                  </a:schemeClr>
                </a:solidFill>
                <a:latin typeface="Arial" panose="020B0604020202020204" pitchFamily="34" charset="0"/>
                <a:cs typeface="Arial" panose="020B0604020202020204" pitchFamily="34" charset="0"/>
              </a:rPr>
              <a:t>.</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a:t>
            </a:r>
            <a:r>
              <a:rPr lang="fr-FR" sz="1800" b="1" kern="0" dirty="0">
                <a:solidFill>
                  <a:schemeClr val="accent6">
                    <a:lumMod val="75000"/>
                  </a:schemeClr>
                </a:solidFill>
                <a:latin typeface="Arial" panose="020B0604020202020204" pitchFamily="34" charset="0"/>
                <a:cs typeface="Arial" panose="020B0604020202020204" pitchFamily="34" charset="0"/>
              </a:rPr>
              <a:t>poids morts</a:t>
            </a:r>
            <a:r>
              <a:rPr lang="fr-FR" sz="2000" kern="0" dirty="0"/>
              <a:t>.</a:t>
            </a:r>
            <a:endParaRPr lang="fr-FR" kern="0" dirty="0"/>
          </a:p>
          <a:p>
            <a:pPr marL="0" indent="0">
              <a:buFontTx/>
              <a:buNone/>
            </a:pPr>
            <a:endParaRPr lang="fr-FR" kern="0" dirty="0"/>
          </a:p>
        </p:txBody>
      </p:sp>
    </p:spTree>
    <p:extLst>
      <p:ext uri="{BB962C8B-B14F-4D97-AF65-F5344CB8AC3E}">
        <p14:creationId xmlns:p14="http://schemas.microsoft.com/office/powerpoint/2010/main" val="3670077998"/>
      </p:ext>
    </p:extLst>
  </p:cSld>
  <p:clrMapOvr>
    <a:masterClrMapping/>
  </p:clrMapOvr>
  <p:transition spd="med">
    <p:randomBa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293</a:t>
            </a:fld>
            <a:endParaRPr lang="fr-FR"/>
          </a:p>
        </p:txBody>
      </p:sp>
      <p:sp>
        <p:nvSpPr>
          <p:cNvPr id="197638" name="Rectangle 6"/>
          <p:cNvSpPr>
            <a:spLocks noGrp="1" noChangeArrowheads="1"/>
          </p:cNvSpPr>
          <p:nvPr>
            <p:ph type="title" idx="4294967295"/>
          </p:nvPr>
        </p:nvSpPr>
        <p:spPr>
          <a:xfrm>
            <a:off x="2622549" y="188640"/>
            <a:ext cx="3893667"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280524" y="1772816"/>
            <a:ext cx="8568952" cy="5251014"/>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900" kern="0" dirty="0">
                <a:solidFill>
                  <a:schemeClr val="accent6">
                    <a:lumMod val="75000"/>
                  </a:schemeClr>
                </a:solidFill>
                <a:latin typeface="Arial" panose="020B0604020202020204" pitchFamily="34" charset="0"/>
                <a:cs typeface="Arial" panose="020B0604020202020204" pitchFamily="34" charset="0"/>
              </a:rPr>
              <a:t>La matrice BCG vise à aider à </a:t>
            </a:r>
            <a:r>
              <a:rPr lang="fr-FR" sz="1900" b="1" kern="0" dirty="0">
                <a:solidFill>
                  <a:schemeClr val="accent6">
                    <a:lumMod val="75000"/>
                  </a:schemeClr>
                </a:solidFill>
                <a:latin typeface="Arial" panose="020B0604020202020204" pitchFamily="34" charset="0"/>
                <a:cs typeface="Arial" panose="020B0604020202020204" pitchFamily="34" charset="0"/>
              </a:rPr>
              <a:t>choisir les activités et produits prioritaires </a:t>
            </a:r>
            <a:r>
              <a:rPr lang="fr-FR" sz="1900" kern="0" dirty="0">
                <a:solidFill>
                  <a:schemeClr val="accent6">
                    <a:lumMod val="75000"/>
                  </a:schemeClr>
                </a:solidFill>
                <a:latin typeface="Arial" panose="020B0604020202020204" pitchFamily="34" charset="0"/>
                <a:cs typeface="Arial" panose="020B0604020202020204" pitchFamily="34" charset="0"/>
              </a:rPr>
              <a:t>d’une entreprise en les évaluant à partir de deux critères objectifs :.</a:t>
            </a:r>
          </a:p>
          <a:p>
            <a:pPr marL="0" indent="0" algn="just">
              <a:buFontTx/>
              <a:buNone/>
            </a:pPr>
            <a:endParaRPr lang="fr-FR" sz="1900" kern="0" dirty="0">
              <a:solidFill>
                <a:schemeClr val="accent6">
                  <a:lumMod val="75000"/>
                </a:schemeClr>
              </a:solidFill>
              <a:latin typeface="Arial" panose="020B0604020202020204" pitchFamily="34" charset="0"/>
              <a:cs typeface="Arial" panose="020B0604020202020204" pitchFamily="34" charset="0"/>
            </a:endParaRPr>
          </a:p>
          <a:p>
            <a:pPr algn="just"/>
            <a:r>
              <a:rPr lang="fr-FR" sz="1900" kern="0" dirty="0">
                <a:solidFill>
                  <a:schemeClr val="accent6">
                    <a:lumMod val="75000"/>
                  </a:schemeClr>
                </a:solidFill>
                <a:latin typeface="Arial" panose="020B0604020202020204" pitchFamily="34" charset="0"/>
                <a:cs typeface="Arial" panose="020B0604020202020204" pitchFamily="34" charset="0"/>
              </a:rPr>
              <a:t>Le </a:t>
            </a:r>
            <a:r>
              <a:rPr lang="fr-FR" sz="1900" b="1" kern="0" dirty="0">
                <a:solidFill>
                  <a:schemeClr val="accent6">
                    <a:lumMod val="75000"/>
                  </a:schemeClr>
                </a:solidFill>
                <a:latin typeface="Arial" panose="020B0604020202020204" pitchFamily="34" charset="0"/>
                <a:cs typeface="Arial" panose="020B0604020202020204" pitchFamily="34" charset="0"/>
              </a:rPr>
              <a:t>taux de croissance du marché </a:t>
            </a:r>
            <a:r>
              <a:rPr lang="fr-FR" sz="1900" kern="0" dirty="0">
                <a:solidFill>
                  <a:schemeClr val="accent6">
                    <a:lumMod val="75000"/>
                  </a:schemeClr>
                </a:solidFill>
                <a:latin typeface="Arial" panose="020B0604020202020204" pitchFamily="34" charset="0"/>
                <a:cs typeface="Arial" panose="020B0604020202020204" pitchFamily="34" charset="0"/>
              </a:rPr>
              <a:t>est mesuré, pour le passé, à partir des données statistiques disponibles, et le taux de croissance futur probable est estimé par des méthodes de prévision.</a:t>
            </a:r>
          </a:p>
          <a:p>
            <a:pPr marL="0" indent="0" algn="just">
              <a:buFontTx/>
              <a:buNone/>
            </a:pPr>
            <a:endParaRPr lang="fr-FR" sz="1900" kern="0" dirty="0">
              <a:solidFill>
                <a:schemeClr val="accent6">
                  <a:lumMod val="75000"/>
                </a:schemeClr>
              </a:solidFill>
              <a:latin typeface="Arial" panose="020B0604020202020204" pitchFamily="34" charset="0"/>
              <a:cs typeface="Arial" panose="020B0604020202020204" pitchFamily="34" charset="0"/>
            </a:endParaRPr>
          </a:p>
          <a:p>
            <a:pPr algn="just"/>
            <a:r>
              <a:rPr lang="fr-FR" sz="1900" kern="0" dirty="0">
                <a:solidFill>
                  <a:schemeClr val="accent6">
                    <a:lumMod val="75000"/>
                  </a:schemeClr>
                </a:solidFill>
                <a:latin typeface="Arial" panose="020B0604020202020204" pitchFamily="34" charset="0"/>
                <a:cs typeface="Arial" panose="020B0604020202020204" pitchFamily="34" charset="0"/>
              </a:rPr>
              <a:t>La </a:t>
            </a:r>
            <a:r>
              <a:rPr lang="fr-FR" sz="1900" b="1" kern="0" dirty="0">
                <a:solidFill>
                  <a:schemeClr val="accent6">
                    <a:lumMod val="75000"/>
                  </a:schemeClr>
                </a:solidFill>
                <a:latin typeface="Arial" panose="020B0604020202020204" pitchFamily="34" charset="0"/>
                <a:cs typeface="Arial" panose="020B0604020202020204" pitchFamily="34" charset="0"/>
              </a:rPr>
              <a:t>part de marché relative </a:t>
            </a:r>
            <a:r>
              <a:rPr lang="fr-FR" sz="1900" kern="0" dirty="0">
                <a:solidFill>
                  <a:schemeClr val="accent6">
                    <a:lumMod val="75000"/>
                  </a:schemeClr>
                </a:solidFill>
                <a:latin typeface="Arial" panose="020B0604020202020204" pitchFamily="34" charset="0"/>
                <a:cs typeface="Arial" panose="020B0604020202020204" pitchFamily="34" charset="0"/>
              </a:rPr>
              <a:t>détenue par l’entreprise est mesurée par le rapport entre sa propre part de marché (chiffre d’affaires de l’entreprise / chiffre d’affaires du marché) et celle de son concurrent le plus important.</a:t>
            </a:r>
          </a:p>
          <a:p>
            <a:pPr algn="just"/>
            <a:endParaRPr lang="fr-FR" sz="1600" u="sng" kern="0" dirty="0">
              <a:solidFill>
                <a:schemeClr val="accent6">
                  <a:lumMod val="75000"/>
                </a:schemeClr>
              </a:solidFill>
            </a:endParaRPr>
          </a:p>
          <a:p>
            <a:pPr marL="0" indent="0" algn="just">
              <a:buFontTx/>
              <a:buNone/>
            </a:pPr>
            <a:r>
              <a:rPr lang="fr-FR" sz="1500" b="1" kern="0" dirty="0">
                <a:solidFill>
                  <a:schemeClr val="accent6">
                    <a:lumMod val="75000"/>
                  </a:schemeClr>
                </a:solidFill>
              </a:rPr>
              <a:t>Ex </a:t>
            </a:r>
            <a:r>
              <a:rPr lang="fr-FR" sz="1500" kern="0" dirty="0">
                <a:solidFill>
                  <a:schemeClr val="accent6">
                    <a:lumMod val="75000"/>
                  </a:schemeClr>
                </a:solidFill>
              </a:rPr>
              <a:t>: </a:t>
            </a:r>
            <a:r>
              <a:rPr lang="fr-FR" sz="1500" i="1" kern="0" dirty="0">
                <a:solidFill>
                  <a:schemeClr val="accent6">
                    <a:lumMod val="75000"/>
                  </a:schemeClr>
                </a:solidFill>
              </a:rPr>
              <a:t>Si l’entreprise est leader sur son marché avec une part de marché de 30 % et que son principal concurrent possède une part de 20 %, la part relative de marché de l’entreprise sera de 30/20, soit 1,5.</a:t>
            </a:r>
            <a:endParaRPr lang="fr-FR" sz="1500" kern="0" dirty="0">
              <a:solidFill>
                <a:schemeClr val="accent6">
                  <a:lumMod val="75000"/>
                </a:schemeClr>
              </a:solidFill>
            </a:endParaRPr>
          </a:p>
          <a:p>
            <a:pPr marL="0" indent="0" algn="just">
              <a:buFontTx/>
              <a:buNone/>
            </a:pPr>
            <a:r>
              <a:rPr lang="fr-FR" sz="1500" i="1" kern="0" dirty="0">
                <a:solidFill>
                  <a:schemeClr val="accent6">
                    <a:lumMod val="75000"/>
                  </a:schemeClr>
                </a:solidFill>
              </a:rPr>
              <a:t>Si, au contraire, l’entreprise fait partie des petits producteurs et possède une part de marché de 10 %, alors que son principal concurrent en a 40, sa part sera de 10/40 soit 0,25.</a:t>
            </a:r>
            <a:endParaRPr lang="fr-FR" sz="1500" kern="0" dirty="0">
              <a:solidFill>
                <a:schemeClr val="accent6">
                  <a:lumMod val="75000"/>
                </a:schemeClr>
              </a:solidFill>
            </a:endParaRPr>
          </a:p>
          <a:p>
            <a:pPr marL="0" indent="0">
              <a:buFontTx/>
              <a:buNone/>
            </a:pPr>
            <a:endParaRPr lang="fr-FR" sz="1700" kern="0" dirty="0"/>
          </a:p>
        </p:txBody>
      </p:sp>
    </p:spTree>
    <p:extLst>
      <p:ext uri="{BB962C8B-B14F-4D97-AF65-F5344CB8AC3E}">
        <p14:creationId xmlns:p14="http://schemas.microsoft.com/office/powerpoint/2010/main" val="2622019767"/>
      </p:ext>
    </p:extLst>
  </p:cSld>
  <p:clrMapOvr>
    <a:masterClrMapping/>
  </p:clrMapOvr>
  <p:transition spd="med">
    <p:randomBa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294</a:t>
            </a:fld>
            <a:endParaRPr lang="fr-FR"/>
          </a:p>
        </p:txBody>
      </p:sp>
      <p:sp>
        <p:nvSpPr>
          <p:cNvPr id="197638" name="Rectangle 6"/>
          <p:cNvSpPr>
            <a:spLocks noGrp="1" noChangeArrowheads="1"/>
          </p:cNvSpPr>
          <p:nvPr>
            <p:ph type="title" idx="4294967295"/>
          </p:nvPr>
        </p:nvSpPr>
        <p:spPr>
          <a:xfrm>
            <a:off x="2622549" y="188640"/>
            <a:ext cx="3605635"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280524" y="1916832"/>
            <a:ext cx="8568952" cy="4248472"/>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x-none" sz="1800" kern="0">
                <a:solidFill>
                  <a:schemeClr val="accent6">
                    <a:lumMod val="75000"/>
                  </a:schemeClr>
                </a:solidFill>
                <a:latin typeface="Arial" panose="020B0604020202020204" pitchFamily="34" charset="0"/>
                <a:cs typeface="Arial" panose="020B0604020202020204" pitchFamily="34" charset="0"/>
              </a:rPr>
              <a:t>À partir de ces deux mesures, le modèle du BCG permet de situer sur une matrice l’ensemble des activités de l’entreprise. Sur cette matrice, l’axe des ordonnées représente les taux de croissance et l’axe des abscisses les parts de marché relatives.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a:solidFill>
                  <a:schemeClr val="accent6">
                    <a:lumMod val="75000"/>
                  </a:schemeClr>
                </a:solidFill>
                <a:latin typeface="Arial" panose="020B0604020202020204" pitchFamily="34" charset="0"/>
                <a:cs typeface="Arial" panose="020B0604020202020204" pitchFamily="34" charset="0"/>
              </a:rPr>
              <a:t>Chaque activité est située au point de la matrice qui lui correspond</a:t>
            </a:r>
            <a:r>
              <a:rPr lang="fr-FR" sz="1800" kern="0" dirty="0">
                <a:solidFill>
                  <a:schemeClr val="accent6">
                    <a:lumMod val="75000"/>
                  </a:schemeClr>
                </a:solidFill>
                <a:latin typeface="Arial" panose="020B0604020202020204" pitchFamily="34" charset="0"/>
                <a:cs typeface="Arial" panose="020B0604020202020204" pitchFamily="34" charset="0"/>
              </a:rPr>
              <a:t> et est représentée par un cercle d’une surface proportionnelle au chiffre d’affaires de l’entreprise dans l’activité considérée.</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a:solidFill>
                  <a:schemeClr val="accent6">
                    <a:lumMod val="75000"/>
                  </a:schemeClr>
                </a:solidFill>
                <a:latin typeface="Arial" panose="020B0604020202020204" pitchFamily="34" charset="0"/>
                <a:cs typeface="Arial" panose="020B0604020202020204" pitchFamily="34" charset="0"/>
              </a:rPr>
              <a:t>Pour la clarté de l’interprétation d’une telle matrice, on la divise en quatre zones qui croisent le taux de croissance (forts et faibles) et les parts de marché relatives (fortes et faibles).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700" kern="0" dirty="0"/>
          </a:p>
          <a:p>
            <a:pPr marL="0" indent="0">
              <a:buFontTx/>
              <a:buNone/>
            </a:pPr>
            <a:endParaRPr lang="fr-FR" sz="1700" kern="0" dirty="0"/>
          </a:p>
        </p:txBody>
      </p:sp>
    </p:spTree>
    <p:extLst>
      <p:ext uri="{BB962C8B-B14F-4D97-AF65-F5344CB8AC3E}">
        <p14:creationId xmlns:p14="http://schemas.microsoft.com/office/powerpoint/2010/main" val="2622019767"/>
      </p:ext>
    </p:extLst>
  </p:cSld>
  <p:clrMapOvr>
    <a:masterClrMapping/>
  </p:clrMapOvr>
  <p:transition spd="med">
    <p:randomBa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295</a:t>
            </a:fld>
            <a:endParaRPr lang="fr-FR"/>
          </a:p>
        </p:txBody>
      </p:sp>
      <p:sp>
        <p:nvSpPr>
          <p:cNvPr id="197638" name="Rectangle 6"/>
          <p:cNvSpPr>
            <a:spLocks noGrp="1" noChangeArrowheads="1"/>
          </p:cNvSpPr>
          <p:nvPr>
            <p:ph type="title" idx="4294967295"/>
          </p:nvPr>
        </p:nvSpPr>
        <p:spPr>
          <a:xfrm>
            <a:off x="2622549" y="188640"/>
            <a:ext cx="3677643"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38861" y="8297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27879" y="7858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83423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pic>
        <p:nvPicPr>
          <p:cNvPr id="7" name="Image 6"/>
          <p:cNvPicPr/>
          <p:nvPr/>
        </p:nvPicPr>
        <p:blipFill>
          <a:blip r:embed="rId2"/>
          <a:stretch>
            <a:fillRect/>
          </a:stretch>
        </p:blipFill>
        <p:spPr>
          <a:xfrm>
            <a:off x="1682176" y="1441141"/>
            <a:ext cx="5851081" cy="5012193"/>
          </a:xfrm>
          <a:prstGeom prst="rect">
            <a:avLst/>
          </a:prstGeom>
          <a:ln>
            <a:solidFill>
              <a:srgbClr val="3333CC"/>
            </a:solidFill>
          </a:ln>
        </p:spPr>
      </p:pic>
      <p:sp>
        <p:nvSpPr>
          <p:cNvPr id="8" name="Rectangle 6"/>
          <p:cNvSpPr txBox="1">
            <a:spLocks noChangeArrowheads="1"/>
          </p:cNvSpPr>
          <p:nvPr/>
        </p:nvSpPr>
        <p:spPr>
          <a:xfrm>
            <a:off x="395536" y="1844824"/>
            <a:ext cx="1440160" cy="252028"/>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200" b="1" kern="0" dirty="0">
                <a:solidFill>
                  <a:schemeClr val="accent6">
                    <a:lumMod val="75000"/>
                  </a:schemeClr>
                </a:solidFill>
              </a:rPr>
              <a:t>Ordonnées</a:t>
            </a:r>
          </a:p>
        </p:txBody>
      </p:sp>
      <p:sp>
        <p:nvSpPr>
          <p:cNvPr id="9" name="Rectangle 6"/>
          <p:cNvSpPr txBox="1">
            <a:spLocks noChangeArrowheads="1"/>
          </p:cNvSpPr>
          <p:nvPr/>
        </p:nvSpPr>
        <p:spPr>
          <a:xfrm>
            <a:off x="7703840" y="6201306"/>
            <a:ext cx="1440160" cy="252028"/>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200" b="1" kern="0" dirty="0">
                <a:solidFill>
                  <a:schemeClr val="accent6">
                    <a:lumMod val="75000"/>
                  </a:schemeClr>
                </a:solidFill>
              </a:rPr>
              <a:t>Abscisses</a:t>
            </a:r>
          </a:p>
        </p:txBody>
      </p:sp>
    </p:spTree>
    <p:extLst>
      <p:ext uri="{BB962C8B-B14F-4D97-AF65-F5344CB8AC3E}">
        <p14:creationId xmlns:p14="http://schemas.microsoft.com/office/powerpoint/2010/main" val="2622019767"/>
      </p:ext>
    </p:extLst>
  </p:cSld>
  <p:clrMapOvr>
    <a:masterClrMapping/>
  </p:clrMapOvr>
  <p:transition spd="med">
    <p:randomBar/>
  </p:transition>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296</a:t>
            </a:fld>
            <a:endParaRPr lang="fr-FR"/>
          </a:p>
        </p:txBody>
      </p:sp>
      <p:sp>
        <p:nvSpPr>
          <p:cNvPr id="197638" name="Rectangle 6"/>
          <p:cNvSpPr>
            <a:spLocks noGrp="1" noChangeArrowheads="1"/>
          </p:cNvSpPr>
          <p:nvPr>
            <p:ph type="title" idx="4294967295"/>
          </p:nvPr>
        </p:nvSpPr>
        <p:spPr>
          <a:xfrm>
            <a:off x="2622549" y="188640"/>
            <a:ext cx="3605635"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280524" y="1606986"/>
            <a:ext cx="8568952" cy="3406190"/>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 </a:t>
            </a:r>
            <a:r>
              <a:rPr lang="x-none" sz="1800" b="1" kern="0" dirty="0">
                <a:solidFill>
                  <a:schemeClr val="accent6">
                    <a:lumMod val="75000"/>
                  </a:schemeClr>
                </a:solidFill>
                <a:latin typeface="Arial" panose="020B0604020202020204" pitchFamily="34" charset="0"/>
                <a:cs typeface="Arial" panose="020B0604020202020204" pitchFamily="34" charset="0"/>
              </a:rPr>
              <a:t>Les dilemmes </a:t>
            </a:r>
            <a:r>
              <a:rPr lang="fr-FR" sz="1800" b="1" kern="0" dirty="0">
                <a:solidFill>
                  <a:schemeClr val="accent6">
                    <a:lumMod val="75000"/>
                  </a:schemeClr>
                </a:solidFill>
                <a:latin typeface="Arial" panose="020B0604020202020204" pitchFamily="34" charset="0"/>
                <a:cs typeface="Arial" panose="020B0604020202020204" pitchFamily="34" charset="0"/>
              </a:rPr>
              <a:t>:</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r>
              <a:rPr lang="x-none" sz="1200" kern="0" dirty="0">
                <a:solidFill>
                  <a:schemeClr val="accent6">
                    <a:lumMod val="75000"/>
                  </a:schemeClr>
                </a:solidFill>
                <a:latin typeface="Arial" panose="020B0604020202020204" pitchFamily="34" charset="0"/>
                <a:cs typeface="Arial" panose="020B0604020202020204" pitchFamily="34" charset="0"/>
              </a:rPr>
              <a:t>Les activités se situant dans le quadrant supérieur droit (croissance forte, part de marché faible) sont appelées « dilemmes ». </a:t>
            </a:r>
            <a:endParaRPr lang="fr-FR" sz="12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firme est confrontée à un choix difficile : </a:t>
            </a:r>
            <a:r>
              <a:rPr lang="fr-FR" sz="1800" b="1" kern="0" dirty="0">
                <a:solidFill>
                  <a:schemeClr val="accent6">
                    <a:lumMod val="75000"/>
                  </a:schemeClr>
                </a:solidFill>
                <a:latin typeface="Arial" panose="020B0604020202020204" pitchFamily="34" charset="0"/>
                <a:cs typeface="Arial" panose="020B0604020202020204" pitchFamily="34" charset="0"/>
              </a:rPr>
              <a:t>investir massivement</a:t>
            </a:r>
            <a:r>
              <a:rPr lang="fr-FR" sz="1800" kern="0" dirty="0">
                <a:solidFill>
                  <a:schemeClr val="accent6">
                    <a:lumMod val="75000"/>
                  </a:schemeClr>
                </a:solidFill>
                <a:latin typeface="Arial" panose="020B0604020202020204" pitchFamily="34" charset="0"/>
                <a:cs typeface="Arial" panose="020B0604020202020204" pitchFamily="34" charset="0"/>
              </a:rPr>
              <a:t> (plus que les leaders) en espérant construire une position forte (améliorer sa position concurrentielle), quitte à sacrifier ses marges, </a:t>
            </a:r>
            <a:r>
              <a:rPr lang="fr-FR" sz="1800" b="1" kern="0" dirty="0">
                <a:solidFill>
                  <a:schemeClr val="accent6">
                    <a:lumMod val="75000"/>
                  </a:schemeClr>
                </a:solidFill>
                <a:latin typeface="Arial" panose="020B0604020202020204" pitchFamily="34" charset="0"/>
                <a:cs typeface="Arial" panose="020B0604020202020204" pitchFamily="34" charset="0"/>
              </a:rPr>
              <a:t>ou céder l’activité dilemme</a:t>
            </a:r>
            <a:r>
              <a:rPr lang="fr-FR" sz="1800" kern="0" dirty="0">
                <a:solidFill>
                  <a:schemeClr val="accent6">
                    <a:lumMod val="75000"/>
                  </a:schemeClr>
                </a:solidFill>
                <a:latin typeface="Arial" panose="020B0604020202020204" pitchFamily="34" charset="0"/>
                <a:cs typeface="Arial" panose="020B0604020202020204" pitchFamily="34" charset="0"/>
              </a:rPr>
              <a:t> si les investissements sont trop lourds ou si elle considère qu’il est impossible de rattraper les leaders. </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 </a:t>
            </a:r>
            <a:r>
              <a:rPr lang="fr-FR" sz="1800" b="1" kern="0" dirty="0">
                <a:solidFill>
                  <a:schemeClr val="accent6">
                    <a:lumMod val="75000"/>
                  </a:schemeClr>
                </a:solidFill>
                <a:latin typeface="Arial" panose="020B0604020202020204" pitchFamily="34" charset="0"/>
                <a:cs typeface="Arial" panose="020B0604020202020204" pitchFamily="34" charset="0"/>
              </a:rPr>
              <a:t>flux de liquidité est négatif</a:t>
            </a:r>
            <a:r>
              <a:rPr lang="fr-FR" sz="1800" kern="0" dirty="0">
                <a:solidFill>
                  <a:schemeClr val="accent6">
                    <a:lumMod val="75000"/>
                  </a:schemeClr>
                </a:solidFill>
                <a:latin typeface="Arial" panose="020B0604020202020204" pitchFamily="34" charset="0"/>
                <a:cs typeface="Arial" panose="020B0604020202020204" pitchFamily="34" charset="0"/>
              </a:rPr>
              <a:t> (besoins financiers élevés). </a:t>
            </a:r>
          </a:p>
          <a:p>
            <a:pPr marL="0" indent="0">
              <a:buFontTx/>
              <a:buNone/>
            </a:pPr>
            <a:endParaRPr lang="fr-FR" sz="2000" kern="0" dirty="0"/>
          </a:p>
          <a:p>
            <a:pPr marL="0" indent="0">
              <a:buFontTx/>
              <a:buNone/>
            </a:pPr>
            <a:endParaRPr lang="fr-FR" sz="1700" kern="0" dirty="0"/>
          </a:p>
          <a:p>
            <a:pPr marL="0" indent="0">
              <a:buFontTx/>
              <a:buNone/>
            </a:pPr>
            <a:endParaRPr lang="fr-FR" sz="1700" kern="0" dirty="0"/>
          </a:p>
        </p:txBody>
      </p:sp>
      <p:pic>
        <p:nvPicPr>
          <p:cNvPr id="556034"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7" y="4907297"/>
            <a:ext cx="2847975" cy="16002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5" name="Picture 3"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7721" y="5105908"/>
            <a:ext cx="1399617" cy="120297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0" name="Image 9"/>
          <p:cNvPicPr/>
          <p:nvPr/>
        </p:nvPicPr>
        <p:blipFill>
          <a:blip r:embed="rId4"/>
          <a:stretch>
            <a:fillRect/>
          </a:stretch>
        </p:blipFill>
        <p:spPr>
          <a:xfrm>
            <a:off x="6435206" y="1520326"/>
            <a:ext cx="729584" cy="698447"/>
          </a:xfrm>
          <a:prstGeom prst="rect">
            <a:avLst/>
          </a:prstGeom>
          <a:ln>
            <a:solidFill>
              <a:srgbClr val="3333CC"/>
            </a:solidFill>
          </a:ln>
        </p:spPr>
      </p:pic>
    </p:spTree>
    <p:extLst>
      <p:ext uri="{BB962C8B-B14F-4D97-AF65-F5344CB8AC3E}">
        <p14:creationId xmlns:p14="http://schemas.microsoft.com/office/powerpoint/2010/main" val="2622019767"/>
      </p:ext>
    </p:extLst>
  </p:cSld>
  <p:clrMapOvr>
    <a:masterClrMapping/>
  </p:clrMapOvr>
  <p:transition spd="med">
    <p:randomBa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297</a:t>
            </a:fld>
            <a:endParaRPr lang="fr-FR"/>
          </a:p>
        </p:txBody>
      </p:sp>
      <p:sp>
        <p:nvSpPr>
          <p:cNvPr id="197638" name="Rectangle 6"/>
          <p:cNvSpPr>
            <a:spLocks noGrp="1" noChangeArrowheads="1"/>
          </p:cNvSpPr>
          <p:nvPr>
            <p:ph type="title" idx="4294967295"/>
          </p:nvPr>
        </p:nvSpPr>
        <p:spPr>
          <a:xfrm>
            <a:off x="2622550" y="188640"/>
            <a:ext cx="4109690"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280524" y="1628800"/>
            <a:ext cx="8568952" cy="3456384"/>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B) </a:t>
            </a:r>
            <a:r>
              <a:rPr lang="x-none" sz="1800" b="1" kern="0" dirty="0">
                <a:solidFill>
                  <a:schemeClr val="accent6">
                    <a:lumMod val="75000"/>
                  </a:schemeClr>
                </a:solidFill>
                <a:latin typeface="Arial" panose="020B0604020202020204" pitchFamily="34" charset="0"/>
                <a:cs typeface="Arial" panose="020B0604020202020204" pitchFamily="34" charset="0"/>
              </a:rPr>
              <a:t>Les stars</a:t>
            </a:r>
            <a:r>
              <a:rPr lang="fr-FR" sz="1800" b="1" kern="0" dirty="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200" kern="0" dirty="0">
                <a:solidFill>
                  <a:schemeClr val="accent6">
                    <a:lumMod val="75000"/>
                  </a:schemeClr>
                </a:solidFill>
                <a:latin typeface="Arial" panose="020B0604020202020204" pitchFamily="34" charset="0"/>
                <a:cs typeface="Arial" panose="020B0604020202020204" pitchFamily="34" charset="0"/>
              </a:rPr>
              <a:t>Le quadrant supérieur gauche correspond à des marchés ayant un fort taux de croissance, et où l’entreprise possède une part de marché relative</a:t>
            </a:r>
            <a:r>
              <a:rPr lang="fr-FR" sz="1200" kern="0" dirty="0">
                <a:solidFill>
                  <a:schemeClr val="accent6">
                    <a:lumMod val="75000"/>
                  </a:schemeClr>
                </a:solidFill>
                <a:latin typeface="Arial" panose="020B0604020202020204" pitchFamily="34" charset="0"/>
                <a:cs typeface="Arial" panose="020B0604020202020204" pitchFamily="34" charset="0"/>
              </a:rPr>
              <a:t>ment </a:t>
            </a:r>
            <a:r>
              <a:rPr lang="x-none" sz="1200" kern="0" dirty="0">
                <a:solidFill>
                  <a:schemeClr val="accent6">
                    <a:lumMod val="75000"/>
                  </a:schemeClr>
                </a:solidFill>
                <a:latin typeface="Arial" panose="020B0604020202020204" pitchFamily="34" charset="0"/>
                <a:cs typeface="Arial" panose="020B0604020202020204" pitchFamily="34" charset="0"/>
              </a:rPr>
              <a:t>élevée. On les appelle les « stars » ou vedettes. </a:t>
            </a:r>
            <a:endParaRPr lang="fr-FR" sz="12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dirty="0">
                <a:solidFill>
                  <a:schemeClr val="accent6">
                    <a:lumMod val="75000"/>
                  </a:schemeClr>
                </a:solidFill>
                <a:latin typeface="Arial" panose="020B0604020202020204" pitchFamily="34" charset="0"/>
                <a:cs typeface="Arial" panose="020B0604020202020204" pitchFamily="34" charset="0"/>
              </a:rPr>
              <a:t>Ce sont naturellement les </a:t>
            </a:r>
            <a:r>
              <a:rPr lang="x-none" sz="1800" b="1" kern="0" dirty="0">
                <a:solidFill>
                  <a:schemeClr val="accent6">
                    <a:lumMod val="75000"/>
                  </a:schemeClr>
                </a:solidFill>
                <a:latin typeface="Arial" panose="020B0604020202020204" pitchFamily="34" charset="0"/>
                <a:cs typeface="Arial" panose="020B0604020202020204" pitchFamily="34" charset="0"/>
              </a:rPr>
              <a:t>domaines d’activités les plus pro</a:t>
            </a:r>
            <a:r>
              <a:rPr lang="fr-FR" sz="1800" b="1" kern="0" dirty="0">
                <a:solidFill>
                  <a:schemeClr val="accent6">
                    <a:lumMod val="75000"/>
                  </a:schemeClr>
                </a:solidFill>
                <a:latin typeface="Arial" panose="020B0604020202020204" pitchFamily="34" charset="0"/>
                <a:cs typeface="Arial" panose="020B0604020202020204" pitchFamily="34" charset="0"/>
              </a:rPr>
              <a:t>m</a:t>
            </a:r>
            <a:r>
              <a:rPr lang="x-none" sz="1800" b="1" kern="0" dirty="0">
                <a:solidFill>
                  <a:schemeClr val="accent6">
                    <a:lumMod val="75000"/>
                  </a:schemeClr>
                </a:solidFill>
                <a:latin typeface="Arial" panose="020B0604020202020204" pitchFamily="34" charset="0"/>
                <a:cs typeface="Arial" panose="020B0604020202020204" pitchFamily="34" charset="0"/>
              </a:rPr>
              <a:t>etteurs</a:t>
            </a:r>
            <a:r>
              <a:rPr lang="x-none" sz="1800" kern="0" dirty="0">
                <a:solidFill>
                  <a:schemeClr val="accent6">
                    <a:lumMod val="75000"/>
                  </a:schemeClr>
                </a:solidFill>
                <a:latin typeface="Arial" panose="020B0604020202020204" pitchFamily="34" charset="0"/>
                <a:cs typeface="Arial" panose="020B0604020202020204" pitchFamily="34" charset="0"/>
              </a:rPr>
              <a:t> pour l’entreprise, tant sous l’aspect du volume que de la rentabilité.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Ils </a:t>
            </a:r>
            <a:r>
              <a:rPr lang="fr-FR" sz="1800" b="1" kern="0" dirty="0">
                <a:solidFill>
                  <a:schemeClr val="accent6">
                    <a:lumMod val="75000"/>
                  </a:schemeClr>
                </a:solidFill>
                <a:latin typeface="Arial" panose="020B0604020202020204" pitchFamily="34" charset="0"/>
                <a:cs typeface="Arial" panose="020B0604020202020204" pitchFamily="34" charset="0"/>
              </a:rPr>
              <a:t>génèrent d’importantes rentrées financières</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x-none" sz="1800" kern="0" dirty="0">
                <a:solidFill>
                  <a:schemeClr val="accent6">
                    <a:lumMod val="75000"/>
                  </a:schemeClr>
                </a:solidFill>
                <a:latin typeface="Arial" panose="020B0604020202020204" pitchFamily="34" charset="0"/>
                <a:cs typeface="Arial" panose="020B0604020202020204" pitchFamily="34" charset="0"/>
              </a:rPr>
              <a:t>mais exigent souvent, du fait de leur croissance rapide, des </a:t>
            </a:r>
            <a:r>
              <a:rPr lang="x-none" sz="1800" b="1" kern="0" dirty="0">
                <a:solidFill>
                  <a:schemeClr val="accent6">
                    <a:lumMod val="75000"/>
                  </a:schemeClr>
                </a:solidFill>
                <a:latin typeface="Arial" panose="020B0604020202020204" pitchFamily="34" charset="0"/>
                <a:cs typeface="Arial" panose="020B0604020202020204" pitchFamily="34" charset="0"/>
              </a:rPr>
              <a:t>investissements élevés de développement</a:t>
            </a:r>
            <a:r>
              <a:rPr lang="x-none" sz="1800" kern="0" dirty="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500" kern="0" dirty="0">
                <a:solidFill>
                  <a:schemeClr val="accent6">
                    <a:lumMod val="75000"/>
                  </a:schemeClr>
                </a:solidFill>
                <a:latin typeface="Arial" panose="020B0604020202020204" pitchFamily="34" charset="0"/>
                <a:cs typeface="Arial" panose="020B0604020202020204" pitchFamily="34" charset="0"/>
              </a:rPr>
              <a:t>Le </a:t>
            </a:r>
            <a:r>
              <a:rPr lang="fr-FR" sz="1500" b="1" kern="0" dirty="0">
                <a:solidFill>
                  <a:schemeClr val="accent6">
                    <a:lumMod val="75000"/>
                  </a:schemeClr>
                </a:solidFill>
                <a:latin typeface="Arial" panose="020B0604020202020204" pitchFamily="34" charset="0"/>
                <a:cs typeface="Arial" panose="020B0604020202020204" pitchFamily="34" charset="0"/>
              </a:rPr>
              <a:t>flux de liquidité est donc équilibré</a:t>
            </a:r>
            <a:r>
              <a:rPr lang="fr-FR" sz="1500" kern="0" dirty="0">
                <a:solidFill>
                  <a:schemeClr val="accent6">
                    <a:lumMod val="75000"/>
                  </a:schemeClr>
                </a:solidFill>
                <a:latin typeface="Arial" panose="020B0604020202020204" pitchFamily="34" charset="0"/>
                <a:cs typeface="Arial" panose="020B0604020202020204" pitchFamily="34" charset="0"/>
              </a:rPr>
              <a:t>. Lorsque le marché aura atteint sa maturité, les activités stars deviendront des vaches à lait.</a:t>
            </a:r>
          </a:p>
          <a:p>
            <a:pPr marL="0" indent="0">
              <a:buFontTx/>
              <a:buNone/>
            </a:pPr>
            <a:endParaRPr lang="fr-FR" sz="1500" kern="0" dirty="0">
              <a:solidFill>
                <a:srgbClr val="3333CC"/>
              </a:solidFill>
            </a:endParaRPr>
          </a:p>
          <a:p>
            <a:pPr marL="0" indent="0">
              <a:buFontTx/>
              <a:buNone/>
            </a:pPr>
            <a:endParaRPr lang="fr-FR" sz="1500" kern="0" dirty="0">
              <a:solidFill>
                <a:srgbClr val="3333CC"/>
              </a:solidFill>
            </a:endParaRPr>
          </a:p>
        </p:txBody>
      </p:sp>
      <p:sp>
        <p:nvSpPr>
          <p:cNvPr id="2" name="Rectangle 1"/>
          <p:cNvSpPr/>
          <p:nvPr/>
        </p:nvSpPr>
        <p:spPr>
          <a:xfrm>
            <a:off x="3948490" y="6271849"/>
            <a:ext cx="5075608" cy="276999"/>
          </a:xfrm>
          <a:prstGeom prst="rect">
            <a:avLst/>
          </a:prstGeom>
        </p:spPr>
        <p:txBody>
          <a:bodyPr wrap="square">
            <a:spAutoFit/>
          </a:bodyPr>
          <a:lstStyle/>
          <a:p>
            <a:pPr marL="0" indent="0">
              <a:buFontTx/>
              <a:buNone/>
            </a:pPr>
            <a:r>
              <a:rPr lang="en-US" sz="1200" dirty="0">
                <a:solidFill>
                  <a:schemeClr val="accent6">
                    <a:lumMod val="75000"/>
                  </a:schemeClr>
                </a:solidFill>
              </a:rPr>
              <a:t>Emmy Award, un Golden Globe Award et un Screen Actors Guild Award</a:t>
            </a:r>
            <a:endParaRPr lang="fr-FR" sz="1200" kern="0" dirty="0">
              <a:solidFill>
                <a:schemeClr val="accent6">
                  <a:lumMod val="75000"/>
                </a:schemeClr>
              </a:solidFill>
            </a:endParaRPr>
          </a:p>
        </p:txBody>
      </p:sp>
      <p:pic>
        <p:nvPicPr>
          <p:cNvPr id="557058" name="Picture 2" descr="C:\Users\BLUEOFFICE\Desktop\444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5198464"/>
            <a:ext cx="2177092" cy="107830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59" name="Picture 3" descr="C:\Users\BLUEOFFICE\Desktop\22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5198464"/>
            <a:ext cx="1027806" cy="137217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60" name="Picture 4" descr="C:\Users\BLUEOFFICE\Desktop\inde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04048" y="5377650"/>
            <a:ext cx="1081871" cy="71993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61" name="Picture 5" descr="C:\Users\BLUEOFFICE\Desktop\200px-Emmy_Logo.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79434" y="5339504"/>
            <a:ext cx="588535" cy="86211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63" name="Picture 7" descr="C:\Users\BLUEOFFICE\Desktop\images.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7058" y="5253629"/>
            <a:ext cx="1454610" cy="96797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4" name="Image 13"/>
          <p:cNvPicPr/>
          <p:nvPr/>
        </p:nvPicPr>
        <p:blipFill>
          <a:blip r:embed="rId7"/>
          <a:stretch>
            <a:fillRect/>
          </a:stretch>
        </p:blipFill>
        <p:spPr>
          <a:xfrm>
            <a:off x="6435206" y="1520326"/>
            <a:ext cx="729584" cy="698447"/>
          </a:xfrm>
          <a:prstGeom prst="rect">
            <a:avLst/>
          </a:prstGeom>
          <a:ln>
            <a:solidFill>
              <a:srgbClr val="3333CC"/>
            </a:solidFill>
          </a:ln>
        </p:spPr>
      </p:pic>
    </p:spTree>
    <p:extLst>
      <p:ext uri="{BB962C8B-B14F-4D97-AF65-F5344CB8AC3E}">
        <p14:creationId xmlns:p14="http://schemas.microsoft.com/office/powerpoint/2010/main" val="2622019767"/>
      </p:ext>
    </p:extLst>
  </p:cSld>
  <p:clrMapOvr>
    <a:masterClrMapping/>
  </p:clrMapOvr>
  <p:transition spd="med">
    <p:randomBa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298</a:t>
            </a:fld>
            <a:endParaRPr lang="fr-FR"/>
          </a:p>
        </p:txBody>
      </p:sp>
      <p:sp>
        <p:nvSpPr>
          <p:cNvPr id="197638" name="Rectangle 6"/>
          <p:cNvSpPr>
            <a:spLocks noGrp="1" noChangeArrowheads="1"/>
          </p:cNvSpPr>
          <p:nvPr>
            <p:ph type="title" idx="4294967295"/>
          </p:nvPr>
        </p:nvSpPr>
        <p:spPr>
          <a:xfrm>
            <a:off x="2622549" y="188640"/>
            <a:ext cx="3605635"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290796" y="1628800"/>
            <a:ext cx="8568952" cy="3456384"/>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C) </a:t>
            </a:r>
            <a:r>
              <a:rPr lang="x-none" sz="1800" b="1" kern="0" dirty="0">
                <a:solidFill>
                  <a:schemeClr val="accent6">
                    <a:lumMod val="75000"/>
                  </a:schemeClr>
                </a:solidFill>
                <a:latin typeface="Arial" panose="020B0604020202020204" pitchFamily="34" charset="0"/>
                <a:cs typeface="Arial" panose="020B0604020202020204" pitchFamily="34" charset="0"/>
              </a:rPr>
              <a:t>Les vaches à lait</a:t>
            </a:r>
            <a:r>
              <a:rPr lang="fr-FR" sz="1800" b="1" kern="0" dirty="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200" kern="0" dirty="0">
                <a:solidFill>
                  <a:schemeClr val="accent6">
                    <a:lumMod val="75000"/>
                  </a:schemeClr>
                </a:solidFill>
                <a:latin typeface="Arial" panose="020B0604020202020204" pitchFamily="34" charset="0"/>
                <a:cs typeface="Arial" panose="020B0604020202020204" pitchFamily="34" charset="0"/>
              </a:rPr>
              <a:t>C’est dans le quadrant inférieur gauche, caractérisé par une croissance faible du marché et une part relative de marché forte, que se situent les </a:t>
            </a:r>
            <a:r>
              <a:rPr lang="x-none" sz="1200" b="1" kern="0" dirty="0">
                <a:solidFill>
                  <a:schemeClr val="accent6">
                    <a:lumMod val="75000"/>
                  </a:schemeClr>
                </a:solidFill>
                <a:latin typeface="Arial" panose="020B0604020202020204" pitchFamily="34" charset="0"/>
                <a:cs typeface="Arial" panose="020B0604020202020204" pitchFamily="34" charset="0"/>
              </a:rPr>
              <a:t>activités les plus rentables à court terme pour l’entreprise</a:t>
            </a:r>
            <a:r>
              <a:rPr lang="x-none" sz="1200" kern="0" dirty="0">
                <a:solidFill>
                  <a:schemeClr val="accent6">
                    <a:lumMod val="75000"/>
                  </a:schemeClr>
                </a:solidFill>
                <a:latin typeface="Arial" panose="020B0604020202020204" pitchFamily="34" charset="0"/>
                <a:cs typeface="Arial" panose="020B0604020202020204" pitchFamily="34" charset="0"/>
              </a:rPr>
              <a:t> : sa position dominante lui confère en effet souvent un avantage concurrentiel en termes de prix de revient, donc de marges. </a:t>
            </a:r>
            <a:endParaRPr lang="fr-FR" sz="12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dirty="0">
                <a:solidFill>
                  <a:schemeClr val="accent6">
                    <a:lumMod val="75000"/>
                  </a:schemeClr>
                </a:solidFill>
                <a:latin typeface="Arial" panose="020B0604020202020204" pitchFamily="34" charset="0"/>
                <a:cs typeface="Arial" panose="020B0604020202020204" pitchFamily="34" charset="0"/>
              </a:rPr>
              <a:t>Du fait de la croissance faible du marché, </a:t>
            </a:r>
            <a:r>
              <a:rPr lang="x-none" sz="1800" b="1" kern="0" dirty="0">
                <a:solidFill>
                  <a:schemeClr val="accent6">
                    <a:lumMod val="75000"/>
                  </a:schemeClr>
                </a:solidFill>
                <a:latin typeface="Arial" panose="020B0604020202020204" pitchFamily="34" charset="0"/>
                <a:cs typeface="Arial" panose="020B0604020202020204" pitchFamily="34" charset="0"/>
              </a:rPr>
              <a:t>les investissements nécessaires au maintien de la position de leader ne sont pas très élevés</a:t>
            </a:r>
            <a:r>
              <a:rPr lang="x-none" sz="1800" kern="0" dirty="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dirty="0">
                <a:solidFill>
                  <a:schemeClr val="accent6">
                    <a:lumMod val="75000"/>
                  </a:schemeClr>
                </a:solidFill>
                <a:latin typeface="Arial" panose="020B0604020202020204" pitchFamily="34" charset="0"/>
                <a:cs typeface="Arial" panose="020B0604020202020204" pitchFamily="34" charset="0"/>
              </a:rPr>
              <a:t>Ces activités « vaches à lait » sont donc souvent celles qui permettent à une entreprise de financer ses investissements de croissance et de diversification au profit des activités « dilemmes » et éventuellement des activités « stars » (si l’autofinancement de ces dernières n’est pas suffisant).</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2000" kern="0" dirty="0"/>
          </a:p>
          <a:p>
            <a:pPr marL="0" indent="0">
              <a:buFontTx/>
              <a:buNone/>
            </a:pPr>
            <a:endParaRPr lang="fr-FR" sz="1700" kern="0" dirty="0"/>
          </a:p>
        </p:txBody>
      </p:sp>
      <p:pic>
        <p:nvPicPr>
          <p:cNvPr id="558083" name="Picture 3" descr="C:\Users\BLUEOFFICE\Desktop\2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5098495"/>
            <a:ext cx="1524000" cy="12858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5418266"/>
            <a:ext cx="5832648" cy="646331"/>
          </a:xfrm>
          <a:prstGeom prst="rect">
            <a:avLst/>
          </a:prstGeom>
          <a:ln>
            <a:solidFill>
              <a:srgbClr val="3333CC"/>
            </a:solidFill>
          </a:ln>
        </p:spPr>
        <p:txBody>
          <a:bodyPr wrap="square">
            <a:spAutoFit/>
          </a:bodyPr>
          <a:lstStyle/>
          <a:p>
            <a:pPr algn="just"/>
            <a:r>
              <a:rPr lang="fr-FR" sz="1200" dirty="0">
                <a:solidFill>
                  <a:schemeClr val="accent6">
                    <a:lumMod val="75000"/>
                  </a:schemeClr>
                </a:solidFill>
              </a:rPr>
              <a:t>Cette expression date du milieu du XVIe siècle. Elle se rapporte bien évidemment à l’image de la vache laitière dont les hommes tirent inlassablement profit en la trayant sans jamais que l’animal ne se rebiffe</a:t>
            </a:r>
            <a:r>
              <a:rPr lang="fr-FR" sz="1200" dirty="0">
                <a:solidFill>
                  <a:srgbClr val="3333CC"/>
                </a:solidFill>
              </a:rPr>
              <a:t>.</a:t>
            </a:r>
          </a:p>
        </p:txBody>
      </p:sp>
      <p:pic>
        <p:nvPicPr>
          <p:cNvPr id="10" name="Image 9"/>
          <p:cNvPicPr/>
          <p:nvPr/>
        </p:nvPicPr>
        <p:blipFill>
          <a:blip r:embed="rId3"/>
          <a:stretch>
            <a:fillRect/>
          </a:stretch>
        </p:blipFill>
        <p:spPr>
          <a:xfrm>
            <a:off x="6583995" y="1472057"/>
            <a:ext cx="729584" cy="698447"/>
          </a:xfrm>
          <a:prstGeom prst="rect">
            <a:avLst/>
          </a:prstGeom>
          <a:ln>
            <a:solidFill>
              <a:srgbClr val="3333CC"/>
            </a:solidFill>
          </a:ln>
        </p:spPr>
      </p:pic>
    </p:spTree>
    <p:extLst>
      <p:ext uri="{BB962C8B-B14F-4D97-AF65-F5344CB8AC3E}">
        <p14:creationId xmlns:p14="http://schemas.microsoft.com/office/powerpoint/2010/main" val="2622019767"/>
      </p:ext>
    </p:extLst>
  </p:cSld>
  <p:clrMapOvr>
    <a:masterClrMapping/>
  </p:clrMapOvr>
  <p:transition spd="med">
    <p:randomBar/>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675688" y="6624638"/>
            <a:ext cx="468312" cy="260350"/>
          </a:xfrm>
        </p:spPr>
        <p:txBody>
          <a:bodyPr/>
          <a:lstStyle/>
          <a:p>
            <a:fld id="{61F223B1-A394-48E1-98F5-D382F47BECC3}" type="slidenum">
              <a:rPr lang="fr-FR"/>
              <a:pPr/>
              <a:t>299</a:t>
            </a:fld>
            <a:endParaRPr lang="fr-FR"/>
          </a:p>
        </p:txBody>
      </p:sp>
      <p:sp>
        <p:nvSpPr>
          <p:cNvPr id="197638" name="Rectangle 6"/>
          <p:cNvSpPr>
            <a:spLocks noGrp="1" noChangeArrowheads="1"/>
          </p:cNvSpPr>
          <p:nvPr>
            <p:ph type="title" idx="4294967295"/>
          </p:nvPr>
        </p:nvSpPr>
        <p:spPr>
          <a:xfrm>
            <a:off x="2622549" y="188640"/>
            <a:ext cx="3749651" cy="706437"/>
          </a:xfrm>
          <a:prstGeom prst="rect">
            <a:avLst/>
          </a:prstGeom>
          <a:noFill/>
          <a:ln/>
        </p:spPr>
        <p:txBody>
          <a:bodyPr/>
          <a:lstStyle/>
          <a:p>
            <a:pPr algn="l"/>
            <a:r>
              <a:rPr lang="fr-FR" sz="2800" b="1" dirty="0">
                <a:solidFill>
                  <a:schemeClr val="accent6">
                    <a:lumMod val="75000"/>
                  </a:schemeClr>
                </a:solidFill>
              </a:rPr>
              <a:t>Choisir son marché</a:t>
            </a:r>
          </a:p>
        </p:txBody>
      </p:sp>
      <p:sp>
        <p:nvSpPr>
          <p:cNvPr id="197643"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197644"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7645"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335443" y="1628800"/>
            <a:ext cx="8568952" cy="3888432"/>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D) </a:t>
            </a:r>
            <a:r>
              <a:rPr lang="x-none" sz="1800" b="1" kern="0" dirty="0">
                <a:solidFill>
                  <a:schemeClr val="accent6">
                    <a:lumMod val="75000"/>
                  </a:schemeClr>
                </a:solidFill>
                <a:latin typeface="Arial" panose="020B0604020202020204" pitchFamily="34" charset="0"/>
                <a:cs typeface="Arial" panose="020B0604020202020204" pitchFamily="34" charset="0"/>
              </a:rPr>
              <a:t>Les poids morts </a:t>
            </a:r>
            <a:r>
              <a:rPr lang="fr-FR" sz="1800" b="1" kern="0" dirty="0">
                <a:solidFill>
                  <a:schemeClr val="accent6">
                    <a:lumMod val="75000"/>
                  </a:schemeClr>
                </a:solidFill>
                <a:latin typeface="Arial" panose="020B0604020202020204" pitchFamily="34" charset="0"/>
                <a:cs typeface="Arial" panose="020B0604020202020204" pitchFamily="34" charset="0"/>
              </a:rPr>
              <a:t>:</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dirty="0">
                <a:solidFill>
                  <a:schemeClr val="accent6">
                    <a:lumMod val="75000"/>
                  </a:schemeClr>
                </a:solidFill>
                <a:latin typeface="Arial" panose="020B0604020202020204" pitchFamily="34" charset="0"/>
                <a:cs typeface="Arial" panose="020B0604020202020204" pitchFamily="34" charset="0"/>
              </a:rPr>
              <a:t>Les activités </a:t>
            </a:r>
            <a:r>
              <a:rPr lang="fr-FR" sz="1800" kern="0" dirty="0">
                <a:solidFill>
                  <a:schemeClr val="accent6">
                    <a:lumMod val="75000"/>
                  </a:schemeClr>
                </a:solidFill>
                <a:latin typeface="Arial" panose="020B0604020202020204" pitchFamily="34" charset="0"/>
                <a:cs typeface="Arial" panose="020B0604020202020204" pitchFamily="34" charset="0"/>
              </a:rPr>
              <a:t>poids morts ont une faible part de marché relative ce qui </a:t>
            </a:r>
            <a:r>
              <a:rPr lang="x-none" sz="1800" kern="0" dirty="0">
                <a:solidFill>
                  <a:schemeClr val="accent6">
                    <a:lumMod val="75000"/>
                  </a:schemeClr>
                </a:solidFill>
                <a:latin typeface="Arial" panose="020B0604020202020204" pitchFamily="34" charset="0"/>
                <a:cs typeface="Arial" panose="020B0604020202020204" pitchFamily="34" charset="0"/>
              </a:rPr>
              <a:t>implique </a:t>
            </a:r>
            <a:r>
              <a:rPr lang="fr-FR" sz="1800" kern="0" dirty="0">
                <a:solidFill>
                  <a:schemeClr val="accent6">
                    <a:lumMod val="75000"/>
                  </a:schemeClr>
                </a:solidFill>
                <a:latin typeface="Arial" panose="020B0604020202020204" pitchFamily="34" charset="0"/>
                <a:cs typeface="Arial" panose="020B0604020202020204" pitchFamily="34" charset="0"/>
              </a:rPr>
              <a:t>souvent </a:t>
            </a:r>
            <a:r>
              <a:rPr lang="x-none" sz="1800" kern="0" dirty="0">
                <a:solidFill>
                  <a:schemeClr val="accent6">
                    <a:lumMod val="75000"/>
                  </a:schemeClr>
                </a:solidFill>
                <a:latin typeface="Arial" panose="020B0604020202020204" pitchFamily="34" charset="0"/>
                <a:cs typeface="Arial" panose="020B0604020202020204" pitchFamily="34" charset="0"/>
              </a:rPr>
              <a:t>une situation très concurrentielle en matière de prix</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Elles arrivent à maturité ou leur croissance reste faible. Elles </a:t>
            </a:r>
            <a:r>
              <a:rPr lang="fr-FR" sz="1800" b="1" kern="0" dirty="0">
                <a:solidFill>
                  <a:schemeClr val="accent6">
                    <a:lumMod val="75000"/>
                  </a:schemeClr>
                </a:solidFill>
                <a:latin typeface="Arial" panose="020B0604020202020204" pitchFamily="34" charset="0"/>
                <a:cs typeface="Arial" panose="020B0604020202020204" pitchFamily="34" charset="0"/>
              </a:rPr>
              <a:t>n’apportent à l’entreprise ni croissance ni marge mais le flux de liquidité reste équilibré</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Selon le BCG, il faut </a:t>
            </a:r>
            <a:r>
              <a:rPr lang="fr-FR" sz="1800" b="1" kern="0" dirty="0" err="1">
                <a:solidFill>
                  <a:schemeClr val="accent6">
                    <a:lumMod val="75000"/>
                  </a:schemeClr>
                </a:solidFill>
                <a:latin typeface="Arial" panose="020B0604020202020204" pitchFamily="34" charset="0"/>
                <a:cs typeface="Arial" panose="020B0604020202020204" pitchFamily="34" charset="0"/>
              </a:rPr>
              <a:t>resegmenter</a:t>
            </a:r>
            <a:r>
              <a:rPr lang="fr-FR" sz="1800" b="1" kern="0" dirty="0">
                <a:solidFill>
                  <a:schemeClr val="accent6">
                    <a:lumMod val="75000"/>
                  </a:schemeClr>
                </a:solidFill>
                <a:latin typeface="Arial" panose="020B0604020202020204" pitchFamily="34" charset="0"/>
                <a:cs typeface="Arial" panose="020B0604020202020204" pitchFamily="34" charset="0"/>
              </a:rPr>
              <a:t> ces activités sans investir et se maintenir sur une niche</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ou, de manière plus radicale, les céder à un concurrent </a:t>
            </a:r>
            <a:r>
              <a:rPr lang="fr-FR" sz="1800" kern="0" dirty="0">
                <a:solidFill>
                  <a:schemeClr val="accent6">
                    <a:lumMod val="75000"/>
                  </a:schemeClr>
                </a:solidFill>
                <a:latin typeface="Arial" panose="020B0604020202020204" pitchFamily="34" charset="0"/>
                <a:cs typeface="Arial" panose="020B0604020202020204" pitchFamily="34" charset="0"/>
              </a:rPr>
              <a:t>soucieux d’augmenter ses capacités et ses parts de marché. </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sym typeface="Wingdings" panose="05000000000000000000" pitchFamily="2" charset="2"/>
              </a:rPr>
              <a:t> </a:t>
            </a:r>
            <a:r>
              <a:rPr lang="fr-FR" sz="1800" kern="0" dirty="0">
                <a:solidFill>
                  <a:schemeClr val="accent6">
                    <a:lumMod val="75000"/>
                  </a:schemeClr>
                </a:solidFill>
                <a:latin typeface="Arial" panose="020B0604020202020204" pitchFamily="34" charset="0"/>
                <a:cs typeface="Arial" panose="020B0604020202020204" pitchFamily="34" charset="0"/>
              </a:rPr>
              <a:t>Il faut cependant veiller à ne pas se priver de compétences clés qui pourraient être redéployées vers les activités plus jeunes et en développement.</a:t>
            </a:r>
          </a:p>
          <a:p>
            <a:pPr marL="0" indent="0">
              <a:buFontTx/>
              <a:buNone/>
            </a:pPr>
            <a:endParaRPr lang="fr-FR" sz="2000" kern="0" dirty="0"/>
          </a:p>
          <a:p>
            <a:pPr marL="0" indent="0">
              <a:buFontTx/>
              <a:buNone/>
            </a:pPr>
            <a:endParaRPr lang="fr-FR" sz="1700" kern="0" dirty="0"/>
          </a:p>
          <a:p>
            <a:pPr marL="0" indent="0">
              <a:buFontTx/>
              <a:buNone/>
            </a:pPr>
            <a:endParaRPr lang="fr-FR" sz="1700" kern="0" dirty="0"/>
          </a:p>
        </p:txBody>
      </p:sp>
      <p:pic>
        <p:nvPicPr>
          <p:cNvPr id="559106"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5656" y="5517232"/>
            <a:ext cx="2181197" cy="105672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9" name="Image 8"/>
          <p:cNvPicPr/>
          <p:nvPr/>
        </p:nvPicPr>
        <p:blipFill>
          <a:blip r:embed="rId3"/>
          <a:stretch>
            <a:fillRect/>
          </a:stretch>
        </p:blipFill>
        <p:spPr>
          <a:xfrm>
            <a:off x="6511462" y="1471613"/>
            <a:ext cx="729584" cy="698447"/>
          </a:xfrm>
          <a:prstGeom prst="rect">
            <a:avLst/>
          </a:prstGeom>
          <a:ln>
            <a:solidFill>
              <a:srgbClr val="3333CC"/>
            </a:solidFill>
          </a:ln>
        </p:spPr>
      </p:pic>
    </p:spTree>
    <p:extLst>
      <p:ext uri="{BB962C8B-B14F-4D97-AF65-F5344CB8AC3E}">
        <p14:creationId xmlns:p14="http://schemas.microsoft.com/office/powerpoint/2010/main" val="2622019767"/>
      </p:ext>
    </p:extLst>
  </p:cSld>
  <p:clrMapOvr>
    <a:masterClrMapping/>
  </p:clrMapOvr>
  <p:transition spd="med">
    <p:randomBar/>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300</a:t>
            </a:fld>
            <a:endParaRPr lang="fr-FR" dirty="0"/>
          </a:p>
        </p:txBody>
      </p:sp>
      <p:pic>
        <p:nvPicPr>
          <p:cNvPr id="560130" name="Picture 2" descr="C:\Users\BLUEOFFICE\Desktop\44.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2348880"/>
            <a:ext cx="5309344" cy="367721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4" name="Rectangle 6"/>
          <p:cNvSpPr txBox="1">
            <a:spLocks noChangeArrowheads="1"/>
          </p:cNvSpPr>
          <p:nvPr/>
        </p:nvSpPr>
        <p:spPr>
          <a:xfrm>
            <a:off x="2622549" y="188640"/>
            <a:ext cx="374965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a:solidFill>
                  <a:schemeClr val="accent6">
                    <a:lumMod val="75000"/>
                  </a:schemeClr>
                </a:solidFill>
              </a:rPr>
              <a:t>Choisir son marché</a:t>
            </a:r>
            <a:endParaRPr lang="fr-FR" sz="2800" b="1" kern="0" dirty="0">
              <a:solidFill>
                <a:schemeClr val="accent6">
                  <a:lumMod val="75000"/>
                </a:schemeClr>
              </a:solidFill>
            </a:endParaRPr>
          </a:p>
        </p:txBody>
      </p:sp>
      <p:sp>
        <p:nvSpPr>
          <p:cNvPr id="5" name="Text Box 11"/>
          <p:cNvSpPr txBox="1">
            <a:spLocks noChangeArrowheads="1"/>
          </p:cNvSpPr>
          <p:nvPr/>
        </p:nvSpPr>
        <p:spPr bwMode="auto">
          <a:xfrm>
            <a:off x="754062" y="1058347"/>
            <a:ext cx="3457575" cy="36933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La position de l’entreprise</a:t>
            </a:r>
          </a:p>
        </p:txBody>
      </p:sp>
      <p:sp>
        <p:nvSpPr>
          <p:cNvPr id="6" name="AutoShape 13"/>
          <p:cNvSpPr>
            <a:spLocks noChangeArrowheads="1"/>
          </p:cNvSpPr>
          <p:nvPr/>
        </p:nvSpPr>
        <p:spPr bwMode="auto">
          <a:xfrm rot="5400000">
            <a:off x="4427536" y="105403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12"/>
          <p:cNvSpPr txBox="1">
            <a:spLocks noChangeArrowheads="1"/>
          </p:cNvSpPr>
          <p:nvPr/>
        </p:nvSpPr>
        <p:spPr bwMode="auto">
          <a:xfrm>
            <a:off x="4859337" y="10144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Tree>
    <p:extLst>
      <p:ext uri="{BB962C8B-B14F-4D97-AF65-F5344CB8AC3E}">
        <p14:creationId xmlns:p14="http://schemas.microsoft.com/office/powerpoint/2010/main" val="2277363436"/>
      </p:ext>
    </p:extLst>
  </p:cSld>
  <p:clrMapOvr>
    <a:masterClrMapping/>
  </p:clrMapOvr>
  <p:transition spd="med">
    <p:randomBa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Espace réservé du numéro de diapositive 5"/>
          <p:cNvSpPr>
            <a:spLocks noGrp="1"/>
          </p:cNvSpPr>
          <p:nvPr>
            <p:ph type="sldNum" sz="quarter" idx="4"/>
          </p:nvPr>
        </p:nvSpPr>
        <p:spPr>
          <a:xfrm>
            <a:off x="8675688" y="6624638"/>
            <a:ext cx="468312" cy="260350"/>
          </a:xfrm>
        </p:spPr>
        <p:txBody>
          <a:bodyPr/>
          <a:lstStyle/>
          <a:p>
            <a:fld id="{9AAD3D0E-04DE-4CDE-A866-74B1663C112A}" type="slidenum">
              <a:rPr lang="fr-FR"/>
              <a:pPr/>
              <a:t>301</a:t>
            </a:fld>
            <a:endParaRPr lang="fr-FR"/>
          </a:p>
        </p:txBody>
      </p:sp>
      <p:sp>
        <p:nvSpPr>
          <p:cNvPr id="199683" name="Rectangle 3"/>
          <p:cNvSpPr>
            <a:spLocks noGrp="1" noChangeArrowheads="1"/>
          </p:cNvSpPr>
          <p:nvPr>
            <p:ph type="title" idx="4294967295"/>
          </p:nvPr>
        </p:nvSpPr>
        <p:spPr>
          <a:xfrm>
            <a:off x="2411761" y="332656"/>
            <a:ext cx="3527078"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Choisir son marché</a:t>
            </a:r>
          </a:p>
        </p:txBody>
      </p:sp>
      <p:sp>
        <p:nvSpPr>
          <p:cNvPr id="199684" name="Text Box 4"/>
          <p:cNvSpPr txBox="1">
            <a:spLocks noChangeArrowheads="1"/>
          </p:cNvSpPr>
          <p:nvPr/>
        </p:nvSpPr>
        <p:spPr bwMode="auto">
          <a:xfrm>
            <a:off x="827088" y="1273175"/>
            <a:ext cx="3457575"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La position de l’entreprise</a:t>
            </a:r>
          </a:p>
        </p:txBody>
      </p:sp>
      <p:sp>
        <p:nvSpPr>
          <p:cNvPr id="199685" name="Text Box 5"/>
          <p:cNvSpPr txBox="1">
            <a:spLocks noChangeArrowheads="1"/>
          </p:cNvSpPr>
          <p:nvPr/>
        </p:nvSpPr>
        <p:spPr bwMode="auto">
          <a:xfrm>
            <a:off x="4859338" y="1243013"/>
            <a:ext cx="403383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analyses matricielles</a:t>
            </a:r>
          </a:p>
        </p:txBody>
      </p:sp>
      <p:sp>
        <p:nvSpPr>
          <p:cNvPr id="199686" name="AutoShape 6"/>
          <p:cNvSpPr>
            <a:spLocks noChangeArrowheads="1"/>
          </p:cNvSpPr>
          <p:nvPr/>
        </p:nvSpPr>
        <p:spPr bwMode="auto">
          <a:xfrm rot="5400000">
            <a:off x="4427537"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9687" name="Rectangle 7"/>
          <p:cNvSpPr>
            <a:spLocks noChangeArrowheads="1"/>
          </p:cNvSpPr>
          <p:nvPr/>
        </p:nvSpPr>
        <p:spPr bwMode="auto">
          <a:xfrm>
            <a:off x="4067175" y="2636838"/>
            <a:ext cx="4392613" cy="3529012"/>
          </a:xfrm>
          <a:prstGeom prst="rect">
            <a:avLst/>
          </a:prstGeom>
          <a:noFill/>
          <a:ln w="38100">
            <a:solidFill>
              <a:srgbClr val="660066"/>
            </a:solidFill>
            <a:miter lim="800000"/>
            <a:headEnd/>
            <a:tailEnd/>
          </a:ln>
          <a:effectLst/>
        </p:spPr>
        <p:txBody>
          <a:bodyPr wrap="none" anchor="ctr"/>
          <a:lstStyle/>
          <a:p>
            <a:endParaRPr lang="fr-FR"/>
          </a:p>
        </p:txBody>
      </p:sp>
      <p:sp>
        <p:nvSpPr>
          <p:cNvPr id="199688" name="Line 8"/>
          <p:cNvSpPr>
            <a:spLocks noChangeShapeType="1"/>
          </p:cNvSpPr>
          <p:nvPr/>
        </p:nvSpPr>
        <p:spPr bwMode="auto">
          <a:xfrm>
            <a:off x="5505450" y="2636838"/>
            <a:ext cx="1588" cy="3527425"/>
          </a:xfrm>
          <a:prstGeom prst="line">
            <a:avLst/>
          </a:prstGeom>
          <a:noFill/>
          <a:ln w="38100">
            <a:solidFill>
              <a:srgbClr val="660066"/>
            </a:solidFill>
            <a:prstDash val="dash"/>
            <a:round/>
            <a:headEnd/>
            <a:tailEnd/>
          </a:ln>
          <a:effectLst/>
        </p:spPr>
        <p:txBody>
          <a:bodyPr/>
          <a:lstStyle/>
          <a:p>
            <a:endParaRPr lang="fr-FR"/>
          </a:p>
        </p:txBody>
      </p:sp>
      <p:sp>
        <p:nvSpPr>
          <p:cNvPr id="199689" name="Line 9"/>
          <p:cNvSpPr>
            <a:spLocks noChangeShapeType="1"/>
          </p:cNvSpPr>
          <p:nvPr/>
        </p:nvSpPr>
        <p:spPr bwMode="auto">
          <a:xfrm>
            <a:off x="4065588" y="5013325"/>
            <a:ext cx="4392612" cy="1588"/>
          </a:xfrm>
          <a:prstGeom prst="line">
            <a:avLst/>
          </a:prstGeom>
          <a:noFill/>
          <a:ln w="38100">
            <a:solidFill>
              <a:srgbClr val="660066"/>
            </a:solidFill>
            <a:prstDash val="dash"/>
            <a:round/>
            <a:headEnd/>
            <a:tailEnd/>
          </a:ln>
          <a:effectLst/>
        </p:spPr>
        <p:txBody>
          <a:bodyPr/>
          <a:lstStyle/>
          <a:p>
            <a:endParaRPr lang="fr-FR"/>
          </a:p>
        </p:txBody>
      </p:sp>
      <p:sp>
        <p:nvSpPr>
          <p:cNvPr id="199690" name="Text Box 10"/>
          <p:cNvSpPr txBox="1">
            <a:spLocks noChangeArrowheads="1"/>
          </p:cNvSpPr>
          <p:nvPr/>
        </p:nvSpPr>
        <p:spPr bwMode="auto">
          <a:xfrm rot="16200000">
            <a:off x="1797050" y="4181476"/>
            <a:ext cx="3455987" cy="366712"/>
          </a:xfrm>
          <a:prstGeom prst="rect">
            <a:avLst/>
          </a:prstGeom>
          <a:noFill/>
          <a:ln w="9525">
            <a:noFill/>
            <a:miter lim="800000"/>
            <a:headEnd/>
            <a:tailEnd/>
          </a:ln>
          <a:effectLst/>
        </p:spPr>
        <p:txBody>
          <a:bodyPr>
            <a:spAutoFit/>
          </a:bodyPr>
          <a:lstStyle/>
          <a:p>
            <a:pPr algn="ctr">
              <a:spcBef>
                <a:spcPct val="50000"/>
              </a:spcBef>
            </a:pPr>
            <a:r>
              <a:rPr lang="fr-FR" sz="1800" b="1" i="1">
                <a:solidFill>
                  <a:srgbClr val="000066"/>
                </a:solidFill>
              </a:rPr>
              <a:t>Attrait du marché</a:t>
            </a:r>
          </a:p>
        </p:txBody>
      </p:sp>
      <p:sp>
        <p:nvSpPr>
          <p:cNvPr id="199691" name="Text Box 11"/>
          <p:cNvSpPr txBox="1">
            <a:spLocks noChangeArrowheads="1"/>
          </p:cNvSpPr>
          <p:nvPr/>
        </p:nvSpPr>
        <p:spPr bwMode="auto">
          <a:xfrm>
            <a:off x="250825" y="3141663"/>
            <a:ext cx="2555875" cy="749300"/>
          </a:xfrm>
          <a:prstGeom prst="rect">
            <a:avLst/>
          </a:prstGeom>
          <a:solidFill>
            <a:srgbClr val="3333CC"/>
          </a:solidFill>
          <a:ln w="9525">
            <a:noFill/>
            <a:miter lim="800000"/>
            <a:headEnd/>
            <a:tailEnd/>
          </a:ln>
          <a:effectLst/>
        </p:spPr>
        <p:txBody>
          <a:bodyPr>
            <a:spAutoFit/>
          </a:bodyPr>
          <a:lstStyle/>
          <a:p>
            <a:pPr algn="ctr">
              <a:spcBef>
                <a:spcPct val="50000"/>
              </a:spcBef>
            </a:pPr>
            <a:r>
              <a:rPr lang="fr-FR" sz="1600" b="1" dirty="0">
                <a:solidFill>
                  <a:schemeClr val="bg1"/>
                </a:solidFill>
              </a:rPr>
              <a:t>L’alternative</a:t>
            </a:r>
          </a:p>
          <a:p>
            <a:pPr>
              <a:spcBef>
                <a:spcPct val="50000"/>
              </a:spcBef>
            </a:pPr>
            <a:r>
              <a:rPr lang="fr-FR" sz="1800" dirty="0">
                <a:solidFill>
                  <a:schemeClr val="bg1"/>
                </a:solidFill>
              </a:rPr>
              <a:t>La matrice Mc </a:t>
            </a:r>
            <a:r>
              <a:rPr lang="fr-FR" sz="1800" dirty="0" err="1">
                <a:solidFill>
                  <a:schemeClr val="bg1"/>
                </a:solidFill>
              </a:rPr>
              <a:t>Kinsey</a:t>
            </a:r>
            <a:r>
              <a:rPr lang="fr-FR" sz="1800" dirty="0">
                <a:solidFill>
                  <a:schemeClr val="bg1"/>
                </a:solidFill>
              </a:rPr>
              <a:t> </a:t>
            </a:r>
            <a:endParaRPr lang="fr-FR" sz="1600" dirty="0">
              <a:solidFill>
                <a:schemeClr val="bg1"/>
              </a:solidFill>
            </a:endParaRPr>
          </a:p>
        </p:txBody>
      </p:sp>
      <p:sp>
        <p:nvSpPr>
          <p:cNvPr id="199694" name="Text Box 14"/>
          <p:cNvSpPr txBox="1">
            <a:spLocks noChangeArrowheads="1"/>
          </p:cNvSpPr>
          <p:nvPr/>
        </p:nvSpPr>
        <p:spPr bwMode="auto">
          <a:xfrm>
            <a:off x="4065588" y="6164263"/>
            <a:ext cx="1439862" cy="304800"/>
          </a:xfrm>
          <a:prstGeom prst="rect">
            <a:avLst/>
          </a:prstGeom>
          <a:noFill/>
          <a:ln w="9525">
            <a:noFill/>
            <a:miter lim="800000"/>
            <a:headEnd/>
            <a:tailEnd/>
          </a:ln>
          <a:effectLst/>
        </p:spPr>
        <p:txBody>
          <a:bodyPr>
            <a:spAutoFit/>
          </a:bodyPr>
          <a:lstStyle/>
          <a:p>
            <a:pPr algn="ctr">
              <a:spcBef>
                <a:spcPct val="50000"/>
              </a:spcBef>
            </a:pPr>
            <a:r>
              <a:rPr lang="fr-FR" b="1" dirty="0">
                <a:solidFill>
                  <a:schemeClr val="accent6">
                    <a:lumMod val="75000"/>
                  </a:schemeClr>
                </a:solidFill>
              </a:rPr>
              <a:t>Faibles</a:t>
            </a:r>
          </a:p>
        </p:txBody>
      </p:sp>
      <p:sp>
        <p:nvSpPr>
          <p:cNvPr id="199701" name="Line 21"/>
          <p:cNvSpPr>
            <a:spLocks noChangeShapeType="1"/>
          </p:cNvSpPr>
          <p:nvPr/>
        </p:nvSpPr>
        <p:spPr bwMode="auto">
          <a:xfrm>
            <a:off x="7018338" y="2636838"/>
            <a:ext cx="1587" cy="3527425"/>
          </a:xfrm>
          <a:prstGeom prst="line">
            <a:avLst/>
          </a:prstGeom>
          <a:noFill/>
          <a:ln w="38100">
            <a:solidFill>
              <a:srgbClr val="660066"/>
            </a:solidFill>
            <a:prstDash val="dash"/>
            <a:round/>
            <a:headEnd/>
            <a:tailEnd/>
          </a:ln>
          <a:effectLst/>
        </p:spPr>
        <p:txBody>
          <a:bodyPr/>
          <a:lstStyle/>
          <a:p>
            <a:endParaRPr lang="fr-FR"/>
          </a:p>
        </p:txBody>
      </p:sp>
      <p:sp>
        <p:nvSpPr>
          <p:cNvPr id="199702" name="Line 22"/>
          <p:cNvSpPr>
            <a:spLocks noChangeShapeType="1"/>
          </p:cNvSpPr>
          <p:nvPr/>
        </p:nvSpPr>
        <p:spPr bwMode="auto">
          <a:xfrm>
            <a:off x="4065588" y="3860800"/>
            <a:ext cx="4392612" cy="1588"/>
          </a:xfrm>
          <a:prstGeom prst="line">
            <a:avLst/>
          </a:prstGeom>
          <a:noFill/>
          <a:ln w="38100">
            <a:solidFill>
              <a:srgbClr val="660066"/>
            </a:solidFill>
            <a:prstDash val="dash"/>
            <a:round/>
            <a:headEnd/>
            <a:tailEnd/>
          </a:ln>
          <a:effectLst/>
        </p:spPr>
        <p:txBody>
          <a:bodyPr/>
          <a:lstStyle/>
          <a:p>
            <a:endParaRPr lang="fr-FR"/>
          </a:p>
        </p:txBody>
      </p:sp>
      <p:sp>
        <p:nvSpPr>
          <p:cNvPr id="199703" name="Text Box 23"/>
          <p:cNvSpPr txBox="1">
            <a:spLocks noChangeArrowheads="1"/>
          </p:cNvSpPr>
          <p:nvPr/>
        </p:nvSpPr>
        <p:spPr bwMode="auto">
          <a:xfrm>
            <a:off x="5578475" y="6164263"/>
            <a:ext cx="1439863" cy="304800"/>
          </a:xfrm>
          <a:prstGeom prst="rect">
            <a:avLst/>
          </a:prstGeom>
          <a:noFill/>
          <a:ln w="9525">
            <a:noFill/>
            <a:miter lim="800000"/>
            <a:headEnd/>
            <a:tailEnd/>
          </a:ln>
          <a:effectLst/>
        </p:spPr>
        <p:txBody>
          <a:bodyPr>
            <a:spAutoFit/>
          </a:bodyPr>
          <a:lstStyle/>
          <a:p>
            <a:pPr algn="ctr">
              <a:spcBef>
                <a:spcPct val="50000"/>
              </a:spcBef>
            </a:pPr>
            <a:r>
              <a:rPr lang="fr-FR" b="1" dirty="0">
                <a:solidFill>
                  <a:schemeClr val="accent6">
                    <a:lumMod val="75000"/>
                  </a:schemeClr>
                </a:solidFill>
              </a:rPr>
              <a:t>Moyens</a:t>
            </a:r>
          </a:p>
        </p:txBody>
      </p:sp>
      <p:sp>
        <p:nvSpPr>
          <p:cNvPr id="199704" name="Text Box 24"/>
          <p:cNvSpPr txBox="1">
            <a:spLocks noChangeArrowheads="1"/>
          </p:cNvSpPr>
          <p:nvPr/>
        </p:nvSpPr>
        <p:spPr bwMode="auto">
          <a:xfrm>
            <a:off x="7018338" y="6164263"/>
            <a:ext cx="1439862" cy="304800"/>
          </a:xfrm>
          <a:prstGeom prst="rect">
            <a:avLst/>
          </a:prstGeom>
          <a:noFill/>
          <a:ln w="9525">
            <a:noFill/>
            <a:miter lim="800000"/>
            <a:headEnd/>
            <a:tailEnd/>
          </a:ln>
          <a:effectLst/>
        </p:spPr>
        <p:txBody>
          <a:bodyPr>
            <a:spAutoFit/>
          </a:bodyPr>
          <a:lstStyle/>
          <a:p>
            <a:pPr algn="ctr">
              <a:spcBef>
                <a:spcPct val="50000"/>
              </a:spcBef>
            </a:pPr>
            <a:r>
              <a:rPr lang="fr-FR" b="1" dirty="0">
                <a:solidFill>
                  <a:schemeClr val="accent6">
                    <a:lumMod val="75000"/>
                  </a:schemeClr>
                </a:solidFill>
              </a:rPr>
              <a:t>Forts</a:t>
            </a:r>
          </a:p>
        </p:txBody>
      </p:sp>
      <p:sp>
        <p:nvSpPr>
          <p:cNvPr id="199705" name="Text Box 25"/>
          <p:cNvSpPr txBox="1">
            <a:spLocks noChangeArrowheads="1"/>
          </p:cNvSpPr>
          <p:nvPr/>
        </p:nvSpPr>
        <p:spPr bwMode="auto">
          <a:xfrm rot="16200000">
            <a:off x="3375819" y="3139282"/>
            <a:ext cx="935037" cy="304800"/>
          </a:xfrm>
          <a:prstGeom prst="rect">
            <a:avLst/>
          </a:prstGeom>
          <a:noFill/>
          <a:ln w="9525">
            <a:noFill/>
            <a:miter lim="800000"/>
            <a:headEnd/>
            <a:tailEnd/>
          </a:ln>
          <a:effectLst/>
        </p:spPr>
        <p:txBody>
          <a:bodyPr>
            <a:spAutoFit/>
          </a:bodyPr>
          <a:lstStyle/>
          <a:p>
            <a:pPr algn="ctr">
              <a:spcBef>
                <a:spcPct val="50000"/>
              </a:spcBef>
            </a:pPr>
            <a:r>
              <a:rPr lang="fr-FR" b="1" dirty="0">
                <a:solidFill>
                  <a:schemeClr val="accent6">
                    <a:lumMod val="75000"/>
                  </a:schemeClr>
                </a:solidFill>
              </a:rPr>
              <a:t>Faible</a:t>
            </a:r>
          </a:p>
        </p:txBody>
      </p:sp>
      <p:sp>
        <p:nvSpPr>
          <p:cNvPr id="199706" name="Text Box 26"/>
          <p:cNvSpPr txBox="1">
            <a:spLocks noChangeArrowheads="1"/>
          </p:cNvSpPr>
          <p:nvPr/>
        </p:nvSpPr>
        <p:spPr bwMode="auto">
          <a:xfrm rot="16200000">
            <a:off x="3375819" y="4147344"/>
            <a:ext cx="935038" cy="304800"/>
          </a:xfrm>
          <a:prstGeom prst="rect">
            <a:avLst/>
          </a:prstGeom>
          <a:noFill/>
          <a:ln w="9525">
            <a:noFill/>
            <a:miter lim="800000"/>
            <a:headEnd/>
            <a:tailEnd/>
          </a:ln>
          <a:effectLst/>
        </p:spPr>
        <p:txBody>
          <a:bodyPr>
            <a:spAutoFit/>
          </a:bodyPr>
          <a:lstStyle/>
          <a:p>
            <a:pPr algn="ctr">
              <a:spcBef>
                <a:spcPct val="50000"/>
              </a:spcBef>
            </a:pPr>
            <a:r>
              <a:rPr lang="fr-FR" b="1" dirty="0">
                <a:solidFill>
                  <a:schemeClr val="accent6">
                    <a:lumMod val="75000"/>
                  </a:schemeClr>
                </a:solidFill>
              </a:rPr>
              <a:t>Moyen</a:t>
            </a:r>
          </a:p>
        </p:txBody>
      </p:sp>
      <p:sp>
        <p:nvSpPr>
          <p:cNvPr id="199707" name="Text Box 27"/>
          <p:cNvSpPr txBox="1">
            <a:spLocks noChangeArrowheads="1"/>
          </p:cNvSpPr>
          <p:nvPr/>
        </p:nvSpPr>
        <p:spPr bwMode="auto">
          <a:xfrm rot="16200000">
            <a:off x="3375819" y="5299869"/>
            <a:ext cx="935038" cy="304800"/>
          </a:xfrm>
          <a:prstGeom prst="rect">
            <a:avLst/>
          </a:prstGeom>
          <a:noFill/>
          <a:ln w="9525">
            <a:noFill/>
            <a:miter lim="800000"/>
            <a:headEnd/>
            <a:tailEnd/>
          </a:ln>
          <a:effectLst/>
        </p:spPr>
        <p:txBody>
          <a:bodyPr>
            <a:spAutoFit/>
          </a:bodyPr>
          <a:lstStyle/>
          <a:p>
            <a:pPr algn="ctr">
              <a:spcBef>
                <a:spcPct val="50000"/>
              </a:spcBef>
            </a:pPr>
            <a:r>
              <a:rPr lang="fr-FR" b="1" dirty="0">
                <a:solidFill>
                  <a:schemeClr val="accent6">
                    <a:lumMod val="75000"/>
                  </a:schemeClr>
                </a:solidFill>
              </a:rPr>
              <a:t>Fort</a:t>
            </a:r>
          </a:p>
        </p:txBody>
      </p:sp>
      <p:sp>
        <p:nvSpPr>
          <p:cNvPr id="199708" name="Text Box 28"/>
          <p:cNvSpPr txBox="1">
            <a:spLocks noChangeArrowheads="1"/>
          </p:cNvSpPr>
          <p:nvPr/>
        </p:nvSpPr>
        <p:spPr bwMode="auto">
          <a:xfrm>
            <a:off x="4067175" y="6381750"/>
            <a:ext cx="4392613" cy="366713"/>
          </a:xfrm>
          <a:prstGeom prst="rect">
            <a:avLst/>
          </a:prstGeom>
          <a:noFill/>
          <a:ln w="9525">
            <a:noFill/>
            <a:miter lim="800000"/>
            <a:headEnd/>
            <a:tailEnd/>
          </a:ln>
          <a:effectLst/>
        </p:spPr>
        <p:txBody>
          <a:bodyPr>
            <a:spAutoFit/>
          </a:bodyPr>
          <a:lstStyle/>
          <a:p>
            <a:pPr algn="ctr">
              <a:spcBef>
                <a:spcPct val="50000"/>
              </a:spcBef>
            </a:pPr>
            <a:r>
              <a:rPr lang="fr-FR" sz="1800" b="1" i="1">
                <a:solidFill>
                  <a:srgbClr val="000066"/>
                </a:solidFill>
              </a:rPr>
              <a:t>Atouts de l’entreprise</a:t>
            </a:r>
          </a:p>
        </p:txBody>
      </p:sp>
      <p:sp>
        <p:nvSpPr>
          <p:cNvPr id="199709" name="Oval 29"/>
          <p:cNvSpPr>
            <a:spLocks noChangeArrowheads="1"/>
          </p:cNvSpPr>
          <p:nvPr/>
        </p:nvSpPr>
        <p:spPr bwMode="auto">
          <a:xfrm>
            <a:off x="5938838" y="4221163"/>
            <a:ext cx="576262" cy="504825"/>
          </a:xfrm>
          <a:prstGeom prst="ellipse">
            <a:avLst/>
          </a:prstGeom>
          <a:solidFill>
            <a:srgbClr val="3333CC"/>
          </a:solidFill>
          <a:ln w="9525">
            <a:solidFill>
              <a:schemeClr val="tx1"/>
            </a:solidFill>
            <a:round/>
            <a:headEnd/>
            <a:tailEnd/>
          </a:ln>
          <a:effectLst/>
        </p:spPr>
        <p:txBody>
          <a:bodyPr wrap="none" anchor="ctr"/>
          <a:lstStyle/>
          <a:p>
            <a:pPr algn="ctr"/>
            <a:r>
              <a:rPr lang="fr-FR" sz="1800" dirty="0">
                <a:solidFill>
                  <a:schemeClr val="bg1"/>
                </a:solidFill>
              </a:rPr>
              <a:t>A</a:t>
            </a:r>
          </a:p>
        </p:txBody>
      </p:sp>
      <p:sp>
        <p:nvSpPr>
          <p:cNvPr id="199710" name="Oval 30"/>
          <p:cNvSpPr>
            <a:spLocks noChangeArrowheads="1"/>
          </p:cNvSpPr>
          <p:nvPr/>
        </p:nvSpPr>
        <p:spPr bwMode="auto">
          <a:xfrm>
            <a:off x="7234238" y="5229225"/>
            <a:ext cx="360362" cy="287338"/>
          </a:xfrm>
          <a:prstGeom prst="ellipse">
            <a:avLst/>
          </a:prstGeom>
          <a:solidFill>
            <a:srgbClr val="3333CC"/>
          </a:solidFill>
          <a:ln w="9525">
            <a:solidFill>
              <a:schemeClr val="tx1"/>
            </a:solidFill>
            <a:round/>
            <a:headEnd/>
            <a:tailEnd/>
          </a:ln>
          <a:effectLst/>
        </p:spPr>
        <p:txBody>
          <a:bodyPr wrap="none" anchor="ctr"/>
          <a:lstStyle/>
          <a:p>
            <a:pPr algn="ctr"/>
            <a:r>
              <a:rPr lang="fr-FR" sz="1800" dirty="0">
                <a:solidFill>
                  <a:schemeClr val="bg1"/>
                </a:solidFill>
              </a:rPr>
              <a:t>B</a:t>
            </a:r>
          </a:p>
        </p:txBody>
      </p:sp>
      <p:sp>
        <p:nvSpPr>
          <p:cNvPr id="199711" name="Oval 31"/>
          <p:cNvSpPr>
            <a:spLocks noChangeArrowheads="1"/>
          </p:cNvSpPr>
          <p:nvPr/>
        </p:nvSpPr>
        <p:spPr bwMode="auto">
          <a:xfrm>
            <a:off x="4570413" y="5229225"/>
            <a:ext cx="360362" cy="360363"/>
          </a:xfrm>
          <a:prstGeom prst="ellipse">
            <a:avLst/>
          </a:prstGeom>
          <a:solidFill>
            <a:srgbClr val="3333CC"/>
          </a:solidFill>
          <a:ln w="9525">
            <a:solidFill>
              <a:schemeClr val="tx1"/>
            </a:solidFill>
            <a:round/>
            <a:headEnd/>
            <a:tailEnd/>
          </a:ln>
          <a:effectLst/>
        </p:spPr>
        <p:txBody>
          <a:bodyPr wrap="none" anchor="ctr"/>
          <a:lstStyle/>
          <a:p>
            <a:pPr algn="ctr"/>
            <a:r>
              <a:rPr lang="fr-FR" sz="1800" dirty="0">
                <a:solidFill>
                  <a:schemeClr val="bg1"/>
                </a:solidFill>
              </a:rPr>
              <a:t>C</a:t>
            </a:r>
          </a:p>
        </p:txBody>
      </p:sp>
      <p:sp>
        <p:nvSpPr>
          <p:cNvPr id="199713" name="Rectangle 33"/>
          <p:cNvSpPr>
            <a:spLocks noChangeArrowheads="1"/>
          </p:cNvSpPr>
          <p:nvPr/>
        </p:nvSpPr>
        <p:spPr bwMode="auto">
          <a:xfrm>
            <a:off x="107950" y="4006850"/>
            <a:ext cx="3095625" cy="2374900"/>
          </a:xfrm>
          <a:prstGeom prst="rect">
            <a:avLst/>
          </a:prstGeom>
          <a:noFill/>
          <a:ln w="9525">
            <a:noFill/>
            <a:miter lim="800000"/>
            <a:headEnd/>
            <a:tailEnd/>
          </a:ln>
          <a:effectLst/>
        </p:spPr>
        <p:txBody>
          <a:bodyPr/>
          <a:lstStyle/>
          <a:p>
            <a:pPr marL="180975" indent="-179388">
              <a:spcBef>
                <a:spcPct val="20000"/>
              </a:spcBef>
              <a:buFontTx/>
              <a:buChar char="•"/>
            </a:pPr>
            <a:r>
              <a:rPr lang="fr-FR" sz="1500" dirty="0">
                <a:solidFill>
                  <a:schemeClr val="accent6">
                    <a:lumMod val="75000"/>
                  </a:schemeClr>
                </a:solidFill>
              </a:rPr>
              <a:t>Plus complète, mais plus complexe</a:t>
            </a:r>
            <a:r>
              <a:rPr lang="fr-FR" sz="1300" dirty="0">
                <a:solidFill>
                  <a:schemeClr val="accent6">
                    <a:lumMod val="75000"/>
                  </a:schemeClr>
                </a:solidFill>
              </a:rPr>
              <a:t> </a:t>
            </a:r>
          </a:p>
          <a:p>
            <a:pPr marL="180975" indent="-179388">
              <a:spcBef>
                <a:spcPct val="20000"/>
              </a:spcBef>
              <a:buFontTx/>
              <a:buChar char="•"/>
            </a:pPr>
            <a:r>
              <a:rPr lang="fr-FR" sz="1500" dirty="0">
                <a:solidFill>
                  <a:schemeClr val="accent6">
                    <a:lumMod val="75000"/>
                  </a:schemeClr>
                </a:solidFill>
              </a:rPr>
              <a:t>Plus subjective dans certaines appréciation (avis d’experts contre quantitatif comme pour celle du BCG)</a:t>
            </a:r>
          </a:p>
        </p:txBody>
      </p:sp>
    </p:spTree>
  </p:cSld>
  <p:clrMapOvr>
    <a:masterClrMapping/>
  </p:clrMapOvr>
  <p:transition spd="med">
    <p:randomBa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Espace réservé du numéro de diapositive 5"/>
          <p:cNvSpPr>
            <a:spLocks noGrp="1"/>
          </p:cNvSpPr>
          <p:nvPr>
            <p:ph type="sldNum" sz="quarter" idx="4"/>
          </p:nvPr>
        </p:nvSpPr>
        <p:spPr>
          <a:xfrm>
            <a:off x="8675688" y="6624638"/>
            <a:ext cx="468312" cy="260350"/>
          </a:xfrm>
        </p:spPr>
        <p:txBody>
          <a:bodyPr/>
          <a:lstStyle/>
          <a:p>
            <a:fld id="{8D7BE3BF-D5E7-4201-8BA0-84CC67A36BAE}" type="slidenum">
              <a:rPr lang="fr-FR"/>
              <a:pPr/>
              <a:t>302</a:t>
            </a:fld>
            <a:endParaRPr lang="fr-FR"/>
          </a:p>
        </p:txBody>
      </p:sp>
      <p:sp>
        <p:nvSpPr>
          <p:cNvPr id="198659" name="Rectangle 3"/>
          <p:cNvSpPr>
            <a:spLocks noGrp="1" noChangeArrowheads="1"/>
          </p:cNvSpPr>
          <p:nvPr>
            <p:ph type="title" idx="4294967295"/>
          </p:nvPr>
        </p:nvSpPr>
        <p:spPr>
          <a:xfrm>
            <a:off x="2010567" y="188640"/>
            <a:ext cx="3713957"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Choisir son marché</a:t>
            </a:r>
          </a:p>
        </p:txBody>
      </p:sp>
      <p:sp>
        <p:nvSpPr>
          <p:cNvPr id="198660" name="Text Box 4"/>
          <p:cNvSpPr txBox="1">
            <a:spLocks noChangeArrowheads="1"/>
          </p:cNvSpPr>
          <p:nvPr/>
        </p:nvSpPr>
        <p:spPr bwMode="auto">
          <a:xfrm>
            <a:off x="827088" y="1273175"/>
            <a:ext cx="3457575"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La position de l’entreprise</a:t>
            </a:r>
          </a:p>
        </p:txBody>
      </p:sp>
      <p:sp>
        <p:nvSpPr>
          <p:cNvPr id="198661" name="Text Box 5"/>
          <p:cNvSpPr txBox="1">
            <a:spLocks noChangeArrowheads="1"/>
          </p:cNvSpPr>
          <p:nvPr/>
        </p:nvSpPr>
        <p:spPr bwMode="auto">
          <a:xfrm>
            <a:off x="4859338" y="1052513"/>
            <a:ext cx="4033837"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forces concurrentielles (Porter)</a:t>
            </a:r>
          </a:p>
        </p:txBody>
      </p:sp>
      <p:sp>
        <p:nvSpPr>
          <p:cNvPr id="198662" name="AutoShape 6"/>
          <p:cNvSpPr>
            <a:spLocks noChangeArrowheads="1"/>
          </p:cNvSpPr>
          <p:nvPr/>
        </p:nvSpPr>
        <p:spPr bwMode="auto">
          <a:xfrm rot="5400000">
            <a:off x="4427537"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8664" name="Text Box 8"/>
          <p:cNvSpPr txBox="1">
            <a:spLocks noChangeArrowheads="1"/>
          </p:cNvSpPr>
          <p:nvPr/>
        </p:nvSpPr>
        <p:spPr bwMode="auto">
          <a:xfrm>
            <a:off x="611188" y="3660775"/>
            <a:ext cx="1728787" cy="660400"/>
          </a:xfrm>
          <a:prstGeom prst="rect">
            <a:avLst/>
          </a:prstGeom>
          <a:noFill/>
          <a:ln w="19050">
            <a:solidFill>
              <a:srgbClr val="3333CC"/>
            </a:solidFill>
            <a:miter lim="800000"/>
            <a:headEnd/>
            <a:tailEnd/>
          </a:ln>
          <a:effectLst/>
        </p:spPr>
        <p:txBody>
          <a:bodyPr>
            <a:spAutoFit/>
          </a:bodyPr>
          <a:lstStyle/>
          <a:p>
            <a:pPr algn="ctr">
              <a:spcBef>
                <a:spcPct val="50000"/>
              </a:spcBef>
            </a:pPr>
            <a:r>
              <a:rPr lang="fr-FR" sz="1800" dirty="0">
                <a:solidFill>
                  <a:srgbClr val="000066"/>
                </a:solidFill>
              </a:rPr>
              <a:t>Pouvoir des </a:t>
            </a:r>
            <a:r>
              <a:rPr lang="fr-FR" sz="1800" b="1" dirty="0">
                <a:solidFill>
                  <a:schemeClr val="accent6">
                    <a:lumMod val="75000"/>
                  </a:schemeClr>
                </a:solidFill>
              </a:rPr>
              <a:t>fournisseurs</a:t>
            </a:r>
          </a:p>
        </p:txBody>
      </p:sp>
      <p:sp>
        <p:nvSpPr>
          <p:cNvPr id="198665" name="Text Box 9"/>
          <p:cNvSpPr txBox="1">
            <a:spLocks noChangeArrowheads="1"/>
          </p:cNvSpPr>
          <p:nvPr/>
        </p:nvSpPr>
        <p:spPr bwMode="auto">
          <a:xfrm>
            <a:off x="6372225" y="3662363"/>
            <a:ext cx="1728788" cy="660400"/>
          </a:xfrm>
          <a:prstGeom prst="rect">
            <a:avLst/>
          </a:prstGeom>
          <a:noFill/>
          <a:ln w="19050">
            <a:solidFill>
              <a:srgbClr val="3333CC"/>
            </a:solidFill>
            <a:miter lim="800000"/>
            <a:headEnd/>
            <a:tailEnd/>
          </a:ln>
          <a:effectLst/>
        </p:spPr>
        <p:txBody>
          <a:bodyPr>
            <a:spAutoFit/>
          </a:bodyPr>
          <a:lstStyle/>
          <a:p>
            <a:pPr algn="ctr">
              <a:spcBef>
                <a:spcPct val="50000"/>
              </a:spcBef>
            </a:pPr>
            <a:r>
              <a:rPr lang="fr-FR" sz="1800" dirty="0">
                <a:solidFill>
                  <a:srgbClr val="000066"/>
                </a:solidFill>
              </a:rPr>
              <a:t>Pouvoir des </a:t>
            </a:r>
            <a:r>
              <a:rPr lang="fr-FR" sz="1800" b="1" dirty="0">
                <a:solidFill>
                  <a:schemeClr val="accent6">
                    <a:lumMod val="75000"/>
                  </a:schemeClr>
                </a:solidFill>
              </a:rPr>
              <a:t>clients</a:t>
            </a:r>
          </a:p>
        </p:txBody>
      </p:sp>
      <p:sp>
        <p:nvSpPr>
          <p:cNvPr id="198666" name="Text Box 10"/>
          <p:cNvSpPr txBox="1">
            <a:spLocks noChangeArrowheads="1"/>
          </p:cNvSpPr>
          <p:nvPr/>
        </p:nvSpPr>
        <p:spPr bwMode="auto">
          <a:xfrm>
            <a:off x="3529013" y="5145088"/>
            <a:ext cx="1728787" cy="660400"/>
          </a:xfrm>
          <a:prstGeom prst="rect">
            <a:avLst/>
          </a:prstGeom>
          <a:noFill/>
          <a:ln w="19050">
            <a:solidFill>
              <a:srgbClr val="3333CC"/>
            </a:solidFill>
            <a:miter lim="800000"/>
            <a:headEnd/>
            <a:tailEnd/>
          </a:ln>
          <a:effectLst/>
        </p:spPr>
        <p:txBody>
          <a:bodyPr>
            <a:spAutoFit/>
          </a:bodyPr>
          <a:lstStyle/>
          <a:p>
            <a:pPr algn="ctr">
              <a:spcBef>
                <a:spcPct val="50000"/>
              </a:spcBef>
            </a:pPr>
            <a:r>
              <a:rPr lang="fr-FR" sz="1800" dirty="0">
                <a:solidFill>
                  <a:srgbClr val="000066"/>
                </a:solidFill>
              </a:rPr>
              <a:t>Pouvoir des </a:t>
            </a:r>
            <a:r>
              <a:rPr lang="fr-FR" sz="1800" b="1" dirty="0">
                <a:solidFill>
                  <a:schemeClr val="accent6">
                    <a:lumMod val="75000"/>
                  </a:schemeClr>
                </a:solidFill>
              </a:rPr>
              <a:t>substituts</a:t>
            </a:r>
          </a:p>
        </p:txBody>
      </p:sp>
      <p:sp>
        <p:nvSpPr>
          <p:cNvPr id="198667" name="Text Box 11"/>
          <p:cNvSpPr txBox="1">
            <a:spLocks noChangeArrowheads="1"/>
          </p:cNvSpPr>
          <p:nvPr/>
        </p:nvSpPr>
        <p:spPr bwMode="auto">
          <a:xfrm>
            <a:off x="3203577" y="2401413"/>
            <a:ext cx="2376486" cy="646331"/>
          </a:xfrm>
          <a:prstGeom prst="rect">
            <a:avLst/>
          </a:prstGeom>
          <a:noFill/>
          <a:ln w="19050">
            <a:solidFill>
              <a:srgbClr val="3333CC"/>
            </a:solidFill>
            <a:miter lim="800000"/>
            <a:headEnd/>
            <a:tailEnd/>
          </a:ln>
          <a:effectLst/>
        </p:spPr>
        <p:txBody>
          <a:bodyPr wrap="square">
            <a:spAutoFit/>
          </a:bodyPr>
          <a:lstStyle/>
          <a:p>
            <a:pPr algn="ctr">
              <a:spcBef>
                <a:spcPct val="50000"/>
              </a:spcBef>
            </a:pPr>
            <a:r>
              <a:rPr lang="fr-FR" sz="1800" dirty="0">
                <a:solidFill>
                  <a:srgbClr val="000066"/>
                </a:solidFill>
              </a:rPr>
              <a:t>Pouvoir des </a:t>
            </a:r>
            <a:r>
              <a:rPr lang="fr-FR" sz="1800" b="1" dirty="0">
                <a:solidFill>
                  <a:schemeClr val="accent6">
                    <a:lumMod val="75000"/>
                  </a:schemeClr>
                </a:solidFill>
              </a:rPr>
              <a:t>nouveaux entrants</a:t>
            </a:r>
          </a:p>
        </p:txBody>
      </p:sp>
      <p:sp>
        <p:nvSpPr>
          <p:cNvPr id="198668" name="Text Box 12"/>
          <p:cNvSpPr txBox="1">
            <a:spLocks noChangeArrowheads="1"/>
          </p:cNvSpPr>
          <p:nvPr/>
        </p:nvSpPr>
        <p:spPr bwMode="auto">
          <a:xfrm>
            <a:off x="4393406" y="6084468"/>
            <a:ext cx="4465637" cy="307777"/>
          </a:xfrm>
          <a:prstGeom prst="rect">
            <a:avLst/>
          </a:prstGeom>
          <a:noFill/>
          <a:ln w="9525">
            <a:noFill/>
            <a:miter lim="800000"/>
            <a:headEnd/>
            <a:tailEnd/>
          </a:ln>
          <a:effectLst/>
        </p:spPr>
        <p:txBody>
          <a:bodyPr wrap="square">
            <a:spAutoFit/>
          </a:bodyPr>
          <a:lstStyle/>
          <a:p>
            <a:pPr algn="r">
              <a:spcBef>
                <a:spcPct val="50000"/>
              </a:spcBef>
            </a:pPr>
            <a:r>
              <a:rPr lang="fr-FR" i="1" dirty="0">
                <a:solidFill>
                  <a:schemeClr val="accent6">
                    <a:lumMod val="75000"/>
                  </a:schemeClr>
                </a:solidFill>
              </a:rPr>
              <a:t>Grille d’analyse de PORTER (les cinq forces</a:t>
            </a:r>
            <a:r>
              <a:rPr lang="fr-FR" i="1" dirty="0"/>
              <a:t>)</a:t>
            </a:r>
          </a:p>
        </p:txBody>
      </p:sp>
      <p:sp>
        <p:nvSpPr>
          <p:cNvPr id="198669" name="AutoShape 13"/>
          <p:cNvSpPr>
            <a:spLocks noChangeArrowheads="1"/>
          </p:cNvSpPr>
          <p:nvPr/>
        </p:nvSpPr>
        <p:spPr bwMode="auto">
          <a:xfrm>
            <a:off x="3132138" y="3487738"/>
            <a:ext cx="504825" cy="1008062"/>
          </a:xfrm>
          <a:prstGeom prst="curvedRightArrow">
            <a:avLst>
              <a:gd name="adj1" fmla="val 39937"/>
              <a:gd name="adj2" fmla="val 79874"/>
              <a:gd name="adj3" fmla="val 33333"/>
            </a:avLst>
          </a:prstGeom>
          <a:solidFill>
            <a:schemeClr val="accent1"/>
          </a:solidFill>
          <a:ln w="9525">
            <a:solidFill>
              <a:schemeClr val="tx1"/>
            </a:solidFill>
            <a:miter lim="800000"/>
            <a:headEnd/>
            <a:tailEnd/>
          </a:ln>
          <a:effectLst/>
        </p:spPr>
        <p:txBody>
          <a:bodyPr wrap="none" anchor="ctr"/>
          <a:lstStyle/>
          <a:p>
            <a:endParaRPr lang="fr-FR"/>
          </a:p>
        </p:txBody>
      </p:sp>
      <p:sp>
        <p:nvSpPr>
          <p:cNvPr id="198670" name="AutoShape 14"/>
          <p:cNvSpPr>
            <a:spLocks noChangeArrowheads="1"/>
          </p:cNvSpPr>
          <p:nvPr/>
        </p:nvSpPr>
        <p:spPr bwMode="auto">
          <a:xfrm>
            <a:off x="5148263" y="3524250"/>
            <a:ext cx="431800" cy="935038"/>
          </a:xfrm>
          <a:prstGeom prst="curvedLeftArrow">
            <a:avLst>
              <a:gd name="adj1" fmla="val 43309"/>
              <a:gd name="adj2" fmla="val 86618"/>
              <a:gd name="adj3" fmla="val 33333"/>
            </a:avLst>
          </a:prstGeom>
          <a:solidFill>
            <a:schemeClr val="accent1"/>
          </a:solidFill>
          <a:ln w="9525">
            <a:solidFill>
              <a:schemeClr val="tx1"/>
            </a:solidFill>
            <a:miter lim="800000"/>
            <a:headEnd/>
            <a:tailEnd/>
          </a:ln>
          <a:effectLst/>
        </p:spPr>
        <p:txBody>
          <a:bodyPr wrap="none" anchor="ctr"/>
          <a:lstStyle/>
          <a:p>
            <a:endParaRPr lang="fr-FR"/>
          </a:p>
        </p:txBody>
      </p:sp>
      <p:sp>
        <p:nvSpPr>
          <p:cNvPr id="198671" name="Rectangle 15"/>
          <p:cNvSpPr>
            <a:spLocks noChangeArrowheads="1"/>
          </p:cNvSpPr>
          <p:nvPr/>
        </p:nvSpPr>
        <p:spPr bwMode="auto">
          <a:xfrm>
            <a:off x="3708400" y="3667125"/>
            <a:ext cx="1368425" cy="647700"/>
          </a:xfrm>
          <a:prstGeom prst="rect">
            <a:avLst/>
          </a:prstGeom>
          <a:noFill/>
          <a:ln w="9525">
            <a:noFill/>
            <a:miter lim="800000"/>
            <a:headEnd/>
            <a:tailEnd/>
          </a:ln>
          <a:effectLst/>
        </p:spPr>
        <p:txBody>
          <a:bodyPr wrap="none" anchor="ctr"/>
          <a:lstStyle/>
          <a:p>
            <a:pPr algn="ctr"/>
            <a:r>
              <a:rPr lang="fr-FR" sz="1800" dirty="0">
                <a:solidFill>
                  <a:schemeClr val="accent6">
                    <a:lumMod val="75000"/>
                  </a:schemeClr>
                </a:solidFill>
              </a:rPr>
              <a:t>Concurrence Interne</a:t>
            </a:r>
            <a:br>
              <a:rPr lang="fr-FR" sz="1800" dirty="0">
                <a:solidFill>
                  <a:schemeClr val="accent6">
                    <a:lumMod val="75000"/>
                  </a:schemeClr>
                </a:solidFill>
              </a:rPr>
            </a:br>
            <a:r>
              <a:rPr lang="fr-FR" sz="1800" dirty="0">
                <a:solidFill>
                  <a:schemeClr val="accent6">
                    <a:lumMod val="75000"/>
                  </a:schemeClr>
                </a:solidFill>
              </a:rPr>
              <a:t>au Marché</a:t>
            </a:r>
          </a:p>
        </p:txBody>
      </p:sp>
      <p:sp>
        <p:nvSpPr>
          <p:cNvPr id="198672" name="AutoShape 16"/>
          <p:cNvSpPr>
            <a:spLocks noChangeArrowheads="1"/>
          </p:cNvSpPr>
          <p:nvPr/>
        </p:nvSpPr>
        <p:spPr bwMode="auto">
          <a:xfrm>
            <a:off x="2411413" y="3883025"/>
            <a:ext cx="576262" cy="215900"/>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0066"/>
          </a:solidFill>
          <a:ln w="9525">
            <a:noFill/>
            <a:miter lim="800000"/>
            <a:headEnd/>
            <a:tailEnd/>
          </a:ln>
          <a:effectLst/>
        </p:spPr>
        <p:txBody>
          <a:bodyPr wrap="none" anchor="ctr"/>
          <a:lstStyle/>
          <a:p>
            <a:endParaRPr lang="fr-FR"/>
          </a:p>
        </p:txBody>
      </p:sp>
      <p:sp>
        <p:nvSpPr>
          <p:cNvPr id="198673" name="AutoShape 17"/>
          <p:cNvSpPr>
            <a:spLocks noChangeArrowheads="1"/>
          </p:cNvSpPr>
          <p:nvPr/>
        </p:nvSpPr>
        <p:spPr bwMode="auto">
          <a:xfrm rot="10800000">
            <a:off x="5724525" y="3884613"/>
            <a:ext cx="576263" cy="215900"/>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0066"/>
          </a:solidFill>
          <a:ln w="9525">
            <a:noFill/>
            <a:miter lim="800000"/>
            <a:headEnd/>
            <a:tailEnd/>
          </a:ln>
          <a:effectLst/>
        </p:spPr>
        <p:txBody>
          <a:bodyPr wrap="none" anchor="ctr"/>
          <a:lstStyle/>
          <a:p>
            <a:endParaRPr lang="fr-FR"/>
          </a:p>
        </p:txBody>
      </p:sp>
      <p:sp>
        <p:nvSpPr>
          <p:cNvPr id="198674" name="AutoShape 18"/>
          <p:cNvSpPr>
            <a:spLocks noChangeArrowheads="1"/>
          </p:cNvSpPr>
          <p:nvPr/>
        </p:nvSpPr>
        <p:spPr bwMode="auto">
          <a:xfrm rot="5400000">
            <a:off x="4104482" y="3236119"/>
            <a:ext cx="576262" cy="215900"/>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0066"/>
          </a:solidFill>
          <a:ln w="9525">
            <a:noFill/>
            <a:miter lim="800000"/>
            <a:headEnd/>
            <a:tailEnd/>
          </a:ln>
          <a:effectLst/>
        </p:spPr>
        <p:txBody>
          <a:bodyPr wrap="none" anchor="ctr"/>
          <a:lstStyle/>
          <a:p>
            <a:endParaRPr lang="fr-FR"/>
          </a:p>
        </p:txBody>
      </p:sp>
      <p:sp>
        <p:nvSpPr>
          <p:cNvPr id="198675" name="AutoShape 19"/>
          <p:cNvSpPr>
            <a:spLocks noChangeArrowheads="1"/>
          </p:cNvSpPr>
          <p:nvPr/>
        </p:nvSpPr>
        <p:spPr bwMode="auto">
          <a:xfrm rot="16200000">
            <a:off x="4104482" y="4604544"/>
            <a:ext cx="576262" cy="215900"/>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0066"/>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Espace réservé du numéro de diapositive 5"/>
          <p:cNvSpPr>
            <a:spLocks noGrp="1"/>
          </p:cNvSpPr>
          <p:nvPr>
            <p:ph type="sldNum" sz="quarter" idx="4"/>
          </p:nvPr>
        </p:nvSpPr>
        <p:spPr>
          <a:xfrm>
            <a:off x="8675688" y="6624638"/>
            <a:ext cx="468312" cy="260350"/>
          </a:xfrm>
        </p:spPr>
        <p:txBody>
          <a:bodyPr/>
          <a:lstStyle/>
          <a:p>
            <a:fld id="{0758417D-66F0-4C0C-87B2-F5499277645B}" type="slidenum">
              <a:rPr lang="fr-FR"/>
              <a:pPr/>
              <a:t>303</a:t>
            </a:fld>
            <a:endParaRPr lang="fr-FR"/>
          </a:p>
        </p:txBody>
      </p:sp>
      <p:sp>
        <p:nvSpPr>
          <p:cNvPr id="200706" name="Rectangle 2"/>
          <p:cNvSpPr>
            <a:spLocks noGrp="1" noChangeArrowheads="1"/>
          </p:cNvSpPr>
          <p:nvPr>
            <p:ph type="body" idx="4294967295"/>
          </p:nvPr>
        </p:nvSpPr>
        <p:spPr>
          <a:xfrm>
            <a:off x="827882" y="1844675"/>
            <a:ext cx="7777162" cy="720725"/>
          </a:xfrm>
          <a:prstGeom prst="rect">
            <a:avLst/>
          </a:prstGeom>
        </p:spPr>
        <p:txBody>
          <a:bodyPr/>
          <a:lstStyle/>
          <a:p>
            <a:pPr marL="0" indent="1588">
              <a:spcBef>
                <a:spcPct val="0"/>
              </a:spcBef>
              <a:buFontTx/>
              <a:buNone/>
            </a:pPr>
            <a:r>
              <a:rPr lang="fr-FR" sz="1800" dirty="0">
                <a:solidFill>
                  <a:schemeClr val="accent6">
                    <a:lumMod val="75000"/>
                  </a:schemeClr>
                </a:solidFill>
              </a:rPr>
              <a:t>Une maîtrise de synthèse de l’analyse du marché et de la position de l’entreprise en fonction d’élément qualitatif</a:t>
            </a:r>
          </a:p>
        </p:txBody>
      </p:sp>
      <p:sp>
        <p:nvSpPr>
          <p:cNvPr id="200707" name="Rectangle 3"/>
          <p:cNvSpPr>
            <a:spLocks noGrp="1" noChangeArrowheads="1"/>
          </p:cNvSpPr>
          <p:nvPr>
            <p:ph type="title" idx="4294967295"/>
          </p:nvPr>
        </p:nvSpPr>
        <p:spPr>
          <a:xfrm>
            <a:off x="2267745" y="260648"/>
            <a:ext cx="3528392"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Choisir son marché</a:t>
            </a:r>
          </a:p>
        </p:txBody>
      </p:sp>
      <p:sp>
        <p:nvSpPr>
          <p:cNvPr id="200708" name="Text Box 4"/>
          <p:cNvSpPr txBox="1">
            <a:spLocks noChangeArrowheads="1"/>
          </p:cNvSpPr>
          <p:nvPr/>
        </p:nvSpPr>
        <p:spPr bwMode="auto">
          <a:xfrm>
            <a:off x="827088" y="1273175"/>
            <a:ext cx="3457575"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La position de l’entreprise</a:t>
            </a:r>
          </a:p>
        </p:txBody>
      </p:sp>
      <p:sp>
        <p:nvSpPr>
          <p:cNvPr id="200709" name="Text Box 5"/>
          <p:cNvSpPr txBox="1">
            <a:spLocks noChangeArrowheads="1"/>
          </p:cNvSpPr>
          <p:nvPr/>
        </p:nvSpPr>
        <p:spPr bwMode="auto">
          <a:xfrm>
            <a:off x="4859338" y="1243013"/>
            <a:ext cx="4033837" cy="457200"/>
          </a:xfrm>
          <a:prstGeom prst="rect">
            <a:avLst/>
          </a:prstGeom>
          <a:noFill/>
          <a:ln w="9525">
            <a:noFill/>
            <a:miter lim="800000"/>
            <a:headEnd/>
            <a:tailEnd/>
          </a:ln>
          <a:effectLst/>
        </p:spPr>
        <p:txBody>
          <a:bodyPr>
            <a:spAutoFit/>
          </a:bodyPr>
          <a:lstStyle/>
          <a:p>
            <a:pPr>
              <a:spcBef>
                <a:spcPct val="50000"/>
              </a:spcBef>
            </a:pPr>
            <a:r>
              <a:rPr lang="fr-FR" sz="2400" b="1" i="1" dirty="0" err="1">
                <a:solidFill>
                  <a:schemeClr val="accent6">
                    <a:lumMod val="75000"/>
                  </a:schemeClr>
                </a:solidFill>
              </a:rPr>
              <a:t>Synthése</a:t>
            </a:r>
            <a:r>
              <a:rPr lang="fr-FR" sz="2400" b="1" i="1" dirty="0">
                <a:solidFill>
                  <a:schemeClr val="accent6">
                    <a:lumMod val="75000"/>
                  </a:schemeClr>
                </a:solidFill>
              </a:rPr>
              <a:t> SWOT</a:t>
            </a:r>
          </a:p>
        </p:txBody>
      </p:sp>
      <p:sp>
        <p:nvSpPr>
          <p:cNvPr id="200710" name="AutoShape 6"/>
          <p:cNvSpPr>
            <a:spLocks noChangeArrowheads="1"/>
          </p:cNvSpPr>
          <p:nvPr/>
        </p:nvSpPr>
        <p:spPr bwMode="auto">
          <a:xfrm rot="5400000">
            <a:off x="4427537"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00711" name="Rectangle 7"/>
          <p:cNvSpPr>
            <a:spLocks noChangeArrowheads="1"/>
          </p:cNvSpPr>
          <p:nvPr/>
        </p:nvSpPr>
        <p:spPr bwMode="auto">
          <a:xfrm>
            <a:off x="755650" y="2565400"/>
            <a:ext cx="7704138" cy="1728788"/>
          </a:xfrm>
          <a:prstGeom prst="rect">
            <a:avLst/>
          </a:prstGeom>
          <a:noFill/>
          <a:ln w="28575">
            <a:solidFill>
              <a:srgbClr val="000066"/>
            </a:solidFill>
            <a:miter lim="800000"/>
            <a:headEnd/>
            <a:tailEnd/>
          </a:ln>
          <a:effectLst/>
        </p:spPr>
        <p:txBody>
          <a:bodyPr wrap="none" anchor="ctr"/>
          <a:lstStyle/>
          <a:p>
            <a:endParaRPr lang="fr-FR"/>
          </a:p>
        </p:txBody>
      </p:sp>
      <p:sp>
        <p:nvSpPr>
          <p:cNvPr id="200721" name="Text Box 17"/>
          <p:cNvSpPr txBox="1">
            <a:spLocks noChangeArrowheads="1"/>
          </p:cNvSpPr>
          <p:nvPr/>
        </p:nvSpPr>
        <p:spPr bwMode="auto">
          <a:xfrm>
            <a:off x="827088" y="2565400"/>
            <a:ext cx="3673475" cy="366713"/>
          </a:xfrm>
          <a:prstGeom prst="rect">
            <a:avLst/>
          </a:prstGeom>
          <a:solidFill>
            <a:srgbClr val="3333CC"/>
          </a:solidFill>
          <a:ln w="9525" algn="ctr">
            <a:noFill/>
            <a:miter lim="800000"/>
            <a:headEnd/>
            <a:tailEnd/>
          </a:ln>
          <a:effectLst/>
        </p:spPr>
        <p:txBody>
          <a:bodyPr>
            <a:spAutoFit/>
          </a:bodyPr>
          <a:lstStyle/>
          <a:p>
            <a:pPr algn="ctr">
              <a:spcBef>
                <a:spcPct val="50000"/>
              </a:spcBef>
            </a:pPr>
            <a:r>
              <a:rPr lang="fr-FR" sz="1800" dirty="0">
                <a:solidFill>
                  <a:schemeClr val="bg1"/>
                </a:solidFill>
              </a:rPr>
              <a:t>Menaces</a:t>
            </a:r>
          </a:p>
        </p:txBody>
      </p:sp>
      <p:sp>
        <p:nvSpPr>
          <p:cNvPr id="200726" name="Text Box 22"/>
          <p:cNvSpPr txBox="1">
            <a:spLocks noChangeArrowheads="1"/>
          </p:cNvSpPr>
          <p:nvPr/>
        </p:nvSpPr>
        <p:spPr bwMode="auto">
          <a:xfrm>
            <a:off x="827088" y="2925763"/>
            <a:ext cx="3673475" cy="1409700"/>
          </a:xfrm>
          <a:prstGeom prst="rect">
            <a:avLst/>
          </a:prstGeom>
          <a:noFill/>
          <a:ln w="9525">
            <a:noFill/>
            <a:miter lim="800000"/>
            <a:headEnd/>
            <a:tailEnd/>
          </a:ln>
          <a:effectLst/>
        </p:spPr>
        <p:txBody>
          <a:bodyPr>
            <a:spAutoFit/>
          </a:bodyPr>
          <a:lstStyle/>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p:txBody>
      </p:sp>
      <p:sp>
        <p:nvSpPr>
          <p:cNvPr id="200727" name="Line 23"/>
          <p:cNvSpPr>
            <a:spLocks noChangeShapeType="1"/>
          </p:cNvSpPr>
          <p:nvPr/>
        </p:nvSpPr>
        <p:spPr bwMode="auto">
          <a:xfrm>
            <a:off x="4572000" y="2565400"/>
            <a:ext cx="0" cy="1728788"/>
          </a:xfrm>
          <a:prstGeom prst="line">
            <a:avLst/>
          </a:prstGeom>
          <a:noFill/>
          <a:ln w="28575">
            <a:solidFill>
              <a:srgbClr val="000066"/>
            </a:solidFill>
            <a:round/>
            <a:headEnd/>
            <a:tailEnd/>
          </a:ln>
          <a:effectLst/>
        </p:spPr>
        <p:txBody>
          <a:bodyPr/>
          <a:lstStyle/>
          <a:p>
            <a:endParaRPr lang="fr-FR"/>
          </a:p>
        </p:txBody>
      </p:sp>
      <p:sp>
        <p:nvSpPr>
          <p:cNvPr id="200728" name="Text Box 24"/>
          <p:cNvSpPr txBox="1">
            <a:spLocks noChangeArrowheads="1"/>
          </p:cNvSpPr>
          <p:nvPr/>
        </p:nvSpPr>
        <p:spPr bwMode="auto">
          <a:xfrm>
            <a:off x="4714875" y="2565400"/>
            <a:ext cx="3673475" cy="366713"/>
          </a:xfrm>
          <a:prstGeom prst="rect">
            <a:avLst/>
          </a:prstGeom>
          <a:solidFill>
            <a:srgbClr val="3333CC"/>
          </a:solidFill>
          <a:ln w="9525" algn="ctr">
            <a:noFill/>
            <a:miter lim="800000"/>
            <a:headEnd/>
            <a:tailEnd/>
          </a:ln>
          <a:effectLst/>
        </p:spPr>
        <p:txBody>
          <a:bodyPr>
            <a:spAutoFit/>
          </a:bodyPr>
          <a:lstStyle/>
          <a:p>
            <a:pPr algn="ctr">
              <a:spcBef>
                <a:spcPct val="50000"/>
              </a:spcBef>
            </a:pPr>
            <a:r>
              <a:rPr lang="fr-FR" sz="1800">
                <a:solidFill>
                  <a:schemeClr val="bg1"/>
                </a:solidFill>
              </a:rPr>
              <a:t>Opportunités</a:t>
            </a:r>
          </a:p>
        </p:txBody>
      </p:sp>
      <p:sp>
        <p:nvSpPr>
          <p:cNvPr id="200729" name="Rectangle 25"/>
          <p:cNvSpPr>
            <a:spLocks noChangeArrowheads="1"/>
          </p:cNvSpPr>
          <p:nvPr/>
        </p:nvSpPr>
        <p:spPr bwMode="auto">
          <a:xfrm>
            <a:off x="755650" y="4581525"/>
            <a:ext cx="7704138" cy="1728788"/>
          </a:xfrm>
          <a:prstGeom prst="rect">
            <a:avLst/>
          </a:prstGeom>
          <a:noFill/>
          <a:ln w="28575">
            <a:solidFill>
              <a:srgbClr val="000066"/>
            </a:solidFill>
            <a:miter lim="800000"/>
            <a:headEnd/>
            <a:tailEnd/>
          </a:ln>
          <a:effectLst/>
        </p:spPr>
        <p:txBody>
          <a:bodyPr wrap="none" anchor="ctr"/>
          <a:lstStyle/>
          <a:p>
            <a:endParaRPr lang="fr-FR"/>
          </a:p>
        </p:txBody>
      </p:sp>
      <p:sp>
        <p:nvSpPr>
          <p:cNvPr id="200730" name="Text Box 26"/>
          <p:cNvSpPr txBox="1">
            <a:spLocks noChangeArrowheads="1"/>
          </p:cNvSpPr>
          <p:nvPr/>
        </p:nvSpPr>
        <p:spPr bwMode="auto">
          <a:xfrm>
            <a:off x="827088" y="4581525"/>
            <a:ext cx="3673475" cy="366713"/>
          </a:xfrm>
          <a:prstGeom prst="rect">
            <a:avLst/>
          </a:prstGeom>
          <a:solidFill>
            <a:srgbClr val="3333CC"/>
          </a:solidFill>
          <a:ln w="9525" algn="ctr">
            <a:noFill/>
            <a:miter lim="800000"/>
            <a:headEnd/>
            <a:tailEnd/>
          </a:ln>
          <a:effectLst/>
        </p:spPr>
        <p:txBody>
          <a:bodyPr>
            <a:spAutoFit/>
          </a:bodyPr>
          <a:lstStyle/>
          <a:p>
            <a:pPr algn="ctr">
              <a:spcBef>
                <a:spcPct val="50000"/>
              </a:spcBef>
            </a:pPr>
            <a:r>
              <a:rPr lang="fr-FR" sz="1800">
                <a:solidFill>
                  <a:schemeClr val="bg1"/>
                </a:solidFill>
              </a:rPr>
              <a:t>Faiblesses</a:t>
            </a:r>
          </a:p>
        </p:txBody>
      </p:sp>
      <p:sp>
        <p:nvSpPr>
          <p:cNvPr id="200734" name="Line 30"/>
          <p:cNvSpPr>
            <a:spLocks noChangeShapeType="1"/>
          </p:cNvSpPr>
          <p:nvPr/>
        </p:nvSpPr>
        <p:spPr bwMode="auto">
          <a:xfrm>
            <a:off x="4572000" y="4581525"/>
            <a:ext cx="0" cy="1728788"/>
          </a:xfrm>
          <a:prstGeom prst="line">
            <a:avLst/>
          </a:prstGeom>
          <a:noFill/>
          <a:ln w="28575">
            <a:solidFill>
              <a:srgbClr val="000066"/>
            </a:solidFill>
            <a:round/>
            <a:headEnd/>
            <a:tailEnd/>
          </a:ln>
          <a:effectLst/>
        </p:spPr>
        <p:txBody>
          <a:bodyPr/>
          <a:lstStyle/>
          <a:p>
            <a:endParaRPr lang="fr-FR"/>
          </a:p>
        </p:txBody>
      </p:sp>
      <p:sp>
        <p:nvSpPr>
          <p:cNvPr id="200735" name="Text Box 31"/>
          <p:cNvSpPr txBox="1">
            <a:spLocks noChangeArrowheads="1"/>
          </p:cNvSpPr>
          <p:nvPr/>
        </p:nvSpPr>
        <p:spPr bwMode="auto">
          <a:xfrm>
            <a:off x="4714875" y="4581525"/>
            <a:ext cx="3673475" cy="366713"/>
          </a:xfrm>
          <a:prstGeom prst="rect">
            <a:avLst/>
          </a:prstGeom>
          <a:solidFill>
            <a:srgbClr val="3333CC"/>
          </a:solidFill>
          <a:ln w="9525" algn="ctr">
            <a:noFill/>
            <a:miter lim="800000"/>
            <a:headEnd/>
            <a:tailEnd/>
          </a:ln>
          <a:effectLst/>
        </p:spPr>
        <p:txBody>
          <a:bodyPr>
            <a:spAutoFit/>
          </a:bodyPr>
          <a:lstStyle/>
          <a:p>
            <a:pPr algn="ctr">
              <a:spcBef>
                <a:spcPct val="50000"/>
              </a:spcBef>
            </a:pPr>
            <a:r>
              <a:rPr lang="fr-FR" sz="1800">
                <a:solidFill>
                  <a:schemeClr val="bg1"/>
                </a:solidFill>
              </a:rPr>
              <a:t>Forces</a:t>
            </a:r>
          </a:p>
        </p:txBody>
      </p:sp>
      <p:sp>
        <p:nvSpPr>
          <p:cNvPr id="200736" name="Text Box 32"/>
          <p:cNvSpPr txBox="1">
            <a:spLocks noChangeArrowheads="1"/>
          </p:cNvSpPr>
          <p:nvPr/>
        </p:nvSpPr>
        <p:spPr bwMode="auto">
          <a:xfrm>
            <a:off x="4716463" y="2925763"/>
            <a:ext cx="3673475" cy="1409700"/>
          </a:xfrm>
          <a:prstGeom prst="rect">
            <a:avLst/>
          </a:prstGeom>
          <a:noFill/>
          <a:ln w="9525">
            <a:noFill/>
            <a:miter lim="800000"/>
            <a:headEnd/>
            <a:tailEnd/>
          </a:ln>
          <a:effectLst/>
        </p:spPr>
        <p:txBody>
          <a:bodyPr>
            <a:spAutoFit/>
          </a:bodyPr>
          <a:lstStyle/>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p:txBody>
      </p:sp>
      <p:sp>
        <p:nvSpPr>
          <p:cNvPr id="200737" name="Text Box 33"/>
          <p:cNvSpPr txBox="1">
            <a:spLocks noChangeArrowheads="1"/>
          </p:cNvSpPr>
          <p:nvPr/>
        </p:nvSpPr>
        <p:spPr bwMode="auto">
          <a:xfrm>
            <a:off x="827088" y="4941888"/>
            <a:ext cx="3673475" cy="1409700"/>
          </a:xfrm>
          <a:prstGeom prst="rect">
            <a:avLst/>
          </a:prstGeom>
          <a:noFill/>
          <a:ln w="9525">
            <a:noFill/>
            <a:miter lim="800000"/>
            <a:headEnd/>
            <a:tailEnd/>
          </a:ln>
          <a:effectLst/>
        </p:spPr>
        <p:txBody>
          <a:bodyPr>
            <a:spAutoFit/>
          </a:bodyPr>
          <a:lstStyle/>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p:txBody>
      </p:sp>
      <p:sp>
        <p:nvSpPr>
          <p:cNvPr id="200738" name="Text Box 34"/>
          <p:cNvSpPr txBox="1">
            <a:spLocks noChangeArrowheads="1"/>
          </p:cNvSpPr>
          <p:nvPr/>
        </p:nvSpPr>
        <p:spPr bwMode="auto">
          <a:xfrm>
            <a:off x="4716463" y="4941888"/>
            <a:ext cx="3673475" cy="1409700"/>
          </a:xfrm>
          <a:prstGeom prst="rect">
            <a:avLst/>
          </a:prstGeom>
          <a:noFill/>
          <a:ln w="9525">
            <a:noFill/>
            <a:miter lim="800000"/>
            <a:headEnd/>
            <a:tailEnd/>
          </a:ln>
          <a:effectLst/>
        </p:spPr>
        <p:txBody>
          <a:bodyPr>
            <a:spAutoFit/>
          </a:bodyPr>
          <a:lstStyle/>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a:p>
            <a:pPr marL="342900" indent="-342900">
              <a:spcBef>
                <a:spcPct val="10000"/>
              </a:spcBef>
              <a:buFontTx/>
              <a:buAutoNum type="arabicPeriod"/>
            </a:pPr>
            <a:r>
              <a:rPr lang="fr-FR" sz="1600"/>
              <a:t> </a:t>
            </a:r>
          </a:p>
        </p:txBody>
      </p:sp>
    </p:spTree>
  </p:cSld>
  <p:clrMapOvr>
    <a:masterClrMapping/>
  </p:clrMapOvr>
  <p:transition spd="med">
    <p:randomBa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304</a:t>
            </a:fld>
            <a:endParaRPr lang="fr-FR" dirty="0"/>
          </a:p>
        </p:txBody>
      </p:sp>
      <p:pic>
        <p:nvPicPr>
          <p:cNvPr id="562178" name="Picture 2" descr="C:\Users\BLUEOFFICE\Desktop\97821005344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2976" y="620688"/>
            <a:ext cx="1292027" cy="162472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1331641" y="2852936"/>
            <a:ext cx="6696744" cy="158417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Stratégie d’Entreprise</a:t>
            </a:r>
          </a:p>
          <a:p>
            <a:r>
              <a:rPr lang="fr-FR" sz="2800" b="1" kern="0" dirty="0">
                <a:solidFill>
                  <a:schemeClr val="accent6">
                    <a:lumMod val="75000"/>
                  </a:schemeClr>
                </a:solidFill>
                <a:latin typeface="Arial" panose="020B0604020202020204" pitchFamily="34" charset="0"/>
                <a:cs typeface="Arial" panose="020B0604020202020204" pitchFamily="34" charset="0"/>
              </a:rPr>
              <a:t>&amp;</a:t>
            </a:r>
          </a:p>
          <a:p>
            <a:r>
              <a:rPr lang="fr-FR" sz="2800" b="1" kern="0" dirty="0">
                <a:solidFill>
                  <a:schemeClr val="accent6">
                    <a:lumMod val="75000"/>
                  </a:schemeClr>
                </a:solidFill>
                <a:latin typeface="Arial" panose="020B0604020202020204" pitchFamily="34" charset="0"/>
                <a:cs typeface="Arial" panose="020B0604020202020204" pitchFamily="34" charset="0"/>
              </a:rPr>
              <a:t>Stratégie Marketing</a:t>
            </a:r>
          </a:p>
        </p:txBody>
      </p:sp>
      <p:sp>
        <p:nvSpPr>
          <p:cNvPr id="6" name="Espace réservé du contenu 2"/>
          <p:cNvSpPr txBox="1">
            <a:spLocks/>
          </p:cNvSpPr>
          <p:nvPr/>
        </p:nvSpPr>
        <p:spPr>
          <a:xfrm>
            <a:off x="5724128" y="5322044"/>
            <a:ext cx="3240360" cy="7200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Marketing/Doc S&amp;M/Marketing Pour Structures Sociales et Solidaires</a:t>
            </a:r>
          </a:p>
        </p:txBody>
      </p:sp>
    </p:spTree>
    <p:extLst>
      <p:ext uri="{BB962C8B-B14F-4D97-AF65-F5344CB8AC3E}">
        <p14:creationId xmlns:p14="http://schemas.microsoft.com/office/powerpoint/2010/main" val="1421413941"/>
      </p:ext>
    </p:extLst>
  </p:cSld>
  <p:clrMapOvr>
    <a:masterClrMapping/>
  </p:clrMapOvr>
  <p:transition spd="med">
    <p:randomBar/>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305</a:t>
            </a:fld>
            <a:endParaRPr lang="fr-FR" dirty="0"/>
          </a:p>
        </p:txBody>
      </p:sp>
      <p:sp>
        <p:nvSpPr>
          <p:cNvPr id="3" name="Rectangle 2"/>
          <p:cNvSpPr/>
          <p:nvPr/>
        </p:nvSpPr>
        <p:spPr>
          <a:xfrm>
            <a:off x="903756" y="1052736"/>
            <a:ext cx="6696744" cy="4893647"/>
          </a:xfrm>
          <a:prstGeom prst="rect">
            <a:avLst/>
          </a:prstGeom>
        </p:spPr>
        <p:txBody>
          <a:bodyPr wrap="square">
            <a:spAutoFit/>
          </a:bodyPr>
          <a:lstStyle/>
          <a:p>
            <a:pPr algn="ctr"/>
            <a:r>
              <a:rPr lang="fr-FR" sz="2800" b="1" dirty="0">
                <a:solidFill>
                  <a:schemeClr val="accent6">
                    <a:lumMod val="75000"/>
                  </a:schemeClr>
                </a:solidFill>
              </a:rPr>
              <a:t>Exercice </a:t>
            </a:r>
          </a:p>
          <a:p>
            <a:pPr algn="ctr"/>
            <a:r>
              <a:rPr lang="fr-FR" sz="1800" b="1" dirty="0">
                <a:solidFill>
                  <a:schemeClr val="accent6">
                    <a:lumMod val="75000"/>
                  </a:schemeClr>
                </a:solidFill>
              </a:rPr>
              <a:t>Groupe de 4 </a:t>
            </a:r>
          </a:p>
          <a:p>
            <a:endParaRPr lang="fr-FR" sz="2800" b="1" dirty="0">
              <a:solidFill>
                <a:srgbClr val="333399"/>
              </a:solidFill>
            </a:endParaRPr>
          </a:p>
          <a:p>
            <a:endParaRPr lang="fr-FR" sz="2800" b="1" dirty="0">
              <a:solidFill>
                <a:srgbClr val="333399"/>
              </a:solidFill>
            </a:endParaRPr>
          </a:p>
          <a:p>
            <a:endParaRPr lang="fr-FR" sz="2800" b="1" dirty="0">
              <a:solidFill>
                <a:srgbClr val="333399"/>
              </a:solidFill>
            </a:endParaRPr>
          </a:p>
          <a:p>
            <a:endParaRPr lang="fr-FR" sz="2800" b="1" dirty="0">
              <a:solidFill>
                <a:srgbClr val="333399"/>
              </a:solidFill>
            </a:endParaRPr>
          </a:p>
          <a:p>
            <a:endParaRPr lang="fr-FR" sz="2800" b="1" dirty="0">
              <a:solidFill>
                <a:srgbClr val="333399"/>
              </a:solidFill>
            </a:endParaRPr>
          </a:p>
          <a:p>
            <a:pPr marL="285750" indent="-285750">
              <a:buFontTx/>
              <a:buChar char="-"/>
            </a:pPr>
            <a:r>
              <a:rPr lang="fr-FR" sz="1800" dirty="0">
                <a:solidFill>
                  <a:schemeClr val="accent6">
                    <a:lumMod val="75000"/>
                  </a:schemeClr>
                </a:solidFill>
              </a:rPr>
              <a:t>Choisir une entreprise connue, relativement connue ou pas du tout (tout secteur)</a:t>
            </a:r>
          </a:p>
          <a:p>
            <a:pPr marL="285750" indent="-285750">
              <a:buFontTx/>
              <a:buChar char="-"/>
            </a:pPr>
            <a:r>
              <a:rPr lang="fr-FR" sz="1800" dirty="0">
                <a:solidFill>
                  <a:schemeClr val="accent6">
                    <a:lumMod val="75000"/>
                  </a:schemeClr>
                </a:solidFill>
              </a:rPr>
              <a:t>Élaborez le SWOT</a:t>
            </a:r>
          </a:p>
          <a:p>
            <a:pPr marL="285750" indent="-285750">
              <a:buFontTx/>
              <a:buChar char="-"/>
            </a:pPr>
            <a:r>
              <a:rPr lang="fr-FR" sz="1800" dirty="0">
                <a:solidFill>
                  <a:schemeClr val="accent6">
                    <a:lumMod val="75000"/>
                  </a:schemeClr>
                </a:solidFill>
              </a:rPr>
              <a:t>Proposez une analyse croisée</a:t>
            </a:r>
          </a:p>
          <a:p>
            <a:endParaRPr lang="fr-FR" sz="1800" dirty="0">
              <a:solidFill>
                <a:schemeClr val="accent6">
                  <a:lumMod val="75000"/>
                </a:schemeClr>
              </a:solidFill>
            </a:endParaRPr>
          </a:p>
          <a:p>
            <a:endParaRPr lang="fr-FR" sz="1800" dirty="0">
              <a:solidFill>
                <a:schemeClr val="accent6">
                  <a:lumMod val="75000"/>
                </a:schemeClr>
              </a:solidFill>
            </a:endParaRPr>
          </a:p>
          <a:p>
            <a:pPr marL="285750" indent="-285750">
              <a:buFontTx/>
              <a:buChar char="-"/>
            </a:pPr>
            <a:r>
              <a:rPr lang="fr-FR" sz="1800" dirty="0">
                <a:solidFill>
                  <a:schemeClr val="accent6">
                    <a:lumMod val="75000"/>
                  </a:schemeClr>
                </a:solidFill>
              </a:rPr>
              <a:t>Présentation notée</a:t>
            </a:r>
          </a:p>
        </p:txBody>
      </p:sp>
      <p:pic>
        <p:nvPicPr>
          <p:cNvPr id="552962" name="Picture 2" descr="C:\Users\BLUEOFFICE\Desktop\mappemonde_mini.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3890" y="2348666"/>
            <a:ext cx="2276475" cy="12001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2963" name="Picture 3" descr="C:\Users\BLUEOFFICE\Desktop\bkj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1052736"/>
            <a:ext cx="2000250" cy="22860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2964" name="Picture 4" descr="C:\Users\BLUEOFFICE\Desktop\51519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5400" y="4653136"/>
            <a:ext cx="2705100" cy="16859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8" name="Picture 42" descr="thumbnail"/>
          <p:cNvPicPr>
            <a:picLocks noChangeAspect="1" noChangeArrowheads="1"/>
          </p:cNvPicPr>
          <p:nvPr/>
        </p:nvPicPr>
        <p:blipFill>
          <a:blip r:embed="rId5" cstate="print">
            <a:duotone>
              <a:prstClr val="black"/>
              <a:schemeClr val="accent1">
                <a:tint val="45000"/>
                <a:satMod val="400000"/>
              </a:schemeClr>
            </a:duotone>
          </a:blip>
          <a:srcRect/>
          <a:stretch>
            <a:fillRect/>
          </a:stretch>
        </p:blipFill>
        <p:spPr bwMode="auto">
          <a:xfrm>
            <a:off x="539552" y="518288"/>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253625081"/>
      </p:ext>
    </p:extLst>
  </p:cSld>
  <p:clrMapOvr>
    <a:masterClrMapping/>
  </p:clrMapOvr>
  <p:transition spd="med">
    <p:randomBa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306</a:t>
            </a:fld>
            <a:endParaRPr lang="fr-FR" dirty="0"/>
          </a:p>
        </p:txBody>
      </p:sp>
      <p:pic>
        <p:nvPicPr>
          <p:cNvPr id="533506" name="Picture 2" descr="C:\Users\BLEUEPRO\Desktop\index.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2564904"/>
            <a:ext cx="3533775" cy="12954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1187624" y="5733256"/>
            <a:ext cx="2572884" cy="307777"/>
          </a:xfrm>
          <a:prstGeom prst="rect">
            <a:avLst/>
          </a:prstGeom>
        </p:spPr>
        <p:txBody>
          <a:bodyPr wrap="none">
            <a:spAutoFit/>
          </a:bodyPr>
          <a:lstStyle/>
          <a:p>
            <a:r>
              <a:rPr lang="fr-FR" dirty="0"/>
              <a:t>Remise du document Amazon</a:t>
            </a:r>
          </a:p>
        </p:txBody>
      </p:sp>
      <p:sp>
        <p:nvSpPr>
          <p:cNvPr id="5" name="Espace réservé du contenu 2"/>
          <p:cNvSpPr txBox="1">
            <a:spLocks/>
          </p:cNvSpPr>
          <p:nvPr/>
        </p:nvSpPr>
        <p:spPr>
          <a:xfrm>
            <a:off x="5724128" y="5322044"/>
            <a:ext cx="3240360" cy="7200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Marketing/Doc S&amp;M/Polycopiés Méthodes</a:t>
            </a:r>
          </a:p>
        </p:txBody>
      </p:sp>
      <p:pic>
        <p:nvPicPr>
          <p:cNvPr id="6" name="Picture 2" descr="C:\Users\BLUEOFFICE\Desktop\revisions-pol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620688"/>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317580"/>
      </p:ext>
    </p:extLst>
  </p:cSld>
  <p:clrMapOvr>
    <a:masterClrMapping/>
  </p:clrMapOvr>
  <p:transition spd="med">
    <p:randomBar/>
  </p:transition>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307</a:t>
            </a:fld>
            <a:endParaRPr lang="fr-FR" dirty="0"/>
          </a:p>
        </p:txBody>
      </p:sp>
      <p:pic>
        <p:nvPicPr>
          <p:cNvPr id="5386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7892" t="19726" r="25769" b="17910"/>
          <a:stretch/>
        </p:blipFill>
        <p:spPr bwMode="auto">
          <a:xfrm>
            <a:off x="693447" y="620688"/>
            <a:ext cx="7328028" cy="5544616"/>
          </a:xfrm>
          <a:prstGeom prst="rect">
            <a:avLst/>
          </a:prstGeom>
          <a:noFill/>
          <a:ln w="12700">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996195884"/>
      </p:ext>
    </p:extLst>
  </p:cSld>
  <p:clrMapOvr>
    <a:masterClrMapping/>
  </p:clrMapOvr>
  <p:transition spd="med">
    <p:randomBa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308</a:t>
            </a:fld>
            <a:endParaRPr lang="fr-FR" dirty="0"/>
          </a:p>
        </p:txBody>
      </p:sp>
      <p:pic>
        <p:nvPicPr>
          <p:cNvPr id="5396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8001" t="23694" r="25879" b="27734"/>
          <a:stretch/>
        </p:blipFill>
        <p:spPr bwMode="auto">
          <a:xfrm>
            <a:off x="395536" y="1052736"/>
            <a:ext cx="8148028" cy="4824536"/>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71438124"/>
      </p:ext>
    </p:extLst>
  </p:cSld>
  <p:clrMapOvr>
    <a:masterClrMapping/>
  </p:clrMapOvr>
  <p:transition spd="med">
    <p:randomBa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309</a:t>
            </a:fld>
            <a:endParaRPr lang="fr-FR" dirty="0"/>
          </a:p>
        </p:txBody>
      </p:sp>
      <p:pic>
        <p:nvPicPr>
          <p:cNvPr id="534530" name="Picture 2" descr="C:\Users\BLUEOFFICE\Desktop\herm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2420888"/>
            <a:ext cx="2466975" cy="1857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7151194"/>
      </p:ext>
    </p:extLst>
  </p:cSld>
  <p:clrMapOvr>
    <a:masterClrMapping/>
  </p:clrMapOvr>
  <p:transition spd="med">
    <p:randomBa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310</a:t>
            </a:fld>
            <a:endParaRPr lang="fr-FR" dirty="0"/>
          </a:p>
        </p:txBody>
      </p:sp>
      <p:pic>
        <p:nvPicPr>
          <p:cNvPr id="53350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569" t="33582" r="35104" b="21289"/>
          <a:stretch/>
        </p:blipFill>
        <p:spPr bwMode="auto">
          <a:xfrm>
            <a:off x="683568" y="1556792"/>
            <a:ext cx="7567702" cy="405705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275596731"/>
      </p:ext>
    </p:extLst>
  </p:cSld>
  <p:clrMapOvr>
    <a:masterClrMapping/>
  </p:clrMapOvr>
  <p:transition spd="med">
    <p:randomBa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311</a:t>
            </a:fld>
            <a:endParaRPr lang="fr-FR" dirty="0"/>
          </a:p>
        </p:txBody>
      </p:sp>
      <p:pic>
        <p:nvPicPr>
          <p:cNvPr id="53555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4056" t="31445" r="34005" b="13619"/>
          <a:stretch/>
        </p:blipFill>
        <p:spPr bwMode="auto">
          <a:xfrm>
            <a:off x="1115616" y="1484784"/>
            <a:ext cx="6757988" cy="4018625"/>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380641755"/>
      </p:ext>
    </p:extLst>
  </p:cSld>
  <p:clrMapOvr>
    <a:masterClrMapping/>
  </p:clrMapOvr>
  <p:transition spd="med">
    <p:randomBa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312</a:t>
            </a:fld>
            <a:endParaRPr lang="fr-FR" dirty="0"/>
          </a:p>
        </p:txBody>
      </p:sp>
      <p:pic>
        <p:nvPicPr>
          <p:cNvPr id="4" name="Picture 2" descr="C:\Users\BLUEOFFICE\Desktop\revisions-pol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620688"/>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78" name="Picture 2" descr="C:\Users\BLUEOFFICE\Desktop\33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9088" y="4780036"/>
            <a:ext cx="1440160" cy="144016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79" name="Picture 3" descr="C:\Users\BLUEOFFICE\Desktop\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9632" y="4961902"/>
            <a:ext cx="1617585" cy="107642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80" name="Picture 4" descr="C:\Users\BLUEOFFICE\Desktop\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64088" y="1363736"/>
            <a:ext cx="1819275" cy="25146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81" name="Picture 5" descr="C:\Users\BLUEOFFICE\Desktop\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68424" y="2078038"/>
            <a:ext cx="2158841" cy="17830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9" name="Espace réservé du contenu 2"/>
          <p:cNvSpPr txBox="1">
            <a:spLocks/>
          </p:cNvSpPr>
          <p:nvPr/>
        </p:nvSpPr>
        <p:spPr>
          <a:xfrm>
            <a:off x="5907148" y="4962004"/>
            <a:ext cx="3240360" cy="7200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Marketing/Doc S&amp;M/Polycopiés Méthodes</a:t>
            </a:r>
          </a:p>
        </p:txBody>
      </p:sp>
    </p:spTree>
    <p:extLst>
      <p:ext uri="{BB962C8B-B14F-4D97-AF65-F5344CB8AC3E}">
        <p14:creationId xmlns:p14="http://schemas.microsoft.com/office/powerpoint/2010/main" val="2969319607"/>
      </p:ext>
    </p:extLst>
  </p:cSld>
  <p:clrMapOvr>
    <a:masterClrMapping/>
  </p:clrMapOvr>
  <p:transition spd="med">
    <p:randomBar/>
  </p:transition>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313</a:t>
            </a:fld>
            <a:endParaRPr lang="fr-FR" dirty="0"/>
          </a:p>
        </p:txBody>
      </p:sp>
      <p:pic>
        <p:nvPicPr>
          <p:cNvPr id="5632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8876" t="11089" r="28781" b="6208"/>
          <a:stretch/>
        </p:blipFill>
        <p:spPr bwMode="auto">
          <a:xfrm>
            <a:off x="857976" y="832796"/>
            <a:ext cx="7434102" cy="5544616"/>
          </a:xfrm>
          <a:prstGeom prst="rect">
            <a:avLst/>
          </a:prstGeom>
          <a:noFill/>
          <a:ln w="9525">
            <a:solidFill>
              <a:schemeClr val="accent1"/>
            </a:solidFill>
            <a:miter lim="800000"/>
            <a:headEnd/>
            <a:tailEnd/>
          </a:ln>
          <a:extLst>
            <a:ext uri="{909E8E84-426E-40DD-AFC4-6F175D3DCCD1}">
              <a14:hiddenFill xmlns:a14="http://schemas.microsoft.com/office/drawing/2010/main">
                <a:solidFill>
                  <a:schemeClr val="accent1"/>
                </a:solidFill>
              </a14:hiddenFill>
            </a:ext>
          </a:extLst>
        </p:spPr>
      </p:pic>
      <p:sp>
        <p:nvSpPr>
          <p:cNvPr id="4" name="Text Box 4"/>
          <p:cNvSpPr txBox="1">
            <a:spLocks noChangeArrowheads="1"/>
          </p:cNvSpPr>
          <p:nvPr/>
        </p:nvSpPr>
        <p:spPr bwMode="auto">
          <a:xfrm>
            <a:off x="6713264" y="3573016"/>
            <a:ext cx="2777641" cy="1200329"/>
          </a:xfrm>
          <a:prstGeom prst="rect">
            <a:avLst/>
          </a:prstGeom>
          <a:noFill/>
          <a:ln w="9525">
            <a:noFill/>
            <a:miter lim="800000"/>
            <a:headEnd/>
            <a:tailEnd/>
          </a:ln>
          <a:effectLst/>
        </p:spPr>
        <p:txBody>
          <a:bodyPr wrap="square">
            <a:spAutoFit/>
          </a:bodyPr>
          <a:lstStyle/>
          <a:p>
            <a:pPr marL="285750" indent="-285750">
              <a:spcBef>
                <a:spcPct val="50000"/>
              </a:spcBef>
              <a:buFont typeface="Arial" panose="020B0604020202020204" pitchFamily="34" charset="0"/>
              <a:buChar char="•"/>
            </a:pPr>
            <a:r>
              <a:rPr lang="fr-FR" sz="1800" b="1" i="1" dirty="0">
                <a:solidFill>
                  <a:schemeClr val="accent6">
                    <a:lumMod val="75000"/>
                  </a:schemeClr>
                </a:solidFill>
              </a:rPr>
              <a:t>SWOT</a:t>
            </a:r>
          </a:p>
          <a:p>
            <a:pPr marL="285750" indent="-285750">
              <a:spcBef>
                <a:spcPct val="50000"/>
              </a:spcBef>
              <a:buFont typeface="Arial" panose="020B0604020202020204" pitchFamily="34" charset="0"/>
              <a:buChar char="•"/>
            </a:pPr>
            <a:r>
              <a:rPr lang="fr-FR" sz="1800" b="1" i="1" dirty="0">
                <a:solidFill>
                  <a:schemeClr val="accent6">
                    <a:lumMod val="75000"/>
                  </a:schemeClr>
                </a:solidFill>
              </a:rPr>
              <a:t>Segmentation</a:t>
            </a:r>
          </a:p>
          <a:p>
            <a:pPr marL="285750" indent="-285750">
              <a:spcBef>
                <a:spcPct val="50000"/>
              </a:spcBef>
              <a:buFont typeface="Arial" panose="020B0604020202020204" pitchFamily="34" charset="0"/>
              <a:buChar char="•"/>
            </a:pPr>
            <a:r>
              <a:rPr lang="fr-FR" sz="1800" b="1" i="1" dirty="0">
                <a:solidFill>
                  <a:schemeClr val="accent6">
                    <a:lumMod val="75000"/>
                  </a:schemeClr>
                </a:solidFill>
              </a:rPr>
              <a:t>Mix Marketing</a:t>
            </a:r>
          </a:p>
        </p:txBody>
      </p:sp>
      <p:pic>
        <p:nvPicPr>
          <p:cNvPr id="5" name="Picture 42" descr="thumbnail"/>
          <p:cNvPicPr>
            <a:picLocks noChangeAspect="1" noChangeArrowheads="1"/>
          </p:cNvPicPr>
          <p:nvPr/>
        </p:nvPicPr>
        <p:blipFill>
          <a:blip r:embed="rId3" cstate="print">
            <a:duotone>
              <a:prstClr val="black"/>
              <a:schemeClr val="accent1">
                <a:tint val="45000"/>
                <a:satMod val="400000"/>
              </a:schemeClr>
            </a:duotone>
          </a:blip>
          <a:srcRect/>
          <a:stretch>
            <a:fillRect/>
          </a:stretch>
        </p:blipFill>
        <p:spPr bwMode="auto">
          <a:xfrm>
            <a:off x="323528" y="242792"/>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1022625573"/>
      </p:ext>
    </p:extLst>
  </p:cSld>
  <p:clrMapOvr>
    <a:masterClrMapping/>
  </p:clrMapOvr>
  <p:transition spd="med">
    <p:randomBa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531225" y="6525344"/>
            <a:ext cx="612775" cy="359644"/>
          </a:xfrm>
        </p:spPr>
        <p:txBody>
          <a:bodyPr/>
          <a:lstStyle/>
          <a:p>
            <a:fld id="{91E0AE09-5F21-4E5E-A003-463151DA3704}" type="slidenum">
              <a:rPr lang="fr-FR"/>
              <a:pPr/>
              <a:t>314</a:t>
            </a:fld>
            <a:endParaRPr lang="fr-FR" dirty="0"/>
          </a:p>
        </p:txBody>
      </p:sp>
      <p:sp>
        <p:nvSpPr>
          <p:cNvPr id="309250" name="Rectangle 2"/>
          <p:cNvSpPr>
            <a:spLocks noGrp="1" noChangeArrowheads="1"/>
          </p:cNvSpPr>
          <p:nvPr>
            <p:ph type="body" idx="4294967295"/>
          </p:nvPr>
        </p:nvSpPr>
        <p:spPr>
          <a:xfrm>
            <a:off x="3579435" y="581451"/>
            <a:ext cx="4475162" cy="1152128"/>
          </a:xfrm>
          <a:prstGeom prst="rect">
            <a:avLst/>
          </a:prstGeom>
          <a:solidFill>
            <a:schemeClr val="accent2">
              <a:alpha val="39999"/>
            </a:schemeClr>
          </a:solidFill>
          <a:ln>
            <a:solidFill>
              <a:srgbClr val="3333CC"/>
            </a:solidFill>
          </a:ln>
        </p:spPr>
        <p:txBody>
          <a:bodyPr/>
          <a:lstStyle/>
          <a:p>
            <a:pPr marL="0" indent="0" algn="ctr">
              <a:lnSpc>
                <a:spcPct val="115000"/>
              </a:lnSpc>
              <a:buFontTx/>
              <a:buNone/>
            </a:pPr>
            <a:r>
              <a:rPr lang="fr-FR" sz="1600" dirty="0">
                <a:solidFill>
                  <a:schemeClr val="bg1"/>
                </a:solidFill>
                <a:latin typeface="Verdana" pitchFamily="34" charset="0"/>
              </a:rPr>
              <a:t>Les services à la personne, Le vêtement sport, le prêt-à-porter, le vin, la bière, autres idées de thèmes… </a:t>
            </a:r>
          </a:p>
          <a:p>
            <a:pPr marL="0" indent="0" algn="ctr">
              <a:lnSpc>
                <a:spcPct val="115000"/>
              </a:lnSpc>
              <a:buFontTx/>
              <a:buNone/>
            </a:pPr>
            <a:endParaRPr lang="fr-FR" sz="2800" dirty="0">
              <a:solidFill>
                <a:srgbClr val="000066"/>
              </a:solidFill>
              <a:latin typeface="Verdana" pitchFamily="34" charset="0"/>
            </a:endParaRPr>
          </a:p>
        </p:txBody>
      </p:sp>
      <p:sp>
        <p:nvSpPr>
          <p:cNvPr id="309251" name="Text Box 3"/>
          <p:cNvSpPr txBox="1">
            <a:spLocks noChangeArrowheads="1"/>
          </p:cNvSpPr>
          <p:nvPr/>
        </p:nvSpPr>
        <p:spPr bwMode="auto">
          <a:xfrm>
            <a:off x="161873" y="4653136"/>
            <a:ext cx="3384550" cy="1433512"/>
          </a:xfrm>
          <a:prstGeom prst="rect">
            <a:avLst/>
          </a:prstGeom>
          <a:solidFill>
            <a:schemeClr val="accent2"/>
          </a:solidFill>
          <a:ln w="9525" algn="ctr">
            <a:solidFill>
              <a:srgbClr val="3333CC"/>
            </a:solidFill>
            <a:miter lim="800000"/>
            <a:headEnd/>
            <a:tailEnd/>
          </a:ln>
          <a:effectLst/>
        </p:spPr>
        <p:txBody>
          <a:bodyPr>
            <a:spAutoFit/>
          </a:bodyPr>
          <a:lstStyle/>
          <a:p>
            <a:pPr algn="ctr">
              <a:spcBef>
                <a:spcPct val="50000"/>
              </a:spcBef>
            </a:pPr>
            <a:r>
              <a:rPr lang="fr-FR" sz="2000" b="1" dirty="0">
                <a:solidFill>
                  <a:schemeClr val="bg1"/>
                </a:solidFill>
              </a:rPr>
              <a:t>Présentation </a:t>
            </a:r>
            <a:br>
              <a:rPr lang="fr-FR" sz="2000" b="1" dirty="0">
                <a:solidFill>
                  <a:schemeClr val="bg1"/>
                </a:solidFill>
              </a:rPr>
            </a:br>
            <a:r>
              <a:rPr lang="fr-FR" sz="2000" b="1" dirty="0">
                <a:solidFill>
                  <a:schemeClr val="bg1"/>
                </a:solidFill>
              </a:rPr>
              <a:t>par </a:t>
            </a:r>
            <a:r>
              <a:rPr lang="fr-FR" sz="2000" b="1" u="sng" dirty="0">
                <a:solidFill>
                  <a:schemeClr val="bg1"/>
                </a:solidFill>
              </a:rPr>
              <a:t>2 groupes</a:t>
            </a:r>
            <a:br>
              <a:rPr lang="fr-FR" sz="2000" b="1" dirty="0">
                <a:solidFill>
                  <a:schemeClr val="bg1"/>
                </a:solidFill>
              </a:rPr>
            </a:br>
            <a:br>
              <a:rPr lang="fr-FR" sz="2000" b="1" dirty="0">
                <a:solidFill>
                  <a:schemeClr val="bg1"/>
                </a:solidFill>
              </a:rPr>
            </a:br>
            <a:r>
              <a:rPr lang="fr-FR" sz="2800" b="1" dirty="0">
                <a:solidFill>
                  <a:schemeClr val="bg1"/>
                </a:solidFill>
              </a:rPr>
              <a:t>10 mn</a:t>
            </a:r>
            <a:r>
              <a:rPr lang="fr-FR" sz="2000" b="1" dirty="0">
                <a:solidFill>
                  <a:schemeClr val="bg1"/>
                </a:solidFill>
              </a:rPr>
              <a:t> chacun</a:t>
            </a:r>
          </a:p>
        </p:txBody>
      </p:sp>
      <p:sp>
        <p:nvSpPr>
          <p:cNvPr id="309252" name="Text Box 4"/>
          <p:cNvSpPr txBox="1">
            <a:spLocks noChangeArrowheads="1"/>
          </p:cNvSpPr>
          <p:nvPr/>
        </p:nvSpPr>
        <p:spPr bwMode="auto">
          <a:xfrm>
            <a:off x="4097846" y="124251"/>
            <a:ext cx="1944985" cy="457200"/>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Thématique</a:t>
            </a:r>
          </a:p>
        </p:txBody>
      </p:sp>
      <p:sp>
        <p:nvSpPr>
          <p:cNvPr id="309254" name="Text Box 6"/>
          <p:cNvSpPr txBox="1">
            <a:spLocks noChangeArrowheads="1"/>
          </p:cNvSpPr>
          <p:nvPr/>
        </p:nvSpPr>
        <p:spPr bwMode="auto">
          <a:xfrm>
            <a:off x="396081" y="3321050"/>
            <a:ext cx="2879725" cy="396875"/>
          </a:xfrm>
          <a:prstGeom prst="rect">
            <a:avLst/>
          </a:prstGeom>
          <a:noFill/>
          <a:ln w="9525">
            <a:noFill/>
            <a:miter lim="800000"/>
            <a:headEnd/>
            <a:tailEnd/>
          </a:ln>
          <a:effectLst/>
        </p:spPr>
        <p:txBody>
          <a:bodyPr>
            <a:spAutoFit/>
          </a:bodyPr>
          <a:lstStyle/>
          <a:p>
            <a:pPr>
              <a:spcBef>
                <a:spcPct val="50000"/>
              </a:spcBef>
            </a:pPr>
            <a:r>
              <a:rPr lang="fr-FR" sz="2000" b="1" i="1" dirty="0">
                <a:solidFill>
                  <a:schemeClr val="accent6">
                    <a:lumMod val="75000"/>
                  </a:schemeClr>
                </a:solidFill>
              </a:rPr>
              <a:t>pour le ……….. 201.</a:t>
            </a:r>
          </a:p>
        </p:txBody>
      </p:sp>
      <p:sp>
        <p:nvSpPr>
          <p:cNvPr id="309255" name="Text Box 7"/>
          <p:cNvSpPr txBox="1">
            <a:spLocks noChangeArrowheads="1"/>
          </p:cNvSpPr>
          <p:nvPr/>
        </p:nvSpPr>
        <p:spPr bwMode="auto">
          <a:xfrm>
            <a:off x="3995936" y="1910511"/>
            <a:ext cx="4800618" cy="4524315"/>
          </a:xfrm>
          <a:prstGeom prst="rect">
            <a:avLst/>
          </a:prstGeom>
          <a:solidFill>
            <a:srgbClr val="000066"/>
          </a:solidFill>
          <a:ln w="9525">
            <a:solidFill>
              <a:srgbClr val="3333CC"/>
            </a:solidFill>
            <a:miter lim="800000"/>
            <a:headEnd/>
            <a:tailEnd/>
          </a:ln>
          <a:effectLst/>
        </p:spPr>
        <p:txBody>
          <a:bodyPr wrap="square">
            <a:spAutoFit/>
          </a:bodyPr>
          <a:lstStyle/>
          <a:p>
            <a:pPr algn="just"/>
            <a:r>
              <a:rPr lang="fr-FR" sz="1800" b="1" dirty="0">
                <a:solidFill>
                  <a:schemeClr val="bg1"/>
                </a:solidFill>
              </a:rPr>
              <a:t>Après vous être intéressés plus particulièrement au consommateur, nous vous demandons d’approfondir la description du :</a:t>
            </a:r>
          </a:p>
          <a:p>
            <a:pPr algn="just"/>
            <a:endParaRPr lang="fr-FR" sz="1800" b="1" dirty="0">
              <a:solidFill>
                <a:schemeClr val="bg1"/>
              </a:solidFill>
            </a:endParaRPr>
          </a:p>
          <a:p>
            <a:pPr marL="536575" lvl="1" indent="-88900" algn="just">
              <a:buFontTx/>
              <a:buChar char="•"/>
            </a:pPr>
            <a:r>
              <a:rPr lang="fr-FR" b="1" i="1" dirty="0">
                <a:solidFill>
                  <a:schemeClr val="bg1"/>
                </a:solidFill>
              </a:rPr>
              <a:t> </a:t>
            </a:r>
            <a:r>
              <a:rPr lang="fr-FR" sz="1800" b="1" i="1" dirty="0">
                <a:solidFill>
                  <a:schemeClr val="bg1"/>
                </a:solidFill>
              </a:rPr>
              <a:t>Existe-t-il une segmentation de marché ?</a:t>
            </a:r>
          </a:p>
          <a:p>
            <a:pPr marL="536575" lvl="1" indent="-88900" algn="just">
              <a:buFontTx/>
              <a:buChar char="•"/>
            </a:pPr>
            <a:r>
              <a:rPr lang="fr-FR" sz="1800" b="1" i="1" dirty="0">
                <a:solidFill>
                  <a:schemeClr val="bg1"/>
                </a:solidFill>
              </a:rPr>
              <a:t> Quelles cibles ?</a:t>
            </a:r>
          </a:p>
          <a:p>
            <a:pPr marL="536575" lvl="1" indent="-88900" algn="just">
              <a:buFontTx/>
              <a:buChar char="•"/>
            </a:pPr>
            <a:r>
              <a:rPr lang="fr-FR" sz="1800" b="1" dirty="0">
                <a:solidFill>
                  <a:schemeClr val="bg1"/>
                </a:solidFill>
              </a:rPr>
              <a:t> </a:t>
            </a:r>
            <a:r>
              <a:rPr lang="fr-FR" sz="1800" b="1" i="1" dirty="0">
                <a:solidFill>
                  <a:schemeClr val="bg1"/>
                </a:solidFill>
              </a:rPr>
              <a:t>Quels volumes significatifs ? </a:t>
            </a:r>
          </a:p>
          <a:p>
            <a:pPr marL="536575" lvl="1" indent="-88900" algn="just">
              <a:buFontTx/>
              <a:buChar char="•"/>
            </a:pPr>
            <a:r>
              <a:rPr lang="fr-FR" sz="1800" b="1" i="1" dirty="0">
                <a:solidFill>
                  <a:schemeClr val="bg1"/>
                </a:solidFill>
              </a:rPr>
              <a:t> Quelles sont les dernières innovations sur le marché ?…</a:t>
            </a:r>
          </a:p>
          <a:p>
            <a:pPr algn="just"/>
            <a:endParaRPr lang="fr-FR" sz="1800" b="1" i="1" dirty="0">
              <a:solidFill>
                <a:schemeClr val="bg1"/>
              </a:solidFill>
            </a:endParaRPr>
          </a:p>
          <a:p>
            <a:pPr algn="just"/>
            <a:r>
              <a:rPr lang="fr-FR" sz="1800" b="1" i="1" dirty="0">
                <a:solidFill>
                  <a:schemeClr val="bg1"/>
                </a:solidFill>
              </a:rPr>
              <a:t>Choisissez un secteur des SAP et indiquez quels sont les principaux acteurs et leur CA, leur spécificités en terme d’implantation et de cibles visées...</a:t>
            </a:r>
          </a:p>
        </p:txBody>
      </p:sp>
      <p:pic>
        <p:nvPicPr>
          <p:cNvPr id="10"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539552" y="561724"/>
            <a:ext cx="1068896" cy="1068896"/>
          </a:xfrm>
          <a:prstGeom prst="rect">
            <a:avLst/>
          </a:prstGeom>
          <a:solidFill>
            <a:srgbClr val="3333CC"/>
          </a:solidFill>
          <a:ln>
            <a:solidFill>
              <a:srgbClr val="3333CC"/>
            </a:solidFill>
          </a:ln>
        </p:spPr>
      </p:pic>
    </p:spTree>
  </p:cSld>
  <p:clrMapOvr>
    <a:masterClrMapping/>
  </p:clrMapOvr>
  <p:transition spd="med">
    <p:randomBar/>
  </p:transition>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315</a:t>
            </a:fld>
            <a:endParaRPr lang="fr-FR" dirty="0"/>
          </a:p>
        </p:txBody>
      </p:sp>
      <p:pic>
        <p:nvPicPr>
          <p:cNvPr id="4"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525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3231" t="10283" r="43330" b="7660"/>
          <a:stretch/>
        </p:blipFill>
        <p:spPr bwMode="auto">
          <a:xfrm>
            <a:off x="3584735" y="362591"/>
            <a:ext cx="4350774" cy="6002593"/>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6" name="Espace réservé du contenu 2"/>
          <p:cNvSpPr txBox="1">
            <a:spLocks/>
          </p:cNvSpPr>
          <p:nvPr/>
        </p:nvSpPr>
        <p:spPr>
          <a:xfrm>
            <a:off x="105196" y="5521118"/>
            <a:ext cx="3240360" cy="84406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Marketing/Cours Étude de Marché/CCI La Rochelle ÉDM</a:t>
            </a:r>
          </a:p>
        </p:txBody>
      </p:sp>
      <p:pic>
        <p:nvPicPr>
          <p:cNvPr id="565252" name="Picture 4" descr="C:\Users\BLUEOFFICE\Desktop\Fotolia_1873368_X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364" y="2636912"/>
            <a:ext cx="2710024" cy="179818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316690"/>
      </p:ext>
    </p:extLst>
  </p:cSld>
  <p:clrMapOvr>
    <a:masterClrMapping/>
  </p:clrMapOvr>
  <p:transition spd="med">
    <p:randomBa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75688" y="6566694"/>
            <a:ext cx="468312" cy="260350"/>
          </a:xfrm>
        </p:spPr>
        <p:txBody>
          <a:bodyPr/>
          <a:lstStyle/>
          <a:p>
            <a:fld id="{CEE7A222-778D-4926-8544-3283EFA00599}" type="slidenum">
              <a:rPr lang="fr-FR"/>
              <a:pPr/>
              <a:t>316</a:t>
            </a:fld>
            <a:endParaRPr lang="fr-FR"/>
          </a:p>
        </p:txBody>
      </p:sp>
      <p:sp>
        <p:nvSpPr>
          <p:cNvPr id="308227" name="Rectangle 3"/>
          <p:cNvSpPr>
            <a:spLocks noChangeArrowheads="1"/>
          </p:cNvSpPr>
          <p:nvPr/>
        </p:nvSpPr>
        <p:spPr bwMode="auto">
          <a:xfrm>
            <a:off x="2482850" y="2516188"/>
            <a:ext cx="5689600" cy="1800225"/>
          </a:xfrm>
          <a:prstGeom prst="rect">
            <a:avLst/>
          </a:prstGeom>
          <a:noFill/>
          <a:ln w="9525">
            <a:noFill/>
            <a:miter lim="800000"/>
            <a:headEnd/>
            <a:tailEnd/>
          </a:ln>
          <a:effectLst/>
        </p:spPr>
        <p:txBody>
          <a:bodyPr wrap="none" anchor="ctr"/>
          <a:lstStyle/>
          <a:p>
            <a:endParaRPr lang="fr-FR"/>
          </a:p>
        </p:txBody>
      </p:sp>
      <p:sp>
        <p:nvSpPr>
          <p:cNvPr id="308228" name="Rectangle 4"/>
          <p:cNvSpPr>
            <a:spLocks noGrp="1" noChangeArrowheads="1"/>
          </p:cNvSpPr>
          <p:nvPr>
            <p:ph type="ctrTitle" idx="4294967295"/>
          </p:nvPr>
        </p:nvSpPr>
        <p:spPr>
          <a:xfrm>
            <a:off x="2411413" y="2728913"/>
            <a:ext cx="2952750" cy="939800"/>
          </a:xfrm>
          <a:prstGeom prst="rect">
            <a:avLst/>
          </a:prstGeom>
        </p:spPr>
        <p:txBody>
          <a:bodyPr/>
          <a:lstStyle/>
          <a:p>
            <a:pPr algn="l"/>
            <a:r>
              <a:rPr lang="fr-FR" sz="6000" b="1" dirty="0" err="1">
                <a:solidFill>
                  <a:schemeClr val="accent1">
                    <a:lumMod val="50000"/>
                  </a:schemeClr>
                </a:solidFill>
              </a:rPr>
              <a:t>M</a:t>
            </a:r>
            <a:r>
              <a:rPr lang="fr-FR" sz="4000" b="1" dirty="0" err="1">
                <a:solidFill>
                  <a:schemeClr val="accent1">
                    <a:lumMod val="50000"/>
                  </a:schemeClr>
                </a:solidFill>
              </a:rPr>
              <a:t>a</a:t>
            </a:r>
            <a:r>
              <a:rPr lang="fr-FR" sz="4000" b="1" dirty="0" err="1">
                <a:solidFill>
                  <a:srgbClr val="000066"/>
                </a:solidFill>
              </a:rPr>
              <a:t>rke</a:t>
            </a:r>
            <a:r>
              <a:rPr lang="fr-FR" sz="4000" b="1" dirty="0">
                <a:solidFill>
                  <a:srgbClr val="000066"/>
                </a:solidFill>
              </a:rPr>
              <a:t>  </a:t>
            </a:r>
            <a:r>
              <a:rPr lang="fr-FR" sz="4000" b="1" dirty="0" err="1">
                <a:solidFill>
                  <a:srgbClr val="000066"/>
                </a:solidFill>
              </a:rPr>
              <a:t>ing</a:t>
            </a:r>
            <a:endParaRPr lang="fr-FR" sz="6000" dirty="0">
              <a:solidFill>
                <a:schemeClr val="folHlink"/>
              </a:solidFill>
            </a:endParaRPr>
          </a:p>
        </p:txBody>
      </p:sp>
      <p:sp>
        <p:nvSpPr>
          <p:cNvPr id="308229" name="Rectangle 5"/>
          <p:cNvSpPr>
            <a:spLocks noGrp="1" noChangeArrowheads="1"/>
          </p:cNvSpPr>
          <p:nvPr>
            <p:ph type="subTitle" idx="4294967295"/>
          </p:nvPr>
        </p:nvSpPr>
        <p:spPr>
          <a:xfrm>
            <a:off x="216024" y="4581525"/>
            <a:ext cx="5113966" cy="1007715"/>
          </a:xfrm>
          <a:prstGeom prst="rect">
            <a:avLst/>
          </a:prstGeom>
          <a:solidFill>
            <a:srgbClr val="000066"/>
          </a:solidFill>
        </p:spPr>
        <p:txBody>
          <a:bodyPr/>
          <a:lstStyle/>
          <a:p>
            <a:pPr marL="0" indent="0">
              <a:lnSpc>
                <a:spcPct val="90000"/>
              </a:lnSpc>
              <a:buNone/>
            </a:pPr>
            <a:r>
              <a:rPr lang="fr-FR" sz="2400" dirty="0">
                <a:solidFill>
                  <a:schemeClr val="bg1"/>
                </a:solidFill>
              </a:rPr>
              <a:t>Principaux Concepts &amp; Fondements</a:t>
            </a:r>
          </a:p>
        </p:txBody>
      </p:sp>
      <p:sp>
        <p:nvSpPr>
          <p:cNvPr id="308232" name="Rectangle 8"/>
          <p:cNvSpPr>
            <a:spLocks noChangeArrowheads="1"/>
          </p:cNvSpPr>
          <p:nvPr/>
        </p:nvSpPr>
        <p:spPr bwMode="auto">
          <a:xfrm>
            <a:off x="3816350" y="3379788"/>
            <a:ext cx="4283075" cy="720725"/>
          </a:xfrm>
          <a:prstGeom prst="rect">
            <a:avLst/>
          </a:prstGeom>
          <a:noFill/>
          <a:ln w="9525">
            <a:noFill/>
            <a:miter lim="800000"/>
            <a:headEnd/>
            <a:tailEnd/>
          </a:ln>
          <a:effectLst/>
        </p:spPr>
        <p:txBody>
          <a:bodyPr anchor="ctr"/>
          <a:lstStyle/>
          <a:p>
            <a:r>
              <a:rPr lang="fr-FR" sz="3600" b="1" dirty="0">
                <a:solidFill>
                  <a:srgbClr val="000066"/>
                </a:solidFill>
              </a:rPr>
              <a:t>S </a:t>
            </a:r>
            <a:r>
              <a:rPr lang="fr-FR" sz="6000" dirty="0">
                <a:solidFill>
                  <a:schemeClr val="folHlink"/>
                </a:solidFill>
              </a:rPr>
              <a:t>  </a:t>
            </a:r>
            <a:r>
              <a:rPr lang="fr-FR" sz="6000" dirty="0" err="1">
                <a:solidFill>
                  <a:schemeClr val="accent1">
                    <a:lumMod val="50000"/>
                  </a:schemeClr>
                </a:solidFill>
              </a:rPr>
              <a:t>ratégique</a:t>
            </a:r>
            <a:endParaRPr lang="fr-FR" sz="6000" dirty="0">
              <a:solidFill>
                <a:schemeClr val="accent1">
                  <a:lumMod val="50000"/>
                </a:schemeClr>
              </a:solidFill>
            </a:endParaRPr>
          </a:p>
        </p:txBody>
      </p:sp>
      <p:sp>
        <p:nvSpPr>
          <p:cNvPr id="308233" name="Text Box 9"/>
          <p:cNvSpPr txBox="1">
            <a:spLocks noChangeArrowheads="1"/>
          </p:cNvSpPr>
          <p:nvPr/>
        </p:nvSpPr>
        <p:spPr bwMode="auto">
          <a:xfrm>
            <a:off x="3922713" y="1868488"/>
            <a:ext cx="1154112" cy="2713037"/>
          </a:xfrm>
          <a:prstGeom prst="rect">
            <a:avLst/>
          </a:prstGeom>
          <a:noFill/>
          <a:ln w="9525">
            <a:noFill/>
            <a:miter lim="800000"/>
            <a:headEnd/>
            <a:tailEnd/>
          </a:ln>
          <a:effectLst/>
        </p:spPr>
        <p:txBody>
          <a:bodyPr>
            <a:spAutoFit/>
          </a:bodyPr>
          <a:lstStyle/>
          <a:p>
            <a:pPr>
              <a:spcBef>
                <a:spcPct val="50000"/>
              </a:spcBef>
            </a:pPr>
            <a:r>
              <a:rPr lang="fr-FR" sz="17200" dirty="0">
                <a:solidFill>
                  <a:schemeClr val="accent1">
                    <a:lumMod val="50000"/>
                  </a:schemeClr>
                </a:solidFill>
                <a:latin typeface="Lucida Sans" pitchFamily="34" charset="0"/>
              </a:rPr>
              <a:t>t</a:t>
            </a:r>
          </a:p>
        </p:txBody>
      </p:sp>
      <p:sp>
        <p:nvSpPr>
          <p:cNvPr id="308234" name="Text Box 10"/>
          <p:cNvSpPr txBox="1">
            <a:spLocks noChangeArrowheads="1"/>
          </p:cNvSpPr>
          <p:nvPr/>
        </p:nvSpPr>
        <p:spPr bwMode="auto">
          <a:xfrm>
            <a:off x="3384807" y="4797152"/>
            <a:ext cx="1945183" cy="914400"/>
          </a:xfrm>
          <a:prstGeom prst="rect">
            <a:avLst/>
          </a:prstGeom>
          <a:noFill/>
          <a:ln w="9525">
            <a:noFill/>
            <a:miter lim="800000"/>
            <a:headEnd/>
            <a:tailEnd/>
          </a:ln>
          <a:effectLst/>
        </p:spPr>
        <p:txBody>
          <a:bodyPr wrap="square">
            <a:spAutoFit/>
          </a:bodyPr>
          <a:lstStyle/>
          <a:p>
            <a:pPr>
              <a:spcBef>
                <a:spcPct val="50000"/>
              </a:spcBef>
            </a:pPr>
            <a:r>
              <a:rPr lang="fr-FR" sz="5400" b="1" i="1" dirty="0">
                <a:solidFill>
                  <a:schemeClr val="bg1"/>
                </a:solidFill>
                <a:latin typeface="Calibri" pitchFamily="34" charset="0"/>
              </a:rPr>
              <a:t>+ TP…</a:t>
            </a: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08234"/>
                                        </p:tgtEl>
                                        <p:attrNameLst>
                                          <p:attrName>style.visibility</p:attrName>
                                        </p:attrNameLst>
                                      </p:cBhvr>
                                      <p:to>
                                        <p:strVal val="visible"/>
                                      </p:to>
                                    </p:set>
                                    <p:animEffect transition="in" filter="diamond(in)">
                                      <p:cBhvr>
                                        <p:cTn id="7" dur="2000"/>
                                        <p:tgtEl>
                                          <p:spTgt spid="3082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234" grpId="0"/>
    </p:bldLst>
  </p:timing>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532440" y="6597352"/>
            <a:ext cx="611560" cy="287636"/>
          </a:xfrm>
        </p:spPr>
        <p:txBody>
          <a:bodyPr/>
          <a:lstStyle/>
          <a:p>
            <a:fld id="{6ACD1B11-2BA6-4778-85B7-0D8132DE0D1E}" type="slidenum">
              <a:rPr lang="fr-FR"/>
              <a:pPr/>
              <a:t>317</a:t>
            </a:fld>
            <a:endParaRPr lang="fr-FR" dirty="0"/>
          </a:p>
        </p:txBody>
      </p:sp>
      <p:sp>
        <p:nvSpPr>
          <p:cNvPr id="39938" name="Rectangle 2"/>
          <p:cNvSpPr>
            <a:spLocks noGrp="1" noChangeArrowheads="1"/>
          </p:cNvSpPr>
          <p:nvPr>
            <p:ph type="body" idx="4294967295"/>
          </p:nvPr>
        </p:nvSpPr>
        <p:spPr>
          <a:xfrm>
            <a:off x="2339752" y="2780928"/>
            <a:ext cx="4535487" cy="1728787"/>
          </a:xfrm>
          <a:prstGeom prst="rect">
            <a:avLst/>
          </a:prstGeom>
          <a:solidFill>
            <a:srgbClr val="000066"/>
          </a:solidFill>
          <a:ln/>
        </p:spPr>
        <p:txBody>
          <a:bodyPr/>
          <a:lstStyle/>
          <a:p>
            <a:pPr marL="0" indent="0" algn="ctr">
              <a:lnSpc>
                <a:spcPct val="120000"/>
              </a:lnSpc>
              <a:buFontTx/>
              <a:buNone/>
            </a:pPr>
            <a:r>
              <a:rPr lang="fr-FR" sz="4400" dirty="0">
                <a:solidFill>
                  <a:schemeClr val="bg1"/>
                </a:solidFill>
              </a:rPr>
              <a:t>Se Lancer sur le Marché</a:t>
            </a:r>
          </a:p>
        </p:txBody>
      </p:sp>
      <p:pic>
        <p:nvPicPr>
          <p:cNvPr id="540674" name="Picture 2" descr="C:\Users\BLUEOFFICE\Desktop\14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764704"/>
            <a:ext cx="1627907" cy="16279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460432" y="6597352"/>
            <a:ext cx="683568" cy="287636"/>
          </a:xfrm>
        </p:spPr>
        <p:txBody>
          <a:bodyPr/>
          <a:lstStyle/>
          <a:p>
            <a:fld id="{7E4A16D6-E0D5-458D-A7E9-6C96594C6DFC}" type="slidenum">
              <a:rPr lang="fr-FR"/>
              <a:pPr/>
              <a:t>318</a:t>
            </a:fld>
            <a:endParaRPr lang="fr-FR" dirty="0"/>
          </a:p>
        </p:txBody>
      </p:sp>
      <p:sp>
        <p:nvSpPr>
          <p:cNvPr id="137220" name="Text Box 4"/>
          <p:cNvSpPr txBox="1">
            <a:spLocks noChangeArrowheads="1"/>
          </p:cNvSpPr>
          <p:nvPr/>
        </p:nvSpPr>
        <p:spPr bwMode="auto">
          <a:xfrm>
            <a:off x="539750" y="1700213"/>
            <a:ext cx="2089150" cy="641350"/>
          </a:xfrm>
          <a:prstGeom prst="rect">
            <a:avLst/>
          </a:prstGeom>
          <a:noFill/>
          <a:ln w="9525">
            <a:noFill/>
            <a:miter lim="800000"/>
            <a:headEnd/>
            <a:tailEnd/>
          </a:ln>
          <a:effectLst/>
        </p:spPr>
        <p:txBody>
          <a:bodyPr>
            <a:spAutoFit/>
          </a:bodyPr>
          <a:lstStyle/>
          <a:p>
            <a:pPr>
              <a:spcBef>
                <a:spcPct val="50000"/>
              </a:spcBef>
            </a:pPr>
            <a:r>
              <a:rPr lang="fr-FR" sz="1800">
                <a:solidFill>
                  <a:srgbClr val="000066"/>
                </a:solidFill>
              </a:rPr>
              <a:t>Avant de se lancer sur un marché</a:t>
            </a:r>
          </a:p>
        </p:txBody>
      </p:sp>
      <p:sp>
        <p:nvSpPr>
          <p:cNvPr id="137221" name="Text Box 5"/>
          <p:cNvSpPr txBox="1">
            <a:spLocks noChangeArrowheads="1"/>
          </p:cNvSpPr>
          <p:nvPr/>
        </p:nvSpPr>
        <p:spPr bwMode="auto">
          <a:xfrm>
            <a:off x="1187450" y="3068638"/>
            <a:ext cx="6696075" cy="1615827"/>
          </a:xfrm>
          <a:prstGeom prst="rect">
            <a:avLst/>
          </a:prstGeom>
          <a:noFill/>
          <a:ln w="9525">
            <a:noFill/>
            <a:miter lim="800000"/>
            <a:headEnd/>
            <a:tailEnd/>
          </a:ln>
          <a:effectLst/>
        </p:spPr>
        <p:txBody>
          <a:bodyPr>
            <a:spAutoFit/>
          </a:bodyPr>
          <a:lstStyle/>
          <a:p>
            <a:pPr marL="269875" indent="-269875">
              <a:spcBef>
                <a:spcPct val="50000"/>
              </a:spcBef>
            </a:pPr>
            <a:r>
              <a:rPr lang="fr-FR" sz="1800" dirty="0">
                <a:solidFill>
                  <a:schemeClr val="accent6">
                    <a:lumMod val="75000"/>
                  </a:schemeClr>
                </a:solidFill>
              </a:rPr>
              <a:t>Ils sont principalement quantitatif et d’ordre économique :</a:t>
            </a:r>
          </a:p>
          <a:p>
            <a:pPr marL="269875" indent="-269875">
              <a:spcBef>
                <a:spcPct val="50000"/>
              </a:spcBef>
              <a:buFontTx/>
              <a:buChar char="•"/>
            </a:pPr>
            <a:r>
              <a:rPr lang="fr-FR" sz="1800" dirty="0">
                <a:solidFill>
                  <a:schemeClr val="accent6">
                    <a:lumMod val="75000"/>
                  </a:schemeClr>
                </a:solidFill>
              </a:rPr>
              <a:t>Chiffres d’affaires – Volume</a:t>
            </a:r>
          </a:p>
          <a:p>
            <a:pPr marL="269875" indent="-269875">
              <a:spcBef>
                <a:spcPct val="50000"/>
              </a:spcBef>
              <a:buFontTx/>
              <a:buChar char="•"/>
            </a:pPr>
            <a:r>
              <a:rPr lang="fr-FR" sz="1800" dirty="0">
                <a:solidFill>
                  <a:schemeClr val="accent6">
                    <a:lumMod val="75000"/>
                  </a:schemeClr>
                </a:solidFill>
              </a:rPr>
              <a:t>Niveau de rentabilité</a:t>
            </a:r>
          </a:p>
          <a:p>
            <a:pPr marL="269875" indent="-269875">
              <a:spcBef>
                <a:spcPct val="50000"/>
              </a:spcBef>
            </a:pPr>
            <a:r>
              <a:rPr lang="fr-FR" sz="1800" dirty="0">
                <a:solidFill>
                  <a:schemeClr val="accent6">
                    <a:lumMod val="75000"/>
                  </a:schemeClr>
                </a:solidFill>
              </a:rPr>
              <a:t>Ils peuvent aussi être d’ordre qualitatif (image…)</a:t>
            </a:r>
          </a:p>
        </p:txBody>
      </p:sp>
      <p:sp>
        <p:nvSpPr>
          <p:cNvPr id="137222" name="Rectangle 6"/>
          <p:cNvSpPr>
            <a:spLocks noGrp="1" noChangeArrowheads="1"/>
          </p:cNvSpPr>
          <p:nvPr>
            <p:ph type="title" idx="4294967295"/>
          </p:nvPr>
        </p:nvSpPr>
        <p:spPr>
          <a:xfrm>
            <a:off x="1907705" y="404664"/>
            <a:ext cx="4320852"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37223" name="Text Box 7"/>
          <p:cNvSpPr txBox="1">
            <a:spLocks noChangeArrowheads="1"/>
          </p:cNvSpPr>
          <p:nvPr/>
        </p:nvSpPr>
        <p:spPr bwMode="auto">
          <a:xfrm>
            <a:off x="4140200" y="1773238"/>
            <a:ext cx="4176713" cy="457200"/>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400" b="1" dirty="0">
                <a:solidFill>
                  <a:schemeClr val="bg1"/>
                </a:solidFill>
              </a:rPr>
              <a:t>se fixer des objectifs</a:t>
            </a:r>
          </a:p>
        </p:txBody>
      </p:sp>
      <p:sp>
        <p:nvSpPr>
          <p:cNvPr id="137224" name="AutoShape 8"/>
          <p:cNvSpPr>
            <a:spLocks noChangeArrowheads="1"/>
          </p:cNvSpPr>
          <p:nvPr/>
        </p:nvSpPr>
        <p:spPr bwMode="auto">
          <a:xfrm>
            <a:off x="2987675" y="1700213"/>
            <a:ext cx="790575" cy="647700"/>
          </a:xfrm>
          <a:prstGeom prst="rightArrow">
            <a:avLst>
              <a:gd name="adj1" fmla="val 50000"/>
              <a:gd name="adj2" fmla="val 30515"/>
            </a:avLst>
          </a:prstGeom>
          <a:solidFill>
            <a:schemeClr val="accent2"/>
          </a:solidFill>
          <a:ln w="9525">
            <a:noFill/>
            <a:miter lim="800000"/>
            <a:headEnd/>
            <a:tailEnd/>
          </a:ln>
          <a:effectLst/>
        </p:spPr>
        <p:txBody>
          <a:bodyPr wrap="none" anchor="ctr"/>
          <a:lstStyle/>
          <a:p>
            <a:endParaRPr lang="fr-FR"/>
          </a:p>
        </p:txBody>
      </p:sp>
      <p:sp>
        <p:nvSpPr>
          <p:cNvPr id="9" name="Text Box 4"/>
          <p:cNvSpPr txBox="1">
            <a:spLocks noChangeArrowheads="1"/>
          </p:cNvSpPr>
          <p:nvPr/>
        </p:nvSpPr>
        <p:spPr bwMode="auto">
          <a:xfrm>
            <a:off x="2051720" y="5661248"/>
            <a:ext cx="4464050" cy="461665"/>
          </a:xfrm>
          <a:prstGeom prst="rect">
            <a:avLst/>
          </a:prstGeom>
          <a:noFill/>
          <a:ln w="9525">
            <a:noFill/>
            <a:miter lim="800000"/>
            <a:headEnd/>
            <a:tailEnd/>
          </a:ln>
          <a:effectLst/>
        </p:spPr>
        <p:txBody>
          <a:bodyPr>
            <a:spAutoFit/>
          </a:bodyPr>
          <a:lstStyle/>
          <a:p>
            <a:pPr algn="ctr">
              <a:spcBef>
                <a:spcPct val="50000"/>
              </a:spcBef>
            </a:pPr>
            <a:r>
              <a:rPr lang="fr-FR" sz="1200" dirty="0">
                <a:solidFill>
                  <a:schemeClr val="accent6">
                    <a:lumMod val="75000"/>
                  </a:schemeClr>
                </a:solidFill>
              </a:rPr>
              <a:t>Objectifs cognitifs (faire connaître), affectifs (faire apprécier la marque) et conatif (faire vendre)</a:t>
            </a:r>
          </a:p>
        </p:txBody>
      </p:sp>
    </p:spTree>
  </p:cSld>
  <p:clrMapOvr>
    <a:masterClrMapping/>
  </p:clrMapOvr>
  <p:transition spd="med">
    <p:randomBar/>
  </p:transition>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Espace réservé du numéro de diapositive 5"/>
          <p:cNvSpPr>
            <a:spLocks noGrp="1"/>
          </p:cNvSpPr>
          <p:nvPr>
            <p:ph type="sldNum" sz="quarter" idx="4"/>
          </p:nvPr>
        </p:nvSpPr>
        <p:spPr>
          <a:xfrm>
            <a:off x="8532440" y="6597650"/>
            <a:ext cx="611560" cy="287338"/>
          </a:xfrm>
        </p:spPr>
        <p:txBody>
          <a:bodyPr/>
          <a:lstStyle/>
          <a:p>
            <a:fld id="{F5BD2299-11F8-440F-984A-DC06A39396FF}" type="slidenum">
              <a:rPr lang="fr-FR"/>
              <a:pPr/>
              <a:t>319</a:t>
            </a:fld>
            <a:endParaRPr lang="fr-FR" dirty="0"/>
          </a:p>
        </p:txBody>
      </p:sp>
      <p:sp>
        <p:nvSpPr>
          <p:cNvPr id="204802" name="Text Box 2"/>
          <p:cNvSpPr txBox="1">
            <a:spLocks noChangeArrowheads="1"/>
          </p:cNvSpPr>
          <p:nvPr/>
        </p:nvSpPr>
        <p:spPr bwMode="auto">
          <a:xfrm>
            <a:off x="682625" y="1492250"/>
            <a:ext cx="2089150" cy="641350"/>
          </a:xfrm>
          <a:prstGeom prst="rect">
            <a:avLst/>
          </a:prstGeom>
          <a:noFill/>
          <a:ln w="9525">
            <a:noFill/>
            <a:miter lim="800000"/>
            <a:headEnd/>
            <a:tailEnd/>
          </a:ln>
          <a:effectLst/>
        </p:spPr>
        <p:txBody>
          <a:bodyPr>
            <a:spAutoFit/>
          </a:bodyPr>
          <a:lstStyle/>
          <a:p>
            <a:pPr>
              <a:spcBef>
                <a:spcPct val="50000"/>
              </a:spcBef>
            </a:pPr>
            <a:r>
              <a:rPr lang="fr-FR" sz="1800" b="1" dirty="0">
                <a:solidFill>
                  <a:schemeClr val="accent6">
                    <a:lumMod val="75000"/>
                  </a:schemeClr>
                </a:solidFill>
              </a:rPr>
              <a:t>Pour se lancer sur un marché</a:t>
            </a:r>
          </a:p>
        </p:txBody>
      </p:sp>
      <p:sp>
        <p:nvSpPr>
          <p:cNvPr id="204803" name="Text Box 3"/>
          <p:cNvSpPr txBox="1">
            <a:spLocks noChangeArrowheads="1"/>
          </p:cNvSpPr>
          <p:nvPr/>
        </p:nvSpPr>
        <p:spPr bwMode="auto">
          <a:xfrm>
            <a:off x="4393406" y="1916832"/>
            <a:ext cx="4176713" cy="646331"/>
          </a:xfrm>
          <a:prstGeom prst="rect">
            <a:avLst/>
          </a:prstGeom>
          <a:noFill/>
          <a:ln w="9525">
            <a:noFill/>
            <a:miter lim="800000"/>
            <a:headEnd/>
            <a:tailEnd/>
          </a:ln>
          <a:effectLst/>
        </p:spPr>
        <p:txBody>
          <a:bodyPr>
            <a:spAutoFit/>
          </a:bodyPr>
          <a:lstStyle/>
          <a:p>
            <a:pPr>
              <a:spcBef>
                <a:spcPct val="50000"/>
              </a:spcBef>
            </a:pPr>
            <a:r>
              <a:rPr lang="fr-FR" sz="1800" dirty="0">
                <a:solidFill>
                  <a:srgbClr val="000066"/>
                </a:solidFill>
              </a:rPr>
              <a:t>Adapter l’offre dans toutes ses composantes aux cibles choisies</a:t>
            </a:r>
          </a:p>
        </p:txBody>
      </p:sp>
      <p:sp>
        <p:nvSpPr>
          <p:cNvPr id="204804" name="Rectangle 4"/>
          <p:cNvSpPr>
            <a:spLocks noGrp="1" noChangeArrowheads="1"/>
          </p:cNvSpPr>
          <p:nvPr>
            <p:ph type="title" idx="4294967295"/>
          </p:nvPr>
        </p:nvSpPr>
        <p:spPr>
          <a:xfrm>
            <a:off x="2045152" y="260648"/>
            <a:ext cx="4436612"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204805" name="Text Box 5"/>
          <p:cNvSpPr txBox="1">
            <a:spLocks noChangeArrowheads="1"/>
          </p:cNvSpPr>
          <p:nvPr/>
        </p:nvSpPr>
        <p:spPr bwMode="auto">
          <a:xfrm>
            <a:off x="4140200" y="1270000"/>
            <a:ext cx="4176713" cy="457200"/>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400" b="1" dirty="0">
                <a:solidFill>
                  <a:schemeClr val="bg1"/>
                </a:solidFill>
              </a:rPr>
              <a:t>se fixer une stratégie</a:t>
            </a:r>
          </a:p>
        </p:txBody>
      </p:sp>
      <p:sp>
        <p:nvSpPr>
          <p:cNvPr id="204806" name="AutoShape 6"/>
          <p:cNvSpPr>
            <a:spLocks noChangeArrowheads="1"/>
          </p:cNvSpPr>
          <p:nvPr/>
        </p:nvSpPr>
        <p:spPr bwMode="auto">
          <a:xfrm>
            <a:off x="2843213" y="1484313"/>
            <a:ext cx="790575" cy="647700"/>
          </a:xfrm>
          <a:prstGeom prst="rightArrow">
            <a:avLst>
              <a:gd name="adj1" fmla="val 50000"/>
              <a:gd name="adj2" fmla="val 30515"/>
            </a:avLst>
          </a:prstGeom>
          <a:solidFill>
            <a:schemeClr val="accent2"/>
          </a:solidFill>
          <a:ln w="9525">
            <a:noFill/>
            <a:miter lim="800000"/>
            <a:headEnd/>
            <a:tailEnd/>
          </a:ln>
          <a:effectLst/>
        </p:spPr>
        <p:txBody>
          <a:bodyPr wrap="none" anchor="ctr"/>
          <a:lstStyle/>
          <a:p>
            <a:endParaRPr lang="fr-FR"/>
          </a:p>
        </p:txBody>
      </p:sp>
      <p:sp>
        <p:nvSpPr>
          <p:cNvPr id="204807" name="Rectangle 7"/>
          <p:cNvSpPr>
            <a:spLocks noChangeArrowheads="1"/>
          </p:cNvSpPr>
          <p:nvPr/>
        </p:nvSpPr>
        <p:spPr bwMode="auto">
          <a:xfrm>
            <a:off x="2700338" y="4006850"/>
            <a:ext cx="2520950" cy="792163"/>
          </a:xfrm>
          <a:prstGeom prst="rect">
            <a:avLst/>
          </a:prstGeom>
          <a:solidFill>
            <a:srgbClr val="3333CC"/>
          </a:solidFill>
          <a:ln w="9525">
            <a:solidFill>
              <a:srgbClr val="3333CC"/>
            </a:solidFill>
            <a:miter lim="800000"/>
            <a:headEnd/>
            <a:tailEnd/>
          </a:ln>
          <a:effectLst/>
        </p:spPr>
        <p:txBody>
          <a:bodyPr wrap="none" anchor="ctr"/>
          <a:lstStyle/>
          <a:p>
            <a:pPr algn="ctr"/>
            <a:r>
              <a:rPr lang="fr-FR" sz="2000" b="1" dirty="0">
                <a:solidFill>
                  <a:schemeClr val="bg1"/>
                </a:solidFill>
              </a:rPr>
              <a:t>Différenciation</a:t>
            </a:r>
          </a:p>
        </p:txBody>
      </p:sp>
      <p:sp>
        <p:nvSpPr>
          <p:cNvPr id="204808" name="Text Box 8"/>
          <p:cNvSpPr txBox="1">
            <a:spLocks noChangeArrowheads="1"/>
          </p:cNvSpPr>
          <p:nvPr/>
        </p:nvSpPr>
        <p:spPr bwMode="auto">
          <a:xfrm>
            <a:off x="1403350" y="4084638"/>
            <a:ext cx="1225550" cy="600075"/>
          </a:xfrm>
          <a:prstGeom prst="rect">
            <a:avLst/>
          </a:prstGeom>
          <a:noFill/>
          <a:ln w="19050">
            <a:solidFill>
              <a:srgbClr val="000066"/>
            </a:solidFill>
            <a:miter lim="800000"/>
            <a:headEnd/>
            <a:tailEnd/>
          </a:ln>
          <a:effectLst/>
        </p:spPr>
        <p:txBody>
          <a:bodyPr>
            <a:spAutoFit/>
          </a:bodyPr>
          <a:lstStyle/>
          <a:p>
            <a:pPr algn="r">
              <a:spcBef>
                <a:spcPct val="50000"/>
              </a:spcBef>
            </a:pPr>
            <a:r>
              <a:rPr lang="fr-FR" sz="1600" b="1" i="1">
                <a:solidFill>
                  <a:srgbClr val="000066"/>
                </a:solidFill>
              </a:rPr>
              <a:t>Tout le marché</a:t>
            </a:r>
          </a:p>
        </p:txBody>
      </p:sp>
      <p:sp>
        <p:nvSpPr>
          <p:cNvPr id="204809" name="Text Box 9"/>
          <p:cNvSpPr txBox="1">
            <a:spLocks noChangeArrowheads="1"/>
          </p:cNvSpPr>
          <p:nvPr/>
        </p:nvSpPr>
        <p:spPr bwMode="auto">
          <a:xfrm rot="16200000">
            <a:off x="255588" y="4649788"/>
            <a:ext cx="1655762"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CIBLES</a:t>
            </a:r>
          </a:p>
        </p:txBody>
      </p:sp>
      <p:sp>
        <p:nvSpPr>
          <p:cNvPr id="204810" name="Rectangle 10"/>
          <p:cNvSpPr>
            <a:spLocks noChangeArrowheads="1"/>
          </p:cNvSpPr>
          <p:nvPr/>
        </p:nvSpPr>
        <p:spPr bwMode="auto">
          <a:xfrm>
            <a:off x="5221288" y="4006850"/>
            <a:ext cx="2520950" cy="792163"/>
          </a:xfrm>
          <a:prstGeom prst="rect">
            <a:avLst/>
          </a:prstGeom>
          <a:solidFill>
            <a:schemeClr val="accent1"/>
          </a:solidFill>
          <a:ln w="9525">
            <a:solidFill>
              <a:srgbClr val="3333CC"/>
            </a:solidFill>
            <a:miter lim="800000"/>
            <a:headEnd/>
            <a:tailEnd/>
          </a:ln>
          <a:effectLst/>
        </p:spPr>
        <p:txBody>
          <a:bodyPr wrap="none" anchor="ctr"/>
          <a:lstStyle/>
          <a:p>
            <a:pPr algn="ctr"/>
            <a:r>
              <a:rPr lang="fr-FR" sz="2000" b="1" dirty="0">
                <a:solidFill>
                  <a:schemeClr val="accent6">
                    <a:lumMod val="75000"/>
                  </a:schemeClr>
                </a:solidFill>
              </a:rPr>
              <a:t>Stratégie</a:t>
            </a:r>
            <a:br>
              <a:rPr lang="fr-FR" sz="2000" b="1" dirty="0">
                <a:solidFill>
                  <a:schemeClr val="accent6">
                    <a:lumMod val="75000"/>
                  </a:schemeClr>
                </a:solidFill>
              </a:rPr>
            </a:br>
            <a:r>
              <a:rPr lang="fr-FR" sz="2000" b="1" dirty="0">
                <a:solidFill>
                  <a:schemeClr val="accent6">
                    <a:lumMod val="75000"/>
                  </a:schemeClr>
                </a:solidFill>
              </a:rPr>
              <a:t>coût/volume</a:t>
            </a:r>
          </a:p>
        </p:txBody>
      </p:sp>
      <p:sp>
        <p:nvSpPr>
          <p:cNvPr id="204811" name="Rectangle 11"/>
          <p:cNvSpPr>
            <a:spLocks noChangeArrowheads="1"/>
          </p:cNvSpPr>
          <p:nvPr/>
        </p:nvSpPr>
        <p:spPr bwMode="auto">
          <a:xfrm>
            <a:off x="2700338" y="4799013"/>
            <a:ext cx="5040312" cy="792162"/>
          </a:xfrm>
          <a:prstGeom prst="rect">
            <a:avLst/>
          </a:prstGeom>
          <a:solidFill>
            <a:schemeClr val="accent5"/>
          </a:solidFill>
          <a:ln w="9525">
            <a:solidFill>
              <a:srgbClr val="3333CC"/>
            </a:solidFill>
            <a:miter lim="800000"/>
            <a:headEnd/>
            <a:tailEnd/>
          </a:ln>
          <a:effectLst/>
        </p:spPr>
        <p:txBody>
          <a:bodyPr wrap="none" anchor="ctr"/>
          <a:lstStyle/>
          <a:p>
            <a:pPr algn="ctr"/>
            <a:r>
              <a:rPr lang="fr-FR" sz="2000" b="1" dirty="0">
                <a:solidFill>
                  <a:schemeClr val="accent6">
                    <a:lumMod val="75000"/>
                  </a:schemeClr>
                </a:solidFill>
              </a:rPr>
              <a:t>Spécialisation</a:t>
            </a:r>
          </a:p>
        </p:txBody>
      </p:sp>
      <p:sp>
        <p:nvSpPr>
          <p:cNvPr id="204812" name="Text Box 12"/>
          <p:cNvSpPr txBox="1">
            <a:spLocks noChangeArrowheads="1"/>
          </p:cNvSpPr>
          <p:nvPr/>
        </p:nvSpPr>
        <p:spPr bwMode="auto">
          <a:xfrm>
            <a:off x="1403350" y="4870450"/>
            <a:ext cx="1225550" cy="600075"/>
          </a:xfrm>
          <a:prstGeom prst="rect">
            <a:avLst/>
          </a:prstGeom>
          <a:noFill/>
          <a:ln w="19050">
            <a:solidFill>
              <a:srgbClr val="000066"/>
            </a:solidFill>
            <a:miter lim="800000"/>
            <a:headEnd/>
            <a:tailEnd/>
          </a:ln>
          <a:effectLst/>
        </p:spPr>
        <p:txBody>
          <a:bodyPr>
            <a:spAutoFit/>
          </a:bodyPr>
          <a:lstStyle/>
          <a:p>
            <a:pPr algn="r">
              <a:spcBef>
                <a:spcPct val="50000"/>
              </a:spcBef>
            </a:pPr>
            <a:r>
              <a:rPr lang="fr-FR" sz="1600" b="1" i="1" dirty="0">
                <a:solidFill>
                  <a:srgbClr val="000066"/>
                </a:solidFill>
              </a:rPr>
              <a:t>Segment spécifique</a:t>
            </a:r>
          </a:p>
        </p:txBody>
      </p:sp>
      <p:sp>
        <p:nvSpPr>
          <p:cNvPr id="204813" name="Text Box 13"/>
          <p:cNvSpPr txBox="1">
            <a:spLocks noChangeArrowheads="1"/>
          </p:cNvSpPr>
          <p:nvPr/>
        </p:nvSpPr>
        <p:spPr bwMode="auto">
          <a:xfrm>
            <a:off x="2700338" y="3357563"/>
            <a:ext cx="2520950" cy="600075"/>
          </a:xfrm>
          <a:prstGeom prst="rect">
            <a:avLst/>
          </a:prstGeom>
          <a:noFill/>
          <a:ln w="19050">
            <a:solidFill>
              <a:srgbClr val="000066"/>
            </a:solidFill>
            <a:miter lim="800000"/>
            <a:headEnd/>
            <a:tailEnd/>
          </a:ln>
          <a:effectLst/>
        </p:spPr>
        <p:txBody>
          <a:bodyPr>
            <a:spAutoFit/>
          </a:bodyPr>
          <a:lstStyle/>
          <a:p>
            <a:pPr algn="ctr">
              <a:spcBef>
                <a:spcPct val="50000"/>
              </a:spcBef>
            </a:pPr>
            <a:r>
              <a:rPr lang="fr-FR" sz="1600" b="1" i="1">
                <a:solidFill>
                  <a:srgbClr val="000066"/>
                </a:solidFill>
              </a:rPr>
              <a:t>Spécificité valorisée par les clients</a:t>
            </a:r>
          </a:p>
        </p:txBody>
      </p:sp>
      <p:sp>
        <p:nvSpPr>
          <p:cNvPr id="204814" name="Text Box 14"/>
          <p:cNvSpPr txBox="1">
            <a:spLocks noChangeArrowheads="1"/>
          </p:cNvSpPr>
          <p:nvPr/>
        </p:nvSpPr>
        <p:spPr bwMode="auto">
          <a:xfrm>
            <a:off x="5221288" y="3357563"/>
            <a:ext cx="2520950" cy="600075"/>
          </a:xfrm>
          <a:prstGeom prst="rect">
            <a:avLst/>
          </a:prstGeom>
          <a:noFill/>
          <a:ln w="19050">
            <a:solidFill>
              <a:srgbClr val="000066"/>
            </a:solidFill>
            <a:miter lim="800000"/>
            <a:headEnd/>
            <a:tailEnd/>
          </a:ln>
          <a:effectLst/>
        </p:spPr>
        <p:txBody>
          <a:bodyPr>
            <a:spAutoFit/>
          </a:bodyPr>
          <a:lstStyle/>
          <a:p>
            <a:pPr algn="ctr">
              <a:spcBef>
                <a:spcPct val="50000"/>
              </a:spcBef>
            </a:pPr>
            <a:r>
              <a:rPr lang="fr-FR" sz="1600" b="1" i="1">
                <a:solidFill>
                  <a:srgbClr val="000066"/>
                </a:solidFill>
              </a:rPr>
              <a:t>Capacité à produire moins cher</a:t>
            </a:r>
          </a:p>
        </p:txBody>
      </p:sp>
      <p:sp>
        <p:nvSpPr>
          <p:cNvPr id="204815" name="Text Box 15"/>
          <p:cNvSpPr txBox="1">
            <a:spLocks noChangeArrowheads="1"/>
          </p:cNvSpPr>
          <p:nvPr/>
        </p:nvSpPr>
        <p:spPr bwMode="auto">
          <a:xfrm>
            <a:off x="2700338" y="2917825"/>
            <a:ext cx="5040312"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AVANTAGE CONCURRENTIEL</a:t>
            </a:r>
          </a:p>
        </p:txBody>
      </p:sp>
      <p:sp>
        <p:nvSpPr>
          <p:cNvPr id="204816" name="Text Box 16"/>
          <p:cNvSpPr txBox="1">
            <a:spLocks noChangeArrowheads="1"/>
          </p:cNvSpPr>
          <p:nvPr/>
        </p:nvSpPr>
        <p:spPr bwMode="auto">
          <a:xfrm>
            <a:off x="2124075" y="6230938"/>
            <a:ext cx="6049963" cy="366712"/>
          </a:xfrm>
          <a:prstGeom prst="rect">
            <a:avLst/>
          </a:prstGeom>
          <a:noFill/>
          <a:ln w="9525">
            <a:noFill/>
            <a:miter lim="800000"/>
            <a:headEnd/>
            <a:tailEnd/>
          </a:ln>
          <a:effectLst/>
        </p:spPr>
        <p:txBody>
          <a:bodyPr>
            <a:spAutoFit/>
          </a:bodyPr>
          <a:lstStyle/>
          <a:p>
            <a:pPr algn="ctr">
              <a:spcBef>
                <a:spcPct val="50000"/>
              </a:spcBef>
            </a:pPr>
            <a:r>
              <a:rPr lang="fr-FR" sz="1800" i="1"/>
              <a:t>Les 3 stratégies génériques de Porter</a:t>
            </a:r>
          </a:p>
        </p:txBody>
      </p:sp>
    </p:spTree>
  </p:cSld>
  <p:clrMapOvr>
    <a:masterClrMapping/>
  </p:clrMapOvr>
  <p:transition spd="med">
    <p:randomBar/>
  </p:transition>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460432" y="6525344"/>
            <a:ext cx="683568" cy="359644"/>
          </a:xfrm>
        </p:spPr>
        <p:txBody>
          <a:bodyPr/>
          <a:lstStyle/>
          <a:p>
            <a:fld id="{5AD27EE9-3A88-460D-A601-5F4709753094}" type="slidenum">
              <a:rPr lang="fr-FR"/>
              <a:pPr/>
              <a:t>320</a:t>
            </a:fld>
            <a:endParaRPr lang="fr-FR" dirty="0"/>
          </a:p>
        </p:txBody>
      </p:sp>
      <p:sp>
        <p:nvSpPr>
          <p:cNvPr id="211972" name="Rectangle 4"/>
          <p:cNvSpPr>
            <a:spLocks noGrp="1" noChangeArrowheads="1"/>
          </p:cNvSpPr>
          <p:nvPr>
            <p:ph type="title" idx="4294967295"/>
          </p:nvPr>
        </p:nvSpPr>
        <p:spPr>
          <a:xfrm>
            <a:off x="1867693" y="116632"/>
            <a:ext cx="7427913"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211988" name="Text Box 20"/>
          <p:cNvSpPr txBox="1">
            <a:spLocks noChangeArrowheads="1"/>
          </p:cNvSpPr>
          <p:nvPr/>
        </p:nvSpPr>
        <p:spPr bwMode="auto">
          <a:xfrm>
            <a:off x="1908175" y="1052513"/>
            <a:ext cx="3168650" cy="396875"/>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Les stratégies </a:t>
            </a:r>
          </a:p>
        </p:txBody>
      </p:sp>
      <p:sp>
        <p:nvSpPr>
          <p:cNvPr id="211989" name="Text Box 21"/>
          <p:cNvSpPr txBox="1">
            <a:spLocks noChangeArrowheads="1"/>
          </p:cNvSpPr>
          <p:nvPr/>
        </p:nvSpPr>
        <p:spPr bwMode="auto">
          <a:xfrm>
            <a:off x="5653088" y="1022350"/>
            <a:ext cx="3240087"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Fonction du statut</a:t>
            </a:r>
          </a:p>
        </p:txBody>
      </p:sp>
      <p:sp>
        <p:nvSpPr>
          <p:cNvPr id="211990" name="AutoShape 22"/>
          <p:cNvSpPr>
            <a:spLocks noChangeArrowheads="1"/>
          </p:cNvSpPr>
          <p:nvPr/>
        </p:nvSpPr>
        <p:spPr bwMode="auto">
          <a:xfrm rot="5400000">
            <a:off x="5221288" y="1071563"/>
            <a:ext cx="360362"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
        <p:nvSpPr>
          <p:cNvPr id="211991" name="Text Box 23"/>
          <p:cNvSpPr txBox="1">
            <a:spLocks noChangeArrowheads="1"/>
          </p:cNvSpPr>
          <p:nvPr/>
        </p:nvSpPr>
        <p:spPr bwMode="auto">
          <a:xfrm>
            <a:off x="250825" y="1838325"/>
            <a:ext cx="1871663" cy="366713"/>
          </a:xfrm>
          <a:prstGeom prst="rect">
            <a:avLst/>
          </a:prstGeom>
          <a:solidFill>
            <a:schemeClr val="accent2"/>
          </a:solidFill>
          <a:ln w="9525">
            <a:noFill/>
            <a:miter lim="800000"/>
            <a:headEnd/>
            <a:tailEnd/>
          </a:ln>
          <a:effectLst/>
        </p:spPr>
        <p:txBody>
          <a:bodyPr>
            <a:spAutoFit/>
          </a:bodyPr>
          <a:lstStyle/>
          <a:p>
            <a:pPr algn="ctr">
              <a:spcBef>
                <a:spcPct val="50000"/>
              </a:spcBef>
            </a:pPr>
            <a:r>
              <a:rPr lang="fr-FR" sz="1800" b="1" dirty="0">
                <a:solidFill>
                  <a:schemeClr val="bg1"/>
                </a:solidFill>
              </a:rPr>
              <a:t>Le leader</a:t>
            </a:r>
          </a:p>
        </p:txBody>
      </p:sp>
      <p:sp>
        <p:nvSpPr>
          <p:cNvPr id="211992" name="Text Box 24"/>
          <p:cNvSpPr txBox="1">
            <a:spLocks noChangeArrowheads="1"/>
          </p:cNvSpPr>
          <p:nvPr/>
        </p:nvSpPr>
        <p:spPr bwMode="auto">
          <a:xfrm>
            <a:off x="2193925" y="1816100"/>
            <a:ext cx="6481763" cy="2260600"/>
          </a:xfrm>
          <a:prstGeom prst="rect">
            <a:avLst/>
          </a:prstGeom>
          <a:noFill/>
          <a:ln w="9525">
            <a:noFill/>
            <a:miter lim="800000"/>
            <a:headEnd/>
            <a:tailEnd/>
          </a:ln>
          <a:effectLst/>
        </p:spPr>
        <p:txBody>
          <a:bodyPr>
            <a:spAutoFit/>
          </a:bodyPr>
          <a:lstStyle/>
          <a:p>
            <a:pPr marL="180975" indent="-180975">
              <a:spcBef>
                <a:spcPct val="50000"/>
              </a:spcBef>
              <a:buFontTx/>
              <a:buChar char="•"/>
            </a:pPr>
            <a:r>
              <a:rPr lang="fr-FR" sz="1800" b="1" dirty="0">
                <a:solidFill>
                  <a:schemeClr val="accent6">
                    <a:lumMod val="75000"/>
                  </a:schemeClr>
                </a:solidFill>
              </a:rPr>
              <a:t>Une stratégie de croissance naturelle </a:t>
            </a:r>
            <a:r>
              <a:rPr lang="fr-FR" sz="1800" dirty="0">
                <a:solidFill>
                  <a:schemeClr val="accent6">
                    <a:lumMod val="75000"/>
                  </a:schemeClr>
                </a:solidFill>
              </a:rPr>
              <a:t>: développer la demande globale en étendant le marché </a:t>
            </a:r>
            <a:r>
              <a:rPr lang="fr-FR" sz="1600" dirty="0">
                <a:solidFill>
                  <a:schemeClr val="accent6">
                    <a:lumMod val="75000"/>
                  </a:schemeClr>
                </a:solidFill>
              </a:rPr>
              <a:t>(nouveaux utilisateurs, nouvelles utilisation…)</a:t>
            </a:r>
          </a:p>
          <a:p>
            <a:pPr marL="180975" indent="-180975">
              <a:spcBef>
                <a:spcPct val="50000"/>
              </a:spcBef>
              <a:buFontTx/>
              <a:buChar char="•"/>
            </a:pPr>
            <a:r>
              <a:rPr lang="fr-FR" sz="1800" b="1" dirty="0">
                <a:solidFill>
                  <a:schemeClr val="accent6">
                    <a:lumMod val="75000"/>
                  </a:schemeClr>
                </a:solidFill>
              </a:rPr>
              <a:t>Une stratégie défensive </a:t>
            </a:r>
            <a:r>
              <a:rPr lang="fr-FR" sz="1800" dirty="0">
                <a:solidFill>
                  <a:schemeClr val="accent6">
                    <a:lumMod val="75000"/>
                  </a:schemeClr>
                </a:solidFill>
              </a:rPr>
              <a:t>: protéger la part de marché en contrant l’action des concurrents les plus dangereux.</a:t>
            </a:r>
          </a:p>
          <a:p>
            <a:pPr marL="180975" indent="-180975">
              <a:spcBef>
                <a:spcPct val="50000"/>
              </a:spcBef>
              <a:buFontTx/>
              <a:buChar char="•"/>
            </a:pPr>
            <a:r>
              <a:rPr lang="fr-FR" sz="1800" b="1" dirty="0">
                <a:solidFill>
                  <a:schemeClr val="accent6">
                    <a:lumMod val="75000"/>
                  </a:schemeClr>
                </a:solidFill>
              </a:rPr>
              <a:t>Une stratégie offensive </a:t>
            </a:r>
            <a:r>
              <a:rPr lang="fr-FR" sz="1800" dirty="0">
                <a:solidFill>
                  <a:schemeClr val="accent6">
                    <a:lumMod val="75000"/>
                  </a:schemeClr>
                </a:solidFill>
              </a:rPr>
              <a:t>: accroître la part de marché en profitant des effets d’expérience</a:t>
            </a:r>
            <a:endParaRPr lang="fr-FR" sz="2400" dirty="0">
              <a:solidFill>
                <a:schemeClr val="accent6">
                  <a:lumMod val="75000"/>
                </a:schemeClr>
              </a:solidFill>
            </a:endParaRPr>
          </a:p>
        </p:txBody>
      </p:sp>
      <p:sp>
        <p:nvSpPr>
          <p:cNvPr id="211993" name="Text Box 25"/>
          <p:cNvSpPr txBox="1">
            <a:spLocks noChangeArrowheads="1"/>
          </p:cNvSpPr>
          <p:nvPr/>
        </p:nvSpPr>
        <p:spPr bwMode="auto">
          <a:xfrm>
            <a:off x="252413" y="4516438"/>
            <a:ext cx="1871662" cy="366712"/>
          </a:xfrm>
          <a:prstGeom prst="rect">
            <a:avLst/>
          </a:prstGeom>
          <a:solidFill>
            <a:schemeClr val="accent2"/>
          </a:solidFill>
          <a:ln w="9525">
            <a:noFill/>
            <a:miter lim="800000"/>
            <a:headEnd/>
            <a:tailEnd/>
          </a:ln>
          <a:effectLst/>
        </p:spPr>
        <p:txBody>
          <a:bodyPr>
            <a:spAutoFit/>
          </a:bodyPr>
          <a:lstStyle/>
          <a:p>
            <a:pPr algn="ctr">
              <a:spcBef>
                <a:spcPct val="50000"/>
              </a:spcBef>
            </a:pPr>
            <a:r>
              <a:rPr lang="fr-FR" sz="1800" b="1" dirty="0">
                <a:solidFill>
                  <a:schemeClr val="bg1"/>
                </a:solidFill>
              </a:rPr>
              <a:t>Le challenger</a:t>
            </a:r>
          </a:p>
        </p:txBody>
      </p:sp>
      <p:sp>
        <p:nvSpPr>
          <p:cNvPr id="211994" name="Text Box 26"/>
          <p:cNvSpPr txBox="1">
            <a:spLocks noChangeArrowheads="1"/>
          </p:cNvSpPr>
          <p:nvPr/>
        </p:nvSpPr>
        <p:spPr bwMode="auto">
          <a:xfrm>
            <a:off x="2193925" y="4502150"/>
            <a:ext cx="6699250" cy="1603375"/>
          </a:xfrm>
          <a:prstGeom prst="rect">
            <a:avLst/>
          </a:prstGeom>
          <a:noFill/>
          <a:ln w="9525">
            <a:noFill/>
            <a:miter lim="800000"/>
            <a:headEnd/>
            <a:tailEnd/>
          </a:ln>
          <a:effectLst/>
        </p:spPr>
        <p:txBody>
          <a:bodyPr>
            <a:spAutoFit/>
          </a:bodyPr>
          <a:lstStyle/>
          <a:p>
            <a:pPr marL="180975" indent="-180975">
              <a:spcBef>
                <a:spcPct val="50000"/>
              </a:spcBef>
              <a:buFontTx/>
              <a:buChar char="•"/>
            </a:pPr>
            <a:r>
              <a:rPr lang="fr-FR" sz="1800" dirty="0">
                <a:solidFill>
                  <a:schemeClr val="accent6">
                    <a:lumMod val="75000"/>
                  </a:schemeClr>
                </a:solidFill>
              </a:rPr>
              <a:t>Concerne une entreprise qui ne domine pas un produit marché avec une logique de conquérir la place. </a:t>
            </a:r>
            <a:r>
              <a:rPr lang="fr-FR" sz="1800" b="1" dirty="0">
                <a:solidFill>
                  <a:schemeClr val="accent6">
                    <a:lumMod val="75000"/>
                  </a:schemeClr>
                </a:solidFill>
              </a:rPr>
              <a:t>2 styles d’attaques </a:t>
            </a:r>
            <a:r>
              <a:rPr lang="fr-FR" sz="1800" dirty="0">
                <a:solidFill>
                  <a:schemeClr val="accent6">
                    <a:lumMod val="75000"/>
                  </a:schemeClr>
                </a:solidFill>
              </a:rPr>
              <a:t>frontale (avec les mêmes armes que le leader) ou latérale (sur d’autres terrains pays – segments).</a:t>
            </a:r>
          </a:p>
          <a:p>
            <a:pPr marL="180975" indent="-180975">
              <a:spcBef>
                <a:spcPct val="50000"/>
              </a:spcBef>
              <a:buFontTx/>
              <a:buChar char="•"/>
            </a:pPr>
            <a:r>
              <a:rPr lang="fr-FR" sz="1800" dirty="0">
                <a:solidFill>
                  <a:schemeClr val="accent6">
                    <a:lumMod val="75000"/>
                  </a:schemeClr>
                </a:solidFill>
              </a:rPr>
              <a:t>Anticiper les réponses du leader (représailles, vulnérabilité</a:t>
            </a:r>
            <a:r>
              <a:rPr lang="fr-FR" sz="1800" dirty="0">
                <a:solidFill>
                  <a:srgbClr val="000066"/>
                </a:solidFill>
              </a:rPr>
              <a:t>…)</a:t>
            </a:r>
          </a:p>
        </p:txBody>
      </p:sp>
    </p:spTree>
  </p:cSld>
  <p:clrMapOvr>
    <a:masterClrMapping/>
  </p:clrMapOvr>
  <p:transition spd="med">
    <p:randomBar/>
  </p:transition>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75688" y="6624638"/>
            <a:ext cx="468312" cy="260350"/>
          </a:xfrm>
        </p:spPr>
        <p:txBody>
          <a:bodyPr/>
          <a:lstStyle/>
          <a:p>
            <a:fld id="{FEE5B120-FACE-4BBB-ABE6-CAD7615CE4B8}" type="slidenum">
              <a:rPr lang="fr-FR"/>
              <a:pPr/>
              <a:t>321</a:t>
            </a:fld>
            <a:endParaRPr lang="fr-FR"/>
          </a:p>
        </p:txBody>
      </p:sp>
      <p:sp>
        <p:nvSpPr>
          <p:cNvPr id="215042" name="Rectangle 2"/>
          <p:cNvSpPr>
            <a:spLocks noGrp="1" noChangeArrowheads="1"/>
          </p:cNvSpPr>
          <p:nvPr>
            <p:ph type="title" idx="4294967295"/>
          </p:nvPr>
        </p:nvSpPr>
        <p:spPr>
          <a:xfrm>
            <a:off x="1867693" y="116632"/>
            <a:ext cx="4288483"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215043" name="Text Box 3"/>
          <p:cNvSpPr txBox="1">
            <a:spLocks noChangeArrowheads="1"/>
          </p:cNvSpPr>
          <p:nvPr/>
        </p:nvSpPr>
        <p:spPr bwMode="auto">
          <a:xfrm>
            <a:off x="1908175" y="1052513"/>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Les stratégies </a:t>
            </a:r>
          </a:p>
        </p:txBody>
      </p:sp>
      <p:sp>
        <p:nvSpPr>
          <p:cNvPr id="215044" name="Text Box 4"/>
          <p:cNvSpPr txBox="1">
            <a:spLocks noChangeArrowheads="1"/>
          </p:cNvSpPr>
          <p:nvPr/>
        </p:nvSpPr>
        <p:spPr bwMode="auto">
          <a:xfrm>
            <a:off x="5653088" y="1022350"/>
            <a:ext cx="30956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Fonction du statut</a:t>
            </a:r>
          </a:p>
        </p:txBody>
      </p:sp>
      <p:sp>
        <p:nvSpPr>
          <p:cNvPr id="215045" name="AutoShape 5"/>
          <p:cNvSpPr>
            <a:spLocks noChangeArrowheads="1"/>
          </p:cNvSpPr>
          <p:nvPr/>
        </p:nvSpPr>
        <p:spPr bwMode="auto">
          <a:xfrm rot="5400000">
            <a:off x="5221288" y="107156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15046" name="Text Box 6"/>
          <p:cNvSpPr txBox="1">
            <a:spLocks noChangeArrowheads="1"/>
          </p:cNvSpPr>
          <p:nvPr/>
        </p:nvSpPr>
        <p:spPr bwMode="auto">
          <a:xfrm>
            <a:off x="250825" y="1773238"/>
            <a:ext cx="1871663"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suiveur</a:t>
            </a:r>
          </a:p>
        </p:txBody>
      </p:sp>
      <p:sp>
        <p:nvSpPr>
          <p:cNvPr id="215047" name="Text Box 7"/>
          <p:cNvSpPr txBox="1">
            <a:spLocks noChangeArrowheads="1"/>
          </p:cNvSpPr>
          <p:nvPr/>
        </p:nvSpPr>
        <p:spPr bwMode="auto">
          <a:xfrm>
            <a:off x="2193925" y="1773238"/>
            <a:ext cx="6481763" cy="2565400"/>
          </a:xfrm>
          <a:prstGeom prst="rect">
            <a:avLst/>
          </a:prstGeom>
          <a:noFill/>
          <a:ln w="9525" algn="ctr">
            <a:noFill/>
            <a:miter lim="800000"/>
            <a:headEnd/>
            <a:tailEnd/>
          </a:ln>
          <a:effectLst/>
        </p:spPr>
        <p:txBody>
          <a:bodyPr>
            <a:spAutoFit/>
          </a:bodyPr>
          <a:lstStyle/>
          <a:p>
            <a:pPr marL="180975" indent="-180975" algn="just">
              <a:spcBef>
                <a:spcPct val="50000"/>
              </a:spcBef>
              <a:buFontTx/>
              <a:buChar char="•"/>
            </a:pPr>
            <a:r>
              <a:rPr lang="fr-FR" sz="1800" dirty="0">
                <a:solidFill>
                  <a:schemeClr val="accent6">
                    <a:lumMod val="75000"/>
                  </a:schemeClr>
                </a:solidFill>
              </a:rPr>
              <a:t>Concerne une entreprise qui ne domine pas un produit-marché </a:t>
            </a:r>
            <a:r>
              <a:rPr lang="fr-FR" sz="1800" b="1" dirty="0">
                <a:solidFill>
                  <a:schemeClr val="accent6">
                    <a:lumMod val="75000"/>
                  </a:schemeClr>
                </a:solidFill>
              </a:rPr>
              <a:t>avec une volonté de coexistence pacifique</a:t>
            </a:r>
          </a:p>
          <a:p>
            <a:pPr marL="180975" indent="-180975" algn="just">
              <a:spcBef>
                <a:spcPct val="50000"/>
              </a:spcBef>
              <a:buFontTx/>
              <a:buChar char="•"/>
            </a:pPr>
            <a:r>
              <a:rPr lang="fr-FR" sz="1800" b="1" dirty="0">
                <a:solidFill>
                  <a:schemeClr val="accent6">
                    <a:lumMod val="75000"/>
                  </a:schemeClr>
                </a:solidFill>
              </a:rPr>
              <a:t>Elle aligne ses décisions </a:t>
            </a:r>
            <a:r>
              <a:rPr lang="fr-FR" sz="1800" dirty="0">
                <a:solidFill>
                  <a:schemeClr val="accent6">
                    <a:lumMod val="75000"/>
                  </a:schemeClr>
                </a:solidFill>
              </a:rPr>
              <a:t>sur celles des principaux concurrents, mais ne sont pas pour autant passives.</a:t>
            </a:r>
          </a:p>
          <a:p>
            <a:pPr marL="180975" indent="-180975" algn="just">
              <a:spcBef>
                <a:spcPct val="50000"/>
              </a:spcBef>
              <a:buFontTx/>
              <a:buChar char="•"/>
            </a:pPr>
            <a:r>
              <a:rPr lang="fr-FR" sz="1800" dirty="0">
                <a:solidFill>
                  <a:schemeClr val="accent6">
                    <a:lumMod val="75000"/>
                  </a:schemeClr>
                </a:solidFill>
              </a:rPr>
              <a:t>Une stratégie de segmentation fine (absence de grands segments convoitées par les leaders), politique de R&amp;D ciblée (maîtrise d’un domaine, orientée vers l’amélioration des coûts)</a:t>
            </a:r>
          </a:p>
        </p:txBody>
      </p:sp>
      <p:sp>
        <p:nvSpPr>
          <p:cNvPr id="215048" name="Text Box 8"/>
          <p:cNvSpPr txBox="1">
            <a:spLocks noChangeArrowheads="1"/>
          </p:cNvSpPr>
          <p:nvPr/>
        </p:nvSpPr>
        <p:spPr bwMode="auto">
          <a:xfrm>
            <a:off x="250825" y="4660900"/>
            <a:ext cx="1871663" cy="366713"/>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b="1" dirty="0">
                <a:solidFill>
                  <a:schemeClr val="bg1"/>
                </a:solidFill>
              </a:rPr>
              <a:t>Le spécialiste</a:t>
            </a:r>
          </a:p>
        </p:txBody>
      </p:sp>
      <p:sp>
        <p:nvSpPr>
          <p:cNvPr id="215049" name="Text Box 9"/>
          <p:cNvSpPr txBox="1">
            <a:spLocks noChangeArrowheads="1"/>
          </p:cNvSpPr>
          <p:nvPr/>
        </p:nvSpPr>
        <p:spPr bwMode="auto">
          <a:xfrm>
            <a:off x="2193925" y="4587875"/>
            <a:ext cx="6481763" cy="1615827"/>
          </a:xfrm>
          <a:prstGeom prst="rect">
            <a:avLst/>
          </a:prstGeom>
          <a:noFill/>
          <a:ln w="9525">
            <a:noFill/>
            <a:miter lim="800000"/>
            <a:headEnd/>
            <a:tailEnd/>
          </a:ln>
          <a:effectLst/>
        </p:spPr>
        <p:txBody>
          <a:bodyPr>
            <a:spAutoFit/>
          </a:bodyPr>
          <a:lstStyle/>
          <a:p>
            <a:pPr marL="180975" indent="-180975" algn="just">
              <a:spcBef>
                <a:spcPct val="50000"/>
              </a:spcBef>
              <a:buFontTx/>
              <a:buChar char="•"/>
            </a:pPr>
            <a:r>
              <a:rPr lang="fr-FR" sz="1800" b="1" dirty="0">
                <a:solidFill>
                  <a:schemeClr val="accent6">
                    <a:lumMod val="75000"/>
                  </a:schemeClr>
                </a:solidFill>
              </a:rPr>
              <a:t>Un intérêt pour un segment</a:t>
            </a:r>
            <a:r>
              <a:rPr lang="fr-FR" sz="1800" dirty="0">
                <a:solidFill>
                  <a:schemeClr val="accent6">
                    <a:lumMod val="75000"/>
                  </a:schemeClr>
                </a:solidFill>
              </a:rPr>
              <a:t> et non sur la plupart du marché, mais y acquérir une position forte.</a:t>
            </a:r>
          </a:p>
          <a:p>
            <a:pPr marL="180975" indent="-180975" algn="just">
              <a:spcBef>
                <a:spcPct val="50000"/>
              </a:spcBef>
              <a:buFontTx/>
              <a:buChar char="•"/>
            </a:pPr>
            <a:r>
              <a:rPr lang="fr-FR" sz="1800" b="1" dirty="0">
                <a:solidFill>
                  <a:schemeClr val="accent6">
                    <a:lumMod val="75000"/>
                  </a:schemeClr>
                </a:solidFill>
              </a:rPr>
              <a:t>Le choix du segment </a:t>
            </a:r>
            <a:r>
              <a:rPr lang="fr-FR" sz="1800" dirty="0">
                <a:solidFill>
                  <a:schemeClr val="accent6">
                    <a:lumMod val="75000"/>
                  </a:schemeClr>
                </a:solidFill>
              </a:rPr>
              <a:t>est important (profitabilité, croissance, peu attractif pour la concurrence, barrière à l’entrée)</a:t>
            </a:r>
          </a:p>
        </p:txBody>
      </p:sp>
    </p:spTree>
  </p:cSld>
  <p:clrMapOvr>
    <a:masterClrMapping/>
  </p:clrMapOvr>
  <p:transition spd="med">
    <p:randomBa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FBCB8851-40D3-484B-8FCB-9A9F525D2963}" type="slidenum">
              <a:rPr lang="fr-FR"/>
              <a:pPr/>
              <a:t>322</a:t>
            </a:fld>
            <a:endParaRPr lang="fr-FR"/>
          </a:p>
        </p:txBody>
      </p:sp>
      <p:sp>
        <p:nvSpPr>
          <p:cNvPr id="36867" name="Rectangle 3"/>
          <p:cNvSpPr>
            <a:spLocks noGrp="1" noChangeArrowheads="1"/>
          </p:cNvSpPr>
          <p:nvPr>
            <p:ph type="body" idx="4294967295"/>
          </p:nvPr>
        </p:nvSpPr>
        <p:spPr>
          <a:xfrm>
            <a:off x="395288" y="1196975"/>
            <a:ext cx="8229600" cy="936625"/>
          </a:xfrm>
          <a:prstGeom prst="rect">
            <a:avLst/>
          </a:prstGeom>
        </p:spPr>
        <p:txBody>
          <a:bodyPr/>
          <a:lstStyle/>
          <a:p>
            <a:r>
              <a:rPr lang="fr-FR" sz="2000" b="1" dirty="0">
                <a:solidFill>
                  <a:schemeClr val="accent6">
                    <a:lumMod val="75000"/>
                  </a:schemeClr>
                </a:solidFill>
              </a:rPr>
              <a:t>De quels moyens d’actions dispose l’entreprise pour séduire les consommateurs ?</a:t>
            </a:r>
          </a:p>
        </p:txBody>
      </p:sp>
      <p:sp>
        <p:nvSpPr>
          <p:cNvPr id="36873" name="Text Box 9"/>
          <p:cNvSpPr txBox="1">
            <a:spLocks noChangeArrowheads="1"/>
          </p:cNvSpPr>
          <p:nvPr/>
        </p:nvSpPr>
        <p:spPr bwMode="auto">
          <a:xfrm>
            <a:off x="1835150" y="2205038"/>
            <a:ext cx="5472113" cy="2031325"/>
          </a:xfrm>
          <a:prstGeom prst="rect">
            <a:avLst/>
          </a:prstGeom>
          <a:noFill/>
          <a:ln w="9525">
            <a:noFill/>
            <a:miter lim="800000"/>
            <a:headEnd/>
            <a:tailEnd/>
          </a:ln>
          <a:effectLst/>
        </p:spPr>
        <p:txBody>
          <a:bodyPr>
            <a:spAutoFit/>
          </a:bodyPr>
          <a:lstStyle/>
          <a:p>
            <a:pPr marL="182563" indent="-182563">
              <a:spcBef>
                <a:spcPct val="50000"/>
              </a:spcBef>
            </a:pPr>
            <a:r>
              <a:rPr lang="fr-FR" sz="1800" dirty="0">
                <a:solidFill>
                  <a:schemeClr val="accent6">
                    <a:lumMod val="75000"/>
                  </a:schemeClr>
                </a:solidFill>
              </a:rPr>
              <a:t>les 4 P du </a:t>
            </a:r>
            <a:r>
              <a:rPr lang="fr-FR" sz="1800" b="1" dirty="0">
                <a:solidFill>
                  <a:schemeClr val="accent6">
                    <a:lumMod val="75000"/>
                  </a:schemeClr>
                </a:solidFill>
              </a:rPr>
              <a:t>mix marketing</a:t>
            </a:r>
          </a:p>
          <a:p>
            <a:pPr marL="182563" indent="-182563">
              <a:spcBef>
                <a:spcPct val="50000"/>
              </a:spcBef>
              <a:buFontTx/>
              <a:buChar char="•"/>
            </a:pPr>
            <a:r>
              <a:rPr lang="fr-FR" sz="1800" b="1" dirty="0">
                <a:solidFill>
                  <a:srgbClr val="FF0000"/>
                </a:solidFill>
              </a:rPr>
              <a:t>Le produit</a:t>
            </a:r>
          </a:p>
          <a:p>
            <a:pPr marL="182563" indent="-182563">
              <a:spcBef>
                <a:spcPct val="50000"/>
              </a:spcBef>
              <a:buFontTx/>
              <a:buChar char="•"/>
            </a:pPr>
            <a:r>
              <a:rPr lang="fr-FR" sz="1800" b="1" dirty="0">
                <a:solidFill>
                  <a:srgbClr val="FF0000"/>
                </a:solidFill>
              </a:rPr>
              <a:t>Le prix</a:t>
            </a:r>
          </a:p>
          <a:p>
            <a:pPr marL="182563" indent="-182563">
              <a:spcBef>
                <a:spcPct val="50000"/>
              </a:spcBef>
              <a:buFontTx/>
              <a:buChar char="•"/>
            </a:pPr>
            <a:r>
              <a:rPr lang="fr-FR" sz="1800" b="1" dirty="0">
                <a:solidFill>
                  <a:srgbClr val="FF0000"/>
                </a:solidFill>
              </a:rPr>
              <a:t>La distribution (Place)</a:t>
            </a:r>
          </a:p>
          <a:p>
            <a:pPr marL="182563" indent="-182563">
              <a:spcBef>
                <a:spcPct val="50000"/>
              </a:spcBef>
              <a:buFontTx/>
              <a:buChar char="•"/>
            </a:pPr>
            <a:r>
              <a:rPr lang="fr-FR" sz="1800" b="1" dirty="0">
                <a:solidFill>
                  <a:srgbClr val="FF0000"/>
                </a:solidFill>
              </a:rPr>
              <a:t>La communication (Promotion)</a:t>
            </a:r>
          </a:p>
        </p:txBody>
      </p:sp>
      <p:sp>
        <p:nvSpPr>
          <p:cNvPr id="36877" name="Rectangle 13"/>
          <p:cNvSpPr>
            <a:spLocks noGrp="1" noChangeArrowheads="1"/>
          </p:cNvSpPr>
          <p:nvPr>
            <p:ph type="title" idx="4294967295"/>
          </p:nvPr>
        </p:nvSpPr>
        <p:spPr>
          <a:xfrm>
            <a:off x="1864269" y="260648"/>
            <a:ext cx="4291908"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36878" name="Rectangle 14"/>
          <p:cNvSpPr>
            <a:spLocks noChangeArrowheads="1"/>
          </p:cNvSpPr>
          <p:nvPr/>
        </p:nvSpPr>
        <p:spPr bwMode="auto">
          <a:xfrm>
            <a:off x="468313" y="4652963"/>
            <a:ext cx="8229600" cy="576262"/>
          </a:xfrm>
          <a:prstGeom prst="rect">
            <a:avLst/>
          </a:prstGeom>
          <a:noFill/>
          <a:ln w="9525">
            <a:noFill/>
            <a:miter lim="800000"/>
            <a:headEnd/>
            <a:tailEnd/>
          </a:ln>
          <a:effectLst/>
        </p:spPr>
        <p:txBody>
          <a:bodyPr/>
          <a:lstStyle/>
          <a:p>
            <a:pPr marL="342900" indent="-342900">
              <a:spcBef>
                <a:spcPct val="20000"/>
              </a:spcBef>
              <a:buFontTx/>
              <a:buChar char="•"/>
            </a:pPr>
            <a:r>
              <a:rPr lang="fr-FR" sz="2000" b="1" dirty="0">
                <a:solidFill>
                  <a:schemeClr val="accent6">
                    <a:lumMod val="75000"/>
                  </a:schemeClr>
                </a:solidFill>
              </a:rPr>
              <a:t>Comment les organiser et les rendre le plus efficace</a:t>
            </a:r>
          </a:p>
        </p:txBody>
      </p:sp>
      <p:sp>
        <p:nvSpPr>
          <p:cNvPr id="36879" name="Text Box 15"/>
          <p:cNvSpPr txBox="1">
            <a:spLocks noChangeArrowheads="1"/>
          </p:cNvSpPr>
          <p:nvPr/>
        </p:nvSpPr>
        <p:spPr bwMode="auto">
          <a:xfrm>
            <a:off x="1763713" y="5229225"/>
            <a:ext cx="5472112" cy="784830"/>
          </a:xfrm>
          <a:prstGeom prst="rect">
            <a:avLst/>
          </a:prstGeom>
          <a:noFill/>
          <a:ln w="9525">
            <a:noFill/>
            <a:miter lim="800000"/>
            <a:headEnd/>
            <a:tailEnd/>
          </a:ln>
          <a:effectLst/>
        </p:spPr>
        <p:txBody>
          <a:bodyPr>
            <a:spAutoFit/>
          </a:bodyPr>
          <a:lstStyle/>
          <a:p>
            <a:pPr marL="182563" indent="-182563">
              <a:spcBef>
                <a:spcPct val="50000"/>
              </a:spcBef>
              <a:buFontTx/>
              <a:buChar char="•"/>
            </a:pPr>
            <a:r>
              <a:rPr lang="fr-FR" sz="1800" b="1" dirty="0">
                <a:solidFill>
                  <a:srgbClr val="00B050"/>
                </a:solidFill>
              </a:rPr>
              <a:t>Segmenter</a:t>
            </a:r>
          </a:p>
          <a:p>
            <a:pPr marL="182563" indent="-182563">
              <a:spcBef>
                <a:spcPct val="50000"/>
              </a:spcBef>
              <a:buFontTx/>
              <a:buChar char="•"/>
            </a:pPr>
            <a:r>
              <a:rPr lang="fr-FR" sz="1800" b="1" dirty="0">
                <a:solidFill>
                  <a:srgbClr val="00B050"/>
                </a:solidFill>
              </a:rPr>
              <a:t>Positionner</a:t>
            </a:r>
          </a:p>
        </p:txBody>
      </p:sp>
      <p:pic>
        <p:nvPicPr>
          <p:cNvPr id="553986" name="Picture 2" descr="C:\Users\BLUEOFFICE\Desktop\index8445615615.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2368056"/>
            <a:ext cx="1713219" cy="170528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457200" y="274638"/>
            <a:ext cx="8229600" cy="1143000"/>
          </a:xfrm>
          <a:prstGeom prst="rect">
            <a:avLst/>
          </a:prstGeom>
        </p:spPr>
        <p:txBody>
          <a:bodyPr/>
          <a:lstStyle/>
          <a:p>
            <a:endParaRPr lang="fr-FR"/>
          </a:p>
        </p:txBody>
      </p:sp>
      <p:sp>
        <p:nvSpPr>
          <p:cNvPr id="3" name="Espace réservé du contenu 2"/>
          <p:cNvSpPr>
            <a:spLocks noGrp="1"/>
          </p:cNvSpPr>
          <p:nvPr>
            <p:ph idx="4294967295"/>
          </p:nvPr>
        </p:nvSpPr>
        <p:spPr>
          <a:xfrm>
            <a:off x="457200" y="548680"/>
            <a:ext cx="8229600" cy="5577483"/>
          </a:xfrm>
          <a:prstGeom prst="rect">
            <a:avLst/>
          </a:prstGeom>
        </p:spPr>
        <p:txBody>
          <a:bodyPr/>
          <a:lstStyle/>
          <a:p>
            <a:pPr marL="0" indent="0" algn="ctr">
              <a:buNone/>
            </a:pPr>
            <a:endParaRPr lang="fr-FR" sz="2800" dirty="0">
              <a:solidFill>
                <a:schemeClr val="accent6">
                  <a:lumMod val="75000"/>
                </a:schemeClr>
              </a:solidFill>
            </a:endParaRPr>
          </a:p>
          <a:p>
            <a:pPr marL="0" indent="0" algn="ctr">
              <a:buNone/>
            </a:pPr>
            <a:r>
              <a:rPr lang="fr-FR" sz="2800" dirty="0">
                <a:solidFill>
                  <a:schemeClr val="accent6">
                    <a:lumMod val="75000"/>
                  </a:schemeClr>
                </a:solidFill>
              </a:rPr>
              <a:t>Pur Player ?</a:t>
            </a:r>
          </a:p>
          <a:p>
            <a:pPr marL="0" indent="0" algn="ctr">
              <a:buNone/>
            </a:pPr>
            <a:r>
              <a:rPr lang="fr-FR" sz="1200" dirty="0"/>
              <a:t>T.P</a:t>
            </a:r>
            <a:r>
              <a:rPr lang="fr-FR" sz="1200" dirty="0">
                <a:solidFill>
                  <a:schemeClr val="accent6">
                    <a:lumMod val="75000"/>
                  </a:schemeClr>
                </a:solidFill>
              </a:rPr>
              <a:t>.G.T.</a:t>
            </a:r>
          </a:p>
          <a:p>
            <a:pPr marL="0" indent="0">
              <a:buNone/>
            </a:pPr>
            <a:endParaRPr lang="fr-FR" sz="2000" dirty="0">
              <a:solidFill>
                <a:schemeClr val="accent6">
                  <a:lumMod val="75000"/>
                </a:schemeClr>
              </a:solidFill>
            </a:endParaRPr>
          </a:p>
          <a:p>
            <a:pPr marL="0" indent="0">
              <a:buNone/>
            </a:pPr>
            <a:endParaRPr lang="fr-FR" sz="1000" dirty="0">
              <a:solidFill>
                <a:schemeClr val="accent6">
                  <a:lumMod val="75000"/>
                </a:schemeClr>
              </a:solidFill>
            </a:endParaRPr>
          </a:p>
          <a:p>
            <a:r>
              <a:rPr lang="fr-FR" sz="2000" dirty="0">
                <a:solidFill>
                  <a:schemeClr val="accent6">
                    <a:lumMod val="75000"/>
                  </a:schemeClr>
                </a:solidFill>
              </a:rPr>
              <a:t>Les 4 … ?</a:t>
            </a:r>
          </a:p>
          <a:p>
            <a:endParaRPr lang="fr-FR" sz="2000" dirty="0">
              <a:solidFill>
                <a:schemeClr val="accent6">
                  <a:lumMod val="75000"/>
                </a:schemeClr>
              </a:solidFill>
            </a:endParaRPr>
          </a:p>
          <a:p>
            <a:r>
              <a:rPr lang="fr-FR" sz="2000" dirty="0">
                <a:solidFill>
                  <a:schemeClr val="accent6">
                    <a:lumMod val="75000"/>
                  </a:schemeClr>
                </a:solidFill>
              </a:rPr>
              <a:t>Proposez …</a:t>
            </a: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323</a:t>
            </a:fld>
            <a:endParaRPr lang="fr-FR"/>
          </a:p>
        </p:txBody>
      </p:sp>
      <p:pic>
        <p:nvPicPr>
          <p:cNvPr id="5"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467544" y="692696"/>
            <a:ext cx="1068896" cy="1068896"/>
          </a:xfrm>
          <a:prstGeom prst="rect">
            <a:avLst/>
          </a:prstGeom>
          <a:solidFill>
            <a:srgbClr val="3333CC"/>
          </a:solidFill>
          <a:ln>
            <a:solidFill>
              <a:srgbClr val="3333CC"/>
            </a:solidFill>
          </a:ln>
        </p:spPr>
      </p:pic>
      <p:pic>
        <p:nvPicPr>
          <p:cNvPr id="562178" name="Picture 2" descr="C:\Users\BLUEOFFICE\Documents\Bureau 14-12-2015\SeaHorse SOCIÉTÉ\Business SeaH\E-P-G-T Business Model\Graphism\SEAHORSE - proposition de webdesig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66574" y="2338376"/>
            <a:ext cx="1120150" cy="1584176"/>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7" name="Rectangle 14"/>
          <p:cNvSpPr>
            <a:spLocks noChangeArrowheads="1"/>
          </p:cNvSpPr>
          <p:nvPr/>
        </p:nvSpPr>
        <p:spPr bwMode="auto">
          <a:xfrm>
            <a:off x="7571640" y="3014630"/>
            <a:ext cx="1033823" cy="288131"/>
          </a:xfrm>
          <a:prstGeom prst="rect">
            <a:avLst/>
          </a:prstGeom>
          <a:noFill/>
          <a:ln w="9525">
            <a:noFill/>
            <a:miter lim="800000"/>
            <a:headEnd/>
            <a:tailEnd/>
          </a:ln>
          <a:effectLst/>
        </p:spPr>
        <p:txBody>
          <a:bodyPr/>
          <a:lstStyle/>
          <a:p>
            <a:pPr>
              <a:spcBef>
                <a:spcPct val="20000"/>
              </a:spcBef>
            </a:pPr>
            <a:r>
              <a:rPr lang="fr-FR" sz="1200" b="1" dirty="0" err="1">
                <a:solidFill>
                  <a:schemeClr val="accent6">
                    <a:lumMod val="75000"/>
                  </a:schemeClr>
                </a:solidFill>
              </a:rPr>
              <a:t>Graphism</a:t>
            </a:r>
            <a:endParaRPr lang="fr-FR" sz="1200" b="1" dirty="0">
              <a:solidFill>
                <a:schemeClr val="accent6">
                  <a:lumMod val="75000"/>
                </a:schemeClr>
              </a:solidFill>
            </a:endParaRPr>
          </a:p>
        </p:txBody>
      </p:sp>
      <p:pic>
        <p:nvPicPr>
          <p:cNvPr id="562179"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9370" t="12298" r="29722" b="14792"/>
          <a:stretch/>
        </p:blipFill>
        <p:spPr bwMode="auto">
          <a:xfrm>
            <a:off x="6012160" y="4324591"/>
            <a:ext cx="2688303" cy="1809268"/>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
        <p:nvSpPr>
          <p:cNvPr id="9" name="Rectangle 14"/>
          <p:cNvSpPr>
            <a:spLocks noChangeArrowheads="1"/>
          </p:cNvSpPr>
          <p:nvPr/>
        </p:nvSpPr>
        <p:spPr bwMode="auto">
          <a:xfrm>
            <a:off x="611560" y="5989793"/>
            <a:ext cx="1033823" cy="288131"/>
          </a:xfrm>
          <a:prstGeom prst="rect">
            <a:avLst/>
          </a:prstGeom>
          <a:noFill/>
          <a:ln w="9525">
            <a:noFill/>
            <a:miter lim="800000"/>
            <a:headEnd/>
            <a:tailEnd/>
          </a:ln>
          <a:effectLst/>
        </p:spPr>
        <p:txBody>
          <a:bodyPr/>
          <a:lstStyle/>
          <a:p>
            <a:pPr>
              <a:spcBef>
                <a:spcPct val="20000"/>
              </a:spcBef>
            </a:pPr>
            <a:r>
              <a:rPr lang="fr-FR" sz="1200" b="1" dirty="0">
                <a:solidFill>
                  <a:schemeClr val="accent6">
                    <a:lumMod val="75000"/>
                  </a:schemeClr>
                </a:solidFill>
              </a:rPr>
              <a:t>Product</a:t>
            </a:r>
          </a:p>
        </p:txBody>
      </p:sp>
      <p:pic>
        <p:nvPicPr>
          <p:cNvPr id="562180" name="Picture 4" descr="C:\Users\BLUEOFFICE\Documents\Bureau 14-12-2015\SeaHorse SOCIÉTÉ\Business SeaH\E-P-G-T Business Model\Team\Organigramme SH-C.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30955" y="2256722"/>
            <a:ext cx="1705864" cy="1803946"/>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11" name="Rectangle 14"/>
          <p:cNvSpPr>
            <a:spLocks noChangeArrowheads="1"/>
          </p:cNvSpPr>
          <p:nvPr/>
        </p:nvSpPr>
        <p:spPr bwMode="auto">
          <a:xfrm>
            <a:off x="5495248" y="1782874"/>
            <a:ext cx="1033823" cy="288131"/>
          </a:xfrm>
          <a:prstGeom prst="rect">
            <a:avLst/>
          </a:prstGeom>
          <a:noFill/>
          <a:ln w="9525">
            <a:noFill/>
            <a:miter lim="800000"/>
            <a:headEnd/>
            <a:tailEnd/>
          </a:ln>
          <a:effectLst/>
        </p:spPr>
        <p:txBody>
          <a:bodyPr/>
          <a:lstStyle/>
          <a:p>
            <a:pPr>
              <a:spcBef>
                <a:spcPct val="20000"/>
              </a:spcBef>
            </a:pPr>
            <a:r>
              <a:rPr lang="fr-FR" sz="1200" b="1" dirty="0">
                <a:solidFill>
                  <a:schemeClr val="accent6">
                    <a:lumMod val="75000"/>
                  </a:schemeClr>
                </a:solidFill>
              </a:rPr>
              <a:t>Team</a:t>
            </a:r>
          </a:p>
        </p:txBody>
      </p:sp>
      <p:pic>
        <p:nvPicPr>
          <p:cNvPr id="562181" name="Picture 5" descr="C:\Users\BLUEOFFICE\Documents\Bureau 14-12-2015\SeaHorse SOCIÉTÉ\Business SeaH\E-P-G-T Business Model\Technic\prestashop-datamodel1.4.7.2.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28470" y="4149080"/>
            <a:ext cx="1689615" cy="1581525"/>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13" name="Rectangle 14"/>
          <p:cNvSpPr>
            <a:spLocks noChangeArrowheads="1"/>
          </p:cNvSpPr>
          <p:nvPr/>
        </p:nvSpPr>
        <p:spPr bwMode="auto">
          <a:xfrm>
            <a:off x="2497132" y="3130464"/>
            <a:ext cx="1033823" cy="288131"/>
          </a:xfrm>
          <a:prstGeom prst="rect">
            <a:avLst/>
          </a:prstGeom>
          <a:noFill/>
          <a:ln w="9525">
            <a:noFill/>
            <a:miter lim="800000"/>
            <a:headEnd/>
            <a:tailEnd/>
          </a:ln>
          <a:effectLst/>
        </p:spPr>
        <p:txBody>
          <a:bodyPr/>
          <a:lstStyle/>
          <a:p>
            <a:pPr>
              <a:spcBef>
                <a:spcPct val="20000"/>
              </a:spcBef>
            </a:pPr>
            <a:r>
              <a:rPr lang="fr-FR" sz="1200" b="1" dirty="0" err="1">
                <a:solidFill>
                  <a:schemeClr val="accent6">
                    <a:lumMod val="75000"/>
                  </a:schemeClr>
                </a:solidFill>
              </a:rPr>
              <a:t>Technic</a:t>
            </a:r>
            <a:endParaRPr lang="fr-FR" sz="1200" b="1" dirty="0">
              <a:solidFill>
                <a:schemeClr val="accent6">
                  <a:lumMod val="75000"/>
                </a:schemeClr>
              </a:solidFill>
            </a:endParaRPr>
          </a:p>
        </p:txBody>
      </p:sp>
      <p:pic>
        <p:nvPicPr>
          <p:cNvPr id="562182" name="Picture 6" descr="C:\Users\BLUEOFFICE\Documents\Bureau 14-12-2015\SeaHorse SOCIÉTÉ\Business SeaH\E-P-G-T Business Model\Product\Concept\mains_eau 2.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530955" y="4614850"/>
            <a:ext cx="1738797" cy="1228750"/>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15" name="Rectangle 14"/>
          <p:cNvSpPr>
            <a:spLocks noChangeArrowheads="1"/>
          </p:cNvSpPr>
          <p:nvPr/>
        </p:nvSpPr>
        <p:spPr bwMode="auto">
          <a:xfrm>
            <a:off x="2793769" y="6133859"/>
            <a:ext cx="1033823" cy="288131"/>
          </a:xfrm>
          <a:prstGeom prst="rect">
            <a:avLst/>
          </a:prstGeom>
          <a:noFill/>
          <a:ln w="9525">
            <a:noFill/>
            <a:miter lim="800000"/>
            <a:headEnd/>
            <a:tailEnd/>
          </a:ln>
          <a:effectLst/>
        </p:spPr>
        <p:txBody>
          <a:bodyPr/>
          <a:lstStyle/>
          <a:p>
            <a:pPr>
              <a:spcBef>
                <a:spcPct val="20000"/>
              </a:spcBef>
            </a:pPr>
            <a:r>
              <a:rPr lang="fr-FR" sz="1200" b="1" dirty="0">
                <a:solidFill>
                  <a:schemeClr val="accent6">
                    <a:lumMod val="75000"/>
                  </a:schemeClr>
                </a:solidFill>
              </a:rPr>
              <a:t>Concept</a:t>
            </a:r>
          </a:p>
        </p:txBody>
      </p:sp>
      <p:pic>
        <p:nvPicPr>
          <p:cNvPr id="562183" name="Picture 7" descr="C:\Users\BLUEOFFICE\Desktop\index.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84149" y="917019"/>
            <a:ext cx="2405149" cy="505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268031"/>
      </p:ext>
    </p:extLst>
  </p:cSld>
  <p:clrMapOvr>
    <a:masterClrMapping/>
  </p:clrMapOvr>
  <p:transition spd="med">
    <p:randomBar/>
  </p:transition>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du numéro de diapositive 5"/>
          <p:cNvSpPr>
            <a:spLocks noGrp="1"/>
          </p:cNvSpPr>
          <p:nvPr>
            <p:ph type="sldNum" sz="quarter" idx="4"/>
          </p:nvPr>
        </p:nvSpPr>
        <p:spPr>
          <a:xfrm>
            <a:off x="8675688" y="6624638"/>
            <a:ext cx="468312" cy="260350"/>
          </a:xfrm>
        </p:spPr>
        <p:txBody>
          <a:bodyPr/>
          <a:lstStyle/>
          <a:p>
            <a:fld id="{306A37D5-903C-49E0-855A-6B6E1BC3FEBB}" type="slidenum">
              <a:rPr lang="fr-FR"/>
              <a:pPr/>
              <a:t>324</a:t>
            </a:fld>
            <a:endParaRPr lang="fr-FR"/>
          </a:p>
        </p:txBody>
      </p:sp>
      <p:sp>
        <p:nvSpPr>
          <p:cNvPr id="40970" name="AutoShape 10"/>
          <p:cNvSpPr>
            <a:spLocks noChangeArrowheads="1"/>
          </p:cNvSpPr>
          <p:nvPr/>
        </p:nvSpPr>
        <p:spPr bwMode="auto">
          <a:xfrm rot="5400000">
            <a:off x="4310242" y="1432749"/>
            <a:ext cx="360362"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
        <p:nvSpPr>
          <p:cNvPr id="40976" name="Rectangle 16"/>
          <p:cNvSpPr>
            <a:spLocks noGrp="1" noChangeArrowheads="1"/>
          </p:cNvSpPr>
          <p:nvPr>
            <p:ph type="title" idx="4294967295"/>
          </p:nvPr>
        </p:nvSpPr>
        <p:spPr>
          <a:xfrm>
            <a:off x="2051721" y="332656"/>
            <a:ext cx="4464496"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0968" name="Text Box 8"/>
          <p:cNvSpPr txBox="1">
            <a:spLocks noChangeArrowheads="1"/>
          </p:cNvSpPr>
          <p:nvPr/>
        </p:nvSpPr>
        <p:spPr bwMode="auto">
          <a:xfrm>
            <a:off x="827088" y="1412875"/>
            <a:ext cx="3168650" cy="400110"/>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LE PRODUIT</a:t>
            </a:r>
          </a:p>
        </p:txBody>
      </p:sp>
      <p:pic>
        <p:nvPicPr>
          <p:cNvPr id="40986" name="Picture 26" descr="Nutella"/>
          <p:cNvPicPr>
            <a:picLocks noChangeAspect="1" noChangeArrowheads="1"/>
          </p:cNvPicPr>
          <p:nvPr/>
        </p:nvPicPr>
        <p:blipFill>
          <a:blip r:embed="rId2" cstate="print"/>
          <a:srcRect/>
          <a:stretch>
            <a:fillRect/>
          </a:stretch>
        </p:blipFill>
        <p:spPr bwMode="auto">
          <a:xfrm>
            <a:off x="5003800" y="2205038"/>
            <a:ext cx="2601913" cy="3494087"/>
          </a:xfrm>
          <a:prstGeom prst="rect">
            <a:avLst/>
          </a:prstGeom>
          <a:noFill/>
          <a:ln>
            <a:solidFill>
              <a:srgbClr val="3333CC"/>
            </a:solidFill>
          </a:ln>
        </p:spPr>
      </p:pic>
      <p:sp>
        <p:nvSpPr>
          <p:cNvPr id="2" name="Rectangle 1"/>
          <p:cNvSpPr/>
          <p:nvPr/>
        </p:nvSpPr>
        <p:spPr>
          <a:xfrm>
            <a:off x="125413" y="2402652"/>
            <a:ext cx="4572000" cy="3323987"/>
          </a:xfrm>
          <a:prstGeom prst="rect">
            <a:avLst/>
          </a:prstGeom>
        </p:spPr>
        <p:txBody>
          <a:bodyPr>
            <a:spAutoFit/>
          </a:bodyPr>
          <a:lstStyle/>
          <a:p>
            <a:pPr algn="just"/>
            <a:r>
              <a:rPr lang="fr-FR" dirty="0">
                <a:solidFill>
                  <a:schemeClr val="accent6">
                    <a:lumMod val="75000"/>
                  </a:schemeClr>
                </a:solidFill>
              </a:rPr>
              <a:t>Ce produit domine le marché mondial de la pâte à tartiner à la noisette et au cacao. En France, il représente environ </a:t>
            </a:r>
            <a:r>
              <a:rPr lang="fr-FR" b="1" dirty="0">
                <a:solidFill>
                  <a:schemeClr val="accent6">
                    <a:lumMod val="75000"/>
                  </a:schemeClr>
                </a:solidFill>
              </a:rPr>
              <a:t>82 % </a:t>
            </a:r>
            <a:r>
              <a:rPr lang="fr-FR" dirty="0">
                <a:solidFill>
                  <a:schemeClr val="accent6">
                    <a:lumMod val="75000"/>
                  </a:schemeClr>
                </a:solidFill>
              </a:rPr>
              <a:t>du marché de la pâte à tartiner en 2013. L'usine Ferrero de Villers-</a:t>
            </a:r>
            <a:r>
              <a:rPr lang="fr-FR" dirty="0" err="1">
                <a:solidFill>
                  <a:schemeClr val="accent6">
                    <a:lumMod val="75000"/>
                  </a:schemeClr>
                </a:solidFill>
              </a:rPr>
              <a:t>Écalles</a:t>
            </a:r>
            <a:r>
              <a:rPr lang="fr-FR" dirty="0">
                <a:solidFill>
                  <a:schemeClr val="accent6">
                    <a:lumMod val="75000"/>
                  </a:schemeClr>
                </a:solidFill>
              </a:rPr>
              <a:t> (Seine-Maritime), Il y est fabriqué plus de </a:t>
            </a:r>
            <a:r>
              <a:rPr lang="fr-FR" b="1" dirty="0">
                <a:solidFill>
                  <a:schemeClr val="accent6">
                    <a:lumMod val="75000"/>
                  </a:schemeClr>
                </a:solidFill>
              </a:rPr>
              <a:t>800 000 pots </a:t>
            </a:r>
            <a:r>
              <a:rPr lang="fr-FR" dirty="0">
                <a:solidFill>
                  <a:schemeClr val="accent6">
                    <a:lumMod val="75000"/>
                  </a:schemeClr>
                </a:solidFill>
              </a:rPr>
              <a:t>par jour soit un tiers de la production mondiale (chiffres de 2013).</a:t>
            </a:r>
          </a:p>
          <a:p>
            <a:pPr algn="just"/>
            <a:r>
              <a:rPr lang="fr-FR" dirty="0">
                <a:solidFill>
                  <a:schemeClr val="accent6">
                    <a:lumMod val="75000"/>
                  </a:schemeClr>
                </a:solidFill>
              </a:rPr>
              <a:t>C’est un Produit</a:t>
            </a:r>
            <a:r>
              <a:rPr lang="fr-FR" b="1" dirty="0">
                <a:solidFill>
                  <a:schemeClr val="accent6">
                    <a:lumMod val="75000"/>
                  </a:schemeClr>
                </a:solidFill>
              </a:rPr>
              <a:t> implanté</a:t>
            </a:r>
            <a:r>
              <a:rPr lang="fr-FR" dirty="0">
                <a:solidFill>
                  <a:schemeClr val="accent6">
                    <a:lumMod val="75000"/>
                  </a:schemeClr>
                </a:solidFill>
              </a:rPr>
              <a:t>.</a:t>
            </a:r>
          </a:p>
          <a:p>
            <a:pPr algn="just"/>
            <a:r>
              <a:rPr lang="fr-FR" dirty="0">
                <a:solidFill>
                  <a:schemeClr val="accent6">
                    <a:lumMod val="75000"/>
                  </a:schemeClr>
                </a:solidFill>
              </a:rPr>
              <a:t>La grande Distribution a du mal à le « déloger » même en inventant des pâtes à tartiner… Méditez…</a:t>
            </a:r>
          </a:p>
          <a:p>
            <a:pPr algn="just"/>
            <a:endParaRPr lang="fr-FR" dirty="0">
              <a:solidFill>
                <a:schemeClr val="accent6">
                  <a:lumMod val="75000"/>
                </a:schemeClr>
              </a:solidFill>
            </a:endParaRPr>
          </a:p>
          <a:p>
            <a:pPr algn="just"/>
            <a:r>
              <a:rPr lang="fr-FR" b="1" dirty="0">
                <a:solidFill>
                  <a:schemeClr val="accent6">
                    <a:lumMod val="75000"/>
                  </a:schemeClr>
                </a:solidFill>
              </a:rPr>
              <a:t>Un Produit c’est un CHIFFRE</a:t>
            </a:r>
          </a:p>
          <a:p>
            <a:pPr algn="just"/>
            <a:r>
              <a:rPr lang="fr-FR" b="1" dirty="0">
                <a:solidFill>
                  <a:schemeClr val="accent6">
                    <a:lumMod val="75000"/>
                  </a:schemeClr>
                </a:solidFill>
              </a:rPr>
              <a:t>Un Produit c’est Plusieurs CHIFFRES</a:t>
            </a:r>
          </a:p>
          <a:p>
            <a:pPr algn="just"/>
            <a:r>
              <a:rPr lang="fr-FR" b="1" dirty="0">
                <a:solidFill>
                  <a:schemeClr val="accent6">
                    <a:lumMod val="75000"/>
                  </a:schemeClr>
                </a:solidFill>
              </a:rPr>
              <a:t>Un Produit c’est souvent un Concept qui dure ou qui ne dure pas !</a:t>
            </a:r>
          </a:p>
        </p:txBody>
      </p:sp>
    </p:spTree>
  </p:cSld>
  <p:clrMapOvr>
    <a:masterClrMapping/>
  </p:clrMapOvr>
  <p:transition spd="med">
    <p:randomBar/>
  </p:transition>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du numéro de diapositive 5"/>
          <p:cNvSpPr>
            <a:spLocks noGrp="1"/>
          </p:cNvSpPr>
          <p:nvPr>
            <p:ph type="sldNum" sz="quarter" idx="4"/>
          </p:nvPr>
        </p:nvSpPr>
        <p:spPr>
          <a:xfrm>
            <a:off x="8675688" y="6624638"/>
            <a:ext cx="468312" cy="260350"/>
          </a:xfrm>
        </p:spPr>
        <p:txBody>
          <a:bodyPr/>
          <a:lstStyle/>
          <a:p>
            <a:fld id="{306A37D5-903C-49E0-855A-6B6E1BC3FEBB}" type="slidenum">
              <a:rPr lang="fr-FR"/>
              <a:pPr/>
              <a:t>325</a:t>
            </a:fld>
            <a:endParaRPr lang="fr-FR"/>
          </a:p>
        </p:txBody>
      </p:sp>
      <p:sp>
        <p:nvSpPr>
          <p:cNvPr id="40970" name="AutoShape 10"/>
          <p:cNvSpPr>
            <a:spLocks noChangeArrowheads="1"/>
          </p:cNvSpPr>
          <p:nvPr/>
        </p:nvSpPr>
        <p:spPr bwMode="auto">
          <a:xfrm rot="5400000">
            <a:off x="4284663" y="1452623"/>
            <a:ext cx="360362"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
        <p:nvSpPr>
          <p:cNvPr id="40976" name="Rectangle 16"/>
          <p:cNvSpPr>
            <a:spLocks noGrp="1" noChangeArrowheads="1"/>
          </p:cNvSpPr>
          <p:nvPr>
            <p:ph type="title" idx="4294967295"/>
          </p:nvPr>
        </p:nvSpPr>
        <p:spPr>
          <a:xfrm>
            <a:off x="2051721" y="332656"/>
            <a:ext cx="4464496"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0968" name="Text Box 8"/>
          <p:cNvSpPr txBox="1">
            <a:spLocks noChangeArrowheads="1"/>
          </p:cNvSpPr>
          <p:nvPr/>
        </p:nvSpPr>
        <p:spPr bwMode="auto">
          <a:xfrm>
            <a:off x="827088" y="1412875"/>
            <a:ext cx="3168650" cy="400110"/>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LE PRODUIT</a:t>
            </a:r>
          </a:p>
        </p:txBody>
      </p:sp>
      <p:pic>
        <p:nvPicPr>
          <p:cNvPr id="563202" name="Picture 2" descr="C:\Users\BLUEOFFICE\Desktop\imag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125" y="3132957"/>
            <a:ext cx="2857500" cy="1600200"/>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3203" name="Picture 3" descr="C:\Users\BLUEOFFICE\Desktop\Nutella_a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3463" y="2420889"/>
            <a:ext cx="4574995" cy="3024336"/>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8" name="Rectangle 7"/>
          <p:cNvSpPr/>
          <p:nvPr/>
        </p:nvSpPr>
        <p:spPr>
          <a:xfrm>
            <a:off x="619125" y="5291336"/>
            <a:ext cx="2857500" cy="523220"/>
          </a:xfrm>
          <a:prstGeom prst="rect">
            <a:avLst/>
          </a:prstGeom>
        </p:spPr>
        <p:txBody>
          <a:bodyPr wrap="square">
            <a:spAutoFit/>
          </a:bodyPr>
          <a:lstStyle/>
          <a:p>
            <a:pPr algn="just"/>
            <a:r>
              <a:rPr lang="fr-FR" b="1" dirty="0">
                <a:solidFill>
                  <a:schemeClr val="accent6">
                    <a:lumMod val="75000"/>
                  </a:schemeClr>
                </a:solidFill>
              </a:rPr>
              <a:t>La Formule reste secrète !</a:t>
            </a:r>
          </a:p>
          <a:p>
            <a:pPr algn="just"/>
            <a:r>
              <a:rPr lang="fr-FR" b="1" dirty="0">
                <a:solidFill>
                  <a:schemeClr val="accent6">
                    <a:lumMod val="75000"/>
                  </a:schemeClr>
                </a:solidFill>
              </a:rPr>
              <a:t>Est-ce la Solution ?</a:t>
            </a:r>
          </a:p>
        </p:txBody>
      </p:sp>
    </p:spTree>
    <p:extLst>
      <p:ext uri="{BB962C8B-B14F-4D97-AF65-F5344CB8AC3E}">
        <p14:creationId xmlns:p14="http://schemas.microsoft.com/office/powerpoint/2010/main" val="3344833683"/>
      </p:ext>
    </p:extLst>
  </p:cSld>
  <p:clrMapOvr>
    <a:masterClrMapping/>
  </p:clrMapOvr>
  <p:transition spd="med">
    <p:randomBar/>
  </p:transition>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326</a:t>
            </a:fld>
            <a:endParaRPr lang="fr-FR" dirty="0"/>
          </a:p>
        </p:txBody>
      </p:sp>
      <p:pic>
        <p:nvPicPr>
          <p:cNvPr id="534530" name="Picture 2" descr="C:\Users\BLUEOFFICE\Desktop\visual-bottle-origina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411181"/>
            <a:ext cx="2857500" cy="60007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721517" y="2178618"/>
            <a:ext cx="2271776" cy="307777"/>
          </a:xfrm>
          <a:prstGeom prst="rect">
            <a:avLst/>
          </a:prstGeom>
        </p:spPr>
        <p:txBody>
          <a:bodyPr wrap="none">
            <a:spAutoFit/>
          </a:bodyPr>
          <a:lstStyle/>
          <a:p>
            <a:r>
              <a:rPr lang="fr-FR" dirty="0">
                <a:solidFill>
                  <a:schemeClr val="accent6">
                    <a:lumMod val="75000"/>
                  </a:schemeClr>
                </a:solidFill>
              </a:rPr>
              <a:t>http://orangina.eu/heritage</a:t>
            </a:r>
          </a:p>
        </p:txBody>
      </p:sp>
      <p:sp>
        <p:nvSpPr>
          <p:cNvPr id="4" name="Rectangle 3"/>
          <p:cNvSpPr/>
          <p:nvPr/>
        </p:nvSpPr>
        <p:spPr>
          <a:xfrm>
            <a:off x="4067944" y="3933056"/>
            <a:ext cx="4824536" cy="2246769"/>
          </a:xfrm>
          <a:prstGeom prst="rect">
            <a:avLst/>
          </a:prstGeom>
        </p:spPr>
        <p:txBody>
          <a:bodyPr wrap="square">
            <a:spAutoFit/>
          </a:bodyPr>
          <a:lstStyle/>
          <a:p>
            <a:pPr algn="just"/>
            <a:r>
              <a:rPr lang="fr-FR" dirty="0">
                <a:solidFill>
                  <a:schemeClr val="accent6">
                    <a:lumMod val="75000"/>
                  </a:schemeClr>
                </a:solidFill>
              </a:rPr>
              <a:t>« </a:t>
            </a:r>
            <a:r>
              <a:rPr lang="fr-FR" b="1" dirty="0">
                <a:solidFill>
                  <a:schemeClr val="accent6">
                    <a:lumMod val="75000"/>
                  </a:schemeClr>
                </a:solidFill>
              </a:rPr>
              <a:t>La formule exacte est un secret étroitement gardé </a:t>
            </a:r>
            <a:r>
              <a:rPr lang="fr-FR" dirty="0">
                <a:solidFill>
                  <a:schemeClr val="accent6">
                    <a:lumMod val="75000"/>
                  </a:schemeClr>
                </a:solidFill>
              </a:rPr>
              <a:t>». La célébrité de la MARQUE vient en partie de l’</a:t>
            </a:r>
            <a:r>
              <a:rPr lang="fr-FR" b="1" dirty="0">
                <a:solidFill>
                  <a:schemeClr val="accent6">
                    <a:lumMod val="75000"/>
                  </a:schemeClr>
                </a:solidFill>
              </a:rPr>
              <a:t>originalité de sa bouteille</a:t>
            </a:r>
            <a:r>
              <a:rPr lang="fr-FR" dirty="0">
                <a:solidFill>
                  <a:schemeClr val="accent6">
                    <a:lumMod val="75000"/>
                  </a:schemeClr>
                </a:solidFill>
              </a:rPr>
              <a:t>, en forme d'orange avec une surface granulée, qui n’a jamais changé depuis sa création.</a:t>
            </a:r>
          </a:p>
          <a:p>
            <a:pPr algn="just"/>
            <a:endParaRPr lang="fr-FR" dirty="0">
              <a:solidFill>
                <a:schemeClr val="accent6">
                  <a:lumMod val="75000"/>
                </a:schemeClr>
              </a:solidFill>
            </a:endParaRPr>
          </a:p>
          <a:p>
            <a:pPr algn="just"/>
            <a:r>
              <a:rPr lang="fr-FR" dirty="0">
                <a:solidFill>
                  <a:schemeClr val="accent6">
                    <a:lumMod val="75000"/>
                  </a:schemeClr>
                </a:solidFill>
              </a:rPr>
              <a:t>Seule la boisson vendue en bouteille de verre est la recette originale </a:t>
            </a:r>
            <a:r>
              <a:rPr lang="fr-FR" b="1" dirty="0">
                <a:solidFill>
                  <a:schemeClr val="accent6">
                    <a:lumMod val="75000"/>
                  </a:schemeClr>
                </a:solidFill>
              </a:rPr>
              <a:t>sans conservateur </a:t>
            </a:r>
            <a:r>
              <a:rPr lang="fr-FR" dirty="0">
                <a:solidFill>
                  <a:schemeClr val="accent6">
                    <a:lumMod val="75000"/>
                  </a:schemeClr>
                </a:solidFill>
              </a:rPr>
              <a:t>(la conservation est assurée par pasteurisation), tandis que celle vendue dans les autres types de conteneurs (bouteille plastique, canette en aluminium) est légèrement différente.</a:t>
            </a:r>
          </a:p>
        </p:txBody>
      </p:sp>
    </p:spTree>
    <p:extLst>
      <p:ext uri="{BB962C8B-B14F-4D97-AF65-F5344CB8AC3E}">
        <p14:creationId xmlns:p14="http://schemas.microsoft.com/office/powerpoint/2010/main" val="1147333310"/>
      </p:ext>
    </p:extLst>
  </p:cSld>
  <p:clrMapOvr>
    <a:masterClrMapping/>
  </p:clrMapOvr>
  <p:transition spd="med">
    <p:randomBar/>
  </p:transition>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327</a:t>
            </a:fld>
            <a:endParaRPr lang="fr-FR" dirty="0"/>
          </a:p>
        </p:txBody>
      </p:sp>
      <p:sp>
        <p:nvSpPr>
          <p:cNvPr id="3" name="Rectangle 2"/>
          <p:cNvSpPr/>
          <p:nvPr/>
        </p:nvSpPr>
        <p:spPr>
          <a:xfrm>
            <a:off x="729192" y="1412776"/>
            <a:ext cx="7632848" cy="1200329"/>
          </a:xfrm>
          <a:prstGeom prst="rect">
            <a:avLst/>
          </a:prstGeom>
        </p:spPr>
        <p:txBody>
          <a:bodyPr wrap="square">
            <a:spAutoFit/>
          </a:bodyPr>
          <a:lstStyle/>
          <a:p>
            <a:pPr algn="just"/>
            <a:r>
              <a:rPr lang="fr-FR" sz="1800" dirty="0">
                <a:solidFill>
                  <a:schemeClr val="accent6">
                    <a:lumMod val="75000"/>
                  </a:schemeClr>
                </a:solidFill>
              </a:rPr>
              <a:t>De la même façon qu’une entreprise alimentaire vend ses produits sur un marché, les artistes vendent leurs créations sur un marché et les œuvres d’art sont l’objet de transactions financières dans les galeries ou les salles de vente. </a:t>
            </a:r>
          </a:p>
        </p:txBody>
      </p:sp>
      <p:sp>
        <p:nvSpPr>
          <p:cNvPr id="4" name="Rectangle 16"/>
          <p:cNvSpPr txBox="1">
            <a:spLocks noChangeArrowheads="1"/>
          </p:cNvSpPr>
          <p:nvPr/>
        </p:nvSpPr>
        <p:spPr>
          <a:xfrm>
            <a:off x="2020137" y="365061"/>
            <a:ext cx="435206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5" name="Rectangle 4"/>
          <p:cNvSpPr/>
          <p:nvPr/>
        </p:nvSpPr>
        <p:spPr>
          <a:xfrm>
            <a:off x="704630" y="4581128"/>
            <a:ext cx="7534456" cy="1231106"/>
          </a:xfrm>
          <a:prstGeom prst="rect">
            <a:avLst/>
          </a:prstGeom>
        </p:spPr>
        <p:txBody>
          <a:bodyPr wrap="square">
            <a:spAutoFit/>
          </a:bodyPr>
          <a:lstStyle/>
          <a:p>
            <a:pPr marL="0" indent="0" algn="just">
              <a:buNone/>
            </a:pPr>
            <a:r>
              <a:rPr lang="fr-FR" sz="1800" dirty="0">
                <a:solidFill>
                  <a:schemeClr val="accent6">
                    <a:lumMod val="75000"/>
                  </a:schemeClr>
                </a:solidFill>
              </a:rPr>
              <a:t>Finalement, ce sont moins les caractéristiques intrinsèques d’un produit qui permettent de l’identifier et de le définir comme tel que le contexte dans lequel il se trouve : </a:t>
            </a:r>
            <a:r>
              <a:rPr lang="fr-FR" sz="2000" b="1" dirty="0">
                <a:solidFill>
                  <a:schemeClr val="accent6">
                    <a:lumMod val="75000"/>
                  </a:schemeClr>
                </a:solidFill>
              </a:rPr>
              <a:t>c’est le marché qui crée le produit </a:t>
            </a:r>
            <a:r>
              <a:rPr lang="fr-FR" sz="1800" dirty="0">
                <a:solidFill>
                  <a:schemeClr val="accent6">
                    <a:lumMod val="75000"/>
                  </a:schemeClr>
                </a:solidFill>
              </a:rPr>
              <a:t>? Là c’est l’argent qui créé le marché !</a:t>
            </a:r>
          </a:p>
        </p:txBody>
      </p:sp>
      <p:pic>
        <p:nvPicPr>
          <p:cNvPr id="557058" name="Picture 2" descr="C:\Users\BLUEOFFICE\Desktop\222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8858" y="2924944"/>
            <a:ext cx="2286000" cy="12763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6671876"/>
      </p:ext>
    </p:extLst>
  </p:cSld>
  <p:clrMapOvr>
    <a:masterClrMapping/>
  </p:clrMapOvr>
  <p:transition spd="med">
    <p:randomBa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328</a:t>
            </a:fld>
            <a:endParaRPr lang="fr-FR" dirty="0"/>
          </a:p>
        </p:txBody>
      </p:sp>
      <p:sp>
        <p:nvSpPr>
          <p:cNvPr id="3" name="Rectangle 2"/>
          <p:cNvSpPr/>
          <p:nvPr/>
        </p:nvSpPr>
        <p:spPr>
          <a:xfrm>
            <a:off x="832566" y="1735048"/>
            <a:ext cx="7272808" cy="923330"/>
          </a:xfrm>
          <a:prstGeom prst="rect">
            <a:avLst/>
          </a:prstGeom>
          <a:ln>
            <a:solidFill>
              <a:srgbClr val="3333CC"/>
            </a:solidFill>
          </a:ln>
        </p:spPr>
        <p:txBody>
          <a:bodyPr wrap="square">
            <a:spAutoFit/>
          </a:bodyPr>
          <a:lstStyle/>
          <a:p>
            <a:pPr marL="0" indent="0" algn="just">
              <a:buNone/>
            </a:pPr>
            <a:r>
              <a:rPr lang="fr-FR" sz="1800" dirty="0">
                <a:solidFill>
                  <a:schemeClr val="accent6">
                    <a:lumMod val="75000"/>
                  </a:schemeClr>
                </a:solidFill>
              </a:rPr>
              <a:t>Idem que l’ART : Un </a:t>
            </a:r>
            <a:r>
              <a:rPr lang="fr-FR" sz="1800" b="1" dirty="0">
                <a:solidFill>
                  <a:schemeClr val="accent6">
                    <a:lumMod val="75000"/>
                  </a:schemeClr>
                </a:solidFill>
              </a:rPr>
              <a:t>produit</a:t>
            </a:r>
            <a:r>
              <a:rPr lang="fr-FR" sz="1800" dirty="0">
                <a:solidFill>
                  <a:schemeClr val="accent6">
                    <a:lumMod val="75000"/>
                  </a:schemeClr>
                </a:solidFill>
              </a:rPr>
              <a:t> est une offre présentée sur un </a:t>
            </a:r>
            <a:r>
              <a:rPr lang="fr-FR" sz="1800" b="1" dirty="0">
                <a:solidFill>
                  <a:schemeClr val="accent6">
                    <a:lumMod val="75000"/>
                  </a:schemeClr>
                </a:solidFill>
              </a:rPr>
              <a:t>marché</a:t>
            </a:r>
            <a:r>
              <a:rPr lang="fr-FR" sz="1800" dirty="0">
                <a:solidFill>
                  <a:schemeClr val="accent6">
                    <a:lumMod val="75000"/>
                  </a:schemeClr>
                </a:solidFill>
              </a:rPr>
              <a:t>, qu’il s’agisse d’un bien ou d’un service, destinée à être remarquée, acquise ou consommée en vue de </a:t>
            </a:r>
            <a:r>
              <a:rPr lang="fr-FR" sz="1800" b="1" dirty="0">
                <a:solidFill>
                  <a:schemeClr val="accent6">
                    <a:lumMod val="75000"/>
                  </a:schemeClr>
                </a:solidFill>
              </a:rPr>
              <a:t>satisfaire un besoin</a:t>
            </a:r>
            <a:r>
              <a:rPr lang="fr-FR" sz="1800" dirty="0">
                <a:solidFill>
                  <a:schemeClr val="accent6">
                    <a:lumMod val="75000"/>
                  </a:schemeClr>
                </a:solidFill>
              </a:rPr>
              <a:t>.</a:t>
            </a:r>
          </a:p>
        </p:txBody>
      </p:sp>
      <p:sp>
        <p:nvSpPr>
          <p:cNvPr id="4" name="Rectangle 3"/>
          <p:cNvSpPr/>
          <p:nvPr/>
        </p:nvSpPr>
        <p:spPr>
          <a:xfrm>
            <a:off x="1927687" y="3275112"/>
            <a:ext cx="5288627" cy="369332"/>
          </a:xfrm>
          <a:prstGeom prst="rect">
            <a:avLst/>
          </a:prstGeom>
        </p:spPr>
        <p:txBody>
          <a:bodyPr wrap="none">
            <a:spAutoFit/>
          </a:bodyPr>
          <a:lstStyle/>
          <a:p>
            <a:pPr marL="0" indent="0" algn="ctr">
              <a:buNone/>
            </a:pPr>
            <a:r>
              <a:rPr lang="fr-FR" sz="1800" b="1" dirty="0">
                <a:solidFill>
                  <a:schemeClr val="accent6">
                    <a:lumMod val="75000"/>
                  </a:schemeClr>
                </a:solidFill>
              </a:rPr>
              <a:t>Les hommes politiques sont-ils des produits ?</a:t>
            </a:r>
          </a:p>
        </p:txBody>
      </p:sp>
      <p:pic>
        <p:nvPicPr>
          <p:cNvPr id="5" name="Image 4"/>
          <p:cNvPicPr>
            <a:picLocks noChangeAspect="1"/>
          </p:cNvPicPr>
          <p:nvPr/>
        </p:nvPicPr>
        <p:blipFill>
          <a:blip r:embed="rId2"/>
          <a:stretch>
            <a:fillRect/>
          </a:stretch>
        </p:blipFill>
        <p:spPr>
          <a:xfrm>
            <a:off x="1187624" y="4093524"/>
            <a:ext cx="1264406" cy="1953394"/>
          </a:xfrm>
          <a:prstGeom prst="rect">
            <a:avLst/>
          </a:prstGeom>
          <a:ln>
            <a:solidFill>
              <a:srgbClr val="3333CC"/>
            </a:solidFill>
          </a:ln>
        </p:spPr>
      </p:pic>
      <p:pic>
        <p:nvPicPr>
          <p:cNvPr id="6" name="Image 5"/>
          <p:cNvPicPr>
            <a:picLocks noChangeAspect="1"/>
          </p:cNvPicPr>
          <p:nvPr/>
        </p:nvPicPr>
        <p:blipFill>
          <a:blip r:embed="rId3"/>
          <a:stretch>
            <a:fillRect/>
          </a:stretch>
        </p:blipFill>
        <p:spPr>
          <a:xfrm>
            <a:off x="4860032" y="4541532"/>
            <a:ext cx="3148578" cy="1080992"/>
          </a:xfrm>
          <a:prstGeom prst="rect">
            <a:avLst/>
          </a:prstGeom>
          <a:ln>
            <a:solidFill>
              <a:srgbClr val="3333CC"/>
            </a:solidFill>
          </a:ln>
        </p:spPr>
      </p:pic>
      <p:pic>
        <p:nvPicPr>
          <p:cNvPr id="7" name="Image 6"/>
          <p:cNvPicPr>
            <a:picLocks noChangeAspect="1"/>
          </p:cNvPicPr>
          <p:nvPr/>
        </p:nvPicPr>
        <p:blipFill>
          <a:blip r:embed="rId4"/>
          <a:stretch>
            <a:fillRect/>
          </a:stretch>
        </p:blipFill>
        <p:spPr>
          <a:xfrm>
            <a:off x="2987824" y="4117138"/>
            <a:ext cx="1367945" cy="1929780"/>
          </a:xfrm>
          <a:prstGeom prst="rect">
            <a:avLst/>
          </a:prstGeom>
          <a:ln>
            <a:solidFill>
              <a:srgbClr val="3333CC"/>
            </a:solidFill>
          </a:ln>
        </p:spPr>
      </p:pic>
      <p:sp>
        <p:nvSpPr>
          <p:cNvPr id="8" name="Rectangle 16"/>
          <p:cNvSpPr txBox="1">
            <a:spLocks noChangeArrowheads="1"/>
          </p:cNvSpPr>
          <p:nvPr/>
        </p:nvSpPr>
        <p:spPr>
          <a:xfrm>
            <a:off x="1927688" y="728498"/>
            <a:ext cx="450663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extLst>
      <p:ext uri="{BB962C8B-B14F-4D97-AF65-F5344CB8AC3E}">
        <p14:creationId xmlns:p14="http://schemas.microsoft.com/office/powerpoint/2010/main" val="3935577552"/>
      </p:ext>
    </p:extLst>
  </p:cSld>
  <p:clrMapOvr>
    <a:masterClrMapping/>
  </p:clrMapOvr>
  <p:transition spd="med">
    <p:randomBar/>
  </p:transition>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329</a:t>
            </a:fld>
            <a:endParaRPr lang="fr-FR" dirty="0"/>
          </a:p>
        </p:txBody>
      </p:sp>
      <p:pic>
        <p:nvPicPr>
          <p:cNvPr id="53555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2078" t="28731" r="32140" b="8984"/>
          <a:stretch/>
        </p:blipFill>
        <p:spPr bwMode="auto">
          <a:xfrm>
            <a:off x="467544" y="1074002"/>
            <a:ext cx="7914892" cy="4968552"/>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592329914"/>
      </p:ext>
    </p:extLst>
  </p:cSld>
  <p:clrMapOvr>
    <a:masterClrMapping/>
  </p:clrMapOvr>
  <p:transition spd="med">
    <p:randomBar/>
  </p:transition>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3A2FA760-E2FC-4D55-A82B-2DA73BC9B4D6}" type="slidenum">
              <a:rPr lang="fr-FR"/>
              <a:pPr/>
              <a:t>330</a:t>
            </a:fld>
            <a:endParaRPr lang="fr-FR"/>
          </a:p>
        </p:txBody>
      </p:sp>
      <p:sp>
        <p:nvSpPr>
          <p:cNvPr id="112643" name="Rectangle 3"/>
          <p:cNvSpPr>
            <a:spLocks noGrp="1" noChangeArrowheads="1"/>
          </p:cNvSpPr>
          <p:nvPr>
            <p:ph type="body" idx="4294967295"/>
          </p:nvPr>
        </p:nvSpPr>
        <p:spPr>
          <a:xfrm>
            <a:off x="684213" y="2060575"/>
            <a:ext cx="7991475" cy="4176713"/>
          </a:xfrm>
          <a:prstGeom prst="rect">
            <a:avLst/>
          </a:prstGeom>
        </p:spPr>
        <p:txBody>
          <a:bodyPr/>
          <a:lstStyle/>
          <a:p>
            <a:pPr marL="182563" indent="-182563">
              <a:buFontTx/>
              <a:buNone/>
            </a:pPr>
            <a:r>
              <a:rPr lang="fr-FR" sz="2000" b="1" dirty="0">
                <a:solidFill>
                  <a:srgbClr val="000066"/>
                </a:solidFill>
              </a:rPr>
              <a:t>	</a:t>
            </a:r>
            <a:r>
              <a:rPr lang="fr-FR" sz="2000" b="1" dirty="0">
                <a:solidFill>
                  <a:schemeClr val="accent6">
                    <a:lumMod val="75000"/>
                  </a:schemeClr>
                </a:solidFill>
              </a:rPr>
              <a:t>Elle consiste à concevoir, organiser et renouveler ce que l’entreprise vend ou propose à ses clients.</a:t>
            </a:r>
          </a:p>
          <a:p>
            <a:pPr marL="182563" indent="-182563">
              <a:buFontTx/>
              <a:buNone/>
            </a:pPr>
            <a:endParaRPr lang="fr-FR" sz="2000" dirty="0">
              <a:solidFill>
                <a:schemeClr val="accent6">
                  <a:lumMod val="75000"/>
                </a:schemeClr>
              </a:solidFill>
            </a:endParaRPr>
          </a:p>
          <a:p>
            <a:pPr marL="182563" indent="-182563">
              <a:buFontTx/>
              <a:buNone/>
            </a:pPr>
            <a:r>
              <a:rPr lang="fr-FR" sz="2000" dirty="0">
                <a:solidFill>
                  <a:schemeClr val="accent6">
                    <a:lumMod val="75000"/>
                  </a:schemeClr>
                </a:solidFill>
              </a:rPr>
              <a:t>	Une entreprise peut être une offre à elle seule.</a:t>
            </a:r>
            <a:br>
              <a:rPr lang="fr-FR" sz="2000" dirty="0">
                <a:solidFill>
                  <a:schemeClr val="accent6">
                    <a:lumMod val="75000"/>
                  </a:schemeClr>
                </a:solidFill>
              </a:rPr>
            </a:br>
            <a:r>
              <a:rPr lang="fr-FR" sz="1800" i="1" dirty="0">
                <a:solidFill>
                  <a:schemeClr val="accent6">
                    <a:lumMod val="75000"/>
                  </a:schemeClr>
                </a:solidFill>
              </a:rPr>
              <a:t>Ex : Un festival, un musée </a:t>
            </a:r>
          </a:p>
          <a:p>
            <a:pPr marL="182563" indent="-182563">
              <a:buFontTx/>
              <a:buNone/>
            </a:pPr>
            <a:endParaRPr lang="fr-FR" sz="1800" i="1" dirty="0">
              <a:solidFill>
                <a:schemeClr val="accent6">
                  <a:lumMod val="75000"/>
                </a:schemeClr>
              </a:solidFill>
            </a:endParaRPr>
          </a:p>
          <a:p>
            <a:pPr marL="182563" indent="-182563"/>
            <a:r>
              <a:rPr lang="fr-FR" sz="2000" dirty="0">
                <a:solidFill>
                  <a:schemeClr val="accent6">
                    <a:lumMod val="75000"/>
                  </a:schemeClr>
                </a:solidFill>
              </a:rPr>
              <a:t>Il peut s’agir de produits ou (et) de services.</a:t>
            </a:r>
          </a:p>
          <a:p>
            <a:pPr marL="182563" indent="-182563"/>
            <a:endParaRPr lang="fr-FR" sz="2000" dirty="0">
              <a:solidFill>
                <a:schemeClr val="accent6">
                  <a:lumMod val="75000"/>
                </a:schemeClr>
              </a:solidFill>
            </a:endParaRPr>
          </a:p>
          <a:p>
            <a:pPr marL="182563" indent="-182563"/>
            <a:r>
              <a:rPr lang="fr-FR" sz="2000" dirty="0">
                <a:solidFill>
                  <a:schemeClr val="accent6">
                    <a:lumMod val="75000"/>
                  </a:schemeClr>
                </a:solidFill>
              </a:rPr>
              <a:t>2 notions au cœur de cette distinction :</a:t>
            </a:r>
          </a:p>
          <a:p>
            <a:pPr lvl="1"/>
            <a:r>
              <a:rPr lang="fr-FR" sz="1800" dirty="0">
                <a:solidFill>
                  <a:schemeClr val="accent6">
                    <a:lumMod val="75000"/>
                  </a:schemeClr>
                </a:solidFill>
              </a:rPr>
              <a:t>La tangibilité (revêt un aspect matériel)</a:t>
            </a:r>
          </a:p>
          <a:p>
            <a:pPr lvl="1"/>
            <a:r>
              <a:rPr lang="fr-FR" sz="1800" dirty="0">
                <a:solidFill>
                  <a:schemeClr val="accent6">
                    <a:lumMod val="75000"/>
                  </a:schemeClr>
                </a:solidFill>
              </a:rPr>
              <a:t>La propriété (j’en suis propriétaire)</a:t>
            </a:r>
            <a:br>
              <a:rPr lang="fr-FR" sz="1800" dirty="0">
                <a:solidFill>
                  <a:schemeClr val="accent6">
                    <a:lumMod val="75000"/>
                  </a:schemeClr>
                </a:solidFill>
              </a:rPr>
            </a:br>
            <a:r>
              <a:rPr lang="fr-FR" sz="1600" i="1" dirty="0">
                <a:solidFill>
                  <a:schemeClr val="accent6">
                    <a:lumMod val="75000"/>
                  </a:schemeClr>
                </a:solidFill>
              </a:rPr>
              <a:t>(Ex : achat AUTO / location auto)</a:t>
            </a:r>
          </a:p>
        </p:txBody>
      </p:sp>
      <p:sp>
        <p:nvSpPr>
          <p:cNvPr id="112645" name="Text Box 5"/>
          <p:cNvSpPr txBox="1">
            <a:spLocks noChangeArrowheads="1"/>
          </p:cNvSpPr>
          <p:nvPr/>
        </p:nvSpPr>
        <p:spPr bwMode="auto">
          <a:xfrm>
            <a:off x="971550" y="144303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2646" name="Text Box 6"/>
          <p:cNvSpPr txBox="1">
            <a:spLocks noChangeArrowheads="1"/>
          </p:cNvSpPr>
          <p:nvPr/>
        </p:nvSpPr>
        <p:spPr bwMode="auto">
          <a:xfrm>
            <a:off x="4716463" y="1412875"/>
            <a:ext cx="38877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différents types</a:t>
            </a:r>
          </a:p>
        </p:txBody>
      </p:sp>
      <p:sp>
        <p:nvSpPr>
          <p:cNvPr id="112647" name="AutoShape 7"/>
          <p:cNvSpPr>
            <a:spLocks noChangeArrowheads="1"/>
          </p:cNvSpPr>
          <p:nvPr/>
        </p:nvSpPr>
        <p:spPr bwMode="auto">
          <a:xfrm rot="5400000">
            <a:off x="4284663" y="14620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12650" name="Rectangle 10"/>
          <p:cNvSpPr>
            <a:spLocks noGrp="1" noChangeArrowheads="1"/>
          </p:cNvSpPr>
          <p:nvPr>
            <p:ph type="title" idx="4294967295"/>
          </p:nvPr>
        </p:nvSpPr>
        <p:spPr>
          <a:xfrm>
            <a:off x="2051721" y="332656"/>
            <a:ext cx="4464496"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2FF789F8-898B-47B6-8C5F-6F77CEA31555}" type="slidenum">
              <a:rPr lang="fr-FR"/>
              <a:pPr/>
              <a:t>331</a:t>
            </a:fld>
            <a:endParaRPr lang="fr-FR"/>
          </a:p>
        </p:txBody>
      </p:sp>
      <p:sp>
        <p:nvSpPr>
          <p:cNvPr id="105475" name="Rectangle 3"/>
          <p:cNvSpPr>
            <a:spLocks noGrp="1" noChangeArrowheads="1"/>
          </p:cNvSpPr>
          <p:nvPr>
            <p:ph type="body" idx="4294967295"/>
          </p:nvPr>
        </p:nvSpPr>
        <p:spPr>
          <a:xfrm>
            <a:off x="684213" y="2349500"/>
            <a:ext cx="7991475" cy="2879725"/>
          </a:xfrm>
          <a:prstGeom prst="rect">
            <a:avLst/>
          </a:prstGeom>
        </p:spPr>
        <p:txBody>
          <a:bodyPr/>
          <a:lstStyle/>
          <a:p>
            <a:pPr marL="182563" indent="-182563">
              <a:lnSpc>
                <a:spcPct val="90000"/>
              </a:lnSpc>
              <a:buFontTx/>
              <a:buNone/>
            </a:pPr>
            <a:r>
              <a:rPr lang="fr-FR" sz="2000" b="1" dirty="0">
                <a:solidFill>
                  <a:srgbClr val="000066"/>
                </a:solidFill>
              </a:rPr>
              <a:t>	</a:t>
            </a:r>
            <a:r>
              <a:rPr lang="fr-FR" sz="2000" b="1" dirty="0">
                <a:solidFill>
                  <a:schemeClr val="accent6">
                    <a:lumMod val="75000"/>
                  </a:schemeClr>
                </a:solidFill>
              </a:rPr>
              <a:t>Biens et services sont de plus en souvent associés suivant plusieurs niveaux :</a:t>
            </a:r>
          </a:p>
          <a:p>
            <a:pPr marL="182563" indent="-182563">
              <a:lnSpc>
                <a:spcPct val="90000"/>
              </a:lnSpc>
              <a:buFontTx/>
              <a:buNone/>
            </a:pPr>
            <a:endParaRPr lang="fr-FR" sz="2000" b="1" dirty="0">
              <a:solidFill>
                <a:schemeClr val="accent6">
                  <a:lumMod val="75000"/>
                </a:schemeClr>
              </a:solidFill>
            </a:endParaRPr>
          </a:p>
          <a:p>
            <a:pPr lvl="1">
              <a:lnSpc>
                <a:spcPct val="90000"/>
              </a:lnSpc>
            </a:pPr>
            <a:r>
              <a:rPr lang="fr-FR" sz="2000" b="1" dirty="0">
                <a:solidFill>
                  <a:schemeClr val="accent6">
                    <a:lumMod val="75000"/>
                  </a:schemeClr>
                </a:solidFill>
              </a:rPr>
              <a:t>Les biens purement matériels</a:t>
            </a:r>
            <a:br>
              <a:rPr lang="fr-FR" sz="2000" dirty="0">
                <a:solidFill>
                  <a:schemeClr val="accent6">
                    <a:lumMod val="75000"/>
                  </a:schemeClr>
                </a:solidFill>
              </a:rPr>
            </a:br>
            <a:r>
              <a:rPr lang="fr-FR" sz="2000" i="1" dirty="0">
                <a:solidFill>
                  <a:schemeClr val="accent6">
                    <a:lumMod val="75000"/>
                  </a:schemeClr>
                </a:solidFill>
              </a:rPr>
              <a:t>Ex : Biens alimentaires</a:t>
            </a:r>
          </a:p>
          <a:p>
            <a:pPr lvl="1">
              <a:lnSpc>
                <a:spcPct val="90000"/>
              </a:lnSpc>
            </a:pPr>
            <a:r>
              <a:rPr lang="fr-FR" sz="2000" b="1" dirty="0">
                <a:solidFill>
                  <a:schemeClr val="accent6">
                    <a:lumMod val="75000"/>
                  </a:schemeClr>
                </a:solidFill>
              </a:rPr>
              <a:t>Les biens liés à une prestation de services</a:t>
            </a:r>
            <a:br>
              <a:rPr lang="fr-FR" sz="2000" dirty="0">
                <a:solidFill>
                  <a:schemeClr val="accent6">
                    <a:lumMod val="75000"/>
                  </a:schemeClr>
                </a:solidFill>
              </a:rPr>
            </a:br>
            <a:r>
              <a:rPr lang="fr-FR" sz="2000" i="1" dirty="0">
                <a:solidFill>
                  <a:schemeClr val="accent6">
                    <a:lumMod val="75000"/>
                  </a:schemeClr>
                </a:solidFill>
              </a:rPr>
              <a:t>Ex : La construction, l’ingénierie</a:t>
            </a:r>
          </a:p>
          <a:p>
            <a:pPr lvl="1">
              <a:lnSpc>
                <a:spcPct val="90000"/>
              </a:lnSpc>
            </a:pPr>
            <a:r>
              <a:rPr lang="fr-FR" sz="2000" b="1" dirty="0">
                <a:solidFill>
                  <a:schemeClr val="accent6">
                    <a:lumMod val="75000"/>
                  </a:schemeClr>
                </a:solidFill>
              </a:rPr>
              <a:t>Des biens matériels en support d’une offre intangible</a:t>
            </a:r>
            <a:br>
              <a:rPr lang="fr-FR" sz="2000" dirty="0">
                <a:solidFill>
                  <a:schemeClr val="accent6">
                    <a:lumMod val="75000"/>
                  </a:schemeClr>
                </a:solidFill>
              </a:rPr>
            </a:br>
            <a:r>
              <a:rPr lang="fr-FR" sz="2000" i="1" dirty="0">
                <a:solidFill>
                  <a:schemeClr val="accent6">
                    <a:lumMod val="75000"/>
                  </a:schemeClr>
                </a:solidFill>
              </a:rPr>
              <a:t>Ex : la presse</a:t>
            </a:r>
          </a:p>
        </p:txBody>
      </p:sp>
      <p:sp>
        <p:nvSpPr>
          <p:cNvPr id="105477" name="Text Box 5"/>
          <p:cNvSpPr txBox="1">
            <a:spLocks noChangeArrowheads="1"/>
          </p:cNvSpPr>
          <p:nvPr/>
        </p:nvSpPr>
        <p:spPr bwMode="auto">
          <a:xfrm>
            <a:off x="971550" y="13716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05478" name="Text Box 6"/>
          <p:cNvSpPr txBox="1">
            <a:spLocks noChangeArrowheads="1"/>
          </p:cNvSpPr>
          <p:nvPr/>
        </p:nvSpPr>
        <p:spPr bwMode="auto">
          <a:xfrm>
            <a:off x="4716463" y="1341438"/>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
        <p:nvSpPr>
          <p:cNvPr id="105479" name="AutoShape 7"/>
          <p:cNvSpPr>
            <a:spLocks noChangeArrowheads="1"/>
          </p:cNvSpPr>
          <p:nvPr/>
        </p:nvSpPr>
        <p:spPr bwMode="auto">
          <a:xfrm rot="5400000">
            <a:off x="4284662"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5482" name="Rectangle 10"/>
          <p:cNvSpPr>
            <a:spLocks noGrp="1" noChangeArrowheads="1"/>
          </p:cNvSpPr>
          <p:nvPr>
            <p:ph type="title" idx="4294967295"/>
          </p:nvPr>
        </p:nvSpPr>
        <p:spPr>
          <a:xfrm>
            <a:off x="1979713" y="260648"/>
            <a:ext cx="4464496"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332</a:t>
            </a:fld>
            <a:endParaRPr lang="fr-FR" dirty="0"/>
          </a:p>
        </p:txBody>
      </p:sp>
      <p:sp>
        <p:nvSpPr>
          <p:cNvPr id="3" name="Rectangle 2"/>
          <p:cNvSpPr/>
          <p:nvPr/>
        </p:nvSpPr>
        <p:spPr>
          <a:xfrm>
            <a:off x="611560" y="1988840"/>
            <a:ext cx="7272808" cy="3970318"/>
          </a:xfrm>
          <a:prstGeom prst="rect">
            <a:avLst/>
          </a:prstGeom>
        </p:spPr>
        <p:txBody>
          <a:bodyPr wrap="square">
            <a:spAutoFit/>
          </a:bodyPr>
          <a:lstStyle/>
          <a:p>
            <a:pPr algn="just"/>
            <a:r>
              <a:rPr lang="fr-FR" altLang="fr-FR" sz="1800" dirty="0">
                <a:solidFill>
                  <a:schemeClr val="accent6">
                    <a:lumMod val="75000"/>
                  </a:schemeClr>
                </a:solidFill>
                <a:cs typeface="Times New Roman" pitchFamily="18" charset="0"/>
              </a:rPr>
              <a:t>Une </a:t>
            </a:r>
            <a:r>
              <a:rPr lang="fr-FR" altLang="fr-FR" sz="1800" b="1" dirty="0">
                <a:solidFill>
                  <a:schemeClr val="accent6">
                    <a:lumMod val="75000"/>
                  </a:schemeClr>
                </a:solidFill>
                <a:cs typeface="Times New Roman" pitchFamily="18" charset="0"/>
              </a:rPr>
              <a:t>activité de service </a:t>
            </a:r>
            <a:r>
              <a:rPr lang="fr-FR" altLang="fr-FR" sz="1800" dirty="0">
                <a:solidFill>
                  <a:schemeClr val="accent6">
                    <a:lumMod val="75000"/>
                  </a:schemeClr>
                </a:solidFill>
                <a:cs typeface="Times New Roman" pitchFamily="18" charset="0"/>
              </a:rPr>
              <a:t>se caractérise essentiellement par la mise à disposition d’une capacité technique ou intellectuelle. </a:t>
            </a:r>
          </a:p>
          <a:p>
            <a:pPr algn="just"/>
            <a:endParaRPr lang="fr-FR" altLang="fr-FR" sz="1800" dirty="0">
              <a:solidFill>
                <a:schemeClr val="accent6">
                  <a:lumMod val="75000"/>
                </a:schemeClr>
              </a:solidFill>
              <a:cs typeface="Times New Roman" pitchFamily="18" charset="0"/>
            </a:endParaRPr>
          </a:p>
          <a:p>
            <a:pPr algn="just"/>
            <a:r>
              <a:rPr lang="fr-FR" altLang="fr-FR" sz="1800" dirty="0">
                <a:solidFill>
                  <a:schemeClr val="accent6">
                    <a:lumMod val="75000"/>
                  </a:schemeClr>
                </a:solidFill>
                <a:cs typeface="Times New Roman" pitchFamily="18" charset="0"/>
              </a:rPr>
              <a:t>À la différence d’une activité industrielle, elle ne peut pas être décrite par les seules caractéristiques d’un bien </a:t>
            </a:r>
            <a:r>
              <a:rPr lang="fr-FR" altLang="fr-FR" sz="1800" b="1" dirty="0">
                <a:solidFill>
                  <a:schemeClr val="accent6">
                    <a:lumMod val="75000"/>
                  </a:schemeClr>
                </a:solidFill>
                <a:cs typeface="Times New Roman" pitchFamily="18" charset="0"/>
              </a:rPr>
              <a:t>tangible </a:t>
            </a:r>
            <a:r>
              <a:rPr lang="fr-FR" altLang="fr-FR" sz="1800" dirty="0">
                <a:solidFill>
                  <a:schemeClr val="accent6">
                    <a:lumMod val="75000"/>
                  </a:schemeClr>
                </a:solidFill>
                <a:cs typeface="Times New Roman" pitchFamily="18" charset="0"/>
              </a:rPr>
              <a:t>acquis par le client. (Compris dans leur sens le plus large, les services regroupent un vaste champ d’activité allant des transports à l’administration en passant par le commerce, les activités financières et immobilières, les services aux entreprises et aux particuliers, l’éducation, la santé et l’action sociale). </a:t>
            </a:r>
          </a:p>
          <a:p>
            <a:pPr algn="just"/>
            <a:endParaRPr lang="fr-FR" altLang="fr-FR" sz="1800" dirty="0">
              <a:solidFill>
                <a:schemeClr val="accent6">
                  <a:lumMod val="75000"/>
                </a:schemeClr>
              </a:solidFill>
              <a:cs typeface="Times New Roman" pitchFamily="18" charset="0"/>
            </a:endParaRPr>
          </a:p>
          <a:p>
            <a:pPr algn="just"/>
            <a:r>
              <a:rPr lang="fr-FR" altLang="fr-FR" sz="1800" dirty="0">
                <a:solidFill>
                  <a:schemeClr val="accent6">
                    <a:lumMod val="75000"/>
                  </a:schemeClr>
                </a:solidFill>
                <a:cs typeface="Times New Roman" pitchFamily="18" charset="0"/>
              </a:rPr>
              <a:t>Dans la pratique statistique, cet ensemble est regroupé sous le terme d’</a:t>
            </a:r>
            <a:r>
              <a:rPr lang="fr-FR" altLang="fr-FR" sz="1800" b="1" dirty="0">
                <a:solidFill>
                  <a:schemeClr val="accent6">
                    <a:lumMod val="75000"/>
                  </a:schemeClr>
                </a:solidFill>
                <a:cs typeface="Times New Roman" pitchFamily="18" charset="0"/>
              </a:rPr>
              <a:t>activités tertiaires</a:t>
            </a:r>
            <a:r>
              <a:rPr lang="fr-FR" altLang="fr-FR" sz="1800" dirty="0">
                <a:solidFill>
                  <a:schemeClr val="accent6">
                    <a:lumMod val="75000"/>
                  </a:schemeClr>
                </a:solidFill>
              </a:rPr>
              <a:t>.</a:t>
            </a:r>
          </a:p>
          <a:p>
            <a:pPr algn="just"/>
            <a:endParaRPr lang="fr-FR" altLang="fr-FR" sz="1800" dirty="0">
              <a:solidFill>
                <a:schemeClr val="accent6">
                  <a:lumMod val="75000"/>
                </a:schemeClr>
              </a:solidFill>
            </a:endParaRPr>
          </a:p>
        </p:txBody>
      </p:sp>
      <p:sp>
        <p:nvSpPr>
          <p:cNvPr id="4" name="Text Box 6"/>
          <p:cNvSpPr txBox="1">
            <a:spLocks noChangeArrowheads="1"/>
          </p:cNvSpPr>
          <p:nvPr/>
        </p:nvSpPr>
        <p:spPr bwMode="auto">
          <a:xfrm>
            <a:off x="3979132" y="5805269"/>
            <a:ext cx="390523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a:r>
              <a:rPr lang="fr-FR" altLang="fr-FR" b="0" dirty="0">
                <a:solidFill>
                  <a:schemeClr val="accent6">
                    <a:lumMod val="75000"/>
                  </a:schemeClr>
                </a:solidFill>
              </a:rPr>
              <a:t>Source : </a:t>
            </a:r>
            <a:r>
              <a:rPr lang="fr-FR" altLang="fr-FR" b="0" dirty="0">
                <a:solidFill>
                  <a:schemeClr val="accent6">
                    <a:lumMod val="75000"/>
                  </a:schemeClr>
                </a:solidFill>
                <a:cs typeface="Times New Roman" pitchFamily="18" charset="0"/>
              </a:rPr>
              <a:t>La France des Services, édition 2001</a:t>
            </a:r>
            <a:r>
              <a:rPr lang="fr-FR" altLang="fr-FR" b="0" dirty="0">
                <a:solidFill>
                  <a:schemeClr val="accent6">
                    <a:lumMod val="75000"/>
                  </a:schemeClr>
                </a:solidFill>
              </a:rPr>
              <a:t> </a:t>
            </a:r>
          </a:p>
        </p:txBody>
      </p:sp>
      <p:sp>
        <p:nvSpPr>
          <p:cNvPr id="5" name="Text Box 10"/>
          <p:cNvSpPr txBox="1">
            <a:spLocks noChangeArrowheads="1"/>
          </p:cNvSpPr>
          <p:nvPr/>
        </p:nvSpPr>
        <p:spPr bwMode="auto">
          <a:xfrm>
            <a:off x="1937296" y="1067796"/>
            <a:ext cx="4368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fr-FR" altLang="fr-FR" sz="2400" dirty="0">
                <a:solidFill>
                  <a:schemeClr val="accent6">
                    <a:lumMod val="75000"/>
                  </a:schemeClr>
                </a:solidFill>
              </a:rPr>
              <a:t>Définition des Services </a:t>
            </a:r>
          </a:p>
        </p:txBody>
      </p:sp>
    </p:spTree>
    <p:extLst>
      <p:ext uri="{BB962C8B-B14F-4D97-AF65-F5344CB8AC3E}">
        <p14:creationId xmlns:p14="http://schemas.microsoft.com/office/powerpoint/2010/main" val="1901258810"/>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4)">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333</a:t>
            </a:fld>
            <a:endParaRPr lang="fr-FR" dirty="0"/>
          </a:p>
        </p:txBody>
      </p:sp>
      <p:pic>
        <p:nvPicPr>
          <p:cNvPr id="53657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1295" t="20709" r="29722" b="25391"/>
          <a:stretch/>
        </p:blipFill>
        <p:spPr bwMode="auto">
          <a:xfrm>
            <a:off x="1115616" y="900833"/>
            <a:ext cx="6552728" cy="5093966"/>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424809623"/>
      </p:ext>
    </p:extLst>
  </p:cSld>
  <p:clrMapOvr>
    <a:masterClrMapping/>
  </p:clrMapOvr>
  <p:transition spd="med">
    <p:randomBa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334</a:t>
            </a:fld>
            <a:endParaRPr lang="fr-FR" dirty="0"/>
          </a:p>
        </p:txBody>
      </p:sp>
      <p:pic>
        <p:nvPicPr>
          <p:cNvPr id="5376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1625" t="35156" r="29722" b="26865"/>
          <a:stretch/>
        </p:blipFill>
        <p:spPr bwMode="auto">
          <a:xfrm>
            <a:off x="827584" y="1340768"/>
            <a:ext cx="7375551" cy="4074316"/>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98170143"/>
      </p:ext>
    </p:extLst>
  </p:cSld>
  <p:clrMapOvr>
    <a:masterClrMapping/>
  </p:clrMapOvr>
  <p:transition spd="med">
    <p:randomBar/>
  </p:transition>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335</a:t>
            </a:fld>
            <a:endParaRPr lang="fr-FR" dirty="0"/>
          </a:p>
        </p:txBody>
      </p:sp>
      <p:pic>
        <p:nvPicPr>
          <p:cNvPr id="5386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7782" t="20149" r="23902" b="27929"/>
          <a:stretch/>
        </p:blipFill>
        <p:spPr bwMode="auto">
          <a:xfrm>
            <a:off x="971600" y="1484784"/>
            <a:ext cx="7151071" cy="432048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68967268"/>
      </p:ext>
    </p:extLst>
  </p:cSld>
  <p:clrMapOvr>
    <a:masterClrMapping/>
  </p:clrMapOvr>
  <p:transition spd="med">
    <p:randomBar/>
  </p:transition>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336</a:t>
            </a:fld>
            <a:endParaRPr lang="fr-FR" dirty="0"/>
          </a:p>
        </p:txBody>
      </p:sp>
      <p:pic>
        <p:nvPicPr>
          <p:cNvPr id="539650"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l="29100" t="27985" r="25879" b="21679"/>
          <a:stretch/>
        </p:blipFill>
        <p:spPr bwMode="auto">
          <a:xfrm>
            <a:off x="899592" y="1340768"/>
            <a:ext cx="7118004" cy="4474212"/>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29296213"/>
      </p:ext>
    </p:extLst>
  </p:cSld>
  <p:clrMapOvr>
    <a:masterClrMapping/>
  </p:clrMapOvr>
  <p:transition spd="med">
    <p:randomBar/>
  </p:transition>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337</a:t>
            </a:fld>
            <a:endParaRPr lang="fr-FR" dirty="0"/>
          </a:p>
        </p:txBody>
      </p:sp>
      <p:pic>
        <p:nvPicPr>
          <p:cNvPr id="5406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499" t="11008" r="43668" b="6250"/>
          <a:stretch/>
        </p:blipFill>
        <p:spPr bwMode="auto">
          <a:xfrm>
            <a:off x="1403648" y="332656"/>
            <a:ext cx="4271963" cy="6052782"/>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4" name="Espace réservé du contenu 2"/>
          <p:cNvSpPr txBox="1">
            <a:spLocks/>
          </p:cNvSpPr>
          <p:nvPr/>
        </p:nvSpPr>
        <p:spPr>
          <a:xfrm>
            <a:off x="5903640" y="5665358"/>
            <a:ext cx="3240360" cy="7200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Marketing/Doc S&amp;M/Marketing Pour Structures Sociales et Solidaires</a:t>
            </a:r>
          </a:p>
        </p:txBody>
      </p:sp>
      <p:pic>
        <p:nvPicPr>
          <p:cNvPr id="5" name="Picture 2" descr="C:\Users\BLUEOFFICE\Desktop\revisions-pol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81164" y="2656287"/>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8754595"/>
      </p:ext>
    </p:extLst>
  </p:cSld>
  <p:clrMapOvr>
    <a:masterClrMapping/>
  </p:clrMapOvr>
  <p:transition spd="med">
    <p:randomBar/>
  </p:transition>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386724" y="2204864"/>
            <a:ext cx="8433748" cy="3816424"/>
          </a:xfrm>
          <a:prstGeom prst="rect">
            <a:avLst/>
          </a:prstGeom>
        </p:spPr>
        <p:txBody>
          <a:bodyPr/>
          <a:lstStyle/>
          <a:p>
            <a:pPr algn="just"/>
            <a:r>
              <a:rPr lang="fr-FR" sz="1600" dirty="0">
                <a:solidFill>
                  <a:schemeClr val="accent6">
                    <a:lumMod val="75000"/>
                  </a:schemeClr>
                </a:solidFill>
              </a:rPr>
              <a:t>Les études de Marketing dans </a:t>
            </a:r>
            <a:r>
              <a:rPr lang="fr-FR" sz="1600" b="1" dirty="0">
                <a:solidFill>
                  <a:schemeClr val="accent6">
                    <a:lumMod val="75000"/>
                  </a:schemeClr>
                </a:solidFill>
              </a:rPr>
              <a:t>les années 60 : à l’époque pas de Marketing de Services </a:t>
            </a:r>
            <a:r>
              <a:rPr lang="fr-FR" sz="1600" dirty="0">
                <a:solidFill>
                  <a:schemeClr val="accent6">
                    <a:lumMod val="75000"/>
                  </a:schemeClr>
                </a:solidFill>
              </a:rPr>
              <a:t>aujourd’hui c’est le contraire </a:t>
            </a:r>
            <a:r>
              <a:rPr lang="fr-FR" sz="1600" b="1" dirty="0">
                <a:solidFill>
                  <a:schemeClr val="accent6">
                    <a:lumMod val="75000"/>
                  </a:schemeClr>
                </a:solidFill>
              </a:rPr>
              <a:t>plus de </a:t>
            </a:r>
            <a:r>
              <a:rPr lang="fr-FR" sz="1600" b="1" dirty="0" err="1">
                <a:solidFill>
                  <a:schemeClr val="accent6">
                    <a:lumMod val="75000"/>
                  </a:schemeClr>
                </a:solidFill>
              </a:rPr>
              <a:t>Mktg</a:t>
            </a:r>
            <a:r>
              <a:rPr lang="fr-FR" sz="1600" b="1" dirty="0">
                <a:solidFill>
                  <a:schemeClr val="accent6">
                    <a:lumMod val="75000"/>
                  </a:schemeClr>
                </a:solidFill>
              </a:rPr>
              <a:t> des Services que des Produits</a:t>
            </a:r>
          </a:p>
          <a:p>
            <a:pPr algn="just"/>
            <a:endParaRPr lang="fr-FR" sz="800" dirty="0">
              <a:solidFill>
                <a:schemeClr val="accent6">
                  <a:lumMod val="75000"/>
                </a:schemeClr>
              </a:solidFill>
            </a:endParaRPr>
          </a:p>
          <a:p>
            <a:pPr algn="just"/>
            <a:r>
              <a:rPr lang="fr-FR" sz="1600" b="1" dirty="0">
                <a:solidFill>
                  <a:schemeClr val="accent6">
                    <a:lumMod val="75000"/>
                  </a:schemeClr>
                </a:solidFill>
              </a:rPr>
              <a:t>Intangibilit</a:t>
            </a:r>
            <a:r>
              <a:rPr lang="fr-FR" sz="1600" dirty="0">
                <a:solidFill>
                  <a:schemeClr val="accent6">
                    <a:lumMod val="75000"/>
                  </a:schemeClr>
                </a:solidFill>
              </a:rPr>
              <a:t>é = Immatériel</a:t>
            </a:r>
          </a:p>
          <a:p>
            <a:pPr algn="just"/>
            <a:endParaRPr lang="fr-FR" sz="800" dirty="0">
              <a:solidFill>
                <a:schemeClr val="accent6">
                  <a:lumMod val="75000"/>
                </a:schemeClr>
              </a:solidFill>
            </a:endParaRPr>
          </a:p>
          <a:p>
            <a:pPr algn="just"/>
            <a:r>
              <a:rPr lang="fr-FR" sz="1600" dirty="0">
                <a:solidFill>
                  <a:schemeClr val="accent6">
                    <a:lumMod val="75000"/>
                  </a:schemeClr>
                </a:solidFill>
              </a:rPr>
              <a:t>Services à </a:t>
            </a:r>
            <a:r>
              <a:rPr lang="fr-FR" sz="1600" b="1" dirty="0">
                <a:solidFill>
                  <a:schemeClr val="accent6">
                    <a:lumMod val="75000"/>
                  </a:schemeClr>
                </a:solidFill>
              </a:rPr>
              <a:t>forte</a:t>
            </a:r>
            <a:r>
              <a:rPr lang="fr-FR" sz="1600" dirty="0">
                <a:solidFill>
                  <a:schemeClr val="accent6">
                    <a:lumMod val="75000"/>
                  </a:schemeClr>
                </a:solidFill>
              </a:rPr>
              <a:t> composante Matérielle (ex Restauration) ou </a:t>
            </a:r>
            <a:r>
              <a:rPr lang="fr-FR" sz="1600" b="1" dirty="0">
                <a:solidFill>
                  <a:schemeClr val="accent6">
                    <a:lumMod val="75000"/>
                  </a:schemeClr>
                </a:solidFill>
              </a:rPr>
              <a:t>faible</a:t>
            </a:r>
            <a:r>
              <a:rPr lang="fr-FR" sz="1600" dirty="0">
                <a:solidFill>
                  <a:schemeClr val="accent6">
                    <a:lumMod val="75000"/>
                  </a:schemeClr>
                </a:solidFill>
              </a:rPr>
              <a:t> composante matérielle (ex Assurance)</a:t>
            </a:r>
          </a:p>
          <a:p>
            <a:pPr algn="just"/>
            <a:endParaRPr lang="fr-FR" sz="800" dirty="0">
              <a:solidFill>
                <a:schemeClr val="accent6">
                  <a:lumMod val="75000"/>
                </a:schemeClr>
              </a:solidFill>
            </a:endParaRPr>
          </a:p>
          <a:p>
            <a:pPr algn="just"/>
            <a:r>
              <a:rPr lang="fr-FR" sz="1600" dirty="0">
                <a:solidFill>
                  <a:schemeClr val="accent6">
                    <a:lumMod val="75000"/>
                  </a:schemeClr>
                </a:solidFill>
              </a:rPr>
              <a:t>Les Services ne peuvent être appréhendés à l’aide des 5 sens qui en fait la </a:t>
            </a:r>
            <a:r>
              <a:rPr lang="fr-FR" sz="1600" b="1" dirty="0">
                <a:solidFill>
                  <a:schemeClr val="accent6">
                    <a:lumMod val="75000"/>
                  </a:schemeClr>
                </a:solidFill>
              </a:rPr>
              <a:t>différence essentielle </a:t>
            </a:r>
            <a:r>
              <a:rPr lang="fr-FR" sz="1600" dirty="0">
                <a:solidFill>
                  <a:schemeClr val="accent6">
                    <a:lumMod val="75000"/>
                  </a:schemeClr>
                </a:solidFill>
              </a:rPr>
              <a:t>avec les produits</a:t>
            </a:r>
          </a:p>
          <a:p>
            <a:pPr algn="just"/>
            <a:endParaRPr lang="fr-FR" sz="800" dirty="0">
              <a:solidFill>
                <a:schemeClr val="accent6">
                  <a:lumMod val="75000"/>
                </a:schemeClr>
              </a:solidFill>
            </a:endParaRPr>
          </a:p>
          <a:p>
            <a:pPr algn="just"/>
            <a:r>
              <a:rPr lang="fr-FR" sz="1600" b="1" dirty="0">
                <a:solidFill>
                  <a:schemeClr val="accent6">
                    <a:lumMod val="75000"/>
                  </a:schemeClr>
                </a:solidFill>
              </a:rPr>
              <a:t>On ne possède pas un service, on y accède temporairement</a:t>
            </a:r>
          </a:p>
          <a:p>
            <a:pPr algn="just"/>
            <a:endParaRPr lang="fr-FR" sz="800" dirty="0">
              <a:solidFill>
                <a:schemeClr val="accent6">
                  <a:lumMod val="75000"/>
                </a:schemeClr>
              </a:solidFill>
            </a:endParaRPr>
          </a:p>
          <a:p>
            <a:pPr algn="just"/>
            <a:r>
              <a:rPr lang="fr-FR" sz="1600" dirty="0">
                <a:solidFill>
                  <a:schemeClr val="accent6">
                    <a:lumMod val="75000"/>
                  </a:schemeClr>
                </a:solidFill>
              </a:rPr>
              <a:t>La grande majorité des services utilisent des produits (ex : à l’intérieur du Service de la restauration le repas dégusté au restaurant se prête aux 5 sens mais ne pas confondre avec la prestation de Service de Restauration)</a:t>
            </a: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338</a:t>
            </a:fld>
            <a:endParaRPr lang="fr-FR"/>
          </a:p>
        </p:txBody>
      </p:sp>
      <p:sp>
        <p:nvSpPr>
          <p:cNvPr id="9" name="Rectangle 10"/>
          <p:cNvSpPr txBox="1">
            <a:spLocks noChangeArrowheads="1"/>
          </p:cNvSpPr>
          <p:nvPr/>
        </p:nvSpPr>
        <p:spPr>
          <a:xfrm>
            <a:off x="2051721" y="347984"/>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0" name="Text Box 5"/>
          <p:cNvSpPr txBox="1">
            <a:spLocks noChangeArrowheads="1"/>
          </p:cNvSpPr>
          <p:nvPr/>
        </p:nvSpPr>
        <p:spPr bwMode="auto">
          <a:xfrm>
            <a:off x="827584" y="1410616"/>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 name="AutoShape 7"/>
          <p:cNvSpPr>
            <a:spLocks noChangeArrowheads="1"/>
          </p:cNvSpPr>
          <p:nvPr/>
        </p:nvSpPr>
        <p:spPr bwMode="auto">
          <a:xfrm rot="5400000">
            <a:off x="4141162" y="1428873"/>
            <a:ext cx="360362"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
        <p:nvSpPr>
          <p:cNvPr id="12" name="Text Box 6"/>
          <p:cNvSpPr txBox="1">
            <a:spLocks noChangeArrowheads="1"/>
          </p:cNvSpPr>
          <p:nvPr/>
        </p:nvSpPr>
        <p:spPr bwMode="auto">
          <a:xfrm>
            <a:off x="4716463" y="1380454"/>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Tree>
    <p:extLst>
      <p:ext uri="{BB962C8B-B14F-4D97-AF65-F5344CB8AC3E}">
        <p14:creationId xmlns:p14="http://schemas.microsoft.com/office/powerpoint/2010/main" val="2308702663"/>
      </p:ext>
    </p:extLst>
  </p:cSld>
  <p:clrMapOvr>
    <a:masterClrMapping/>
  </p:clrMapOvr>
  <p:transition spd="med">
    <p:randomBar/>
  </p:transition>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2665320" y="2636912"/>
            <a:ext cx="3672408" cy="504056"/>
          </a:xfrm>
          <a:prstGeom prst="rect">
            <a:avLst/>
          </a:prstGeom>
        </p:spPr>
        <p:txBody>
          <a:bodyPr/>
          <a:lstStyle/>
          <a:p>
            <a:r>
              <a:rPr lang="fr-FR" sz="1600" b="1" dirty="0">
                <a:solidFill>
                  <a:schemeClr val="accent6">
                    <a:lumMod val="75000"/>
                  </a:schemeClr>
                </a:solidFill>
              </a:rPr>
              <a:t>CO-PRODUIT</a:t>
            </a:r>
          </a:p>
        </p:txBody>
      </p:sp>
      <p:sp>
        <p:nvSpPr>
          <p:cNvPr id="3" name="Espace réservé du contenu 2"/>
          <p:cNvSpPr>
            <a:spLocks noGrp="1"/>
          </p:cNvSpPr>
          <p:nvPr>
            <p:ph idx="4294967295"/>
          </p:nvPr>
        </p:nvSpPr>
        <p:spPr>
          <a:xfrm>
            <a:off x="484219" y="3322624"/>
            <a:ext cx="8229600" cy="1114488"/>
          </a:xfrm>
          <a:prstGeom prst="rect">
            <a:avLst/>
          </a:prstGeom>
        </p:spPr>
        <p:txBody>
          <a:bodyPr/>
          <a:lstStyle/>
          <a:p>
            <a:pPr algn="just"/>
            <a:r>
              <a:rPr lang="fr-FR" sz="1800" dirty="0">
                <a:solidFill>
                  <a:schemeClr val="accent6">
                    <a:lumMod val="75000"/>
                  </a:schemeClr>
                </a:solidFill>
              </a:rPr>
              <a:t>Une partie du Service peut se préparer à l’avance et être stocké </a:t>
            </a:r>
            <a:r>
              <a:rPr lang="fr-FR" sz="1800" b="1" dirty="0">
                <a:solidFill>
                  <a:schemeClr val="accent6">
                    <a:lumMod val="75000"/>
                  </a:schemeClr>
                </a:solidFill>
              </a:rPr>
              <a:t>mais la prestation de Service en elle-même se fait en temps réel </a:t>
            </a:r>
            <a:r>
              <a:rPr lang="fr-FR" sz="1800" dirty="0">
                <a:solidFill>
                  <a:schemeClr val="accent6">
                    <a:lumMod val="75000"/>
                  </a:schemeClr>
                </a:solidFill>
              </a:rPr>
              <a:t>(ex : cours à l’université, le Service est </a:t>
            </a:r>
            <a:r>
              <a:rPr lang="fr-FR" sz="1800" dirty="0" err="1">
                <a:solidFill>
                  <a:schemeClr val="accent6">
                    <a:lumMod val="75000"/>
                  </a:schemeClr>
                </a:solidFill>
              </a:rPr>
              <a:t>co-produit</a:t>
            </a:r>
            <a:r>
              <a:rPr lang="fr-FR" sz="1800" dirty="0">
                <a:solidFill>
                  <a:schemeClr val="accent6">
                    <a:lumMod val="75000"/>
                  </a:schemeClr>
                </a:solidFill>
              </a:rPr>
              <a:t>, un service est produit et consommé simultanément)</a:t>
            </a: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339</a:t>
            </a:fld>
            <a:endParaRPr lang="fr-FR"/>
          </a:p>
        </p:txBody>
      </p:sp>
      <p:sp>
        <p:nvSpPr>
          <p:cNvPr id="9" name="Rectangle 10"/>
          <p:cNvSpPr txBox="1">
            <a:spLocks noChangeArrowheads="1"/>
          </p:cNvSpPr>
          <p:nvPr/>
        </p:nvSpPr>
        <p:spPr>
          <a:xfrm>
            <a:off x="2051721" y="337765"/>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0" name="Text Box 5"/>
          <p:cNvSpPr txBox="1">
            <a:spLocks noChangeArrowheads="1"/>
          </p:cNvSpPr>
          <p:nvPr/>
        </p:nvSpPr>
        <p:spPr bwMode="auto">
          <a:xfrm>
            <a:off x="827584" y="1410616"/>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 name="AutoShape 7"/>
          <p:cNvSpPr>
            <a:spLocks noChangeArrowheads="1"/>
          </p:cNvSpPr>
          <p:nvPr/>
        </p:nvSpPr>
        <p:spPr bwMode="auto">
          <a:xfrm rot="5400000">
            <a:off x="4141162" y="142887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 name="Text Box 6"/>
          <p:cNvSpPr txBox="1">
            <a:spLocks noChangeArrowheads="1"/>
          </p:cNvSpPr>
          <p:nvPr/>
        </p:nvSpPr>
        <p:spPr bwMode="auto">
          <a:xfrm>
            <a:off x="4716463" y="1341438"/>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Tree>
    <p:extLst>
      <p:ext uri="{BB962C8B-B14F-4D97-AF65-F5344CB8AC3E}">
        <p14:creationId xmlns:p14="http://schemas.microsoft.com/office/powerpoint/2010/main" val="265577918"/>
      </p:ext>
    </p:extLst>
  </p:cSld>
  <p:clrMapOvr>
    <a:masterClrMapping/>
  </p:clrMapOvr>
  <p:transition spd="med">
    <p:randomBar/>
  </p:transition>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392440" y="1807491"/>
            <a:ext cx="8229600" cy="504056"/>
          </a:xfrm>
          <a:prstGeom prst="rect">
            <a:avLst/>
          </a:prstGeom>
        </p:spPr>
        <p:txBody>
          <a:bodyPr/>
          <a:lstStyle/>
          <a:p>
            <a:r>
              <a:rPr lang="fr-FR" sz="1600" b="1" dirty="0">
                <a:solidFill>
                  <a:schemeClr val="accent6">
                    <a:lumMod val="75000"/>
                  </a:schemeClr>
                </a:solidFill>
              </a:rPr>
              <a:t>HUMAIN</a:t>
            </a:r>
          </a:p>
        </p:txBody>
      </p:sp>
      <p:sp>
        <p:nvSpPr>
          <p:cNvPr id="3" name="Espace réservé du contenu 2"/>
          <p:cNvSpPr>
            <a:spLocks noGrp="1"/>
          </p:cNvSpPr>
          <p:nvPr>
            <p:ph idx="4294967295"/>
          </p:nvPr>
        </p:nvSpPr>
        <p:spPr>
          <a:xfrm>
            <a:off x="128518" y="2276872"/>
            <a:ext cx="8712968" cy="4221088"/>
          </a:xfrm>
          <a:prstGeom prst="rect">
            <a:avLst/>
          </a:prstGeom>
        </p:spPr>
        <p:txBody>
          <a:bodyPr/>
          <a:lstStyle/>
          <a:p>
            <a:pPr algn="just"/>
            <a:r>
              <a:rPr lang="fr-FR" sz="1600" dirty="0">
                <a:solidFill>
                  <a:schemeClr val="accent6">
                    <a:lumMod val="75000"/>
                  </a:schemeClr>
                </a:solidFill>
              </a:rPr>
              <a:t>Pour tous les services il y a </a:t>
            </a:r>
            <a:r>
              <a:rPr lang="fr-FR" sz="1600" b="1" dirty="0">
                <a:solidFill>
                  <a:schemeClr val="accent6">
                    <a:lumMod val="75000"/>
                  </a:schemeClr>
                </a:solidFill>
              </a:rPr>
              <a:t>intervention humaine </a:t>
            </a:r>
            <a:r>
              <a:rPr lang="fr-FR" sz="1600" dirty="0">
                <a:solidFill>
                  <a:schemeClr val="accent6">
                    <a:lumMod val="75000"/>
                  </a:schemeClr>
                </a:solidFill>
              </a:rPr>
              <a:t>(</a:t>
            </a:r>
            <a:r>
              <a:rPr lang="fr-FR" sz="1600" b="1" dirty="0">
                <a:solidFill>
                  <a:schemeClr val="accent6">
                    <a:lumMod val="75000"/>
                  </a:schemeClr>
                </a:solidFill>
              </a:rPr>
              <a:t>le zéro défaut n’existe pas </a:t>
            </a:r>
            <a:r>
              <a:rPr lang="fr-FR" sz="1600" dirty="0">
                <a:solidFill>
                  <a:schemeClr val="accent6">
                    <a:lumMod val="75000"/>
                  </a:schemeClr>
                </a:solidFill>
              </a:rPr>
              <a:t>même avec toutes les certifications possibles - quand la dimension humaine est totalement absente ex : caisse de retrait banque c’est quand même une expérience de service </a:t>
            </a:r>
            <a:r>
              <a:rPr lang="fr-FR" sz="1600" dirty="0" err="1">
                <a:solidFill>
                  <a:schemeClr val="accent6">
                    <a:lumMod val="75000"/>
                  </a:schemeClr>
                </a:solidFill>
              </a:rPr>
              <a:t>co-produite</a:t>
            </a:r>
            <a:r>
              <a:rPr lang="fr-FR" sz="1600" dirty="0">
                <a:solidFill>
                  <a:schemeClr val="accent6">
                    <a:lumMod val="75000"/>
                  </a:schemeClr>
                </a:solidFill>
              </a:rPr>
              <a:t> avec la banque). </a:t>
            </a:r>
            <a:r>
              <a:rPr lang="fr-FR" sz="1600" b="1" dirty="0">
                <a:solidFill>
                  <a:schemeClr val="accent6">
                    <a:lumMod val="75000"/>
                  </a:schemeClr>
                </a:solidFill>
              </a:rPr>
              <a:t>Cette dimension humaine est essentielle dans la production de service</a:t>
            </a:r>
            <a:r>
              <a:rPr lang="fr-FR" sz="1600" dirty="0">
                <a:solidFill>
                  <a:schemeClr val="accent6">
                    <a:lumMod val="75000"/>
                  </a:schemeClr>
                </a:solidFill>
              </a:rPr>
              <a:t>.  Importance du personnel en contact, impossibilité de standardisation (rejoint le management « irremplaçable ? le personnel ? On dit que le facteur </a:t>
            </a:r>
            <a:r>
              <a:rPr lang="fr-FR" sz="1600" b="1" dirty="0">
                <a:solidFill>
                  <a:schemeClr val="accent6">
                    <a:lumMod val="75000"/>
                  </a:schemeClr>
                </a:solidFill>
              </a:rPr>
              <a:t>clé du succès N°1</a:t>
            </a:r>
            <a:r>
              <a:rPr lang="fr-FR" sz="1600" dirty="0">
                <a:solidFill>
                  <a:schemeClr val="accent6">
                    <a:lumMod val="75000"/>
                  </a:schemeClr>
                </a:solidFill>
              </a:rPr>
              <a:t>. Le personnel doit être ambivalent. Le personnel « front » est commercial et ouvrier : il doit à la fois assurer le contact avec le client mais il doit aussi construire le service techniquement : </a:t>
            </a:r>
            <a:r>
              <a:rPr lang="fr-FR" sz="1600" b="1" dirty="0">
                <a:solidFill>
                  <a:schemeClr val="accent6">
                    <a:lumMod val="75000"/>
                  </a:schemeClr>
                </a:solidFill>
              </a:rPr>
              <a:t>compétences relationnelles et compétences techniques sont nécessaires</a:t>
            </a:r>
            <a:r>
              <a:rPr lang="fr-FR" sz="1600" dirty="0">
                <a:solidFill>
                  <a:schemeClr val="accent6">
                    <a:lumMod val="75000"/>
                  </a:schemeClr>
                </a:solidFill>
              </a:rPr>
              <a:t>. En terme de continuité du service, le gros problème c’est que le service est délivré en permanence mais que le personnel ne travaille pas 24 heures par jour. Autre facette : </a:t>
            </a:r>
            <a:r>
              <a:rPr lang="fr-FR" sz="1600" b="1" dirty="0">
                <a:solidFill>
                  <a:schemeClr val="accent6">
                    <a:lumMod val="75000"/>
                  </a:schemeClr>
                </a:solidFill>
              </a:rPr>
              <a:t>la formation c’est l’un des principaux facteurs clés de succès </a:t>
            </a:r>
            <a:r>
              <a:rPr lang="fr-FR" sz="1600" dirty="0">
                <a:solidFill>
                  <a:schemeClr val="accent6">
                    <a:lumMod val="75000"/>
                  </a:schemeClr>
                </a:solidFill>
              </a:rPr>
              <a:t>: dans le service la formation n’est jamais terminée. La formation doit être assurée en priorité au personnel de contact, </a:t>
            </a:r>
            <a:r>
              <a:rPr lang="fr-FR" sz="1600" b="1" dirty="0">
                <a:solidFill>
                  <a:schemeClr val="accent6">
                    <a:lumMod val="75000"/>
                  </a:schemeClr>
                </a:solidFill>
              </a:rPr>
              <a:t>cet aspect de formation est stratégique</a:t>
            </a:r>
            <a:r>
              <a:rPr lang="fr-FR" sz="1600" dirty="0">
                <a:solidFill>
                  <a:schemeClr val="accent6">
                    <a:lumMod val="75000"/>
                  </a:schemeClr>
                </a:solidFill>
              </a:rPr>
              <a:t>. Le personnel front est sur le terrain et ceux qui gèrent les formation sont au siège (en général à Paris). Ces formations doivent varier : relationnelle/technique</a:t>
            </a:r>
          </a:p>
          <a:p>
            <a:endParaRPr lang="fr-FR" sz="1600"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340</a:t>
            </a:fld>
            <a:endParaRPr lang="fr-FR"/>
          </a:p>
        </p:txBody>
      </p:sp>
      <p:sp>
        <p:nvSpPr>
          <p:cNvPr id="9" name="Rectangle 10"/>
          <p:cNvSpPr txBox="1">
            <a:spLocks noChangeArrowheads="1"/>
          </p:cNvSpPr>
          <p:nvPr/>
        </p:nvSpPr>
        <p:spPr>
          <a:xfrm>
            <a:off x="2123729" y="337766"/>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0" name="AutoShape 7"/>
          <p:cNvSpPr>
            <a:spLocks noChangeArrowheads="1"/>
          </p:cNvSpPr>
          <p:nvPr/>
        </p:nvSpPr>
        <p:spPr bwMode="auto">
          <a:xfrm rot="5400000">
            <a:off x="4146878" y="128599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1" name="Text Box 5"/>
          <p:cNvSpPr txBox="1">
            <a:spLocks noChangeArrowheads="1"/>
          </p:cNvSpPr>
          <p:nvPr/>
        </p:nvSpPr>
        <p:spPr bwMode="auto">
          <a:xfrm>
            <a:off x="827584" y="128599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2" name="Text Box 6"/>
          <p:cNvSpPr txBox="1">
            <a:spLocks noChangeArrowheads="1"/>
          </p:cNvSpPr>
          <p:nvPr/>
        </p:nvSpPr>
        <p:spPr bwMode="auto">
          <a:xfrm>
            <a:off x="4716463" y="1255835"/>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Tree>
    <p:extLst>
      <p:ext uri="{BB962C8B-B14F-4D97-AF65-F5344CB8AC3E}">
        <p14:creationId xmlns:p14="http://schemas.microsoft.com/office/powerpoint/2010/main" val="3417838998"/>
      </p:ext>
    </p:extLst>
  </p:cSld>
  <p:clrMapOvr>
    <a:masterClrMapping/>
  </p:clrMapOvr>
  <p:transition spd="med">
    <p:randomBar/>
  </p:transition>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392440" y="2060848"/>
            <a:ext cx="8229600" cy="504056"/>
          </a:xfrm>
          <a:prstGeom prst="rect">
            <a:avLst/>
          </a:prstGeom>
        </p:spPr>
        <p:txBody>
          <a:bodyPr/>
          <a:lstStyle/>
          <a:p>
            <a:r>
              <a:rPr lang="fr-FR" sz="1600" b="1" dirty="0">
                <a:solidFill>
                  <a:schemeClr val="accent6">
                    <a:lumMod val="75000"/>
                  </a:schemeClr>
                </a:solidFill>
              </a:rPr>
              <a:t>PÉRISSABILITÉ</a:t>
            </a:r>
          </a:p>
        </p:txBody>
      </p:sp>
      <p:sp>
        <p:nvSpPr>
          <p:cNvPr id="3" name="Espace réservé du contenu 2"/>
          <p:cNvSpPr>
            <a:spLocks noGrp="1"/>
          </p:cNvSpPr>
          <p:nvPr>
            <p:ph idx="4294967295"/>
          </p:nvPr>
        </p:nvSpPr>
        <p:spPr>
          <a:xfrm>
            <a:off x="392440" y="2348880"/>
            <a:ext cx="8356024" cy="2304256"/>
          </a:xfrm>
          <a:prstGeom prst="rect">
            <a:avLst/>
          </a:prstGeom>
        </p:spPr>
        <p:txBody>
          <a:bodyPr/>
          <a:lstStyle/>
          <a:p>
            <a:pPr marL="0" indent="0">
              <a:buNone/>
            </a:pPr>
            <a:endParaRPr lang="fr-FR" sz="1600" dirty="0"/>
          </a:p>
          <a:p>
            <a:pPr algn="just"/>
            <a:r>
              <a:rPr lang="fr-FR" sz="1800" dirty="0">
                <a:solidFill>
                  <a:schemeClr val="accent6">
                    <a:lumMod val="75000"/>
                  </a:schemeClr>
                </a:solidFill>
              </a:rPr>
              <a:t>Un potentiel de Service non utilisé est perdu, </a:t>
            </a:r>
            <a:r>
              <a:rPr lang="fr-FR" sz="1800" b="1" dirty="0">
                <a:solidFill>
                  <a:schemeClr val="accent6">
                    <a:lumMod val="75000"/>
                  </a:schemeClr>
                </a:solidFill>
              </a:rPr>
              <a:t>le service ne peut être stocké</a:t>
            </a:r>
          </a:p>
          <a:p>
            <a:pPr marL="0" indent="0" algn="just">
              <a:buNone/>
            </a:pPr>
            <a:endParaRPr lang="fr-FR" sz="1800" dirty="0">
              <a:solidFill>
                <a:schemeClr val="accent6">
                  <a:lumMod val="75000"/>
                </a:schemeClr>
              </a:solidFill>
            </a:endParaRPr>
          </a:p>
          <a:p>
            <a:pPr algn="just"/>
            <a:r>
              <a:rPr lang="fr-FR" sz="1800" dirty="0">
                <a:solidFill>
                  <a:schemeClr val="accent6">
                    <a:lumMod val="75000"/>
                  </a:schemeClr>
                </a:solidFill>
              </a:rPr>
              <a:t>Le potentiel de service est strictement limité (ex : si un hôtel a 60 chambres, il n’en a pas 61. Cette notion de périssabilité est extrêmement contraignante : le </a:t>
            </a:r>
            <a:r>
              <a:rPr lang="fr-FR" sz="1800" b="1" dirty="0" err="1">
                <a:solidFill>
                  <a:schemeClr val="accent6">
                    <a:lumMod val="75000"/>
                  </a:schemeClr>
                </a:solidFill>
              </a:rPr>
              <a:t>Yield</a:t>
            </a:r>
            <a:r>
              <a:rPr lang="fr-FR" sz="1800" b="1" dirty="0">
                <a:solidFill>
                  <a:schemeClr val="accent6">
                    <a:lumMod val="75000"/>
                  </a:schemeClr>
                </a:solidFill>
              </a:rPr>
              <a:t> management </a:t>
            </a:r>
            <a:r>
              <a:rPr lang="fr-FR" sz="1800" dirty="0">
                <a:solidFill>
                  <a:schemeClr val="accent6">
                    <a:lumMod val="75000"/>
                  </a:schemeClr>
                </a:solidFill>
              </a:rPr>
              <a:t>est payé pour maximiser la capacité du service (optimiser l’occupation des chambres dans l’hôtellerie).</a:t>
            </a:r>
          </a:p>
          <a:p>
            <a:endParaRPr lang="fr-FR" sz="1600"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341</a:t>
            </a:fld>
            <a:endParaRPr lang="fr-FR"/>
          </a:p>
        </p:txBody>
      </p:sp>
      <p:sp>
        <p:nvSpPr>
          <p:cNvPr id="9" name="Rectangle 10"/>
          <p:cNvSpPr txBox="1">
            <a:spLocks noChangeArrowheads="1"/>
          </p:cNvSpPr>
          <p:nvPr/>
        </p:nvSpPr>
        <p:spPr>
          <a:xfrm>
            <a:off x="1915023" y="310470"/>
            <a:ext cx="4673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0" name="Text Box 5"/>
          <p:cNvSpPr txBox="1">
            <a:spLocks noChangeArrowheads="1"/>
          </p:cNvSpPr>
          <p:nvPr/>
        </p:nvSpPr>
        <p:spPr bwMode="auto">
          <a:xfrm>
            <a:off x="827584" y="1285998"/>
            <a:ext cx="3168650" cy="396875"/>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 name="AutoShape 7"/>
          <p:cNvSpPr>
            <a:spLocks noChangeArrowheads="1"/>
          </p:cNvSpPr>
          <p:nvPr/>
        </p:nvSpPr>
        <p:spPr bwMode="auto">
          <a:xfrm rot="5400000">
            <a:off x="4146878" y="1285998"/>
            <a:ext cx="360362"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
        <p:nvSpPr>
          <p:cNvPr id="5" name="Rectangle 4"/>
          <p:cNvSpPr/>
          <p:nvPr/>
        </p:nvSpPr>
        <p:spPr>
          <a:xfrm>
            <a:off x="588275" y="5085184"/>
            <a:ext cx="8064896" cy="1015663"/>
          </a:xfrm>
          <a:prstGeom prst="rect">
            <a:avLst/>
          </a:prstGeom>
        </p:spPr>
        <p:txBody>
          <a:bodyPr wrap="square">
            <a:spAutoFit/>
          </a:bodyPr>
          <a:lstStyle/>
          <a:p>
            <a:pPr algn="just"/>
            <a:r>
              <a:rPr lang="fr-FR" sz="1200" dirty="0">
                <a:solidFill>
                  <a:schemeClr val="accent6">
                    <a:lumMod val="75000"/>
                  </a:schemeClr>
                </a:solidFill>
              </a:rPr>
              <a:t>Le </a:t>
            </a:r>
            <a:r>
              <a:rPr lang="fr-FR" sz="1200" b="1" i="1" dirty="0" err="1">
                <a:solidFill>
                  <a:schemeClr val="accent6">
                    <a:lumMod val="75000"/>
                  </a:schemeClr>
                </a:solidFill>
              </a:rPr>
              <a:t>yield</a:t>
            </a:r>
            <a:r>
              <a:rPr lang="fr-FR" sz="1200" b="1" i="1" dirty="0">
                <a:solidFill>
                  <a:schemeClr val="accent6">
                    <a:lumMod val="75000"/>
                  </a:schemeClr>
                </a:solidFill>
              </a:rPr>
              <a:t> management</a:t>
            </a:r>
            <a:r>
              <a:rPr lang="fr-FR" sz="1200" dirty="0">
                <a:solidFill>
                  <a:schemeClr val="accent6">
                    <a:lumMod val="75000"/>
                  </a:schemeClr>
                </a:solidFill>
              </a:rPr>
              <a:t> - de l'anglais </a:t>
            </a:r>
            <a:r>
              <a:rPr lang="fr-FR" sz="1200" i="1" dirty="0">
                <a:solidFill>
                  <a:schemeClr val="accent6">
                    <a:lumMod val="75000"/>
                  </a:schemeClr>
                </a:solidFill>
              </a:rPr>
              <a:t>to </a:t>
            </a:r>
            <a:r>
              <a:rPr lang="fr-FR" sz="1200" i="1" dirty="0" err="1">
                <a:solidFill>
                  <a:schemeClr val="accent6">
                    <a:lumMod val="75000"/>
                  </a:schemeClr>
                </a:solidFill>
              </a:rPr>
              <a:t>yield</a:t>
            </a:r>
            <a:r>
              <a:rPr lang="fr-FR" sz="1200" dirty="0">
                <a:solidFill>
                  <a:schemeClr val="accent6">
                    <a:lumMod val="75000"/>
                  </a:schemeClr>
                </a:solidFill>
              </a:rPr>
              <a:t>, « se plier à », » céder à » - est un système de gestion tarifaire des capacités disponibles telles des chambres en hôtellerie ou des sièges dans le transport aérien et ferroviaire, qui a pour objectif l'optimisation du remplissage et du chiffre d'affaires.</a:t>
            </a:r>
          </a:p>
          <a:p>
            <a:pPr algn="just"/>
            <a:r>
              <a:rPr lang="fr-FR" sz="1200" dirty="0">
                <a:solidFill>
                  <a:schemeClr val="accent6">
                    <a:lumMod val="75000"/>
                  </a:schemeClr>
                </a:solidFill>
              </a:rPr>
              <a:t>On l'appelle également </a:t>
            </a:r>
            <a:r>
              <a:rPr lang="fr-FR" sz="1200" i="1" dirty="0">
                <a:solidFill>
                  <a:schemeClr val="accent6">
                    <a:lumMod val="75000"/>
                  </a:schemeClr>
                </a:solidFill>
              </a:rPr>
              <a:t>revenue management</a:t>
            </a:r>
            <a:r>
              <a:rPr lang="fr-FR" sz="1200" dirty="0">
                <a:solidFill>
                  <a:schemeClr val="accent6">
                    <a:lumMod val="75000"/>
                  </a:schemeClr>
                </a:solidFill>
              </a:rPr>
              <a:t>, ou encore de manière restrictive </a:t>
            </a:r>
            <a:r>
              <a:rPr lang="fr-FR" sz="1200" i="1" dirty="0">
                <a:solidFill>
                  <a:schemeClr val="accent6">
                    <a:lumMod val="75000"/>
                  </a:schemeClr>
                </a:solidFill>
              </a:rPr>
              <a:t>tarification en temps réel</a:t>
            </a:r>
            <a:r>
              <a:rPr lang="fr-FR" sz="1200" dirty="0">
                <a:solidFill>
                  <a:schemeClr val="accent6">
                    <a:lumMod val="75000"/>
                  </a:schemeClr>
                </a:solidFill>
              </a:rPr>
              <a:t> ou tarification différenciée</a:t>
            </a:r>
            <a:r>
              <a:rPr lang="fr-FR" sz="1200" baseline="30000" dirty="0">
                <a:solidFill>
                  <a:schemeClr val="accent6">
                    <a:lumMod val="75000"/>
                  </a:schemeClr>
                </a:solidFill>
              </a:rPr>
              <a:t>.</a:t>
            </a:r>
            <a:endParaRPr lang="fr-FR" sz="1200" dirty="0">
              <a:solidFill>
                <a:schemeClr val="accent6">
                  <a:lumMod val="75000"/>
                </a:schemeClr>
              </a:solidFill>
            </a:endParaRPr>
          </a:p>
        </p:txBody>
      </p:sp>
      <p:sp>
        <p:nvSpPr>
          <p:cNvPr id="12" name="Text Box 6"/>
          <p:cNvSpPr txBox="1">
            <a:spLocks noChangeArrowheads="1"/>
          </p:cNvSpPr>
          <p:nvPr/>
        </p:nvSpPr>
        <p:spPr bwMode="auto">
          <a:xfrm>
            <a:off x="4737310" y="1237579"/>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Tree>
    <p:extLst>
      <p:ext uri="{BB962C8B-B14F-4D97-AF65-F5344CB8AC3E}">
        <p14:creationId xmlns:p14="http://schemas.microsoft.com/office/powerpoint/2010/main" val="806183488"/>
      </p:ext>
    </p:extLst>
  </p:cSld>
  <p:clrMapOvr>
    <a:masterClrMapping/>
  </p:clrMapOvr>
  <p:transition spd="med">
    <p:randomBar/>
  </p:transition>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212259" y="2204864"/>
            <a:ext cx="8229600" cy="504056"/>
          </a:xfrm>
          <a:prstGeom prst="rect">
            <a:avLst/>
          </a:prstGeom>
        </p:spPr>
        <p:txBody>
          <a:bodyPr/>
          <a:lstStyle/>
          <a:p>
            <a:r>
              <a:rPr lang="fr-FR" sz="1600" b="1" dirty="0">
                <a:solidFill>
                  <a:schemeClr val="accent6">
                    <a:lumMod val="75000"/>
                  </a:schemeClr>
                </a:solidFill>
              </a:rPr>
              <a:t>FINANCIER</a:t>
            </a:r>
          </a:p>
        </p:txBody>
      </p:sp>
      <p:sp>
        <p:nvSpPr>
          <p:cNvPr id="3" name="Espace réservé du contenu 2"/>
          <p:cNvSpPr>
            <a:spLocks noGrp="1"/>
          </p:cNvSpPr>
          <p:nvPr>
            <p:ph idx="4294967295"/>
          </p:nvPr>
        </p:nvSpPr>
        <p:spPr>
          <a:xfrm>
            <a:off x="392440" y="2852936"/>
            <a:ext cx="8229600" cy="3429000"/>
          </a:xfrm>
          <a:prstGeom prst="rect">
            <a:avLst/>
          </a:prstGeom>
        </p:spPr>
        <p:txBody>
          <a:bodyPr/>
          <a:lstStyle/>
          <a:p>
            <a:pPr marL="0" indent="0">
              <a:buNone/>
            </a:pPr>
            <a:endParaRPr lang="fr-FR" sz="1600" dirty="0">
              <a:solidFill>
                <a:schemeClr val="accent6">
                  <a:lumMod val="75000"/>
                </a:schemeClr>
              </a:solidFill>
            </a:endParaRPr>
          </a:p>
          <a:p>
            <a:pPr algn="just"/>
            <a:r>
              <a:rPr lang="fr-FR" sz="1800" dirty="0">
                <a:solidFill>
                  <a:schemeClr val="accent6">
                    <a:lumMod val="75000"/>
                  </a:schemeClr>
                </a:solidFill>
              </a:rPr>
              <a:t>Le poids prédominant des frais fixes : </a:t>
            </a:r>
            <a:r>
              <a:rPr lang="fr-FR" sz="1800" b="1" dirty="0">
                <a:solidFill>
                  <a:schemeClr val="accent6">
                    <a:lumMod val="75000"/>
                  </a:schemeClr>
                </a:solidFill>
              </a:rPr>
              <a:t>les frais fixes sont très élevés au regard des coûts variables </a:t>
            </a:r>
            <a:r>
              <a:rPr lang="fr-FR" sz="1800" dirty="0">
                <a:solidFill>
                  <a:schemeClr val="accent6">
                    <a:lumMod val="75000"/>
                  </a:schemeClr>
                </a:solidFill>
              </a:rPr>
              <a:t>(frais de personnel et d’infrastructure). Le seuil de rentabilité n’a pas le même sens que pour les produits </a:t>
            </a:r>
          </a:p>
          <a:p>
            <a:pPr marL="0" indent="0" algn="just">
              <a:buNone/>
            </a:pPr>
            <a:endParaRPr lang="fr-FR" sz="1600" dirty="0">
              <a:solidFill>
                <a:schemeClr val="accent6">
                  <a:lumMod val="75000"/>
                </a:schemeClr>
              </a:solidFill>
            </a:endParaRPr>
          </a:p>
          <a:p>
            <a:pPr marL="0" indent="0" algn="just">
              <a:buNone/>
            </a:pPr>
            <a:r>
              <a:rPr lang="fr-FR" sz="1200" dirty="0">
                <a:solidFill>
                  <a:schemeClr val="accent6">
                    <a:lumMod val="75000"/>
                  </a:schemeClr>
                </a:solidFill>
              </a:rPr>
              <a:t>(ex : un hôtel à 100 chambres  et un seuil de rentabilité de 60%,a quasiment que des frais fixes en hôtellerie, maison de retraite aussi… en dessous de 60 chambres vendues, perte sèche puisqu’il n’y a pas d’économie de coûts variables mais à l’inverse, à partir de la 61 € de chambres vendues, c’est quasiment du bénéfice net)</a:t>
            </a: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342</a:t>
            </a:fld>
            <a:endParaRPr lang="fr-FR"/>
          </a:p>
        </p:txBody>
      </p:sp>
      <p:sp>
        <p:nvSpPr>
          <p:cNvPr id="9" name="Rectangle 10"/>
          <p:cNvSpPr txBox="1">
            <a:spLocks noChangeArrowheads="1"/>
          </p:cNvSpPr>
          <p:nvPr/>
        </p:nvSpPr>
        <p:spPr>
          <a:xfrm>
            <a:off x="2123729" y="418307"/>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0" name="Text Box 5"/>
          <p:cNvSpPr txBox="1">
            <a:spLocks noChangeArrowheads="1"/>
          </p:cNvSpPr>
          <p:nvPr/>
        </p:nvSpPr>
        <p:spPr bwMode="auto">
          <a:xfrm>
            <a:off x="827584" y="128599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2" name="AutoShape 7"/>
          <p:cNvSpPr>
            <a:spLocks noChangeArrowheads="1"/>
          </p:cNvSpPr>
          <p:nvPr/>
        </p:nvSpPr>
        <p:spPr bwMode="auto">
          <a:xfrm rot="5400000">
            <a:off x="4146878" y="128599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1" name="Text Box 6"/>
          <p:cNvSpPr txBox="1">
            <a:spLocks noChangeArrowheads="1"/>
          </p:cNvSpPr>
          <p:nvPr/>
        </p:nvSpPr>
        <p:spPr bwMode="auto">
          <a:xfrm>
            <a:off x="4716463" y="1237579"/>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Tree>
    <p:extLst>
      <p:ext uri="{BB962C8B-B14F-4D97-AF65-F5344CB8AC3E}">
        <p14:creationId xmlns:p14="http://schemas.microsoft.com/office/powerpoint/2010/main" val="2021048123"/>
      </p:ext>
    </p:extLst>
  </p:cSld>
  <p:clrMapOvr>
    <a:masterClrMapping/>
  </p:clrMapOvr>
  <p:transition spd="med">
    <p:randomBar/>
  </p:transition>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212258" y="1700808"/>
            <a:ext cx="8229600" cy="504056"/>
          </a:xfrm>
          <a:prstGeom prst="rect">
            <a:avLst/>
          </a:prstGeom>
        </p:spPr>
        <p:txBody>
          <a:bodyPr/>
          <a:lstStyle/>
          <a:p>
            <a:r>
              <a:rPr lang="fr-FR" sz="1600" b="1" dirty="0">
                <a:solidFill>
                  <a:schemeClr val="accent6">
                    <a:lumMod val="75000"/>
                  </a:schemeClr>
                </a:solidFill>
              </a:rPr>
              <a:t>MUTATIONS RÉCENTES</a:t>
            </a:r>
          </a:p>
        </p:txBody>
      </p:sp>
      <p:sp>
        <p:nvSpPr>
          <p:cNvPr id="3" name="Espace réservé du contenu 2"/>
          <p:cNvSpPr>
            <a:spLocks noGrp="1"/>
          </p:cNvSpPr>
          <p:nvPr>
            <p:ph idx="4294967295"/>
          </p:nvPr>
        </p:nvSpPr>
        <p:spPr>
          <a:xfrm>
            <a:off x="186760" y="2132856"/>
            <a:ext cx="8640960" cy="4320480"/>
          </a:xfrm>
          <a:prstGeom prst="rect">
            <a:avLst/>
          </a:prstGeom>
        </p:spPr>
        <p:txBody>
          <a:bodyPr/>
          <a:lstStyle/>
          <a:p>
            <a:pPr marL="0" indent="0" algn="just">
              <a:buNone/>
            </a:pPr>
            <a:r>
              <a:rPr lang="fr-FR" sz="1600" dirty="0">
                <a:solidFill>
                  <a:srgbClr val="3333CC"/>
                </a:solidFill>
              </a:rPr>
              <a:t>• </a:t>
            </a:r>
            <a:r>
              <a:rPr lang="fr-FR" sz="1600" dirty="0">
                <a:solidFill>
                  <a:schemeClr val="accent6">
                    <a:lumMod val="75000"/>
                  </a:schemeClr>
                </a:solidFill>
              </a:rPr>
              <a:t>Poids croissant des services </a:t>
            </a:r>
            <a:r>
              <a:rPr lang="fr-FR" sz="1600" b="1" dirty="0">
                <a:solidFill>
                  <a:schemeClr val="accent6">
                    <a:lumMod val="75000"/>
                  </a:schemeClr>
                </a:solidFill>
              </a:rPr>
              <a:t>+ de 80% du PIB </a:t>
            </a:r>
            <a:r>
              <a:rPr lang="fr-FR" sz="1600" dirty="0">
                <a:solidFill>
                  <a:schemeClr val="accent6">
                    <a:lumMod val="75000"/>
                  </a:schemeClr>
                </a:solidFill>
              </a:rPr>
              <a:t>des pays riches (ex : agriculteurs réfléchissent à la manière de développer des services pour gagner de la valeur ajoutée à leurs produits)</a:t>
            </a:r>
          </a:p>
          <a:p>
            <a:pPr marL="0" indent="0" algn="just">
              <a:buNone/>
            </a:pPr>
            <a:endParaRPr lang="fr-FR" sz="500" dirty="0">
              <a:solidFill>
                <a:schemeClr val="accent6">
                  <a:lumMod val="75000"/>
                </a:schemeClr>
              </a:solidFill>
            </a:endParaRPr>
          </a:p>
          <a:p>
            <a:pPr marL="0" indent="0" algn="just">
              <a:buNone/>
            </a:pPr>
            <a:r>
              <a:rPr lang="fr-FR" sz="1600" dirty="0">
                <a:solidFill>
                  <a:schemeClr val="accent6">
                    <a:lumMod val="75000"/>
                  </a:schemeClr>
                </a:solidFill>
              </a:rPr>
              <a:t>• Dérégulation (= </a:t>
            </a:r>
            <a:r>
              <a:rPr lang="fr-FR" sz="1600" b="1" dirty="0">
                <a:solidFill>
                  <a:schemeClr val="accent6">
                    <a:lumMod val="75000"/>
                  </a:schemeClr>
                </a:solidFill>
              </a:rPr>
              <a:t>déréglementation et privatisation </a:t>
            </a:r>
            <a:r>
              <a:rPr lang="fr-FR" sz="1600" dirty="0">
                <a:solidFill>
                  <a:schemeClr val="accent6">
                    <a:lumMod val="75000"/>
                  </a:schemeClr>
                </a:solidFill>
              </a:rPr>
              <a:t>(tendance de puis années 80, ex fournisseurs d’énergie)</a:t>
            </a:r>
          </a:p>
          <a:p>
            <a:pPr marL="0" indent="0" algn="just">
              <a:buNone/>
            </a:pPr>
            <a:endParaRPr lang="fr-FR" sz="500" dirty="0">
              <a:solidFill>
                <a:schemeClr val="accent6">
                  <a:lumMod val="75000"/>
                </a:schemeClr>
              </a:solidFill>
            </a:endParaRPr>
          </a:p>
          <a:p>
            <a:pPr marL="0" indent="0" algn="just">
              <a:buNone/>
            </a:pPr>
            <a:r>
              <a:rPr lang="fr-FR" sz="1600" dirty="0">
                <a:solidFill>
                  <a:schemeClr val="accent6">
                    <a:lumMod val="75000"/>
                  </a:schemeClr>
                </a:solidFill>
              </a:rPr>
              <a:t>• </a:t>
            </a:r>
            <a:r>
              <a:rPr lang="fr-FR" sz="1600" b="1" dirty="0">
                <a:solidFill>
                  <a:schemeClr val="accent6">
                    <a:lumMod val="75000"/>
                  </a:schemeClr>
                </a:solidFill>
              </a:rPr>
              <a:t>Boom et innovation technologique </a:t>
            </a:r>
            <a:r>
              <a:rPr lang="fr-FR" sz="1600" dirty="0">
                <a:solidFill>
                  <a:schemeClr val="accent6">
                    <a:lumMod val="75000"/>
                  </a:schemeClr>
                </a:solidFill>
              </a:rPr>
              <a:t>(ex Google) -</a:t>
            </a:r>
            <a:r>
              <a:rPr lang="fr-FR" sz="1600" b="1" dirty="0" err="1">
                <a:solidFill>
                  <a:srgbClr val="FF0000"/>
                </a:solidFill>
              </a:rPr>
              <a:t>Tourisnaute</a:t>
            </a:r>
            <a:endParaRPr lang="fr-FR" sz="1600" b="1" dirty="0">
              <a:solidFill>
                <a:srgbClr val="FF0000"/>
              </a:solidFill>
            </a:endParaRPr>
          </a:p>
          <a:p>
            <a:pPr marL="0" indent="0" algn="just">
              <a:buNone/>
            </a:pPr>
            <a:endParaRPr lang="fr-FR" sz="500" dirty="0">
              <a:solidFill>
                <a:schemeClr val="accent6">
                  <a:lumMod val="75000"/>
                </a:schemeClr>
              </a:solidFill>
            </a:endParaRPr>
          </a:p>
          <a:p>
            <a:pPr marL="0" indent="0" algn="just">
              <a:buNone/>
            </a:pPr>
            <a:r>
              <a:rPr lang="fr-FR" sz="1600" dirty="0">
                <a:solidFill>
                  <a:schemeClr val="accent6">
                    <a:lumMod val="75000"/>
                  </a:schemeClr>
                </a:solidFill>
              </a:rPr>
              <a:t>• Une désintermédiation croissante </a:t>
            </a:r>
            <a:r>
              <a:rPr lang="fr-FR" sz="1600" b="1" dirty="0">
                <a:solidFill>
                  <a:schemeClr val="accent6">
                    <a:lumMod val="75000"/>
                  </a:schemeClr>
                </a:solidFill>
              </a:rPr>
              <a:t>suppression des intermédiaires</a:t>
            </a:r>
            <a:r>
              <a:rPr lang="fr-FR" sz="1600" dirty="0">
                <a:solidFill>
                  <a:schemeClr val="accent6">
                    <a:lumMod val="75000"/>
                  </a:schemeClr>
                </a:solidFill>
              </a:rPr>
              <a:t>, le consommateur a de plus en plus la volonté d’arriver aux services plus directement, ex : préparer ses vacances sans agences de voyages</a:t>
            </a:r>
          </a:p>
          <a:p>
            <a:pPr marL="0" indent="0" algn="just">
              <a:buNone/>
            </a:pPr>
            <a:endParaRPr lang="fr-FR" sz="500" dirty="0">
              <a:solidFill>
                <a:schemeClr val="accent6">
                  <a:lumMod val="75000"/>
                </a:schemeClr>
              </a:solidFill>
            </a:endParaRPr>
          </a:p>
          <a:p>
            <a:pPr marL="0" indent="0" algn="just">
              <a:buNone/>
            </a:pPr>
            <a:r>
              <a:rPr lang="fr-FR" sz="1600" dirty="0">
                <a:solidFill>
                  <a:schemeClr val="accent6">
                    <a:lumMod val="75000"/>
                  </a:schemeClr>
                </a:solidFill>
              </a:rPr>
              <a:t>• Des </a:t>
            </a:r>
            <a:r>
              <a:rPr lang="fr-FR" sz="1600" b="1" dirty="0">
                <a:solidFill>
                  <a:schemeClr val="accent6">
                    <a:lumMod val="75000"/>
                  </a:schemeClr>
                </a:solidFill>
              </a:rPr>
              <a:t>gains énormes grâce aux NTIC </a:t>
            </a:r>
            <a:r>
              <a:rPr lang="fr-FR" sz="1600" dirty="0">
                <a:solidFill>
                  <a:schemeClr val="accent6">
                    <a:lumMod val="75000"/>
                  </a:schemeClr>
                </a:solidFill>
              </a:rPr>
              <a:t>(ex également </a:t>
            </a:r>
            <a:r>
              <a:rPr lang="fr-FR" sz="1600" dirty="0" err="1">
                <a:solidFill>
                  <a:schemeClr val="accent6">
                    <a:lumMod val="75000"/>
                  </a:schemeClr>
                </a:solidFill>
              </a:rPr>
              <a:t>e.learning</a:t>
            </a:r>
            <a:r>
              <a:rPr lang="fr-FR" sz="1600" dirty="0">
                <a:solidFill>
                  <a:schemeClr val="accent6">
                    <a:lumMod val="75000"/>
                  </a:schemeClr>
                </a:solidFill>
              </a:rPr>
              <a:t> contact ? surtout ne pas confondre la quantité et la qualité de contact qui a une influence sur la fidélisation langue allemande /français rentabilité ou développement = quel objectif ?)</a:t>
            </a:r>
          </a:p>
          <a:p>
            <a:pPr marL="0" indent="0" algn="just">
              <a:buNone/>
            </a:pPr>
            <a:endParaRPr lang="fr-FR" sz="500" dirty="0">
              <a:solidFill>
                <a:schemeClr val="accent6">
                  <a:lumMod val="75000"/>
                </a:schemeClr>
              </a:solidFill>
            </a:endParaRPr>
          </a:p>
          <a:p>
            <a:pPr marL="0" indent="0" algn="just">
              <a:buNone/>
            </a:pPr>
            <a:r>
              <a:rPr lang="fr-FR" sz="1600" dirty="0">
                <a:solidFill>
                  <a:schemeClr val="accent6">
                    <a:lumMod val="75000"/>
                  </a:schemeClr>
                </a:solidFill>
              </a:rPr>
              <a:t>• Un </a:t>
            </a:r>
            <a:r>
              <a:rPr lang="fr-FR" sz="1600" b="1" dirty="0">
                <a:solidFill>
                  <a:schemeClr val="accent6">
                    <a:lumMod val="75000"/>
                  </a:schemeClr>
                </a:solidFill>
              </a:rPr>
              <a:t>nouveau consommateur </a:t>
            </a:r>
            <a:r>
              <a:rPr lang="fr-FR" sz="1600" dirty="0">
                <a:solidFill>
                  <a:schemeClr val="accent6">
                    <a:lumMod val="75000"/>
                  </a:schemeClr>
                </a:solidFill>
              </a:rPr>
              <a:t>: actif ou sénior quelques soit son sexe, plus éduqué, plus anxieux, plus urbain, plus exigeant, durée de vie plus longue…</a:t>
            </a:r>
          </a:p>
          <a:p>
            <a:pPr marL="0" indent="0">
              <a:buNone/>
            </a:pPr>
            <a:endParaRPr lang="fr-FR" sz="1600" dirty="0">
              <a:solidFill>
                <a:schemeClr val="accent6">
                  <a:lumMod val="75000"/>
                </a:schemeClr>
              </a:solidFill>
            </a:endParaRP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343</a:t>
            </a:fld>
            <a:endParaRPr lang="fr-FR"/>
          </a:p>
        </p:txBody>
      </p:sp>
      <p:sp>
        <p:nvSpPr>
          <p:cNvPr id="9" name="Rectangle 10"/>
          <p:cNvSpPr txBox="1">
            <a:spLocks noChangeArrowheads="1"/>
          </p:cNvSpPr>
          <p:nvPr/>
        </p:nvSpPr>
        <p:spPr>
          <a:xfrm>
            <a:off x="2323851" y="172564"/>
            <a:ext cx="426437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10" name="Text Box 5"/>
          <p:cNvSpPr txBox="1">
            <a:spLocks noChangeArrowheads="1"/>
          </p:cNvSpPr>
          <p:nvPr/>
        </p:nvSpPr>
        <p:spPr bwMode="auto">
          <a:xfrm>
            <a:off x="822261" y="1069304"/>
            <a:ext cx="3168650" cy="396875"/>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 name="AutoShape 7"/>
          <p:cNvSpPr>
            <a:spLocks noChangeArrowheads="1"/>
          </p:cNvSpPr>
          <p:nvPr/>
        </p:nvSpPr>
        <p:spPr bwMode="auto">
          <a:xfrm rot="5400000">
            <a:off x="4146878" y="1087560"/>
            <a:ext cx="360362"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
        <p:nvSpPr>
          <p:cNvPr id="12" name="Text Box 6"/>
          <p:cNvSpPr txBox="1">
            <a:spLocks noChangeArrowheads="1"/>
          </p:cNvSpPr>
          <p:nvPr/>
        </p:nvSpPr>
        <p:spPr bwMode="auto">
          <a:xfrm>
            <a:off x="4683352" y="1039141"/>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Tree>
    <p:extLst>
      <p:ext uri="{BB962C8B-B14F-4D97-AF65-F5344CB8AC3E}">
        <p14:creationId xmlns:p14="http://schemas.microsoft.com/office/powerpoint/2010/main" val="3813850739"/>
      </p:ext>
    </p:extLst>
  </p:cSld>
  <p:clrMapOvr>
    <a:masterClrMapping/>
  </p:clrMapOvr>
  <p:transition spd="med">
    <p:randomBar/>
  </p:transition>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32078" y="2204864"/>
            <a:ext cx="8229600" cy="504056"/>
          </a:xfrm>
          <a:prstGeom prst="rect">
            <a:avLst/>
          </a:prstGeom>
        </p:spPr>
        <p:txBody>
          <a:bodyPr/>
          <a:lstStyle/>
          <a:p>
            <a:r>
              <a:rPr lang="fr-FR" sz="1600" b="1" dirty="0">
                <a:solidFill>
                  <a:schemeClr val="accent6">
                    <a:lumMod val="75000"/>
                  </a:schemeClr>
                </a:solidFill>
              </a:rPr>
              <a:t>CONTACT CLIENT/FOURNISSEUR</a:t>
            </a:r>
          </a:p>
        </p:txBody>
      </p:sp>
      <p:sp>
        <p:nvSpPr>
          <p:cNvPr id="3" name="Espace réservé du contenu 2"/>
          <p:cNvSpPr>
            <a:spLocks noGrp="1"/>
          </p:cNvSpPr>
          <p:nvPr>
            <p:ph idx="4294967295"/>
          </p:nvPr>
        </p:nvSpPr>
        <p:spPr>
          <a:xfrm>
            <a:off x="392440" y="2780928"/>
            <a:ext cx="8229600" cy="3456384"/>
          </a:xfrm>
          <a:prstGeom prst="rect">
            <a:avLst/>
          </a:prstGeom>
        </p:spPr>
        <p:txBody>
          <a:bodyPr/>
          <a:lstStyle/>
          <a:p>
            <a:pPr marL="0" indent="0" algn="just">
              <a:buNone/>
            </a:pPr>
            <a:r>
              <a:rPr lang="fr-FR" sz="1800" dirty="0">
                <a:solidFill>
                  <a:srgbClr val="3333CC"/>
                </a:solidFill>
              </a:rPr>
              <a:t>• </a:t>
            </a:r>
            <a:r>
              <a:rPr lang="fr-FR" sz="1800" b="1" dirty="0">
                <a:solidFill>
                  <a:schemeClr val="accent6">
                    <a:lumMod val="75000"/>
                  </a:schemeClr>
                </a:solidFill>
              </a:rPr>
              <a:t>Le contact </a:t>
            </a:r>
            <a:r>
              <a:rPr lang="fr-FR" sz="1800" dirty="0">
                <a:solidFill>
                  <a:schemeClr val="accent6">
                    <a:lumMod val="75000"/>
                  </a:schemeClr>
                </a:solidFill>
              </a:rPr>
              <a:t>client/</a:t>
            </a:r>
            <a:r>
              <a:rPr lang="fr-FR" sz="1800" b="1" dirty="0">
                <a:solidFill>
                  <a:schemeClr val="accent6">
                    <a:lumMod val="75000"/>
                  </a:schemeClr>
                </a:solidFill>
              </a:rPr>
              <a:t>usagers</a:t>
            </a:r>
            <a:r>
              <a:rPr lang="fr-FR" sz="1800" dirty="0">
                <a:solidFill>
                  <a:schemeClr val="accent6">
                    <a:lumMod val="75000"/>
                  </a:schemeClr>
                </a:solidFill>
              </a:rPr>
              <a:t>/bénéficiaire (la terminologie change)-fournisseur est inévitable, il fait partie intégrante du service : </a:t>
            </a:r>
          </a:p>
          <a:p>
            <a:pPr marL="0" indent="0" algn="just">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Le but est d’être proche du client sans que cela coûte cher (sur un marché relativement large, les choses sont plus compliquées car il faut traiter plusieurs segments, plusieurs niveaux de gamme, ex : banque client lambda gestion de patrimoine). </a:t>
            </a:r>
          </a:p>
          <a:p>
            <a:pPr marL="0" indent="0" algn="just">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En B2B, les niveaux d’importance en volume entre 2 clients peuvent varier de 1 à 1000. Forcément il faut des approches différentes et adapter le service = service one-to-one (</a:t>
            </a:r>
            <a:r>
              <a:rPr lang="fr-FR" sz="1800" b="1" dirty="0">
                <a:solidFill>
                  <a:schemeClr val="accent6">
                    <a:lumMod val="75000"/>
                  </a:schemeClr>
                </a:solidFill>
              </a:rPr>
              <a:t>customisation).</a:t>
            </a: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344</a:t>
            </a:fld>
            <a:endParaRPr lang="fr-FR"/>
          </a:p>
        </p:txBody>
      </p:sp>
      <p:sp>
        <p:nvSpPr>
          <p:cNvPr id="9" name="Rectangle 10"/>
          <p:cNvSpPr txBox="1">
            <a:spLocks noChangeArrowheads="1"/>
          </p:cNvSpPr>
          <p:nvPr/>
        </p:nvSpPr>
        <p:spPr>
          <a:xfrm>
            <a:off x="1979713" y="347986"/>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0" name="Text Box 5"/>
          <p:cNvSpPr txBox="1">
            <a:spLocks noChangeArrowheads="1"/>
          </p:cNvSpPr>
          <p:nvPr/>
        </p:nvSpPr>
        <p:spPr bwMode="auto">
          <a:xfrm>
            <a:off x="766634" y="1410616"/>
            <a:ext cx="3168650" cy="396875"/>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 name="AutoShape 7"/>
          <p:cNvSpPr>
            <a:spLocks noChangeArrowheads="1"/>
          </p:cNvSpPr>
          <p:nvPr/>
        </p:nvSpPr>
        <p:spPr bwMode="auto">
          <a:xfrm rot="5400000">
            <a:off x="4146878" y="1410616"/>
            <a:ext cx="360362" cy="360362"/>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
        <p:nvSpPr>
          <p:cNvPr id="12" name="Text Box 6"/>
          <p:cNvSpPr txBox="1">
            <a:spLocks noChangeArrowheads="1"/>
          </p:cNvSpPr>
          <p:nvPr/>
        </p:nvSpPr>
        <p:spPr bwMode="auto">
          <a:xfrm>
            <a:off x="4716463" y="1341438"/>
            <a:ext cx="26638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Biens &amp; Services</a:t>
            </a:r>
          </a:p>
        </p:txBody>
      </p:sp>
    </p:spTree>
    <p:extLst>
      <p:ext uri="{BB962C8B-B14F-4D97-AF65-F5344CB8AC3E}">
        <p14:creationId xmlns:p14="http://schemas.microsoft.com/office/powerpoint/2010/main" val="2585893057"/>
      </p:ext>
    </p:extLst>
  </p:cSld>
  <p:clrMapOvr>
    <a:masterClrMapping/>
  </p:clrMapOvr>
  <p:transition spd="med">
    <p:randomBar/>
  </p:transition>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345</a:t>
            </a:fld>
            <a:endParaRPr lang="fr-FR" dirty="0"/>
          </a:p>
        </p:txBody>
      </p:sp>
      <p:sp>
        <p:nvSpPr>
          <p:cNvPr id="3" name="Rectangle 2"/>
          <p:cNvSpPr/>
          <p:nvPr/>
        </p:nvSpPr>
        <p:spPr>
          <a:xfrm>
            <a:off x="867491" y="5445224"/>
            <a:ext cx="7272808" cy="646331"/>
          </a:xfrm>
          <a:prstGeom prst="rect">
            <a:avLst/>
          </a:prstGeom>
        </p:spPr>
        <p:txBody>
          <a:bodyPr wrap="square">
            <a:spAutoFit/>
          </a:bodyPr>
          <a:lstStyle/>
          <a:p>
            <a:pPr lvl="0" algn="just"/>
            <a:r>
              <a:rPr lang="fr-FR" sz="1800" b="1" dirty="0">
                <a:solidFill>
                  <a:schemeClr val="accent6">
                    <a:lumMod val="75000"/>
                  </a:schemeClr>
                </a:solidFill>
              </a:rPr>
              <a:t>Service</a:t>
            </a:r>
            <a:r>
              <a:rPr lang="fr-FR" sz="1800" dirty="0">
                <a:solidFill>
                  <a:schemeClr val="accent6">
                    <a:lumMod val="75000"/>
                  </a:schemeClr>
                </a:solidFill>
              </a:rPr>
              <a:t> : produit intangible mis à disposition des clients ou des usagers.</a:t>
            </a:r>
          </a:p>
        </p:txBody>
      </p:sp>
      <p:pic>
        <p:nvPicPr>
          <p:cNvPr id="558082" name="Picture 2" descr="C:\Users\BLUEOFFICE\Desktop\02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9964" y="836712"/>
            <a:ext cx="6469383" cy="416433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9286655"/>
      </p:ext>
    </p:extLst>
  </p:cSld>
  <p:clrMapOvr>
    <a:masterClrMapping/>
  </p:clrMapOvr>
  <p:transition spd="med">
    <p:randomBar/>
  </p:transition>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346</a:t>
            </a:fld>
            <a:endParaRPr lang="fr-FR" dirty="0"/>
          </a:p>
        </p:txBody>
      </p:sp>
      <p:sp>
        <p:nvSpPr>
          <p:cNvPr id="3" name="Espace réservé du contenu 2"/>
          <p:cNvSpPr txBox="1">
            <a:spLocks/>
          </p:cNvSpPr>
          <p:nvPr/>
        </p:nvSpPr>
        <p:spPr>
          <a:xfrm>
            <a:off x="287524" y="1484784"/>
            <a:ext cx="8568952" cy="475252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800" dirty="0">
                <a:solidFill>
                  <a:schemeClr val="accent6">
                    <a:lumMod val="75000"/>
                  </a:schemeClr>
                </a:solidFill>
              </a:rPr>
              <a:t>Il est rare de trouver des biens et des services « purs ». </a:t>
            </a:r>
          </a:p>
          <a:p>
            <a:pPr marL="0" indent="0" algn="just">
              <a:buNone/>
            </a:pPr>
            <a:r>
              <a:rPr lang="fr-FR" sz="1800" b="1" dirty="0">
                <a:solidFill>
                  <a:schemeClr val="accent6">
                    <a:lumMod val="75000"/>
                  </a:schemeClr>
                </a:solidFill>
              </a:rPr>
              <a:t>Les biens comprennent généralement une part de service et les services sont souvent liés à des biens</a:t>
            </a:r>
            <a:r>
              <a:rPr lang="fr-FR" sz="1800" b="1" dirty="0">
                <a:solidFill>
                  <a:srgbClr val="3333CC"/>
                </a:solidFill>
              </a:rPr>
              <a:t>.</a:t>
            </a:r>
          </a:p>
          <a:p>
            <a:pPr marL="0" indent="0" algn="just">
              <a:buNone/>
            </a:pPr>
            <a:endParaRPr lang="fr-FR" sz="2800" dirty="0">
              <a:solidFill>
                <a:srgbClr val="3333CC"/>
              </a:solidFill>
            </a:endParaRPr>
          </a:p>
          <a:p>
            <a:pPr marL="0" indent="0" algn="ctr">
              <a:buNone/>
            </a:pPr>
            <a:r>
              <a:rPr lang="fr-FR" sz="1800" b="1" dirty="0">
                <a:solidFill>
                  <a:schemeClr val="accent6">
                    <a:lumMod val="75000"/>
                  </a:schemeClr>
                </a:solidFill>
              </a:rPr>
              <a:t>Illustration du continuum bien / service </a:t>
            </a:r>
          </a:p>
          <a:p>
            <a:pPr marL="0" indent="0" algn="just">
              <a:buNone/>
            </a:pPr>
            <a:endParaRPr lang="fr-FR" sz="2000" b="1" dirty="0"/>
          </a:p>
        </p:txBody>
      </p:sp>
      <p:pic>
        <p:nvPicPr>
          <p:cNvPr id="4" name="Image 3"/>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a:stretch>
            <a:fillRect/>
          </a:stretch>
        </p:blipFill>
        <p:spPr bwMode="auto">
          <a:xfrm>
            <a:off x="843572" y="3501008"/>
            <a:ext cx="7560840" cy="2736304"/>
          </a:xfrm>
          <a:prstGeom prst="rect">
            <a:avLst/>
          </a:prstGeom>
          <a:noFill/>
          <a:ln>
            <a:solidFill>
              <a:srgbClr val="3333CC"/>
            </a:solidFill>
          </a:ln>
        </p:spPr>
      </p:pic>
      <p:sp>
        <p:nvSpPr>
          <p:cNvPr id="5" name="Rectangle 10"/>
          <p:cNvSpPr txBox="1">
            <a:spLocks noChangeArrowheads="1"/>
          </p:cNvSpPr>
          <p:nvPr/>
        </p:nvSpPr>
        <p:spPr>
          <a:xfrm>
            <a:off x="1907705" y="300120"/>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970728475"/>
      </p:ext>
    </p:extLst>
  </p:cSld>
  <p:clrMapOvr>
    <a:masterClrMapping/>
  </p:clrMapOvr>
  <p:transition spd="med">
    <p:randomBar/>
  </p:transition>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347</a:t>
            </a:fld>
            <a:endParaRPr lang="fr-FR" dirty="0"/>
          </a:p>
        </p:txBody>
      </p:sp>
      <p:sp>
        <p:nvSpPr>
          <p:cNvPr id="3" name="Rectangle 10"/>
          <p:cNvSpPr txBox="1">
            <a:spLocks noChangeArrowheads="1"/>
          </p:cNvSpPr>
          <p:nvPr/>
        </p:nvSpPr>
        <p:spPr>
          <a:xfrm>
            <a:off x="2551981" y="2132856"/>
            <a:ext cx="403244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400" b="1" kern="0" dirty="0">
                <a:solidFill>
                  <a:schemeClr val="accent6">
                    <a:lumMod val="75000"/>
                  </a:schemeClr>
                </a:solidFill>
              </a:rPr>
              <a:t>Revenons au produit …</a:t>
            </a:r>
          </a:p>
        </p:txBody>
      </p:sp>
      <p:pic>
        <p:nvPicPr>
          <p:cNvPr id="564226" name="Picture 2" descr="C:\Users\BLUEOFFICE\Desktop\index.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3501008"/>
            <a:ext cx="2152650" cy="2124075"/>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4227" name="Picture 3" descr="C:\Users\BLUEOFFICE\Desktop\33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586662"/>
            <a:ext cx="1168153" cy="116815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448051"/>
      </p:ext>
    </p:extLst>
  </p:cSld>
  <p:clrMapOvr>
    <a:masterClrMapping/>
  </p:clrMapOvr>
  <p:transition spd="med">
    <p:randomBar/>
  </p:transition>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04250" y="6597352"/>
            <a:ext cx="539750" cy="287636"/>
          </a:xfrm>
        </p:spPr>
        <p:txBody>
          <a:bodyPr/>
          <a:lstStyle/>
          <a:p>
            <a:fld id="{2611A7E7-169F-4283-8A6C-D2F9AEA93777}" type="slidenum">
              <a:rPr lang="fr-FR"/>
              <a:pPr/>
              <a:t>348</a:t>
            </a:fld>
            <a:endParaRPr lang="fr-FR" dirty="0"/>
          </a:p>
        </p:txBody>
      </p:sp>
      <p:sp>
        <p:nvSpPr>
          <p:cNvPr id="106499" name="Rectangle 3"/>
          <p:cNvSpPr>
            <a:spLocks noGrp="1" noChangeArrowheads="1"/>
          </p:cNvSpPr>
          <p:nvPr>
            <p:ph type="body" idx="4294967295"/>
          </p:nvPr>
        </p:nvSpPr>
        <p:spPr>
          <a:xfrm>
            <a:off x="755650" y="1916113"/>
            <a:ext cx="7991475" cy="3529012"/>
          </a:xfrm>
          <a:prstGeom prst="rect">
            <a:avLst/>
          </a:prstGeom>
        </p:spPr>
        <p:txBody>
          <a:bodyPr/>
          <a:lstStyle/>
          <a:p>
            <a:pPr marL="352425" indent="-352425">
              <a:spcBef>
                <a:spcPct val="50000"/>
              </a:spcBef>
            </a:pPr>
            <a:r>
              <a:rPr lang="fr-FR" sz="1800" dirty="0">
                <a:solidFill>
                  <a:schemeClr val="accent6">
                    <a:lumMod val="75000"/>
                  </a:schemeClr>
                </a:solidFill>
              </a:rPr>
              <a:t>Le produit est fortement </a:t>
            </a:r>
            <a:r>
              <a:rPr lang="fr-FR" sz="1800" b="1" dirty="0">
                <a:solidFill>
                  <a:schemeClr val="accent6">
                    <a:lumMod val="75000"/>
                  </a:schemeClr>
                </a:solidFill>
              </a:rPr>
              <a:t>contributeur à l’image de l’entreprise.</a:t>
            </a:r>
            <a:br>
              <a:rPr lang="fr-FR" sz="1800" dirty="0">
                <a:solidFill>
                  <a:schemeClr val="accent6">
                    <a:lumMod val="75000"/>
                  </a:schemeClr>
                </a:solidFill>
              </a:rPr>
            </a:br>
            <a:r>
              <a:rPr lang="fr-FR" sz="1800" dirty="0">
                <a:solidFill>
                  <a:schemeClr val="accent6">
                    <a:lumMod val="75000"/>
                  </a:schemeClr>
                </a:solidFill>
              </a:rPr>
              <a:t>C’est une de ses principales vitrines.</a:t>
            </a:r>
            <a:br>
              <a:rPr lang="fr-FR" sz="1800" dirty="0">
                <a:solidFill>
                  <a:schemeClr val="accent6">
                    <a:lumMod val="75000"/>
                  </a:schemeClr>
                </a:solidFill>
              </a:rPr>
            </a:br>
            <a:r>
              <a:rPr lang="fr-FR" sz="1800" dirty="0">
                <a:solidFill>
                  <a:schemeClr val="accent6">
                    <a:lumMod val="75000"/>
                  </a:schemeClr>
                </a:solidFill>
              </a:rPr>
              <a:t>Ex : Coca-cola</a:t>
            </a:r>
          </a:p>
          <a:p>
            <a:pPr marL="352425" indent="-352425">
              <a:spcBef>
                <a:spcPct val="50000"/>
              </a:spcBef>
            </a:pPr>
            <a:r>
              <a:rPr lang="fr-FR" sz="1800" dirty="0">
                <a:solidFill>
                  <a:schemeClr val="accent6">
                    <a:lumMod val="75000"/>
                  </a:schemeClr>
                </a:solidFill>
              </a:rPr>
              <a:t>Il est l’objet de toutes les attentions (R&amp;D, production, marketing, ventes…).</a:t>
            </a:r>
          </a:p>
          <a:p>
            <a:pPr marL="352425" indent="-352425">
              <a:spcBef>
                <a:spcPct val="50000"/>
              </a:spcBef>
            </a:pPr>
            <a:r>
              <a:rPr lang="fr-FR" sz="1800" dirty="0">
                <a:solidFill>
                  <a:schemeClr val="accent6">
                    <a:lumMod val="75000"/>
                  </a:schemeClr>
                </a:solidFill>
              </a:rPr>
              <a:t>Concentré de savoir faire, il n’est toujours pas conçu avec une </a:t>
            </a:r>
            <a:r>
              <a:rPr lang="fr-FR" sz="1800" b="1" dirty="0">
                <a:solidFill>
                  <a:schemeClr val="accent6">
                    <a:lumMod val="75000"/>
                  </a:schemeClr>
                </a:solidFill>
              </a:rPr>
              <a:t>optique client.</a:t>
            </a:r>
            <a:br>
              <a:rPr lang="fr-FR" sz="1800" dirty="0">
                <a:solidFill>
                  <a:schemeClr val="accent6">
                    <a:lumMod val="75000"/>
                  </a:schemeClr>
                </a:solidFill>
              </a:rPr>
            </a:br>
            <a:r>
              <a:rPr lang="fr-FR" sz="1800" dirty="0">
                <a:solidFill>
                  <a:schemeClr val="accent6">
                    <a:lumMod val="75000"/>
                  </a:schemeClr>
                </a:solidFill>
              </a:rPr>
              <a:t>Il s’appuie davantage sur ce que l’entreprise sait faire que sur ce que le client souhaite</a:t>
            </a:r>
          </a:p>
          <a:p>
            <a:pPr marL="352425" indent="-352425">
              <a:spcBef>
                <a:spcPct val="50000"/>
              </a:spcBef>
            </a:pPr>
            <a:r>
              <a:rPr lang="fr-FR" sz="1800" dirty="0">
                <a:solidFill>
                  <a:schemeClr val="accent6">
                    <a:lumMod val="75000"/>
                  </a:schemeClr>
                </a:solidFill>
              </a:rPr>
              <a:t>Le marketing doit en priorité s’intéresser au produit tel qu’il est </a:t>
            </a:r>
            <a:r>
              <a:rPr lang="fr-FR" sz="1800" b="1" dirty="0">
                <a:solidFill>
                  <a:schemeClr val="accent6">
                    <a:lumMod val="75000"/>
                  </a:schemeClr>
                </a:solidFill>
              </a:rPr>
              <a:t>perçu</a:t>
            </a:r>
            <a:r>
              <a:rPr lang="fr-FR" sz="1800" dirty="0">
                <a:solidFill>
                  <a:schemeClr val="accent6">
                    <a:lumMod val="75000"/>
                  </a:schemeClr>
                </a:solidFill>
              </a:rPr>
              <a:t> et non tel qu’il est</a:t>
            </a:r>
          </a:p>
        </p:txBody>
      </p:sp>
      <p:sp>
        <p:nvSpPr>
          <p:cNvPr id="106501"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06502" name="Text Box 6"/>
          <p:cNvSpPr txBox="1">
            <a:spLocks noChangeArrowheads="1"/>
          </p:cNvSpPr>
          <p:nvPr/>
        </p:nvSpPr>
        <p:spPr bwMode="auto">
          <a:xfrm>
            <a:off x="4716463" y="1243013"/>
            <a:ext cx="3887787"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Concentré de savoir-faire</a:t>
            </a:r>
          </a:p>
        </p:txBody>
      </p:sp>
      <p:sp>
        <p:nvSpPr>
          <p:cNvPr id="106503" name="AutoShape 7"/>
          <p:cNvSpPr>
            <a:spLocks noChangeArrowheads="1"/>
          </p:cNvSpPr>
          <p:nvPr/>
        </p:nvSpPr>
        <p:spPr bwMode="auto">
          <a:xfrm rot="5400000">
            <a:off x="4284662"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6504" name="Text Box 8"/>
          <p:cNvSpPr txBox="1">
            <a:spLocks noChangeArrowheads="1"/>
          </p:cNvSpPr>
          <p:nvPr/>
        </p:nvSpPr>
        <p:spPr bwMode="auto">
          <a:xfrm>
            <a:off x="684213" y="5661025"/>
            <a:ext cx="7704137" cy="809625"/>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Le produit est l’élément essentiel du mix.</a:t>
            </a:r>
          </a:p>
          <a:p>
            <a:pPr algn="ctr">
              <a:spcBef>
                <a:spcPct val="50000"/>
              </a:spcBef>
            </a:pPr>
            <a:r>
              <a:rPr lang="fr-FR" sz="1800" i="1" dirty="0">
                <a:solidFill>
                  <a:schemeClr val="bg1"/>
                </a:solidFill>
              </a:rPr>
              <a:t>Difficile de faire du « bon marketing » avec un mauvais produit …</a:t>
            </a:r>
          </a:p>
        </p:txBody>
      </p:sp>
      <p:sp>
        <p:nvSpPr>
          <p:cNvPr id="10" name="Rectangle 10"/>
          <p:cNvSpPr txBox="1">
            <a:spLocks noChangeArrowheads="1"/>
          </p:cNvSpPr>
          <p:nvPr/>
        </p:nvSpPr>
        <p:spPr>
          <a:xfrm>
            <a:off x="2267745" y="320690"/>
            <a:ext cx="424847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349</a:t>
            </a:fld>
            <a:endParaRPr lang="fr-FR" dirty="0"/>
          </a:p>
        </p:txBody>
      </p:sp>
      <p:sp>
        <p:nvSpPr>
          <p:cNvPr id="3" name="Rectangle 10"/>
          <p:cNvSpPr txBox="1">
            <a:spLocks noChangeArrowheads="1"/>
          </p:cNvSpPr>
          <p:nvPr/>
        </p:nvSpPr>
        <p:spPr>
          <a:xfrm>
            <a:off x="2274765" y="546349"/>
            <a:ext cx="460149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Espace réservé du contenu 2"/>
          <p:cNvSpPr txBox="1">
            <a:spLocks/>
          </p:cNvSpPr>
          <p:nvPr/>
        </p:nvSpPr>
        <p:spPr>
          <a:xfrm>
            <a:off x="287524" y="1752489"/>
            <a:ext cx="8568952" cy="455683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fr-FR" sz="1800" dirty="0">
                <a:solidFill>
                  <a:schemeClr val="accent6">
                    <a:lumMod val="75000"/>
                  </a:schemeClr>
                </a:solidFill>
              </a:rPr>
              <a:t>«  </a:t>
            </a:r>
            <a:r>
              <a:rPr lang="fr-FR" sz="1800" b="1" i="1" dirty="0">
                <a:solidFill>
                  <a:schemeClr val="accent6">
                    <a:lumMod val="75000"/>
                  </a:schemeClr>
                </a:solidFill>
              </a:rPr>
              <a:t>La laideur se vend mal</a:t>
            </a:r>
            <a:r>
              <a:rPr lang="fr-FR" sz="1800" b="1" dirty="0">
                <a:solidFill>
                  <a:schemeClr val="accent6">
                    <a:lumMod val="75000"/>
                  </a:schemeClr>
                </a:solidFill>
              </a:rPr>
              <a:t> </a:t>
            </a:r>
            <a:r>
              <a:rPr lang="fr-FR" sz="1800" dirty="0">
                <a:solidFill>
                  <a:schemeClr val="accent6">
                    <a:lumMod val="75000"/>
                  </a:schemeClr>
                </a:solidFill>
              </a:rPr>
              <a:t>». Raymond LOEWY  </a:t>
            </a:r>
          </a:p>
          <a:p>
            <a:pPr marL="0" indent="0" algn="ctr">
              <a:buNone/>
            </a:pPr>
            <a:r>
              <a:rPr lang="fr-FR" sz="700" dirty="0">
                <a:solidFill>
                  <a:schemeClr val="accent6">
                    <a:lumMod val="75000"/>
                  </a:schemeClr>
                </a:solidFill>
              </a:rPr>
              <a:t>né le 5 novembre 1893 à Paris et mort le 14 juillet 1986 à Monaco, est un designer industriel et graphiste français devenu franco-américain après sa naturalisation</a:t>
            </a:r>
          </a:p>
          <a:p>
            <a:pPr marL="0" indent="0">
              <a:buNone/>
            </a:pPr>
            <a:endParaRPr lang="fr-FR" sz="1800" dirty="0">
              <a:solidFill>
                <a:schemeClr val="accent6">
                  <a:lumMod val="75000"/>
                </a:schemeClr>
              </a:solidFill>
            </a:endParaRPr>
          </a:p>
          <a:p>
            <a:pPr marL="0" indent="0" algn="just">
              <a:buNone/>
            </a:pPr>
            <a:r>
              <a:rPr lang="fr-FR" sz="1800" b="1" dirty="0">
                <a:solidFill>
                  <a:schemeClr val="accent6">
                    <a:lumMod val="75000"/>
                  </a:schemeClr>
                </a:solidFill>
              </a:rPr>
              <a:t>Le design </a:t>
            </a:r>
            <a:r>
              <a:rPr lang="fr-FR" sz="1800" dirty="0">
                <a:solidFill>
                  <a:schemeClr val="accent6">
                    <a:lumMod val="75000"/>
                  </a:schemeClr>
                </a:solidFill>
              </a:rPr>
              <a:t>est la conception d’objets afin d’en optimiser l’utilisation et la production, de les rendre plus esthétiques et de créer une expérience plus satisfaisante pour le client.</a:t>
            </a:r>
          </a:p>
          <a:p>
            <a:pPr marL="0" lvl="0" indent="0" algn="just">
              <a:buNone/>
            </a:pPr>
            <a:endParaRPr lang="fr-FR" sz="1800" dirty="0">
              <a:solidFill>
                <a:schemeClr val="accent6">
                  <a:lumMod val="75000"/>
                </a:schemeClr>
              </a:solidFill>
            </a:endParaRPr>
          </a:p>
          <a:p>
            <a:pPr marL="0" lvl="0" indent="0" algn="just">
              <a:buNone/>
            </a:pPr>
            <a:r>
              <a:rPr lang="fr-FR" sz="1800" dirty="0">
                <a:solidFill>
                  <a:schemeClr val="accent6">
                    <a:lumMod val="75000"/>
                  </a:schemeClr>
                </a:solidFill>
              </a:rPr>
              <a:t>Ce sont tous les éléments qui vont donner de manière symbolique une « </a:t>
            </a:r>
            <a:r>
              <a:rPr lang="fr-FR" sz="1800" b="1" dirty="0">
                <a:solidFill>
                  <a:schemeClr val="accent6">
                    <a:lumMod val="75000"/>
                  </a:schemeClr>
                </a:solidFill>
              </a:rPr>
              <a:t>personnalité » au produit </a:t>
            </a:r>
            <a:r>
              <a:rPr lang="fr-FR" sz="1800" dirty="0">
                <a:solidFill>
                  <a:schemeClr val="accent6">
                    <a:lumMod val="75000"/>
                  </a:schemeClr>
                </a:solidFill>
              </a:rPr>
              <a:t>et contribuer à renforcer </a:t>
            </a:r>
            <a:r>
              <a:rPr lang="fr-FR" sz="1800" b="1" dirty="0">
                <a:solidFill>
                  <a:schemeClr val="accent6">
                    <a:lumMod val="75000"/>
                  </a:schemeClr>
                </a:solidFill>
              </a:rPr>
              <a:t>son positionnement</a:t>
            </a:r>
            <a:r>
              <a:rPr lang="fr-FR" sz="1800" dirty="0">
                <a:solidFill>
                  <a:schemeClr val="accent6">
                    <a:lumMod val="75000"/>
                  </a:schemeClr>
                </a:solidFill>
              </a:rPr>
              <a:t>.</a:t>
            </a:r>
          </a:p>
          <a:p>
            <a:pPr marL="0" indent="0" algn="just">
              <a:buNone/>
            </a:pPr>
            <a:endParaRPr lang="fr-FR" sz="2000" dirty="0"/>
          </a:p>
          <a:p>
            <a:pPr marL="0" indent="0">
              <a:buNone/>
            </a:pPr>
            <a:endParaRPr lang="fr-FR" sz="2000" dirty="0"/>
          </a:p>
          <a:p>
            <a:pPr marL="0" indent="0" algn="just">
              <a:buNone/>
            </a:pPr>
            <a:endParaRPr lang="fr-FR" sz="2000" dirty="0"/>
          </a:p>
          <a:p>
            <a:pPr marL="0" indent="0" algn="just">
              <a:buNone/>
            </a:pPr>
            <a:endParaRPr lang="fr-FR" sz="2000" b="1" dirty="0"/>
          </a:p>
          <a:p>
            <a:pPr marL="0" indent="0" algn="just">
              <a:buNone/>
            </a:pPr>
            <a:endParaRPr lang="fr-FR" sz="2000" b="1" dirty="0"/>
          </a:p>
          <a:p>
            <a:pPr marL="0" indent="0" algn="just">
              <a:buNone/>
            </a:pPr>
            <a:endParaRPr lang="fr-FR" sz="2000" b="1" dirty="0"/>
          </a:p>
        </p:txBody>
      </p:sp>
      <p:pic>
        <p:nvPicPr>
          <p:cNvPr id="552962" name="Picture 2" descr="C:\Users\BLUEOFFICE\Desktop\22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4509120"/>
            <a:ext cx="2857500" cy="16002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2963" name="Picture 3"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4613895"/>
            <a:ext cx="3276600" cy="13906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8082" name="Picture 2" descr="C:\Users\BLUEOFFICE\Desktop\333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476672"/>
            <a:ext cx="1137511" cy="155222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270647"/>
      </p:ext>
    </p:extLst>
  </p:cSld>
  <p:clrMapOvr>
    <a:masterClrMapping/>
  </p:clrMapOvr>
  <p:transition spd="med">
    <p:randomBar/>
  </p:transition>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350</a:t>
            </a:fld>
            <a:endParaRPr lang="fr-FR" dirty="0"/>
          </a:p>
        </p:txBody>
      </p:sp>
      <p:pic>
        <p:nvPicPr>
          <p:cNvPr id="568322" name="Picture 2" descr="C:\Users\BLUEOFFICE\Desktop\6a00d83451b74a69e20168ebff8cc7970c-pi.jpg"/>
          <p:cNvPicPr>
            <a:picLocks noChangeAspect="1" noChangeArrowheads="1"/>
          </p:cNvPicPr>
          <p:nvPr/>
        </p:nvPicPr>
        <p:blipFill>
          <a:blip r:embed="rId2">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1460499" y="2060848"/>
            <a:ext cx="6225663" cy="368704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4" name="Rectangle 10"/>
          <p:cNvSpPr txBox="1">
            <a:spLocks noChangeArrowheads="1"/>
          </p:cNvSpPr>
          <p:nvPr/>
        </p:nvSpPr>
        <p:spPr>
          <a:xfrm>
            <a:off x="2185313" y="553515"/>
            <a:ext cx="4392389"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4023130484"/>
      </p:ext>
    </p:extLst>
  </p:cSld>
  <p:clrMapOvr>
    <a:masterClrMapping/>
  </p:clrMapOvr>
  <p:transition spd="med">
    <p:randomBar/>
  </p:transition>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351</a:t>
            </a:fld>
            <a:endParaRPr lang="fr-FR" dirty="0"/>
          </a:p>
        </p:txBody>
      </p:sp>
      <p:sp>
        <p:nvSpPr>
          <p:cNvPr id="3" name="Rectangle 10"/>
          <p:cNvSpPr txBox="1">
            <a:spLocks noChangeArrowheads="1"/>
          </p:cNvSpPr>
          <p:nvPr/>
        </p:nvSpPr>
        <p:spPr>
          <a:xfrm>
            <a:off x="2274765" y="476672"/>
            <a:ext cx="510554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Espace réservé du contenu 2"/>
          <p:cNvSpPr txBox="1">
            <a:spLocks/>
          </p:cNvSpPr>
          <p:nvPr/>
        </p:nvSpPr>
        <p:spPr>
          <a:xfrm>
            <a:off x="287524" y="1412776"/>
            <a:ext cx="8568952" cy="51125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800" dirty="0">
                <a:solidFill>
                  <a:schemeClr val="accent6">
                    <a:lumMod val="75000"/>
                  </a:schemeClr>
                </a:solidFill>
              </a:rPr>
              <a:t>Un bon design doit satisfaire quatre critères principaux :</a:t>
            </a:r>
          </a:p>
          <a:p>
            <a:pPr marL="0" indent="0" algn="just">
              <a:buNone/>
            </a:pPr>
            <a:endParaRPr lang="fr-FR" sz="1800" dirty="0">
              <a:solidFill>
                <a:schemeClr val="accent6">
                  <a:lumMod val="75000"/>
                </a:schemeClr>
              </a:solidFill>
            </a:endParaRPr>
          </a:p>
          <a:p>
            <a:pPr lvl="0" algn="just"/>
            <a:r>
              <a:rPr lang="fr-FR" sz="1800" dirty="0">
                <a:solidFill>
                  <a:schemeClr val="accent6">
                    <a:lumMod val="75000"/>
                  </a:schemeClr>
                </a:solidFill>
              </a:rPr>
              <a:t>Etre </a:t>
            </a:r>
            <a:r>
              <a:rPr lang="fr-FR" sz="1800" b="1" dirty="0">
                <a:solidFill>
                  <a:schemeClr val="accent6">
                    <a:lumMod val="75000"/>
                  </a:schemeClr>
                </a:solidFill>
              </a:rPr>
              <a:t>attractif</a:t>
            </a:r>
            <a:r>
              <a:rPr lang="fr-FR" sz="1800" dirty="0">
                <a:solidFill>
                  <a:schemeClr val="accent6">
                    <a:lumMod val="75000"/>
                  </a:schemeClr>
                </a:solidFill>
              </a:rPr>
              <a:t>.</a:t>
            </a:r>
          </a:p>
          <a:p>
            <a:pPr lvl="0" algn="just"/>
            <a:r>
              <a:rPr lang="fr-FR" sz="1800" dirty="0">
                <a:solidFill>
                  <a:schemeClr val="accent6">
                    <a:lumMod val="75000"/>
                  </a:schemeClr>
                </a:solidFill>
              </a:rPr>
              <a:t>Etre </a:t>
            </a:r>
            <a:r>
              <a:rPr lang="fr-FR" sz="1800" b="1" dirty="0">
                <a:solidFill>
                  <a:schemeClr val="accent6">
                    <a:lumMod val="75000"/>
                  </a:schemeClr>
                </a:solidFill>
              </a:rPr>
              <a:t>fonctionnel</a:t>
            </a:r>
            <a:r>
              <a:rPr lang="fr-FR" sz="1800" dirty="0">
                <a:solidFill>
                  <a:schemeClr val="accent6">
                    <a:lumMod val="75000"/>
                  </a:schemeClr>
                </a:solidFill>
              </a:rPr>
              <a:t> (ergonomique).</a:t>
            </a:r>
          </a:p>
          <a:p>
            <a:pPr lvl="0" algn="just"/>
            <a:r>
              <a:rPr lang="fr-FR" sz="1800" dirty="0">
                <a:solidFill>
                  <a:schemeClr val="accent6">
                    <a:lumMod val="75000"/>
                  </a:schemeClr>
                </a:solidFill>
              </a:rPr>
              <a:t>Etre </a:t>
            </a:r>
            <a:r>
              <a:rPr lang="fr-FR" sz="1800" b="1" dirty="0">
                <a:solidFill>
                  <a:schemeClr val="accent6">
                    <a:lumMod val="75000"/>
                  </a:schemeClr>
                </a:solidFill>
              </a:rPr>
              <a:t>facile à produire et peu coûteux</a:t>
            </a:r>
            <a:r>
              <a:rPr lang="fr-FR" sz="1800" dirty="0">
                <a:solidFill>
                  <a:schemeClr val="accent6">
                    <a:lumMod val="75000"/>
                  </a:schemeClr>
                </a:solidFill>
              </a:rPr>
              <a:t>.</a:t>
            </a:r>
          </a:p>
          <a:p>
            <a:pPr lvl="0" algn="just"/>
            <a:endParaRPr lang="fr-FR" sz="1800" dirty="0">
              <a:solidFill>
                <a:schemeClr val="accent6">
                  <a:lumMod val="75000"/>
                </a:schemeClr>
              </a:solidFill>
            </a:endParaRPr>
          </a:p>
          <a:p>
            <a:pPr marL="0" indent="0" algn="just">
              <a:buNone/>
            </a:pPr>
            <a:r>
              <a:rPr lang="fr-FR" sz="1800" u="sng" dirty="0">
                <a:solidFill>
                  <a:schemeClr val="accent6">
                    <a:lumMod val="75000"/>
                  </a:schemeClr>
                </a:solidFill>
              </a:rPr>
              <a:t>Contre-exemple</a:t>
            </a:r>
            <a:r>
              <a:rPr lang="fr-FR" sz="1800" dirty="0">
                <a:solidFill>
                  <a:schemeClr val="accent6">
                    <a:lumMod val="75000"/>
                  </a:schemeClr>
                </a:solidFill>
              </a:rPr>
              <a:t> : le musée des Confluences (Lyon) a vu le coût des travaux multiplié par 5 (328 millions d’euros contre 68 estimés) en raison de la difficulté architecturale du projet</a:t>
            </a:r>
            <a:r>
              <a:rPr lang="fr-FR" sz="2000" i="1" dirty="0">
                <a:solidFill>
                  <a:schemeClr val="accent6">
                    <a:lumMod val="75000"/>
                  </a:schemeClr>
                </a:solidFill>
              </a:rPr>
              <a:t>.</a:t>
            </a:r>
          </a:p>
          <a:p>
            <a:pPr marL="0" indent="0">
              <a:buNone/>
            </a:pPr>
            <a:endParaRPr lang="fr-FR" sz="2000" i="1" dirty="0"/>
          </a:p>
          <a:p>
            <a:pPr marL="0" indent="0">
              <a:buNone/>
            </a:pPr>
            <a:endParaRPr lang="fr-FR" sz="2000" i="1" dirty="0"/>
          </a:p>
          <a:p>
            <a:pPr marL="0" indent="0">
              <a:buNone/>
            </a:pPr>
            <a:endParaRPr lang="fr-FR" sz="2000" dirty="0"/>
          </a:p>
        </p:txBody>
      </p:sp>
      <p:pic>
        <p:nvPicPr>
          <p:cNvPr id="5" name="Image 4"/>
          <p:cNvPicPr>
            <a:picLocks noChangeAspect="1"/>
          </p:cNvPicPr>
          <p:nvPr/>
        </p:nvPicPr>
        <p:blipFill>
          <a:blip r:embed="rId2"/>
          <a:stretch>
            <a:fillRect/>
          </a:stretch>
        </p:blipFill>
        <p:spPr>
          <a:xfrm>
            <a:off x="3536335" y="4221088"/>
            <a:ext cx="4904771" cy="2086005"/>
          </a:xfrm>
          <a:prstGeom prst="rect">
            <a:avLst/>
          </a:prstGeom>
          <a:ln>
            <a:solidFill>
              <a:srgbClr val="3333CC"/>
            </a:solidFill>
          </a:ln>
        </p:spPr>
      </p:pic>
    </p:spTree>
    <p:extLst>
      <p:ext uri="{BB962C8B-B14F-4D97-AF65-F5344CB8AC3E}">
        <p14:creationId xmlns:p14="http://schemas.microsoft.com/office/powerpoint/2010/main" val="3795385526"/>
      </p:ext>
    </p:extLst>
  </p:cSld>
  <p:clrMapOvr>
    <a:masterClrMapping/>
  </p:clrMapOvr>
  <p:transition spd="med">
    <p:randomBar/>
  </p:transition>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352</a:t>
            </a:fld>
            <a:endParaRPr lang="fr-FR" dirty="0"/>
          </a:p>
        </p:txBody>
      </p:sp>
      <p:sp>
        <p:nvSpPr>
          <p:cNvPr id="3" name="Espace réservé du contenu 2"/>
          <p:cNvSpPr txBox="1">
            <a:spLocks/>
          </p:cNvSpPr>
          <p:nvPr/>
        </p:nvSpPr>
        <p:spPr>
          <a:xfrm>
            <a:off x="287524" y="1412776"/>
            <a:ext cx="8568952" cy="51125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fr-FR" sz="1800" dirty="0">
                <a:solidFill>
                  <a:schemeClr val="accent6">
                    <a:lumMod val="75000"/>
                  </a:schemeClr>
                </a:solidFill>
              </a:rPr>
              <a:t>Un bon design doit satisfaire quatre critères principaux :</a:t>
            </a:r>
          </a:p>
          <a:p>
            <a:pPr marL="0" indent="0">
              <a:buNone/>
            </a:pPr>
            <a:endParaRPr lang="fr-FR" sz="1800" dirty="0">
              <a:solidFill>
                <a:schemeClr val="accent6">
                  <a:lumMod val="75000"/>
                </a:schemeClr>
              </a:solidFill>
            </a:endParaRPr>
          </a:p>
          <a:p>
            <a:pPr lvl="0"/>
            <a:r>
              <a:rPr lang="fr-FR" sz="1800" dirty="0">
                <a:solidFill>
                  <a:schemeClr val="accent6">
                    <a:lumMod val="75000"/>
                  </a:schemeClr>
                </a:solidFill>
              </a:rPr>
              <a:t>Etre </a:t>
            </a:r>
            <a:r>
              <a:rPr lang="fr-FR" sz="1800" b="1" dirty="0">
                <a:solidFill>
                  <a:schemeClr val="accent6">
                    <a:lumMod val="75000"/>
                  </a:schemeClr>
                </a:solidFill>
              </a:rPr>
              <a:t>attractif</a:t>
            </a:r>
            <a:r>
              <a:rPr lang="fr-FR" sz="1800" dirty="0">
                <a:solidFill>
                  <a:schemeClr val="accent6">
                    <a:lumMod val="75000"/>
                  </a:schemeClr>
                </a:solidFill>
              </a:rPr>
              <a:t>.</a:t>
            </a:r>
          </a:p>
          <a:p>
            <a:pPr lvl="0"/>
            <a:r>
              <a:rPr lang="fr-FR" sz="1800" dirty="0">
                <a:solidFill>
                  <a:schemeClr val="accent6">
                    <a:lumMod val="75000"/>
                  </a:schemeClr>
                </a:solidFill>
              </a:rPr>
              <a:t>Etre </a:t>
            </a:r>
            <a:r>
              <a:rPr lang="fr-FR" sz="1800" b="1" dirty="0">
                <a:solidFill>
                  <a:schemeClr val="accent6">
                    <a:lumMod val="75000"/>
                  </a:schemeClr>
                </a:solidFill>
              </a:rPr>
              <a:t>fonctionnel</a:t>
            </a:r>
            <a:r>
              <a:rPr lang="fr-FR" sz="1800" dirty="0">
                <a:solidFill>
                  <a:schemeClr val="accent6">
                    <a:lumMod val="75000"/>
                  </a:schemeClr>
                </a:solidFill>
              </a:rPr>
              <a:t> (ergonomique).</a:t>
            </a:r>
          </a:p>
          <a:p>
            <a:pPr lvl="0"/>
            <a:r>
              <a:rPr lang="fr-FR" sz="1800" dirty="0">
                <a:solidFill>
                  <a:schemeClr val="accent6">
                    <a:lumMod val="75000"/>
                  </a:schemeClr>
                </a:solidFill>
              </a:rPr>
              <a:t>Etre </a:t>
            </a:r>
            <a:r>
              <a:rPr lang="fr-FR" sz="1800" b="1" dirty="0">
                <a:solidFill>
                  <a:schemeClr val="accent6">
                    <a:lumMod val="75000"/>
                  </a:schemeClr>
                </a:solidFill>
              </a:rPr>
              <a:t>facile à produire et peu coûteux</a:t>
            </a:r>
            <a:r>
              <a:rPr lang="fr-FR" sz="1800" dirty="0">
                <a:solidFill>
                  <a:schemeClr val="accent6">
                    <a:lumMod val="75000"/>
                  </a:schemeClr>
                </a:solidFill>
              </a:rPr>
              <a:t>.</a:t>
            </a:r>
          </a:p>
          <a:p>
            <a:pPr lvl="0"/>
            <a:r>
              <a:rPr lang="fr-FR" sz="1800" dirty="0">
                <a:solidFill>
                  <a:schemeClr val="accent6">
                    <a:lumMod val="75000"/>
                  </a:schemeClr>
                </a:solidFill>
              </a:rPr>
              <a:t>Etre </a:t>
            </a:r>
            <a:r>
              <a:rPr lang="fr-FR" sz="1800" b="1" dirty="0">
                <a:solidFill>
                  <a:schemeClr val="accent6">
                    <a:lumMod val="75000"/>
                  </a:schemeClr>
                </a:solidFill>
              </a:rPr>
              <a:t>cohérent avec les valeurs de la marque et son positionnement</a:t>
            </a:r>
            <a:r>
              <a:rPr lang="fr-FR" sz="1800" dirty="0">
                <a:solidFill>
                  <a:schemeClr val="accent6">
                    <a:lumMod val="75000"/>
                  </a:schemeClr>
                </a:solidFill>
              </a:rPr>
              <a:t>.</a:t>
            </a:r>
          </a:p>
          <a:p>
            <a:pPr marL="0" lvl="0" indent="0">
              <a:buNone/>
            </a:pPr>
            <a:endParaRPr lang="fr-FR" sz="1800" dirty="0">
              <a:solidFill>
                <a:schemeClr val="accent6">
                  <a:lumMod val="75000"/>
                </a:schemeClr>
              </a:solidFill>
            </a:endParaRPr>
          </a:p>
          <a:p>
            <a:pPr marL="0" indent="0" algn="just">
              <a:buNone/>
            </a:pPr>
            <a:r>
              <a:rPr lang="fr-FR" sz="1800" u="sng" dirty="0">
                <a:solidFill>
                  <a:schemeClr val="accent6">
                    <a:lumMod val="75000"/>
                  </a:schemeClr>
                </a:solidFill>
              </a:rPr>
              <a:t>Exemple</a:t>
            </a:r>
            <a:r>
              <a:rPr lang="fr-FR" sz="1800" dirty="0">
                <a:solidFill>
                  <a:schemeClr val="accent6">
                    <a:lumMod val="75000"/>
                  </a:schemeClr>
                </a:solidFill>
              </a:rPr>
              <a:t> : </a:t>
            </a:r>
            <a:r>
              <a:rPr lang="fr-FR" sz="1800" i="1" dirty="0">
                <a:solidFill>
                  <a:schemeClr val="accent6">
                    <a:lumMod val="75000"/>
                  </a:schemeClr>
                </a:solidFill>
              </a:rPr>
              <a:t>le design de la Lamborghini Aventador est cohérent avec le positionnement sportif et haut de gamme de la marque : une personnalité agressive, des matériaux de première qualité, une carrosserie étudiée pour alléger au maximum la voiture etc</a:t>
            </a:r>
            <a:r>
              <a:rPr lang="fr-FR" sz="1800" i="1" dirty="0">
                <a:solidFill>
                  <a:srgbClr val="3333CC"/>
                </a:solidFill>
              </a:rPr>
              <a:t>.</a:t>
            </a:r>
            <a:r>
              <a:rPr lang="fr-FR" sz="1800" dirty="0">
                <a:solidFill>
                  <a:srgbClr val="3333CC"/>
                </a:solidFill>
              </a:rPr>
              <a:t> </a:t>
            </a:r>
          </a:p>
          <a:p>
            <a:pPr marL="0" indent="0">
              <a:buNone/>
            </a:pPr>
            <a:endParaRPr lang="fr-FR" sz="2000" i="1" dirty="0"/>
          </a:p>
          <a:p>
            <a:pPr marL="0" indent="0">
              <a:buNone/>
            </a:pPr>
            <a:endParaRPr lang="fr-FR" sz="2000" i="1" dirty="0"/>
          </a:p>
          <a:p>
            <a:pPr marL="0" indent="0">
              <a:buNone/>
            </a:pPr>
            <a:endParaRPr lang="fr-FR" sz="2000" dirty="0"/>
          </a:p>
        </p:txBody>
      </p:sp>
      <p:sp>
        <p:nvSpPr>
          <p:cNvPr id="4" name="Rectangle 10"/>
          <p:cNvSpPr txBox="1">
            <a:spLocks noChangeArrowheads="1"/>
          </p:cNvSpPr>
          <p:nvPr/>
        </p:nvSpPr>
        <p:spPr>
          <a:xfrm>
            <a:off x="2274765" y="476672"/>
            <a:ext cx="438546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 name="Image 4"/>
          <p:cNvPicPr>
            <a:picLocks noChangeAspect="1"/>
          </p:cNvPicPr>
          <p:nvPr/>
        </p:nvPicPr>
        <p:blipFill>
          <a:blip r:embed="rId2"/>
          <a:stretch>
            <a:fillRect/>
          </a:stretch>
        </p:blipFill>
        <p:spPr>
          <a:xfrm>
            <a:off x="4067944" y="4797152"/>
            <a:ext cx="4360478" cy="1518381"/>
          </a:xfrm>
          <a:prstGeom prst="rect">
            <a:avLst/>
          </a:prstGeom>
          <a:ln>
            <a:solidFill>
              <a:srgbClr val="3333CC"/>
            </a:solidFill>
          </a:ln>
        </p:spPr>
      </p:pic>
    </p:spTree>
    <p:extLst>
      <p:ext uri="{BB962C8B-B14F-4D97-AF65-F5344CB8AC3E}">
        <p14:creationId xmlns:p14="http://schemas.microsoft.com/office/powerpoint/2010/main" val="3499198363"/>
      </p:ext>
    </p:extLst>
  </p:cSld>
  <p:clrMapOvr>
    <a:masterClrMapping/>
  </p:clrMapOvr>
  <p:transition spd="med">
    <p:randomBar/>
  </p:transition>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353</a:t>
            </a:fld>
            <a:endParaRPr lang="fr-FR" dirty="0"/>
          </a:p>
        </p:txBody>
      </p:sp>
      <p:graphicFrame>
        <p:nvGraphicFramePr>
          <p:cNvPr id="3" name="Objet 2"/>
          <p:cNvGraphicFramePr>
            <a:graphicFrameLocks noChangeAspect="1"/>
          </p:cNvGraphicFramePr>
          <p:nvPr>
            <p:extLst>
              <p:ext uri="{D42A27DB-BD31-4B8C-83A1-F6EECF244321}">
                <p14:modId xmlns:p14="http://schemas.microsoft.com/office/powerpoint/2010/main" val="3598912552"/>
              </p:ext>
            </p:extLst>
          </p:nvPr>
        </p:nvGraphicFramePr>
        <p:xfrm>
          <a:off x="2411760" y="2924944"/>
          <a:ext cx="4662487" cy="685800"/>
        </p:xfrm>
        <a:graphic>
          <a:graphicData uri="http://schemas.openxmlformats.org/presentationml/2006/ole">
            <mc:AlternateContent xmlns:mc="http://schemas.openxmlformats.org/markup-compatibility/2006">
              <mc:Choice xmlns:v="urn:schemas-microsoft-com:vml" Requires="v">
                <p:oleObj spid="_x0000_s554363" name="Objet d’environnement du Gestionnaire de liaisons" showAsIcon="1" r:id="rId3" imgW="4662000" imgH="685800" progId="Package">
                  <p:embed/>
                </p:oleObj>
              </mc:Choice>
              <mc:Fallback>
                <p:oleObj name="Objet d’environnement du Gestionnaire de liaisons" showAsIcon="1" r:id="rId3" imgW="4662000" imgH="685800" progId="Package">
                  <p:embed/>
                  <p:pic>
                    <p:nvPicPr>
                      <p:cNvPr id="0" name=""/>
                      <p:cNvPicPr/>
                      <p:nvPr/>
                    </p:nvPicPr>
                    <p:blipFill>
                      <a:blip r:embed="rId4"/>
                      <a:stretch>
                        <a:fillRect/>
                      </a:stretch>
                    </p:blipFill>
                    <p:spPr>
                      <a:xfrm>
                        <a:off x="2411760" y="2924944"/>
                        <a:ext cx="4662487" cy="685800"/>
                      </a:xfrm>
                      <a:prstGeom prst="rect">
                        <a:avLst/>
                      </a:prstGeom>
                    </p:spPr>
                  </p:pic>
                </p:oleObj>
              </mc:Fallback>
            </mc:AlternateContent>
          </a:graphicData>
        </a:graphic>
      </p:graphicFrame>
      <p:pic>
        <p:nvPicPr>
          <p:cNvPr id="553986" name="Picture 2" descr="C:\Users\BLUEOFFICE\Desktop\5615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750" y="605060"/>
            <a:ext cx="2143125" cy="21431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3987" name="Picture 3" descr="C:\Users\BLUEOFFICE\Desktop\index.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49949" y="4110409"/>
            <a:ext cx="2847975" cy="16002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3988" name="Picture 4" descr="C:\Users\BLUEOFFICE\Desktop\r vt.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9952" y="1052736"/>
            <a:ext cx="3667125" cy="12477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3989" name="Picture 5" descr="C:\Users\BLUEOFFICE\Desktop\images.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48785" y="4077072"/>
            <a:ext cx="2743200" cy="16668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8" name="Rectangle 7"/>
          <p:cNvSpPr/>
          <p:nvPr/>
        </p:nvSpPr>
        <p:spPr>
          <a:xfrm>
            <a:off x="1148785" y="6093296"/>
            <a:ext cx="6768752" cy="276999"/>
          </a:xfrm>
          <a:prstGeom prst="rect">
            <a:avLst/>
          </a:prstGeom>
        </p:spPr>
        <p:txBody>
          <a:bodyPr wrap="square">
            <a:spAutoFit/>
          </a:bodyPr>
          <a:lstStyle/>
          <a:p>
            <a:pPr algn="ctr"/>
            <a:r>
              <a:rPr lang="fr-FR" sz="1200" dirty="0"/>
              <a:t>Dossier : Bureau 14-12-2015/Cabinet BLEU/Master/Cours Master/Design/Dans les coulisses…</a:t>
            </a:r>
          </a:p>
        </p:txBody>
      </p:sp>
    </p:spTree>
    <p:extLst>
      <p:ext uri="{BB962C8B-B14F-4D97-AF65-F5344CB8AC3E}">
        <p14:creationId xmlns:p14="http://schemas.microsoft.com/office/powerpoint/2010/main" val="1018242142"/>
      </p:ext>
    </p:extLst>
  </p:cSld>
  <p:clrMapOvr>
    <a:masterClrMapping/>
  </p:clrMapOvr>
  <p:transition spd="med">
    <p:randomBar/>
  </p:transition>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354</a:t>
            </a:fld>
            <a:endParaRPr lang="fr-FR" dirty="0"/>
          </a:p>
        </p:txBody>
      </p:sp>
      <p:sp>
        <p:nvSpPr>
          <p:cNvPr id="3" name="Rectangle 10"/>
          <p:cNvSpPr txBox="1">
            <a:spLocks noChangeArrowheads="1"/>
          </p:cNvSpPr>
          <p:nvPr/>
        </p:nvSpPr>
        <p:spPr>
          <a:xfrm>
            <a:off x="2236161" y="548680"/>
            <a:ext cx="442407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Rectangle 3"/>
          <p:cNvSpPr/>
          <p:nvPr/>
        </p:nvSpPr>
        <p:spPr>
          <a:xfrm>
            <a:off x="755576" y="2951947"/>
            <a:ext cx="7416824" cy="923330"/>
          </a:xfrm>
          <a:prstGeom prst="rect">
            <a:avLst/>
          </a:prstGeom>
        </p:spPr>
        <p:txBody>
          <a:bodyPr wrap="square">
            <a:spAutoFit/>
          </a:bodyPr>
          <a:lstStyle/>
          <a:p>
            <a:pPr lvl="0" algn="just"/>
            <a:r>
              <a:rPr lang="fr-FR" sz="1800" dirty="0">
                <a:solidFill>
                  <a:schemeClr val="accent6">
                    <a:lumMod val="75000"/>
                  </a:schemeClr>
                </a:solidFill>
              </a:rPr>
              <a:t>Est souvent celle qui implique les</a:t>
            </a:r>
            <a:r>
              <a:rPr lang="fr-FR" sz="1800" b="1" dirty="0">
                <a:solidFill>
                  <a:schemeClr val="accent6">
                    <a:lumMod val="75000"/>
                  </a:schemeClr>
                </a:solidFill>
              </a:rPr>
              <a:t> investissements </a:t>
            </a:r>
            <a:r>
              <a:rPr lang="fr-FR" sz="1800" dirty="0">
                <a:solidFill>
                  <a:schemeClr val="accent6">
                    <a:lumMod val="75000"/>
                  </a:schemeClr>
                </a:solidFill>
              </a:rPr>
              <a:t>les plus lourds et par conséquent celle où les erreurs sont les plus coûteuses et les plus difficiles à corriger.</a:t>
            </a:r>
          </a:p>
        </p:txBody>
      </p:sp>
      <p:sp>
        <p:nvSpPr>
          <p:cNvPr id="5" name="Rectangle 4"/>
          <p:cNvSpPr/>
          <p:nvPr/>
        </p:nvSpPr>
        <p:spPr>
          <a:xfrm>
            <a:off x="611560" y="2204864"/>
            <a:ext cx="6768752" cy="369332"/>
          </a:xfrm>
          <a:prstGeom prst="rect">
            <a:avLst/>
          </a:prstGeom>
        </p:spPr>
        <p:txBody>
          <a:bodyPr wrap="square">
            <a:spAutoFit/>
          </a:bodyPr>
          <a:lstStyle/>
          <a:p>
            <a:pPr algn="ctr"/>
            <a:r>
              <a:rPr lang="fr-FR" sz="1800" dirty="0">
                <a:solidFill>
                  <a:schemeClr val="accent6">
                    <a:lumMod val="75000"/>
                  </a:schemeClr>
                </a:solidFill>
              </a:rPr>
              <a:t>La </a:t>
            </a:r>
            <a:r>
              <a:rPr lang="fr-FR" sz="1800" b="1" dirty="0">
                <a:solidFill>
                  <a:schemeClr val="accent6">
                    <a:lumMod val="75000"/>
                  </a:schemeClr>
                </a:solidFill>
              </a:rPr>
              <a:t>politique de produit </a:t>
            </a:r>
            <a:r>
              <a:rPr lang="fr-FR" sz="1800" dirty="0">
                <a:solidFill>
                  <a:schemeClr val="accent6">
                    <a:lumMod val="75000"/>
                  </a:schemeClr>
                </a:solidFill>
              </a:rPr>
              <a:t>(également appelée </a:t>
            </a:r>
            <a:r>
              <a:rPr lang="fr-FR" sz="1800" b="1" dirty="0">
                <a:solidFill>
                  <a:schemeClr val="accent6">
                    <a:lumMod val="75000"/>
                  </a:schemeClr>
                </a:solidFill>
              </a:rPr>
              <a:t>stratégie produit</a:t>
            </a:r>
            <a:r>
              <a:rPr lang="fr-FR" sz="1800" dirty="0">
                <a:solidFill>
                  <a:schemeClr val="accent6">
                    <a:lumMod val="75000"/>
                  </a:schemeClr>
                </a:solidFill>
              </a:rPr>
              <a:t>) </a:t>
            </a:r>
          </a:p>
        </p:txBody>
      </p:sp>
      <p:pic>
        <p:nvPicPr>
          <p:cNvPr id="562178" name="Picture 2" descr="C:\Users\BLUEOFFICE\Desktop\333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3550" y="4362450"/>
            <a:ext cx="2952750" cy="1552575"/>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8720443"/>
      </p:ext>
    </p:extLst>
  </p:cSld>
  <p:clrMapOvr>
    <a:masterClrMapping/>
  </p:clrMapOvr>
  <p:transition spd="med">
    <p:randomBar/>
  </p:transition>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Espace réservé du numéro de diapositive 5"/>
          <p:cNvSpPr>
            <a:spLocks noGrp="1"/>
          </p:cNvSpPr>
          <p:nvPr>
            <p:ph type="sldNum" sz="quarter" idx="4"/>
          </p:nvPr>
        </p:nvSpPr>
        <p:spPr>
          <a:xfrm>
            <a:off x="8532440" y="6524625"/>
            <a:ext cx="611560" cy="360363"/>
          </a:xfrm>
        </p:spPr>
        <p:txBody>
          <a:bodyPr/>
          <a:lstStyle/>
          <a:p>
            <a:fld id="{425E78BD-8A15-4597-8BDB-2C404EDDB4FD}" type="slidenum">
              <a:rPr lang="fr-FR"/>
              <a:pPr/>
              <a:t>355</a:t>
            </a:fld>
            <a:endParaRPr lang="fr-FR" dirty="0"/>
          </a:p>
        </p:txBody>
      </p:sp>
      <p:sp>
        <p:nvSpPr>
          <p:cNvPr id="108563" name="Rectangle 19"/>
          <p:cNvSpPr>
            <a:spLocks noChangeArrowheads="1"/>
          </p:cNvSpPr>
          <p:nvPr/>
        </p:nvSpPr>
        <p:spPr bwMode="auto">
          <a:xfrm>
            <a:off x="684213" y="1987550"/>
            <a:ext cx="7200900" cy="4537075"/>
          </a:xfrm>
          <a:prstGeom prst="rect">
            <a:avLst/>
          </a:prstGeom>
          <a:solidFill>
            <a:srgbClr val="3333CC"/>
          </a:solidFill>
          <a:ln w="9525">
            <a:noFill/>
            <a:miter lim="800000"/>
            <a:headEnd/>
            <a:tailEnd/>
          </a:ln>
          <a:effectLst/>
        </p:spPr>
        <p:txBody>
          <a:bodyPr wrap="none" anchor="ctr"/>
          <a:lstStyle/>
          <a:p>
            <a:endParaRPr lang="fr-FR">
              <a:solidFill>
                <a:schemeClr val="bg1"/>
              </a:solidFill>
            </a:endParaRPr>
          </a:p>
        </p:txBody>
      </p:sp>
      <p:sp>
        <p:nvSpPr>
          <p:cNvPr id="108549" name="Text Box 5"/>
          <p:cNvSpPr txBox="1">
            <a:spLocks noChangeArrowheads="1"/>
          </p:cNvSpPr>
          <p:nvPr/>
        </p:nvSpPr>
        <p:spPr bwMode="auto">
          <a:xfrm>
            <a:off x="971550" y="11969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08560" name="Rectangle 16"/>
          <p:cNvSpPr>
            <a:spLocks noChangeArrowheads="1"/>
          </p:cNvSpPr>
          <p:nvPr/>
        </p:nvSpPr>
        <p:spPr bwMode="auto">
          <a:xfrm>
            <a:off x="1258888" y="2492375"/>
            <a:ext cx="6121400" cy="3600450"/>
          </a:xfrm>
          <a:prstGeom prst="rect">
            <a:avLst/>
          </a:prstGeom>
          <a:solidFill>
            <a:schemeClr val="accent1">
              <a:lumMod val="50000"/>
            </a:schemeClr>
          </a:solidFill>
          <a:ln w="9525">
            <a:noFill/>
            <a:miter lim="800000"/>
            <a:headEnd/>
            <a:tailEnd/>
          </a:ln>
          <a:effectLst/>
        </p:spPr>
        <p:txBody>
          <a:bodyPr wrap="none" anchor="ctr"/>
          <a:lstStyle/>
          <a:p>
            <a:endParaRPr lang="fr-FR"/>
          </a:p>
        </p:txBody>
      </p:sp>
      <p:sp>
        <p:nvSpPr>
          <p:cNvPr id="108550" name="Text Box 6"/>
          <p:cNvSpPr txBox="1">
            <a:spLocks noChangeArrowheads="1"/>
          </p:cNvSpPr>
          <p:nvPr/>
        </p:nvSpPr>
        <p:spPr bwMode="auto">
          <a:xfrm>
            <a:off x="4716463" y="1166813"/>
            <a:ext cx="4103687"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Les dimensions du produit</a:t>
            </a:r>
          </a:p>
        </p:txBody>
      </p:sp>
      <p:sp>
        <p:nvSpPr>
          <p:cNvPr id="108551" name="AutoShape 7"/>
          <p:cNvSpPr>
            <a:spLocks noChangeArrowheads="1"/>
          </p:cNvSpPr>
          <p:nvPr/>
        </p:nvSpPr>
        <p:spPr bwMode="auto">
          <a:xfrm rot="5400000">
            <a:off x="4284662" y="12160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8557" name="Rectangle 13"/>
          <p:cNvSpPr>
            <a:spLocks noChangeArrowheads="1"/>
          </p:cNvSpPr>
          <p:nvPr/>
        </p:nvSpPr>
        <p:spPr bwMode="auto">
          <a:xfrm>
            <a:off x="1908175" y="2924175"/>
            <a:ext cx="4679950" cy="2735263"/>
          </a:xfrm>
          <a:prstGeom prst="rect">
            <a:avLst/>
          </a:prstGeom>
          <a:solidFill>
            <a:schemeClr val="accent1">
              <a:lumMod val="75000"/>
            </a:schemeClr>
          </a:solidFill>
          <a:ln w="9525">
            <a:noFill/>
            <a:miter lim="800000"/>
            <a:headEnd/>
            <a:tailEnd/>
          </a:ln>
          <a:effectLst/>
        </p:spPr>
        <p:txBody>
          <a:bodyPr wrap="none" anchor="ctr"/>
          <a:lstStyle/>
          <a:p>
            <a:endParaRPr lang="fr-FR"/>
          </a:p>
        </p:txBody>
      </p:sp>
      <p:sp>
        <p:nvSpPr>
          <p:cNvPr id="108554" name="Rectangle 10"/>
          <p:cNvSpPr>
            <a:spLocks noChangeArrowheads="1"/>
          </p:cNvSpPr>
          <p:nvPr/>
        </p:nvSpPr>
        <p:spPr bwMode="auto">
          <a:xfrm>
            <a:off x="2555875" y="3500438"/>
            <a:ext cx="3455988" cy="1584325"/>
          </a:xfrm>
          <a:prstGeom prst="rect">
            <a:avLst/>
          </a:prstGeom>
          <a:solidFill>
            <a:schemeClr val="accent1"/>
          </a:solidFill>
          <a:ln w="9525">
            <a:noFill/>
            <a:miter lim="800000"/>
            <a:headEnd/>
            <a:tailEnd/>
          </a:ln>
          <a:effectLst/>
        </p:spPr>
        <p:txBody>
          <a:bodyPr wrap="none" anchor="ctr"/>
          <a:lstStyle/>
          <a:p>
            <a:endParaRPr lang="fr-FR"/>
          </a:p>
        </p:txBody>
      </p:sp>
      <p:sp>
        <p:nvSpPr>
          <p:cNvPr id="108553" name="Text Box 9"/>
          <p:cNvSpPr txBox="1">
            <a:spLocks noChangeArrowheads="1"/>
          </p:cNvSpPr>
          <p:nvPr/>
        </p:nvSpPr>
        <p:spPr bwMode="auto">
          <a:xfrm>
            <a:off x="3132138" y="4003675"/>
            <a:ext cx="2376487" cy="576263"/>
          </a:xfrm>
          <a:prstGeom prst="rect">
            <a:avLst/>
          </a:prstGeom>
          <a:solidFill>
            <a:schemeClr val="bg1"/>
          </a:solidFill>
          <a:ln w="9525">
            <a:noFill/>
            <a:miter lim="800000"/>
            <a:headEnd/>
            <a:tailEnd/>
          </a:ln>
          <a:effectLst/>
        </p:spPr>
        <p:txBody>
          <a:bodyPr anchor="ctr" anchorCtr="1"/>
          <a:lstStyle/>
          <a:p>
            <a:pPr algn="ctr">
              <a:spcBef>
                <a:spcPct val="50000"/>
              </a:spcBef>
            </a:pPr>
            <a:r>
              <a:rPr lang="fr-FR" sz="1800" b="1" dirty="0">
                <a:solidFill>
                  <a:srgbClr val="000066"/>
                </a:solidFill>
              </a:rPr>
              <a:t>Concept du produit</a:t>
            </a:r>
          </a:p>
        </p:txBody>
      </p:sp>
      <p:sp>
        <p:nvSpPr>
          <p:cNvPr id="108555" name="Text Box 11"/>
          <p:cNvSpPr txBox="1">
            <a:spLocks noChangeArrowheads="1"/>
          </p:cNvSpPr>
          <p:nvPr/>
        </p:nvSpPr>
        <p:spPr bwMode="auto">
          <a:xfrm>
            <a:off x="3132138" y="3644900"/>
            <a:ext cx="2303462" cy="304800"/>
          </a:xfrm>
          <a:prstGeom prst="rect">
            <a:avLst/>
          </a:prstGeom>
          <a:noFill/>
          <a:ln w="9525">
            <a:noFill/>
            <a:miter lim="800000"/>
            <a:headEnd/>
            <a:tailEnd/>
          </a:ln>
          <a:effectLst/>
        </p:spPr>
        <p:txBody>
          <a:bodyPr>
            <a:spAutoFit/>
          </a:bodyPr>
          <a:lstStyle/>
          <a:p>
            <a:pPr algn="ctr">
              <a:spcBef>
                <a:spcPct val="50000"/>
              </a:spcBef>
            </a:pPr>
            <a:r>
              <a:rPr lang="fr-FR" dirty="0">
                <a:solidFill>
                  <a:srgbClr val="3333CC"/>
                </a:solidFill>
              </a:rPr>
              <a:t>Formule</a:t>
            </a:r>
          </a:p>
        </p:txBody>
      </p:sp>
      <p:sp>
        <p:nvSpPr>
          <p:cNvPr id="108556" name="Text Box 12"/>
          <p:cNvSpPr txBox="1">
            <a:spLocks noChangeArrowheads="1"/>
          </p:cNvSpPr>
          <p:nvPr/>
        </p:nvSpPr>
        <p:spPr bwMode="auto">
          <a:xfrm>
            <a:off x="3132138" y="4579938"/>
            <a:ext cx="2303462" cy="304800"/>
          </a:xfrm>
          <a:prstGeom prst="rect">
            <a:avLst/>
          </a:prstGeom>
          <a:noFill/>
          <a:ln w="9525">
            <a:noFill/>
            <a:miter lim="800000"/>
            <a:headEnd/>
            <a:tailEnd/>
          </a:ln>
          <a:effectLst/>
        </p:spPr>
        <p:txBody>
          <a:bodyPr>
            <a:spAutoFit/>
          </a:bodyPr>
          <a:lstStyle/>
          <a:p>
            <a:pPr algn="ctr">
              <a:spcBef>
                <a:spcPct val="50000"/>
              </a:spcBef>
            </a:pPr>
            <a:r>
              <a:rPr lang="fr-FR" dirty="0">
                <a:solidFill>
                  <a:srgbClr val="3333CC"/>
                </a:solidFill>
              </a:rPr>
              <a:t>Performance</a:t>
            </a:r>
          </a:p>
        </p:txBody>
      </p:sp>
      <p:sp>
        <p:nvSpPr>
          <p:cNvPr id="108558" name="Text Box 14"/>
          <p:cNvSpPr txBox="1">
            <a:spLocks noChangeArrowheads="1"/>
          </p:cNvSpPr>
          <p:nvPr/>
        </p:nvSpPr>
        <p:spPr bwMode="auto">
          <a:xfrm>
            <a:off x="3132138" y="3068638"/>
            <a:ext cx="2303462" cy="304800"/>
          </a:xfrm>
          <a:prstGeom prst="rect">
            <a:avLst/>
          </a:prstGeom>
          <a:noFill/>
          <a:ln w="9525">
            <a:noFill/>
            <a:miter lim="800000"/>
            <a:headEnd/>
            <a:tailEnd/>
          </a:ln>
          <a:effectLst/>
        </p:spPr>
        <p:txBody>
          <a:bodyPr>
            <a:spAutoFit/>
          </a:bodyPr>
          <a:lstStyle/>
          <a:p>
            <a:pPr algn="ctr">
              <a:spcBef>
                <a:spcPct val="50000"/>
              </a:spcBef>
            </a:pPr>
            <a:r>
              <a:rPr lang="fr-FR" dirty="0">
                <a:solidFill>
                  <a:srgbClr val="3333CC"/>
                </a:solidFill>
              </a:rPr>
              <a:t>Identité</a:t>
            </a:r>
            <a:r>
              <a:rPr lang="fr-FR" dirty="0"/>
              <a:t> </a:t>
            </a:r>
            <a:r>
              <a:rPr lang="fr-FR" dirty="0">
                <a:solidFill>
                  <a:srgbClr val="3333CC"/>
                </a:solidFill>
              </a:rPr>
              <a:t>sensorielle</a:t>
            </a:r>
          </a:p>
        </p:txBody>
      </p:sp>
      <p:sp>
        <p:nvSpPr>
          <p:cNvPr id="108559" name="Text Box 15"/>
          <p:cNvSpPr txBox="1">
            <a:spLocks noChangeArrowheads="1"/>
          </p:cNvSpPr>
          <p:nvPr/>
        </p:nvSpPr>
        <p:spPr bwMode="auto">
          <a:xfrm>
            <a:off x="3132138" y="5156200"/>
            <a:ext cx="2303462" cy="304800"/>
          </a:xfrm>
          <a:prstGeom prst="rect">
            <a:avLst/>
          </a:prstGeom>
          <a:noFill/>
          <a:ln w="9525">
            <a:noFill/>
            <a:miter lim="800000"/>
            <a:headEnd/>
            <a:tailEnd/>
          </a:ln>
          <a:effectLst/>
        </p:spPr>
        <p:txBody>
          <a:bodyPr>
            <a:spAutoFit/>
          </a:bodyPr>
          <a:lstStyle/>
          <a:p>
            <a:pPr algn="ctr">
              <a:spcBef>
                <a:spcPct val="50000"/>
              </a:spcBef>
            </a:pPr>
            <a:r>
              <a:rPr lang="fr-FR" dirty="0">
                <a:solidFill>
                  <a:srgbClr val="3333CC"/>
                </a:solidFill>
              </a:rPr>
              <a:t>Packaging</a:t>
            </a:r>
          </a:p>
        </p:txBody>
      </p:sp>
      <p:sp>
        <p:nvSpPr>
          <p:cNvPr id="108561" name="Text Box 17"/>
          <p:cNvSpPr txBox="1">
            <a:spLocks noChangeArrowheads="1"/>
          </p:cNvSpPr>
          <p:nvPr/>
        </p:nvSpPr>
        <p:spPr bwMode="auto">
          <a:xfrm>
            <a:off x="3132138" y="2563813"/>
            <a:ext cx="2303462" cy="304800"/>
          </a:xfrm>
          <a:prstGeom prst="rect">
            <a:avLst/>
          </a:prstGeom>
          <a:noFill/>
          <a:ln w="9525">
            <a:noFill/>
            <a:miter lim="800000"/>
            <a:headEnd/>
            <a:tailEnd/>
          </a:ln>
          <a:effectLst/>
        </p:spPr>
        <p:txBody>
          <a:bodyPr>
            <a:spAutoFit/>
          </a:bodyPr>
          <a:lstStyle/>
          <a:p>
            <a:pPr algn="ctr">
              <a:spcBef>
                <a:spcPct val="50000"/>
              </a:spcBef>
            </a:pPr>
            <a:r>
              <a:rPr lang="fr-FR" dirty="0">
                <a:solidFill>
                  <a:schemeClr val="bg1"/>
                </a:solidFill>
              </a:rPr>
              <a:t>Services associés</a:t>
            </a:r>
          </a:p>
        </p:txBody>
      </p:sp>
      <p:sp>
        <p:nvSpPr>
          <p:cNvPr id="108562" name="Text Box 18"/>
          <p:cNvSpPr txBox="1">
            <a:spLocks noChangeArrowheads="1"/>
          </p:cNvSpPr>
          <p:nvPr/>
        </p:nvSpPr>
        <p:spPr bwMode="auto">
          <a:xfrm>
            <a:off x="3132138" y="5732463"/>
            <a:ext cx="2303462" cy="304800"/>
          </a:xfrm>
          <a:prstGeom prst="rect">
            <a:avLst/>
          </a:prstGeom>
          <a:noFill/>
          <a:ln w="9525">
            <a:noFill/>
            <a:miter lim="800000"/>
            <a:headEnd/>
            <a:tailEnd/>
          </a:ln>
          <a:effectLst/>
        </p:spPr>
        <p:txBody>
          <a:bodyPr>
            <a:spAutoFit/>
          </a:bodyPr>
          <a:lstStyle/>
          <a:p>
            <a:pPr algn="ctr">
              <a:spcBef>
                <a:spcPct val="50000"/>
              </a:spcBef>
            </a:pPr>
            <a:r>
              <a:rPr lang="fr-FR" dirty="0">
                <a:solidFill>
                  <a:schemeClr val="bg1"/>
                </a:solidFill>
              </a:rPr>
              <a:t>Qualité</a:t>
            </a:r>
          </a:p>
        </p:txBody>
      </p:sp>
      <p:sp>
        <p:nvSpPr>
          <p:cNvPr id="108564" name="Text Box 20"/>
          <p:cNvSpPr txBox="1">
            <a:spLocks noChangeArrowheads="1"/>
          </p:cNvSpPr>
          <p:nvPr/>
        </p:nvSpPr>
        <p:spPr bwMode="auto">
          <a:xfrm>
            <a:off x="3132138" y="2060575"/>
            <a:ext cx="2303462" cy="336550"/>
          </a:xfrm>
          <a:prstGeom prst="rect">
            <a:avLst/>
          </a:prstGeom>
          <a:noFill/>
          <a:ln w="9525">
            <a:noFill/>
            <a:miter lim="800000"/>
            <a:headEnd/>
            <a:tailEnd/>
          </a:ln>
          <a:effectLst/>
        </p:spPr>
        <p:txBody>
          <a:bodyPr>
            <a:spAutoFit/>
          </a:bodyPr>
          <a:lstStyle/>
          <a:p>
            <a:pPr algn="ctr">
              <a:spcBef>
                <a:spcPct val="50000"/>
              </a:spcBef>
            </a:pPr>
            <a:r>
              <a:rPr lang="fr-FR" sz="1600" b="1">
                <a:solidFill>
                  <a:schemeClr val="bg1"/>
                </a:solidFill>
              </a:rPr>
              <a:t>Marque</a:t>
            </a:r>
          </a:p>
        </p:txBody>
      </p:sp>
      <p:sp>
        <p:nvSpPr>
          <p:cNvPr id="20" name="Rectangle 10"/>
          <p:cNvSpPr txBox="1">
            <a:spLocks noChangeArrowheads="1"/>
          </p:cNvSpPr>
          <p:nvPr/>
        </p:nvSpPr>
        <p:spPr>
          <a:xfrm>
            <a:off x="2195736" y="188639"/>
            <a:ext cx="4392389"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356</a:t>
            </a:fld>
            <a:endParaRPr lang="fr-FR" dirty="0"/>
          </a:p>
        </p:txBody>
      </p:sp>
      <p:pic>
        <p:nvPicPr>
          <p:cNvPr id="555010" name="Picture 2" descr="C:\Users\BLUEOFFICE\Desktop\55555.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031810"/>
            <a:ext cx="6066359" cy="352839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4" name="Rectangle 10"/>
          <p:cNvSpPr txBox="1">
            <a:spLocks noChangeArrowheads="1"/>
          </p:cNvSpPr>
          <p:nvPr/>
        </p:nvSpPr>
        <p:spPr>
          <a:xfrm>
            <a:off x="2199184" y="524019"/>
            <a:ext cx="4392389"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2158936813"/>
      </p:ext>
    </p:extLst>
  </p:cSld>
  <p:clrMapOvr>
    <a:masterClrMapping/>
  </p:clrMapOvr>
  <p:transition spd="med">
    <p:randomBar/>
  </p:transition>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316416" y="6669360"/>
            <a:ext cx="827584" cy="215628"/>
          </a:xfrm>
        </p:spPr>
        <p:txBody>
          <a:bodyPr/>
          <a:lstStyle/>
          <a:p>
            <a:fld id="{47723A55-78B3-4A88-8EA2-B66FA4AA6D86}" type="slidenum">
              <a:rPr lang="fr-FR"/>
              <a:pPr/>
              <a:t>357</a:t>
            </a:fld>
            <a:endParaRPr lang="fr-FR" dirty="0"/>
          </a:p>
        </p:txBody>
      </p:sp>
      <p:sp>
        <p:nvSpPr>
          <p:cNvPr id="109571" name="Rectangle 3"/>
          <p:cNvSpPr>
            <a:spLocks noGrp="1" noChangeArrowheads="1"/>
          </p:cNvSpPr>
          <p:nvPr>
            <p:ph type="body" idx="4294967295"/>
          </p:nvPr>
        </p:nvSpPr>
        <p:spPr>
          <a:xfrm>
            <a:off x="649286" y="2564904"/>
            <a:ext cx="7991475" cy="3167063"/>
          </a:xfrm>
          <a:prstGeom prst="rect">
            <a:avLst/>
          </a:prstGeom>
        </p:spPr>
        <p:txBody>
          <a:bodyPr/>
          <a:lstStyle/>
          <a:p>
            <a:pPr marL="352425" indent="-352425">
              <a:spcBef>
                <a:spcPct val="50000"/>
              </a:spcBef>
            </a:pPr>
            <a:r>
              <a:rPr lang="fr-FR" sz="1800" b="1" dirty="0">
                <a:solidFill>
                  <a:schemeClr val="accent6">
                    <a:lumMod val="75000"/>
                  </a:schemeClr>
                </a:solidFill>
              </a:rPr>
              <a:t>C’est l’idée centrale</a:t>
            </a:r>
            <a:r>
              <a:rPr lang="fr-FR" sz="1800" dirty="0">
                <a:solidFill>
                  <a:schemeClr val="accent6">
                    <a:lumMod val="75000"/>
                  </a:schemeClr>
                </a:solidFill>
              </a:rPr>
              <a:t>, son utilité principale, l’attente essentielle du </a:t>
            </a:r>
            <a:r>
              <a:rPr lang="fr-FR" sz="1800" b="1" dirty="0">
                <a:solidFill>
                  <a:schemeClr val="accent6">
                    <a:lumMod val="75000"/>
                  </a:schemeClr>
                </a:solidFill>
              </a:rPr>
              <a:t>client</a:t>
            </a:r>
            <a:r>
              <a:rPr lang="fr-FR" sz="1800" dirty="0">
                <a:solidFill>
                  <a:schemeClr val="accent6">
                    <a:lumMod val="75000"/>
                  </a:schemeClr>
                </a:solidFill>
              </a:rPr>
              <a:t> à laquelle il répond.</a:t>
            </a:r>
            <a:br>
              <a:rPr lang="fr-FR" sz="1800" dirty="0">
                <a:solidFill>
                  <a:schemeClr val="accent6">
                    <a:lumMod val="75000"/>
                  </a:schemeClr>
                </a:solidFill>
              </a:rPr>
            </a:br>
            <a:r>
              <a:rPr lang="fr-FR" sz="1800" dirty="0">
                <a:solidFill>
                  <a:schemeClr val="accent6">
                    <a:lumMod val="75000"/>
                  </a:schemeClr>
                </a:solidFill>
              </a:rPr>
              <a:t>Le concept devrait avant tout s’exprimer dans l’univers du client</a:t>
            </a:r>
            <a:br>
              <a:rPr lang="fr-FR" sz="1800" dirty="0">
                <a:solidFill>
                  <a:schemeClr val="accent6">
                    <a:lumMod val="75000"/>
                  </a:schemeClr>
                </a:solidFill>
              </a:rPr>
            </a:br>
            <a:r>
              <a:rPr lang="fr-FR" sz="1200" dirty="0">
                <a:solidFill>
                  <a:schemeClr val="accent6">
                    <a:lumMod val="75000"/>
                  </a:schemeClr>
                </a:solidFill>
              </a:rPr>
              <a:t>(système de sécurité en AUTO : des abréviations qui parlent de l’action sur la sécurité et non de la technologie…ESP // Airbag)</a:t>
            </a:r>
          </a:p>
          <a:p>
            <a:pPr marL="352425" indent="-352425">
              <a:spcBef>
                <a:spcPct val="50000"/>
              </a:spcBef>
            </a:pPr>
            <a:endParaRPr lang="fr-FR" sz="800" dirty="0">
              <a:solidFill>
                <a:schemeClr val="accent6">
                  <a:lumMod val="75000"/>
                </a:schemeClr>
              </a:solidFill>
            </a:endParaRPr>
          </a:p>
          <a:p>
            <a:pPr marL="352425" indent="-352425">
              <a:spcBef>
                <a:spcPct val="50000"/>
              </a:spcBef>
            </a:pPr>
            <a:r>
              <a:rPr lang="fr-FR" sz="1800" dirty="0">
                <a:solidFill>
                  <a:schemeClr val="accent6">
                    <a:lumMod val="75000"/>
                  </a:schemeClr>
                </a:solidFill>
              </a:rPr>
              <a:t>Il évolue avec le temps</a:t>
            </a:r>
            <a:br>
              <a:rPr lang="fr-FR" sz="1800" dirty="0">
                <a:solidFill>
                  <a:schemeClr val="accent6">
                    <a:lumMod val="75000"/>
                  </a:schemeClr>
                </a:solidFill>
              </a:rPr>
            </a:br>
            <a:r>
              <a:rPr lang="fr-FR" sz="1800" dirty="0">
                <a:solidFill>
                  <a:schemeClr val="accent6">
                    <a:lumMod val="75000"/>
                  </a:schemeClr>
                </a:solidFill>
              </a:rPr>
              <a:t>(Ex : les hypermarchés…)</a:t>
            </a:r>
          </a:p>
          <a:p>
            <a:pPr marL="0" indent="0">
              <a:spcBef>
                <a:spcPct val="50000"/>
              </a:spcBef>
              <a:buNone/>
            </a:pPr>
            <a:endParaRPr lang="fr-FR" sz="800" dirty="0">
              <a:solidFill>
                <a:schemeClr val="accent6">
                  <a:lumMod val="75000"/>
                </a:schemeClr>
              </a:solidFill>
            </a:endParaRPr>
          </a:p>
          <a:p>
            <a:pPr marL="352425" indent="-352425">
              <a:spcBef>
                <a:spcPct val="50000"/>
              </a:spcBef>
            </a:pPr>
            <a:r>
              <a:rPr lang="fr-FR" sz="1800" dirty="0">
                <a:solidFill>
                  <a:schemeClr val="accent6">
                    <a:lumMod val="75000"/>
                  </a:schemeClr>
                </a:solidFill>
              </a:rPr>
              <a:t>Il est souhaitable de le </a:t>
            </a:r>
            <a:r>
              <a:rPr lang="fr-FR" sz="1800" b="1" dirty="0">
                <a:solidFill>
                  <a:schemeClr val="accent6">
                    <a:lumMod val="75000"/>
                  </a:schemeClr>
                </a:solidFill>
              </a:rPr>
              <a:t>tester</a:t>
            </a:r>
            <a:r>
              <a:rPr lang="fr-FR" sz="1800" dirty="0">
                <a:solidFill>
                  <a:schemeClr val="accent6">
                    <a:lumMod val="75000"/>
                  </a:schemeClr>
                </a:solidFill>
              </a:rPr>
              <a:t> avant de le lancer.</a:t>
            </a:r>
            <a:br>
              <a:rPr lang="fr-FR" sz="1800" dirty="0">
                <a:solidFill>
                  <a:schemeClr val="accent6">
                    <a:lumMod val="75000"/>
                  </a:schemeClr>
                </a:solidFill>
              </a:rPr>
            </a:br>
            <a:r>
              <a:rPr lang="fr-FR" sz="1800" dirty="0">
                <a:solidFill>
                  <a:schemeClr val="accent6">
                    <a:lumMod val="75000"/>
                  </a:schemeClr>
                </a:solidFill>
              </a:rPr>
              <a:t>Même si ce n’est pas une assurance contre l’échec…</a:t>
            </a:r>
          </a:p>
        </p:txBody>
      </p:sp>
      <p:sp>
        <p:nvSpPr>
          <p:cNvPr id="109573" name="Text Box 5"/>
          <p:cNvSpPr txBox="1">
            <a:spLocks noChangeArrowheads="1"/>
          </p:cNvSpPr>
          <p:nvPr/>
        </p:nvSpPr>
        <p:spPr bwMode="auto">
          <a:xfrm>
            <a:off x="971550" y="158908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09574" name="Text Box 6"/>
          <p:cNvSpPr txBox="1">
            <a:spLocks noChangeArrowheads="1"/>
          </p:cNvSpPr>
          <p:nvPr/>
        </p:nvSpPr>
        <p:spPr bwMode="auto">
          <a:xfrm>
            <a:off x="4716463" y="1558925"/>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 concept produit</a:t>
            </a:r>
          </a:p>
        </p:txBody>
      </p:sp>
      <p:sp>
        <p:nvSpPr>
          <p:cNvPr id="109575" name="AutoShape 7"/>
          <p:cNvSpPr>
            <a:spLocks noChangeArrowheads="1"/>
          </p:cNvSpPr>
          <p:nvPr/>
        </p:nvSpPr>
        <p:spPr bwMode="auto">
          <a:xfrm rot="5400000">
            <a:off x="4284663" y="160813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195737" y="332655"/>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04448" y="6597352"/>
            <a:ext cx="539552" cy="287636"/>
          </a:xfrm>
        </p:spPr>
        <p:txBody>
          <a:bodyPr/>
          <a:lstStyle/>
          <a:p>
            <a:fld id="{E958A98C-67A0-49FB-85BB-508936625199}" type="slidenum">
              <a:rPr lang="fr-FR"/>
              <a:pPr/>
              <a:t>358</a:t>
            </a:fld>
            <a:endParaRPr lang="fr-FR" dirty="0"/>
          </a:p>
        </p:txBody>
      </p:sp>
      <p:sp>
        <p:nvSpPr>
          <p:cNvPr id="107523" name="Rectangle 3"/>
          <p:cNvSpPr>
            <a:spLocks noGrp="1" noChangeArrowheads="1"/>
          </p:cNvSpPr>
          <p:nvPr>
            <p:ph type="body" idx="4294967295"/>
          </p:nvPr>
        </p:nvSpPr>
        <p:spPr>
          <a:xfrm>
            <a:off x="684213" y="1916113"/>
            <a:ext cx="7991475" cy="1728787"/>
          </a:xfrm>
          <a:prstGeom prst="rect">
            <a:avLst/>
          </a:prstGeom>
        </p:spPr>
        <p:txBody>
          <a:bodyPr/>
          <a:lstStyle/>
          <a:p>
            <a:pPr marL="352425" indent="-352425">
              <a:spcBef>
                <a:spcPct val="50000"/>
              </a:spcBef>
            </a:pPr>
            <a:r>
              <a:rPr lang="fr-FR" sz="2000" dirty="0">
                <a:solidFill>
                  <a:schemeClr val="accent6">
                    <a:lumMod val="75000"/>
                  </a:schemeClr>
                </a:solidFill>
              </a:rPr>
              <a:t>C’est une caractéristique distinctive du produit par rapport à ses concurrents dans la perception du consommateur</a:t>
            </a:r>
          </a:p>
          <a:p>
            <a:pPr marL="352425" indent="-352425">
              <a:spcBef>
                <a:spcPct val="50000"/>
              </a:spcBef>
            </a:pPr>
            <a:r>
              <a:rPr lang="fr-FR" sz="2000" dirty="0">
                <a:solidFill>
                  <a:schemeClr val="accent6">
                    <a:lumMod val="75000"/>
                  </a:schemeClr>
                </a:solidFill>
              </a:rPr>
              <a:t>Disposer d’un avantage produit constitue un atout sérieux, mais ce n’est pas forcément indispensable pour la réussite </a:t>
            </a:r>
            <a:r>
              <a:rPr lang="fr-FR" sz="1200" dirty="0">
                <a:solidFill>
                  <a:schemeClr val="accent6">
                    <a:lumMod val="75000"/>
                  </a:schemeClr>
                </a:solidFill>
              </a:rPr>
              <a:t>(</a:t>
            </a:r>
            <a:r>
              <a:rPr lang="fr-FR" sz="1200" dirty="0" err="1">
                <a:solidFill>
                  <a:schemeClr val="accent6">
                    <a:lumMod val="75000"/>
                  </a:schemeClr>
                </a:solidFill>
              </a:rPr>
              <a:t>tech</a:t>
            </a:r>
            <a:r>
              <a:rPr lang="fr-FR" sz="1200" dirty="0">
                <a:solidFill>
                  <a:schemeClr val="accent6">
                    <a:lumMod val="75000"/>
                  </a:schemeClr>
                </a:solidFill>
              </a:rPr>
              <a:t> de vente : CAP/</a:t>
            </a:r>
            <a:r>
              <a:rPr lang="fr-FR" sz="1200" dirty="0" err="1">
                <a:solidFill>
                  <a:schemeClr val="accent6">
                    <a:lumMod val="75000"/>
                  </a:schemeClr>
                </a:solidFill>
              </a:rPr>
              <a:t>CaractéristiquesAvantagesPreuves</a:t>
            </a:r>
            <a:r>
              <a:rPr lang="fr-FR" sz="1200" dirty="0">
                <a:solidFill>
                  <a:schemeClr val="accent6">
                    <a:lumMod val="75000"/>
                  </a:schemeClr>
                </a:solidFill>
              </a:rPr>
              <a:t> &amp; SONCAS/</a:t>
            </a:r>
            <a:r>
              <a:rPr lang="fr-FR" sz="1200" dirty="0" err="1">
                <a:solidFill>
                  <a:schemeClr val="accent6">
                    <a:lumMod val="75000"/>
                  </a:schemeClr>
                </a:solidFill>
              </a:rPr>
              <a:t>SécuritéOrgueilNouveautéConfortArgentSympathie</a:t>
            </a:r>
            <a:r>
              <a:rPr lang="fr-FR" sz="1200" dirty="0">
                <a:solidFill>
                  <a:srgbClr val="000066"/>
                </a:solidFill>
              </a:rPr>
              <a:t>)</a:t>
            </a:r>
          </a:p>
        </p:txBody>
      </p:sp>
      <p:sp>
        <p:nvSpPr>
          <p:cNvPr id="107525"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07526" name="Text Box 6"/>
          <p:cNvSpPr txBox="1">
            <a:spLocks noChangeArrowheads="1"/>
          </p:cNvSpPr>
          <p:nvPr/>
        </p:nvSpPr>
        <p:spPr bwMode="auto">
          <a:xfrm>
            <a:off x="4716463" y="12684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L’avantage produit</a:t>
            </a:r>
          </a:p>
        </p:txBody>
      </p:sp>
      <p:sp>
        <p:nvSpPr>
          <p:cNvPr id="107527"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7529" name="Text Box 9"/>
          <p:cNvSpPr txBox="1">
            <a:spLocks noChangeArrowheads="1"/>
          </p:cNvSpPr>
          <p:nvPr/>
        </p:nvSpPr>
        <p:spPr bwMode="auto">
          <a:xfrm>
            <a:off x="1908175" y="3789040"/>
            <a:ext cx="5040313" cy="1754326"/>
          </a:xfrm>
          <a:prstGeom prst="rect">
            <a:avLst/>
          </a:prstGeom>
          <a:solidFill>
            <a:schemeClr val="bg1"/>
          </a:solidFill>
          <a:ln w="9525">
            <a:solidFill>
              <a:srgbClr val="3333CC"/>
            </a:solidFill>
            <a:miter lim="800000"/>
            <a:headEnd/>
            <a:tailEnd/>
          </a:ln>
          <a:effectLst/>
        </p:spPr>
        <p:txBody>
          <a:bodyPr>
            <a:spAutoFit/>
          </a:bodyPr>
          <a:lstStyle/>
          <a:p>
            <a:pPr marL="182563" indent="-182563">
              <a:spcBef>
                <a:spcPct val="50000"/>
              </a:spcBef>
            </a:pPr>
            <a:r>
              <a:rPr lang="fr-FR" sz="1800" dirty="0">
                <a:solidFill>
                  <a:schemeClr val="accent6">
                    <a:lumMod val="75000"/>
                  </a:schemeClr>
                </a:solidFill>
              </a:rPr>
              <a:t>Les </a:t>
            </a:r>
            <a:r>
              <a:rPr lang="fr-FR" sz="1800" b="1" dirty="0">
                <a:solidFill>
                  <a:schemeClr val="accent6">
                    <a:lumMod val="75000"/>
                  </a:schemeClr>
                </a:solidFill>
              </a:rPr>
              <a:t>4 caractéristiques </a:t>
            </a:r>
            <a:r>
              <a:rPr lang="fr-FR" sz="1800" dirty="0">
                <a:solidFill>
                  <a:schemeClr val="accent6">
                    <a:lumMod val="75000"/>
                  </a:schemeClr>
                </a:solidFill>
              </a:rPr>
              <a:t>d’un avantage produit :</a:t>
            </a:r>
          </a:p>
          <a:p>
            <a:pPr marL="182563" indent="-182563">
              <a:spcBef>
                <a:spcPct val="25000"/>
              </a:spcBef>
              <a:buFontTx/>
              <a:buChar char="•"/>
            </a:pPr>
            <a:r>
              <a:rPr lang="fr-FR" sz="1800" dirty="0">
                <a:solidFill>
                  <a:schemeClr val="accent6">
                    <a:lumMod val="75000"/>
                  </a:schemeClr>
                </a:solidFill>
              </a:rPr>
              <a:t>Répondre à une attente réelle</a:t>
            </a:r>
          </a:p>
          <a:p>
            <a:pPr marL="182563" indent="-182563">
              <a:spcBef>
                <a:spcPct val="25000"/>
              </a:spcBef>
              <a:buFontTx/>
              <a:buChar char="•"/>
            </a:pPr>
            <a:r>
              <a:rPr lang="fr-FR" sz="1800" dirty="0">
                <a:solidFill>
                  <a:schemeClr val="accent6">
                    <a:lumMod val="75000"/>
                  </a:schemeClr>
                </a:solidFill>
              </a:rPr>
              <a:t>Être facilement communicable</a:t>
            </a:r>
          </a:p>
          <a:p>
            <a:pPr marL="182563" indent="-182563">
              <a:spcBef>
                <a:spcPct val="25000"/>
              </a:spcBef>
              <a:buFontTx/>
              <a:buChar char="•"/>
            </a:pPr>
            <a:r>
              <a:rPr lang="fr-FR" sz="1800" dirty="0">
                <a:solidFill>
                  <a:schemeClr val="accent6">
                    <a:lumMod val="75000"/>
                  </a:schemeClr>
                </a:solidFill>
              </a:rPr>
              <a:t>Ne pas induire de forte augmentation du prix</a:t>
            </a:r>
          </a:p>
          <a:p>
            <a:pPr marL="182563" indent="-182563">
              <a:spcBef>
                <a:spcPct val="25000"/>
              </a:spcBef>
              <a:buFontTx/>
              <a:buChar char="•"/>
            </a:pPr>
            <a:r>
              <a:rPr lang="fr-FR" sz="1800" dirty="0">
                <a:solidFill>
                  <a:schemeClr val="accent6">
                    <a:lumMod val="75000"/>
                  </a:schemeClr>
                </a:solidFill>
              </a:rPr>
              <a:t>Être durable</a:t>
            </a:r>
          </a:p>
        </p:txBody>
      </p:sp>
      <p:sp>
        <p:nvSpPr>
          <p:cNvPr id="107530" name="Rectangle 10"/>
          <p:cNvSpPr>
            <a:spLocks noChangeArrowheads="1"/>
          </p:cNvSpPr>
          <p:nvPr/>
        </p:nvSpPr>
        <p:spPr bwMode="auto">
          <a:xfrm>
            <a:off x="684213" y="5661025"/>
            <a:ext cx="7991475" cy="863600"/>
          </a:xfrm>
          <a:prstGeom prst="rect">
            <a:avLst/>
          </a:prstGeom>
          <a:noFill/>
          <a:ln w="9525">
            <a:noFill/>
            <a:miter lim="800000"/>
            <a:headEnd/>
            <a:tailEnd/>
          </a:ln>
          <a:effectLst/>
        </p:spPr>
        <p:txBody>
          <a:bodyPr/>
          <a:lstStyle/>
          <a:p>
            <a:pPr marL="352425" indent="-352425">
              <a:spcBef>
                <a:spcPct val="50000"/>
              </a:spcBef>
              <a:buFontTx/>
              <a:buChar char="•"/>
            </a:pPr>
            <a:r>
              <a:rPr lang="fr-FR" sz="2000" dirty="0">
                <a:solidFill>
                  <a:schemeClr val="accent6">
                    <a:lumMod val="75000"/>
                  </a:schemeClr>
                </a:solidFill>
              </a:rPr>
              <a:t>Un avantage produit performant est souvent </a:t>
            </a:r>
            <a:r>
              <a:rPr lang="fr-FR" sz="2000" b="1" dirty="0">
                <a:solidFill>
                  <a:schemeClr val="accent6">
                    <a:lumMod val="75000"/>
                  </a:schemeClr>
                </a:solidFill>
              </a:rPr>
              <a:t>copié</a:t>
            </a:r>
            <a:r>
              <a:rPr lang="fr-FR" sz="2000" dirty="0">
                <a:solidFill>
                  <a:schemeClr val="accent6">
                    <a:lumMod val="75000"/>
                  </a:schemeClr>
                </a:solidFill>
              </a:rPr>
              <a:t>. L’entretenir par une </a:t>
            </a:r>
            <a:r>
              <a:rPr lang="fr-FR" sz="2000" b="1" dirty="0">
                <a:solidFill>
                  <a:schemeClr val="accent6">
                    <a:lumMod val="75000"/>
                  </a:schemeClr>
                </a:solidFill>
              </a:rPr>
              <a:t>amélioration constante </a:t>
            </a:r>
            <a:r>
              <a:rPr lang="fr-FR" sz="2000" dirty="0">
                <a:solidFill>
                  <a:srgbClr val="000066"/>
                </a:solidFill>
              </a:rPr>
              <a:t>… </a:t>
            </a:r>
            <a:r>
              <a:rPr lang="fr-FR" sz="1200" dirty="0">
                <a:solidFill>
                  <a:srgbClr val="000066"/>
                </a:solidFill>
              </a:rPr>
              <a:t>(ex mesures piscine et avantages !)</a:t>
            </a:r>
          </a:p>
        </p:txBody>
      </p:sp>
      <p:sp>
        <p:nvSpPr>
          <p:cNvPr id="11" name="Rectangle 10"/>
          <p:cNvSpPr txBox="1">
            <a:spLocks noChangeArrowheads="1"/>
          </p:cNvSpPr>
          <p:nvPr/>
        </p:nvSpPr>
        <p:spPr>
          <a:xfrm>
            <a:off x="2051721" y="337765"/>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359</a:t>
            </a:fld>
            <a:endParaRPr lang="fr-FR" dirty="0"/>
          </a:p>
        </p:txBody>
      </p:sp>
      <p:sp>
        <p:nvSpPr>
          <p:cNvPr id="4" name="Espace réservé du contenu 2"/>
          <p:cNvSpPr txBox="1">
            <a:spLocks/>
          </p:cNvSpPr>
          <p:nvPr/>
        </p:nvSpPr>
        <p:spPr>
          <a:xfrm>
            <a:off x="179512" y="1412776"/>
            <a:ext cx="8424936" cy="511256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Dans l’optique marketing, il convient également de distinguer la </a:t>
            </a:r>
            <a:r>
              <a:rPr lang="fr-FR" sz="1800" b="1" dirty="0">
                <a:solidFill>
                  <a:schemeClr val="accent6">
                    <a:lumMod val="75000"/>
                  </a:schemeClr>
                </a:solidFill>
                <a:latin typeface="Arial" panose="020B0604020202020204" pitchFamily="34" charset="0"/>
                <a:cs typeface="Arial" panose="020B0604020202020204" pitchFamily="34" charset="0"/>
              </a:rPr>
              <a:t>valeur d’usage </a:t>
            </a:r>
            <a:r>
              <a:rPr lang="fr-FR" sz="1800" dirty="0">
                <a:solidFill>
                  <a:schemeClr val="accent6">
                    <a:lumMod val="75000"/>
                  </a:schemeClr>
                </a:solidFill>
                <a:latin typeface="Arial" panose="020B0604020202020204" pitchFamily="34" charset="0"/>
                <a:cs typeface="Arial" panose="020B0604020202020204" pitchFamily="34" charset="0"/>
              </a:rPr>
              <a:t>d’un produit (sa dimension fonctionnelle) de sa </a:t>
            </a:r>
            <a:r>
              <a:rPr lang="fr-FR" sz="1800" b="1" dirty="0">
                <a:solidFill>
                  <a:schemeClr val="accent6">
                    <a:lumMod val="75000"/>
                  </a:schemeClr>
                </a:solidFill>
                <a:latin typeface="Arial" panose="020B0604020202020204" pitchFamily="34" charset="0"/>
                <a:cs typeface="Arial" panose="020B0604020202020204" pitchFamily="34" charset="0"/>
              </a:rPr>
              <a:t>valeur de signe</a:t>
            </a:r>
            <a:r>
              <a:rPr lang="fr-FR" sz="1800" dirty="0">
                <a:solidFill>
                  <a:schemeClr val="accent6">
                    <a:lumMod val="75000"/>
                  </a:schemeClr>
                </a:solidFill>
                <a:latin typeface="Arial" panose="020B0604020202020204" pitchFamily="34" charset="0"/>
                <a:cs typeface="Arial" panose="020B0604020202020204" pitchFamily="34" charset="0"/>
              </a:rPr>
              <a:t> (sa dimension symbolique) : un produit n’attire pas simplement par ce qu’il est </a:t>
            </a:r>
            <a:r>
              <a:rPr lang="fr-FR" sz="1800" b="1" dirty="0">
                <a:solidFill>
                  <a:schemeClr val="accent6">
                    <a:lumMod val="75000"/>
                  </a:schemeClr>
                </a:solidFill>
                <a:latin typeface="Arial" panose="020B0604020202020204" pitchFamily="34" charset="0"/>
                <a:cs typeface="Arial" panose="020B0604020202020204" pitchFamily="34" charset="0"/>
              </a:rPr>
              <a:t>objectivemen</a:t>
            </a:r>
            <a:r>
              <a:rPr lang="fr-FR" sz="1800" dirty="0">
                <a:solidFill>
                  <a:schemeClr val="accent6">
                    <a:lumMod val="75000"/>
                  </a:schemeClr>
                </a:solidFill>
                <a:latin typeface="Arial" panose="020B0604020202020204" pitchFamily="34" charset="0"/>
                <a:cs typeface="Arial" panose="020B0604020202020204" pitchFamily="34" charset="0"/>
              </a:rPr>
              <a:t>t, mais également par ce qu’</a:t>
            </a:r>
            <a:r>
              <a:rPr lang="fr-FR" sz="1800" b="1" dirty="0">
                <a:solidFill>
                  <a:schemeClr val="accent6">
                    <a:lumMod val="75000"/>
                  </a:schemeClr>
                </a:solidFill>
                <a:latin typeface="Arial" panose="020B0604020202020204" pitchFamily="34" charset="0"/>
                <a:cs typeface="Arial" panose="020B0604020202020204" pitchFamily="34" charset="0"/>
              </a:rPr>
              <a:t>il représente</a:t>
            </a:r>
            <a:r>
              <a:rPr lang="fr-FR" sz="1800" dirty="0">
                <a:solidFill>
                  <a:schemeClr val="accent6">
                    <a:lumMod val="75000"/>
                  </a:schemeClr>
                </a:solidFill>
                <a:latin typeface="Arial" panose="020B0604020202020204" pitchFamily="34" charset="0"/>
                <a:cs typeface="Arial" panose="020B0604020202020204" pitchFamily="34" charset="0"/>
              </a:rPr>
              <a:t>.</a:t>
            </a:r>
          </a:p>
          <a:p>
            <a:pPr marL="0" indent="0">
              <a:buNone/>
            </a:pPr>
            <a:endParaRPr lang="fr-FR" sz="2000" dirty="0">
              <a:solidFill>
                <a:schemeClr val="accent6">
                  <a:lumMod val="75000"/>
                </a:schemeClr>
              </a:solidFill>
            </a:endParaRPr>
          </a:p>
          <a:p>
            <a:pPr marL="0" indent="0">
              <a:buNone/>
            </a:pPr>
            <a:endParaRPr lang="fr-FR" sz="1800" b="1" dirty="0">
              <a:solidFill>
                <a:schemeClr val="accent6">
                  <a:lumMod val="75000"/>
                </a:schemeClr>
              </a:solidFill>
              <a:latin typeface="Arial" panose="020B0604020202020204" pitchFamily="34" charset="0"/>
              <a:cs typeface="Arial" panose="020B0604020202020204" pitchFamily="34" charset="0"/>
            </a:endParaRPr>
          </a:p>
          <a:p>
            <a:pPr marL="0" indent="0">
              <a:buNone/>
            </a:pPr>
            <a:r>
              <a:rPr lang="fr-FR" sz="1800" b="1" dirty="0">
                <a:solidFill>
                  <a:schemeClr val="accent6">
                    <a:lumMod val="75000"/>
                  </a:schemeClr>
                </a:solidFill>
                <a:latin typeface="Arial" panose="020B0604020202020204" pitchFamily="34" charset="0"/>
                <a:cs typeface="Arial" panose="020B0604020202020204" pitchFamily="34" charset="0"/>
              </a:rPr>
              <a:t>Exemple</a:t>
            </a:r>
            <a:r>
              <a:rPr lang="fr-FR" sz="1800" dirty="0">
                <a:solidFill>
                  <a:schemeClr val="accent6">
                    <a:lumMod val="75000"/>
                  </a:schemeClr>
                </a:solidFill>
                <a:latin typeface="Arial" panose="020B0604020202020204" pitchFamily="34" charset="0"/>
                <a:cs typeface="Arial" panose="020B0604020202020204" pitchFamily="34" charset="0"/>
              </a:rPr>
              <a:t> : depuis 1993, la chaîne de vente de pain</a:t>
            </a:r>
          </a:p>
          <a:p>
            <a:pPr marL="0" indent="0">
              <a:buNone/>
            </a:pPr>
            <a:r>
              <a:rPr lang="fr-FR" sz="1800" dirty="0">
                <a:solidFill>
                  <a:schemeClr val="accent6">
                    <a:lumMod val="75000"/>
                  </a:schemeClr>
                </a:solidFill>
                <a:latin typeface="Arial" panose="020B0604020202020204" pitchFamily="34" charset="0"/>
                <a:cs typeface="Arial" panose="020B0604020202020204" pitchFamily="34" charset="0"/>
              </a:rPr>
              <a:t>et de pâtisserie Paul a construit son succès sur </a:t>
            </a:r>
          </a:p>
          <a:p>
            <a:pPr marL="0" indent="0">
              <a:buNone/>
            </a:pPr>
            <a:r>
              <a:rPr lang="fr-FR" sz="1800" b="1" dirty="0">
                <a:solidFill>
                  <a:schemeClr val="accent6">
                    <a:lumMod val="75000"/>
                  </a:schemeClr>
                </a:solidFill>
                <a:latin typeface="Arial" panose="020B0604020202020204" pitchFamily="34" charset="0"/>
                <a:cs typeface="Arial" panose="020B0604020202020204" pitchFamily="34" charset="0"/>
              </a:rPr>
              <a:t>l’évocation de l’univers traditionnel </a:t>
            </a:r>
            <a:r>
              <a:rPr lang="fr-FR" sz="1800" dirty="0">
                <a:solidFill>
                  <a:schemeClr val="accent6">
                    <a:lumMod val="75000"/>
                  </a:schemeClr>
                </a:solidFill>
                <a:latin typeface="Arial" panose="020B0604020202020204" pitchFamily="34" charset="0"/>
                <a:cs typeface="Arial" panose="020B0604020202020204" pitchFamily="34" charset="0"/>
              </a:rPr>
              <a:t>de la </a:t>
            </a:r>
          </a:p>
          <a:p>
            <a:pPr marL="0" indent="0">
              <a:buNone/>
            </a:pPr>
            <a:r>
              <a:rPr lang="fr-FR" sz="1800" dirty="0">
                <a:solidFill>
                  <a:schemeClr val="accent6">
                    <a:lumMod val="75000"/>
                  </a:schemeClr>
                </a:solidFill>
                <a:latin typeface="Arial" panose="020B0604020202020204" pitchFamily="34" charset="0"/>
                <a:cs typeface="Arial" panose="020B0604020202020204" pitchFamily="34" charset="0"/>
              </a:rPr>
              <a:t>boulangerie à travers son décor (gerbes de blé, </a:t>
            </a:r>
          </a:p>
          <a:p>
            <a:pPr marL="0" indent="0">
              <a:buNone/>
            </a:pPr>
            <a:r>
              <a:rPr lang="fr-FR" sz="1800" dirty="0">
                <a:solidFill>
                  <a:schemeClr val="accent6">
                    <a:lumMod val="75000"/>
                  </a:schemeClr>
                </a:solidFill>
                <a:latin typeface="Arial" panose="020B0604020202020204" pitchFamily="34" charset="0"/>
                <a:cs typeface="Arial" panose="020B0604020202020204" pitchFamily="34" charset="0"/>
              </a:rPr>
              <a:t>moules en cuivre, paniers d’osier...), la disposition </a:t>
            </a:r>
          </a:p>
          <a:p>
            <a:pPr marL="0" indent="0">
              <a:buNone/>
            </a:pPr>
            <a:r>
              <a:rPr lang="fr-FR" sz="1800" dirty="0">
                <a:solidFill>
                  <a:schemeClr val="accent6">
                    <a:lumMod val="75000"/>
                  </a:schemeClr>
                </a:solidFill>
                <a:latin typeface="Arial" panose="020B0604020202020204" pitchFamily="34" charset="0"/>
                <a:cs typeface="Arial" panose="020B0604020202020204" pitchFamily="34" charset="0"/>
              </a:rPr>
              <a:t>des produits ou encore </a:t>
            </a:r>
            <a:r>
              <a:rPr lang="fr-FR" sz="1800" b="1" dirty="0">
                <a:solidFill>
                  <a:schemeClr val="accent6">
                    <a:lumMod val="75000"/>
                  </a:schemeClr>
                </a:solidFill>
                <a:latin typeface="Arial" panose="020B0604020202020204" pitchFamily="34" charset="0"/>
                <a:cs typeface="Arial" panose="020B0604020202020204" pitchFamily="34" charset="0"/>
              </a:rPr>
              <a:t>l’uniforme des vendeurs</a:t>
            </a:r>
            <a:r>
              <a:rPr lang="fr-FR" sz="1800" dirty="0">
                <a:solidFill>
                  <a:schemeClr val="accent6">
                    <a:lumMod val="75000"/>
                  </a:schemeClr>
                </a:solidFill>
                <a:latin typeface="Arial" panose="020B0604020202020204" pitchFamily="34" charset="0"/>
                <a:cs typeface="Arial" panose="020B0604020202020204" pitchFamily="34" charset="0"/>
              </a:rPr>
              <a:t>.</a:t>
            </a:r>
          </a:p>
          <a:p>
            <a:pPr marL="0" indent="0">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 </a:t>
            </a:r>
            <a:r>
              <a:rPr lang="fr-FR" sz="1800" b="1" dirty="0">
                <a:solidFill>
                  <a:schemeClr val="accent6">
                    <a:lumMod val="75000"/>
                  </a:schemeClr>
                </a:solidFill>
                <a:latin typeface="Arial" panose="020B0604020202020204" pitchFamily="34" charset="0"/>
                <a:cs typeface="Arial" panose="020B0604020202020204" pitchFamily="34" charset="0"/>
              </a:rPr>
              <a:t>Paul propose un voyage dans le temps pour le prix d’une baguette </a:t>
            </a:r>
            <a:r>
              <a:rPr lang="fr-FR" sz="1800" dirty="0">
                <a:solidFill>
                  <a:schemeClr val="accent6">
                    <a:lumMod val="75000"/>
                  </a:schemeClr>
                </a:solidFill>
                <a:latin typeface="Arial" panose="020B0604020202020204" pitchFamily="34" charset="0"/>
                <a:cs typeface="Arial" panose="020B0604020202020204" pitchFamily="34" charset="0"/>
              </a:rPr>
              <a:t>» </a:t>
            </a:r>
            <a:r>
              <a:rPr lang="fr-FR" sz="1200" i="1" dirty="0">
                <a:solidFill>
                  <a:schemeClr val="accent6">
                    <a:lumMod val="75000"/>
                  </a:schemeClr>
                </a:solidFill>
                <a:latin typeface="Arial" panose="020B0604020202020204" pitchFamily="34" charset="0"/>
                <a:cs typeface="Arial" panose="020B0604020202020204" pitchFamily="34" charset="0"/>
              </a:rPr>
              <a:t>(source : dossier de presse de l’entreprise</a:t>
            </a:r>
            <a:r>
              <a:rPr lang="fr-FR" sz="1800" dirty="0">
                <a:solidFill>
                  <a:schemeClr val="accent6">
                    <a:lumMod val="75000"/>
                  </a:schemeClr>
                </a:solidFill>
                <a:latin typeface="Arial" panose="020B0604020202020204" pitchFamily="34" charset="0"/>
                <a:cs typeface="Arial" panose="020B0604020202020204" pitchFamily="34" charset="0"/>
              </a:rPr>
              <a:t>).</a:t>
            </a:r>
          </a:p>
          <a:p>
            <a:pPr marL="0" indent="0" algn="just">
              <a:buNone/>
            </a:pPr>
            <a:endParaRPr lang="fr-FR" sz="2000" dirty="0"/>
          </a:p>
          <a:p>
            <a:pPr marL="0" indent="0" algn="just">
              <a:buNone/>
            </a:pPr>
            <a:endParaRPr lang="fr-FR" sz="2000" b="1" dirty="0"/>
          </a:p>
        </p:txBody>
      </p:sp>
      <p:sp>
        <p:nvSpPr>
          <p:cNvPr id="5" name="Rectangle 10"/>
          <p:cNvSpPr txBox="1">
            <a:spLocks noChangeArrowheads="1"/>
          </p:cNvSpPr>
          <p:nvPr/>
        </p:nvSpPr>
        <p:spPr>
          <a:xfrm>
            <a:off x="1745723" y="476672"/>
            <a:ext cx="4554469"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pic>
        <p:nvPicPr>
          <p:cNvPr id="6" name="Image 5"/>
          <p:cNvPicPr/>
          <p:nvPr/>
        </p:nvPicPr>
        <p:blipFill>
          <a:blip r:embed="rId2">
            <a:extLst>
              <a:ext uri="{28A0092B-C50C-407E-A947-70E740481C1C}">
                <a14:useLocalDpi xmlns:a14="http://schemas.microsoft.com/office/drawing/2010/main" val="0"/>
              </a:ext>
            </a:extLst>
          </a:blip>
          <a:stretch>
            <a:fillRect/>
          </a:stretch>
        </p:blipFill>
        <p:spPr>
          <a:xfrm>
            <a:off x="5656014" y="2987611"/>
            <a:ext cx="3020442" cy="1962897"/>
          </a:xfrm>
          <a:prstGeom prst="rect">
            <a:avLst/>
          </a:prstGeom>
          <a:ln>
            <a:solidFill>
              <a:srgbClr val="3333CC"/>
            </a:solidFill>
          </a:ln>
        </p:spPr>
      </p:pic>
    </p:spTree>
    <p:extLst>
      <p:ext uri="{BB962C8B-B14F-4D97-AF65-F5344CB8AC3E}">
        <p14:creationId xmlns:p14="http://schemas.microsoft.com/office/powerpoint/2010/main" val="3650241802"/>
      </p:ext>
    </p:extLst>
  </p:cSld>
  <p:clrMapOvr>
    <a:masterClrMapping/>
  </p:clrMapOvr>
  <p:transition spd="med">
    <p:randomBar/>
  </p:transition>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360</a:t>
            </a:fld>
            <a:endParaRPr lang="fr-FR" dirty="0"/>
          </a:p>
        </p:txBody>
      </p:sp>
      <p:sp>
        <p:nvSpPr>
          <p:cNvPr id="3" name="Espace réservé du contenu 2"/>
          <p:cNvSpPr txBox="1">
            <a:spLocks/>
          </p:cNvSpPr>
          <p:nvPr/>
        </p:nvSpPr>
        <p:spPr>
          <a:xfrm>
            <a:off x="287524" y="1412776"/>
            <a:ext cx="8568952" cy="511256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900" dirty="0">
                <a:solidFill>
                  <a:schemeClr val="accent6">
                    <a:lumMod val="75000"/>
                  </a:schemeClr>
                </a:solidFill>
                <a:latin typeface="Arial" panose="020B0604020202020204" pitchFamily="34" charset="0"/>
                <a:cs typeface="Arial" panose="020B0604020202020204" pitchFamily="34" charset="0"/>
              </a:rPr>
              <a:t>Outre une différenciation par l’image, la </a:t>
            </a:r>
            <a:r>
              <a:rPr lang="fr-FR" sz="1900" b="1" dirty="0">
                <a:solidFill>
                  <a:schemeClr val="accent6">
                    <a:lumMod val="75000"/>
                  </a:schemeClr>
                </a:solidFill>
                <a:latin typeface="Arial" panose="020B0604020202020204" pitchFamily="34" charset="0"/>
                <a:cs typeface="Arial" panose="020B0604020202020204" pitchFamily="34" charset="0"/>
              </a:rPr>
              <a:t>rareté</a:t>
            </a:r>
            <a:r>
              <a:rPr lang="fr-FR" sz="1900" dirty="0">
                <a:solidFill>
                  <a:schemeClr val="accent6">
                    <a:lumMod val="75000"/>
                  </a:schemeClr>
                </a:solidFill>
                <a:latin typeface="Arial" panose="020B0604020202020204" pitchFamily="34" charset="0"/>
                <a:cs typeface="Arial" panose="020B0604020202020204" pitchFamily="34" charset="0"/>
              </a:rPr>
              <a:t> est une qualité qui permet également de donner une valeur symbolique particulière aux objets. </a:t>
            </a:r>
          </a:p>
          <a:p>
            <a:pPr marL="0" indent="0" algn="just">
              <a:buNone/>
            </a:pPr>
            <a:endParaRPr lang="fr-FR" sz="1900" b="1"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900" b="1" dirty="0">
                <a:solidFill>
                  <a:schemeClr val="accent6">
                    <a:lumMod val="75000"/>
                  </a:schemeClr>
                </a:solidFill>
                <a:latin typeface="Arial" panose="020B0604020202020204" pitchFamily="34" charset="0"/>
                <a:cs typeface="Arial" panose="020B0604020202020204" pitchFamily="34" charset="0"/>
              </a:rPr>
              <a:t>VEBLEN</a:t>
            </a:r>
            <a:r>
              <a:rPr lang="fr-FR" sz="1900" dirty="0">
                <a:solidFill>
                  <a:schemeClr val="accent6">
                    <a:lumMod val="75000"/>
                  </a:schemeClr>
                </a:solidFill>
                <a:latin typeface="Arial" panose="020B0604020202020204" pitchFamily="34" charset="0"/>
                <a:cs typeface="Arial" panose="020B0604020202020204" pitchFamily="34" charset="0"/>
              </a:rPr>
              <a:t> avait déjà souligné en 1899 avec la notion de « </a:t>
            </a:r>
            <a:r>
              <a:rPr lang="fr-FR" sz="1900" b="1" dirty="0">
                <a:solidFill>
                  <a:schemeClr val="accent6">
                    <a:lumMod val="75000"/>
                  </a:schemeClr>
                </a:solidFill>
                <a:latin typeface="Arial" panose="020B0604020202020204" pitchFamily="34" charset="0"/>
                <a:cs typeface="Arial" panose="020B0604020202020204" pitchFamily="34" charset="0"/>
              </a:rPr>
              <a:t>consommation ostentatoire</a:t>
            </a:r>
            <a:r>
              <a:rPr lang="fr-FR" sz="1900" dirty="0">
                <a:solidFill>
                  <a:schemeClr val="accent6">
                    <a:lumMod val="75000"/>
                  </a:schemeClr>
                </a:solidFill>
                <a:latin typeface="Arial" panose="020B0604020202020204" pitchFamily="34" charset="0"/>
                <a:cs typeface="Arial" panose="020B0604020202020204" pitchFamily="34" charset="0"/>
              </a:rPr>
              <a:t> » que la consommation a une dimension de </a:t>
            </a:r>
            <a:r>
              <a:rPr lang="fr-FR" sz="1900" b="1" dirty="0">
                <a:solidFill>
                  <a:schemeClr val="accent6">
                    <a:lumMod val="75000"/>
                  </a:schemeClr>
                </a:solidFill>
                <a:latin typeface="Arial" panose="020B0604020202020204" pitchFamily="34" charset="0"/>
                <a:cs typeface="Arial" panose="020B0604020202020204" pitchFamily="34" charset="0"/>
              </a:rPr>
              <a:t>représentation sociale</a:t>
            </a:r>
            <a:r>
              <a:rPr lang="fr-FR" sz="1900" dirty="0">
                <a:solidFill>
                  <a:schemeClr val="accent6">
                    <a:lumMod val="75000"/>
                  </a:schemeClr>
                </a:solidFill>
                <a:latin typeface="Arial" panose="020B0604020202020204" pitchFamily="34" charset="0"/>
                <a:cs typeface="Arial" panose="020B0604020202020204" pitchFamily="34" charset="0"/>
              </a:rPr>
              <a:t>.</a:t>
            </a:r>
          </a:p>
          <a:p>
            <a:pPr marL="0" indent="0" algn="just">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900" dirty="0">
                <a:solidFill>
                  <a:schemeClr val="accent6">
                    <a:lumMod val="75000"/>
                  </a:schemeClr>
                </a:solidFill>
                <a:latin typeface="Arial" panose="020B0604020202020204" pitchFamily="34" charset="0"/>
                <a:cs typeface="Arial" panose="020B0604020202020204" pitchFamily="34" charset="0"/>
              </a:rPr>
              <a:t>Certaines marques ont ainsi mis en place des politiques de rareté sur des séries limitées pour donner une dimension symbolique à leurs produits.</a:t>
            </a:r>
          </a:p>
          <a:p>
            <a:pPr marL="0" indent="0" algn="just">
              <a:buNone/>
            </a:pPr>
            <a:endParaRPr lang="fr-FR" sz="2000" dirty="0">
              <a:solidFill>
                <a:schemeClr val="accent6">
                  <a:lumMod val="75000"/>
                </a:schemeClr>
              </a:solidFill>
            </a:endParaRPr>
          </a:p>
          <a:p>
            <a:pPr marL="0" indent="0" algn="just">
              <a:buNone/>
            </a:pPr>
            <a:r>
              <a:rPr lang="fr-FR" sz="1900" u="sng" dirty="0">
                <a:solidFill>
                  <a:schemeClr val="accent6">
                    <a:lumMod val="75000"/>
                  </a:schemeClr>
                </a:solidFill>
              </a:rPr>
              <a:t>Exemple</a:t>
            </a:r>
            <a:r>
              <a:rPr lang="fr-FR" sz="1900" dirty="0">
                <a:solidFill>
                  <a:schemeClr val="accent6">
                    <a:lumMod val="75000"/>
                  </a:schemeClr>
                </a:solidFill>
              </a:rPr>
              <a:t> : Nike a commercialisé en 2011 le </a:t>
            </a:r>
          </a:p>
          <a:p>
            <a:pPr marL="0" indent="0" algn="just">
              <a:buNone/>
            </a:pPr>
            <a:r>
              <a:rPr lang="fr-FR" sz="1900" dirty="0">
                <a:solidFill>
                  <a:schemeClr val="accent6">
                    <a:lumMod val="75000"/>
                  </a:schemeClr>
                </a:solidFill>
              </a:rPr>
              <a:t>modèle Nike Air Mag, inspiré des films </a:t>
            </a:r>
          </a:p>
          <a:p>
            <a:pPr marL="0" indent="0" algn="just">
              <a:buNone/>
            </a:pPr>
            <a:r>
              <a:rPr lang="fr-FR" sz="1900" dirty="0">
                <a:solidFill>
                  <a:schemeClr val="accent6">
                    <a:lumMod val="75000"/>
                  </a:schemeClr>
                </a:solidFill>
              </a:rPr>
              <a:t>« Retour vers le futur » en seulement 1500 </a:t>
            </a:r>
          </a:p>
          <a:p>
            <a:pPr marL="0" indent="0" algn="just">
              <a:buNone/>
            </a:pPr>
            <a:r>
              <a:rPr lang="fr-FR" sz="1900" dirty="0">
                <a:solidFill>
                  <a:schemeClr val="accent6">
                    <a:lumMod val="75000"/>
                  </a:schemeClr>
                </a:solidFill>
              </a:rPr>
              <a:t>exemplaires proposés aux enchères sur eBay. </a:t>
            </a:r>
          </a:p>
          <a:p>
            <a:pPr marL="0" indent="0" algn="just">
              <a:buNone/>
            </a:pPr>
            <a:r>
              <a:rPr lang="fr-FR" sz="1900" dirty="0">
                <a:solidFill>
                  <a:schemeClr val="accent6">
                    <a:lumMod val="75000"/>
                  </a:schemeClr>
                </a:solidFill>
              </a:rPr>
              <a:t>Les chaussures ressemblaient physiquement à </a:t>
            </a:r>
          </a:p>
          <a:p>
            <a:pPr marL="0" indent="0" algn="just">
              <a:buNone/>
            </a:pPr>
            <a:r>
              <a:rPr lang="fr-FR" sz="1900" dirty="0">
                <a:solidFill>
                  <a:schemeClr val="accent6">
                    <a:lumMod val="75000"/>
                  </a:schemeClr>
                </a:solidFill>
              </a:rPr>
              <a:t>celles du film mais ne se lassaient pas toutes </a:t>
            </a:r>
          </a:p>
          <a:p>
            <a:pPr marL="0" indent="0" algn="just">
              <a:buNone/>
            </a:pPr>
            <a:r>
              <a:rPr lang="fr-FR" sz="1900" dirty="0">
                <a:solidFill>
                  <a:schemeClr val="accent6">
                    <a:lumMod val="75000"/>
                  </a:schemeClr>
                </a:solidFill>
              </a:rPr>
              <a:t>seules</a:t>
            </a:r>
            <a:r>
              <a:rPr lang="fr-FR" sz="2000" i="1" dirty="0">
                <a:solidFill>
                  <a:schemeClr val="accent6">
                    <a:lumMod val="75000"/>
                  </a:schemeClr>
                </a:solidFill>
              </a:rPr>
              <a:t>.</a:t>
            </a:r>
            <a:r>
              <a:rPr lang="fr-FR" sz="2000" dirty="0">
                <a:solidFill>
                  <a:schemeClr val="accent6">
                    <a:lumMod val="75000"/>
                  </a:schemeClr>
                </a:solidFill>
              </a:rPr>
              <a:t> </a:t>
            </a:r>
          </a:p>
          <a:p>
            <a:pPr marL="0" indent="0">
              <a:buNone/>
            </a:pPr>
            <a:endParaRPr lang="fr-FR" sz="2000" dirty="0"/>
          </a:p>
          <a:p>
            <a:pPr marL="0" indent="0" algn="just">
              <a:buNone/>
            </a:pPr>
            <a:endParaRPr lang="fr-FR" sz="2000" dirty="0"/>
          </a:p>
          <a:p>
            <a:pPr marL="0" indent="0" algn="just">
              <a:buNone/>
            </a:pPr>
            <a:endParaRPr lang="fr-FR" sz="2000" b="1" dirty="0"/>
          </a:p>
        </p:txBody>
      </p:sp>
      <p:pic>
        <p:nvPicPr>
          <p:cNvPr id="4" name="Image 3"/>
          <p:cNvPicPr>
            <a:picLocks noChangeAspect="1"/>
          </p:cNvPicPr>
          <p:nvPr/>
        </p:nvPicPr>
        <p:blipFill>
          <a:blip r:embed="rId2"/>
          <a:stretch>
            <a:fillRect/>
          </a:stretch>
        </p:blipFill>
        <p:spPr>
          <a:xfrm>
            <a:off x="5340686" y="3981046"/>
            <a:ext cx="3492388" cy="1965391"/>
          </a:xfrm>
          <a:prstGeom prst="rect">
            <a:avLst/>
          </a:prstGeom>
          <a:ln>
            <a:solidFill>
              <a:srgbClr val="3333CC"/>
            </a:solidFill>
          </a:ln>
        </p:spPr>
      </p:pic>
      <p:sp>
        <p:nvSpPr>
          <p:cNvPr id="5" name="Rectangle 10"/>
          <p:cNvSpPr txBox="1">
            <a:spLocks noChangeArrowheads="1"/>
          </p:cNvSpPr>
          <p:nvPr/>
        </p:nvSpPr>
        <p:spPr>
          <a:xfrm>
            <a:off x="1979713" y="476672"/>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extLst>
      <p:ext uri="{BB962C8B-B14F-4D97-AF65-F5344CB8AC3E}">
        <p14:creationId xmlns:p14="http://schemas.microsoft.com/office/powerpoint/2010/main" val="3105251272"/>
      </p:ext>
    </p:extLst>
  </p:cSld>
  <p:clrMapOvr>
    <a:masterClrMapping/>
  </p:clrMapOvr>
  <p:transition spd="med">
    <p:randomBar/>
  </p:transition>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97352"/>
            <a:ext cx="539552" cy="287636"/>
          </a:xfrm>
        </p:spPr>
        <p:txBody>
          <a:bodyPr/>
          <a:lstStyle/>
          <a:p>
            <a:fld id="{291C0CD7-5A30-4FE6-AD5B-35BB73AFFD45}" type="slidenum">
              <a:rPr lang="fr-FR"/>
              <a:pPr/>
              <a:t>361</a:t>
            </a:fld>
            <a:endParaRPr lang="fr-FR" dirty="0"/>
          </a:p>
        </p:txBody>
      </p:sp>
      <p:sp>
        <p:nvSpPr>
          <p:cNvPr id="110595" name="Rectangle 3"/>
          <p:cNvSpPr>
            <a:spLocks noGrp="1" noChangeArrowheads="1"/>
          </p:cNvSpPr>
          <p:nvPr>
            <p:ph type="body" idx="4294967295"/>
          </p:nvPr>
        </p:nvSpPr>
        <p:spPr>
          <a:xfrm>
            <a:off x="395288" y="1989138"/>
            <a:ext cx="8424862" cy="4824412"/>
          </a:xfrm>
          <a:prstGeom prst="rect">
            <a:avLst/>
          </a:prstGeom>
        </p:spPr>
        <p:txBody>
          <a:bodyPr/>
          <a:lstStyle/>
          <a:p>
            <a:pPr marL="352425" indent="-352425">
              <a:lnSpc>
                <a:spcPct val="110000"/>
              </a:lnSpc>
              <a:spcBef>
                <a:spcPct val="30000"/>
              </a:spcBef>
            </a:pPr>
            <a:r>
              <a:rPr lang="fr-FR" sz="1800" dirty="0">
                <a:solidFill>
                  <a:schemeClr val="accent6">
                    <a:lumMod val="75000"/>
                  </a:schemeClr>
                </a:solidFill>
              </a:rPr>
              <a:t>L’</a:t>
            </a:r>
            <a:r>
              <a:rPr lang="fr-FR" sz="1800" b="1" dirty="0">
                <a:solidFill>
                  <a:schemeClr val="accent6">
                    <a:lumMod val="75000"/>
                  </a:schemeClr>
                </a:solidFill>
              </a:rPr>
              <a:t>Innovation</a:t>
            </a:r>
            <a:r>
              <a:rPr lang="fr-FR" sz="1800" dirty="0">
                <a:solidFill>
                  <a:schemeClr val="accent6">
                    <a:lumMod val="75000"/>
                  </a:schemeClr>
                </a:solidFill>
              </a:rPr>
              <a:t> est le plus souvent au cœur de la politique produit.</a:t>
            </a:r>
          </a:p>
          <a:p>
            <a:pPr marL="352425" indent="-352425">
              <a:lnSpc>
                <a:spcPct val="110000"/>
              </a:lnSpc>
              <a:spcBef>
                <a:spcPct val="30000"/>
              </a:spcBef>
            </a:pPr>
            <a:r>
              <a:rPr lang="fr-FR" sz="1800" dirty="0">
                <a:solidFill>
                  <a:schemeClr val="accent6">
                    <a:lumMod val="75000"/>
                  </a:schemeClr>
                </a:solidFill>
              </a:rPr>
              <a:t>Elle permet de :</a:t>
            </a:r>
          </a:p>
          <a:p>
            <a:pPr marL="817563" lvl="1">
              <a:lnSpc>
                <a:spcPct val="110000"/>
              </a:lnSpc>
              <a:spcBef>
                <a:spcPct val="30000"/>
              </a:spcBef>
            </a:pPr>
            <a:r>
              <a:rPr lang="fr-FR" sz="1600" dirty="0">
                <a:solidFill>
                  <a:schemeClr val="accent6">
                    <a:lumMod val="75000"/>
                  </a:schemeClr>
                </a:solidFill>
              </a:rPr>
              <a:t>stimuler la demande</a:t>
            </a:r>
          </a:p>
          <a:p>
            <a:pPr marL="817563" lvl="1">
              <a:lnSpc>
                <a:spcPct val="110000"/>
              </a:lnSpc>
              <a:spcBef>
                <a:spcPct val="30000"/>
              </a:spcBef>
            </a:pPr>
            <a:r>
              <a:rPr lang="fr-FR" sz="1600" dirty="0">
                <a:solidFill>
                  <a:schemeClr val="accent6">
                    <a:lumMod val="75000"/>
                  </a:schemeClr>
                </a:solidFill>
              </a:rPr>
              <a:t>Accroître (ou préserver) ses parts de marché</a:t>
            </a:r>
          </a:p>
          <a:p>
            <a:pPr marL="817563" lvl="1">
              <a:lnSpc>
                <a:spcPct val="110000"/>
              </a:lnSpc>
              <a:spcBef>
                <a:spcPct val="30000"/>
              </a:spcBef>
            </a:pPr>
            <a:r>
              <a:rPr lang="fr-FR" sz="1600" dirty="0">
                <a:solidFill>
                  <a:schemeClr val="accent6">
                    <a:lumMod val="75000"/>
                  </a:schemeClr>
                </a:solidFill>
              </a:rPr>
              <a:t>Améliorer (ou préserver) ses marges</a:t>
            </a:r>
          </a:p>
          <a:p>
            <a:pPr marL="817563" lvl="1">
              <a:lnSpc>
                <a:spcPct val="110000"/>
              </a:lnSpc>
              <a:spcBef>
                <a:spcPct val="30000"/>
              </a:spcBef>
            </a:pPr>
            <a:r>
              <a:rPr lang="fr-FR" sz="1600" dirty="0">
                <a:solidFill>
                  <a:schemeClr val="accent6">
                    <a:lumMod val="75000"/>
                  </a:schemeClr>
                </a:solidFill>
              </a:rPr>
              <a:t>Générer des revenus complémentaires</a:t>
            </a:r>
          </a:p>
          <a:p>
            <a:pPr marL="817563" lvl="1">
              <a:lnSpc>
                <a:spcPct val="110000"/>
              </a:lnSpc>
              <a:spcBef>
                <a:spcPct val="30000"/>
              </a:spcBef>
            </a:pPr>
            <a:r>
              <a:rPr lang="fr-FR" sz="1600" dirty="0">
                <a:solidFill>
                  <a:schemeClr val="accent6">
                    <a:lumMod val="75000"/>
                  </a:schemeClr>
                </a:solidFill>
              </a:rPr>
              <a:t>D’améliorer ses marges de manœuvre face aux distributeurs</a:t>
            </a:r>
          </a:p>
          <a:p>
            <a:pPr marL="817563" lvl="1">
              <a:lnSpc>
                <a:spcPct val="110000"/>
              </a:lnSpc>
              <a:spcBef>
                <a:spcPct val="30000"/>
              </a:spcBef>
            </a:pPr>
            <a:r>
              <a:rPr lang="fr-FR" sz="1600" dirty="0">
                <a:solidFill>
                  <a:schemeClr val="accent6">
                    <a:lumMod val="75000"/>
                  </a:schemeClr>
                </a:solidFill>
              </a:rPr>
              <a:t>De communiquer</a:t>
            </a:r>
          </a:p>
          <a:p>
            <a:pPr marL="352425" indent="-352425">
              <a:lnSpc>
                <a:spcPct val="110000"/>
              </a:lnSpc>
              <a:spcBef>
                <a:spcPct val="30000"/>
              </a:spcBef>
            </a:pPr>
            <a:r>
              <a:rPr lang="fr-FR" sz="1800" dirty="0">
                <a:solidFill>
                  <a:schemeClr val="accent6">
                    <a:lumMod val="75000"/>
                  </a:schemeClr>
                </a:solidFill>
              </a:rPr>
              <a:t>Elle porte souvent sur l’adoption d’une </a:t>
            </a:r>
            <a:r>
              <a:rPr lang="fr-FR" sz="1800" b="1" dirty="0">
                <a:solidFill>
                  <a:schemeClr val="accent6">
                    <a:lumMod val="75000"/>
                  </a:schemeClr>
                </a:solidFill>
              </a:rPr>
              <a:t>nouvelle technologie</a:t>
            </a:r>
            <a:r>
              <a:rPr lang="fr-FR" sz="1800" dirty="0">
                <a:solidFill>
                  <a:schemeClr val="accent6">
                    <a:lumMod val="75000"/>
                  </a:schemeClr>
                </a:solidFill>
              </a:rPr>
              <a:t>, mais elle est avant tout centrée sur l’amélioration de l’aptitude du produit à répondre à sa mission principale (</a:t>
            </a:r>
            <a:r>
              <a:rPr lang="fr-FR" sz="1800" b="1" dirty="0">
                <a:solidFill>
                  <a:schemeClr val="accent6">
                    <a:lumMod val="75000"/>
                  </a:schemeClr>
                </a:solidFill>
              </a:rPr>
              <a:t>l’attente du consommateur</a:t>
            </a:r>
            <a:r>
              <a:rPr lang="fr-FR" sz="1800" dirty="0">
                <a:solidFill>
                  <a:schemeClr val="accent6">
                    <a:lumMod val="75000"/>
                  </a:schemeClr>
                </a:solidFill>
              </a:rPr>
              <a:t>)</a:t>
            </a:r>
            <a:br>
              <a:rPr lang="fr-FR" sz="1800" dirty="0">
                <a:solidFill>
                  <a:schemeClr val="accent6">
                    <a:lumMod val="75000"/>
                  </a:schemeClr>
                </a:solidFill>
              </a:rPr>
            </a:br>
            <a:r>
              <a:rPr lang="fr-FR" sz="1200" i="1" dirty="0">
                <a:solidFill>
                  <a:schemeClr val="accent6">
                    <a:lumMod val="75000"/>
                  </a:schemeClr>
                </a:solidFill>
              </a:rPr>
              <a:t>(Facilité d’utilisation du produit -  Ex mouchoirs en papier Lotus </a:t>
            </a:r>
            <a:r>
              <a:rPr lang="fr-FR" sz="1200" i="1" dirty="0" err="1">
                <a:solidFill>
                  <a:schemeClr val="accent6">
                    <a:lumMod val="75000"/>
                  </a:schemeClr>
                </a:solidFill>
              </a:rPr>
              <a:t>pocket</a:t>
            </a:r>
            <a:r>
              <a:rPr lang="fr-FR" sz="1200" i="1" dirty="0">
                <a:solidFill>
                  <a:schemeClr val="accent6">
                    <a:lumMod val="75000"/>
                  </a:schemeClr>
                </a:solidFill>
              </a:rPr>
              <a:t>)</a:t>
            </a:r>
          </a:p>
          <a:p>
            <a:pPr marL="352425" indent="-352425">
              <a:lnSpc>
                <a:spcPct val="110000"/>
              </a:lnSpc>
              <a:spcBef>
                <a:spcPct val="30000"/>
              </a:spcBef>
            </a:pPr>
            <a:r>
              <a:rPr lang="fr-FR" sz="1800" b="1" dirty="0">
                <a:solidFill>
                  <a:schemeClr val="accent6">
                    <a:lumMod val="75000"/>
                  </a:schemeClr>
                </a:solidFill>
              </a:rPr>
              <a:t>+ Packaging </a:t>
            </a:r>
          </a:p>
        </p:txBody>
      </p:sp>
      <p:sp>
        <p:nvSpPr>
          <p:cNvPr id="110597" name="Text Box 5"/>
          <p:cNvSpPr txBox="1">
            <a:spLocks noChangeArrowheads="1"/>
          </p:cNvSpPr>
          <p:nvPr/>
        </p:nvSpPr>
        <p:spPr bwMode="auto">
          <a:xfrm>
            <a:off x="971550" y="13716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0598" name="Text Box 6"/>
          <p:cNvSpPr txBox="1">
            <a:spLocks noChangeArrowheads="1"/>
          </p:cNvSpPr>
          <p:nvPr/>
        </p:nvSpPr>
        <p:spPr bwMode="auto">
          <a:xfrm>
            <a:off x="4716463" y="1341438"/>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L’avantage produit</a:t>
            </a:r>
          </a:p>
        </p:txBody>
      </p:sp>
      <p:sp>
        <p:nvSpPr>
          <p:cNvPr id="110599" name="AutoShape 7"/>
          <p:cNvSpPr>
            <a:spLocks noChangeArrowheads="1"/>
          </p:cNvSpPr>
          <p:nvPr/>
        </p:nvSpPr>
        <p:spPr bwMode="auto">
          <a:xfrm rot="5400000">
            <a:off x="4284662"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051721" y="332655"/>
            <a:ext cx="424906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97352"/>
            <a:ext cx="539552" cy="287636"/>
          </a:xfrm>
        </p:spPr>
        <p:txBody>
          <a:bodyPr/>
          <a:lstStyle/>
          <a:p>
            <a:fld id="{855A21EE-F43F-474C-BDC6-A152D4859FDC}" type="slidenum">
              <a:rPr lang="fr-FR"/>
              <a:pPr/>
              <a:t>362</a:t>
            </a:fld>
            <a:endParaRPr lang="fr-FR" dirty="0"/>
          </a:p>
        </p:txBody>
      </p:sp>
      <p:sp>
        <p:nvSpPr>
          <p:cNvPr id="115715" name="Rectangle 3"/>
          <p:cNvSpPr>
            <a:spLocks noGrp="1" noChangeArrowheads="1"/>
          </p:cNvSpPr>
          <p:nvPr>
            <p:ph type="body" idx="4294967295"/>
          </p:nvPr>
        </p:nvSpPr>
        <p:spPr>
          <a:xfrm>
            <a:off x="395288" y="1773238"/>
            <a:ext cx="8280400" cy="4824412"/>
          </a:xfrm>
          <a:prstGeom prst="rect">
            <a:avLst/>
          </a:prstGeom>
        </p:spPr>
        <p:txBody>
          <a:bodyPr/>
          <a:lstStyle/>
          <a:p>
            <a:pPr marL="352425" indent="-352425" algn="just">
              <a:lnSpc>
                <a:spcPct val="110000"/>
              </a:lnSpc>
              <a:spcBef>
                <a:spcPct val="30000"/>
              </a:spcBef>
            </a:pPr>
            <a:r>
              <a:rPr lang="fr-FR" sz="1800" dirty="0">
                <a:solidFill>
                  <a:schemeClr val="accent6">
                    <a:lumMod val="75000"/>
                  </a:schemeClr>
                </a:solidFill>
              </a:rPr>
              <a:t>L’</a:t>
            </a:r>
            <a:r>
              <a:rPr lang="fr-FR" sz="1800" b="1" dirty="0">
                <a:solidFill>
                  <a:schemeClr val="accent6">
                    <a:lumMod val="75000"/>
                  </a:schemeClr>
                </a:solidFill>
              </a:rPr>
              <a:t>innovation </a:t>
            </a:r>
            <a:r>
              <a:rPr lang="fr-FR" sz="1800" dirty="0">
                <a:solidFill>
                  <a:schemeClr val="accent6">
                    <a:lumMod val="75000"/>
                  </a:schemeClr>
                </a:solidFill>
              </a:rPr>
              <a:t>résulte d’une </a:t>
            </a:r>
            <a:r>
              <a:rPr lang="fr-FR" sz="1800" b="1" dirty="0">
                <a:solidFill>
                  <a:schemeClr val="accent6">
                    <a:lumMod val="75000"/>
                  </a:schemeClr>
                </a:solidFill>
              </a:rPr>
              <a:t>écoute régulière du marché</a:t>
            </a:r>
            <a:r>
              <a:rPr lang="fr-FR" sz="1800" dirty="0">
                <a:solidFill>
                  <a:schemeClr val="accent6">
                    <a:lumMod val="75000"/>
                  </a:schemeClr>
                </a:solidFill>
              </a:rPr>
              <a:t>, d’investissements constants dans les études, d’un dialogue permanent avec les équipes R&amp;D, SAV, vente.</a:t>
            </a:r>
          </a:p>
          <a:p>
            <a:pPr marL="352425" indent="-352425" algn="just">
              <a:lnSpc>
                <a:spcPct val="110000"/>
              </a:lnSpc>
              <a:spcBef>
                <a:spcPct val="30000"/>
              </a:spcBef>
            </a:pPr>
            <a:r>
              <a:rPr lang="fr-FR" sz="1800" dirty="0">
                <a:solidFill>
                  <a:schemeClr val="accent6">
                    <a:lumMod val="75000"/>
                  </a:schemeClr>
                </a:solidFill>
              </a:rPr>
              <a:t>Pour insuffler une véritable politique produit, la mise en place d’un processus de gestion de l’innovation dans l’entreprise est nécessaire. Cela ne signifie pas forcément la création d’un service </a:t>
            </a:r>
            <a:r>
              <a:rPr lang="fr-FR" sz="1800" dirty="0" err="1">
                <a:solidFill>
                  <a:schemeClr val="accent6">
                    <a:lumMod val="75000"/>
                  </a:schemeClr>
                </a:solidFill>
              </a:rPr>
              <a:t>ad’hoc</a:t>
            </a:r>
            <a:r>
              <a:rPr lang="fr-FR" sz="1800" dirty="0">
                <a:solidFill>
                  <a:schemeClr val="accent6">
                    <a:lumMod val="75000"/>
                  </a:schemeClr>
                </a:solidFill>
              </a:rPr>
              <a:t>… (Système de collecte des idées, comités…)</a:t>
            </a:r>
          </a:p>
          <a:p>
            <a:pPr marL="352425" indent="-352425" algn="just">
              <a:lnSpc>
                <a:spcPct val="110000"/>
              </a:lnSpc>
              <a:spcBef>
                <a:spcPct val="30000"/>
              </a:spcBef>
            </a:pPr>
            <a:r>
              <a:rPr lang="fr-FR" sz="1800" b="1" dirty="0">
                <a:solidFill>
                  <a:schemeClr val="accent6">
                    <a:lumMod val="75000"/>
                  </a:schemeClr>
                </a:solidFill>
              </a:rPr>
              <a:t>Les marchés octroient généralement une prime aux pionniers (Image, réseau de distribution, prix plus élevé, expérience, meilleure maîtrise de la production…)</a:t>
            </a:r>
          </a:p>
          <a:p>
            <a:pPr marL="352425" indent="-352425" algn="just">
              <a:lnSpc>
                <a:spcPct val="110000"/>
              </a:lnSpc>
              <a:spcBef>
                <a:spcPct val="30000"/>
              </a:spcBef>
            </a:pPr>
            <a:r>
              <a:rPr lang="fr-FR" sz="1800" dirty="0">
                <a:solidFill>
                  <a:schemeClr val="accent6">
                    <a:lumMod val="75000"/>
                  </a:schemeClr>
                </a:solidFill>
              </a:rPr>
              <a:t>Analyse de la perception de l’innovation et de son efficacité sur le marché au travers d’études (études utilisateurs potentiels, marchés témoins…).</a:t>
            </a:r>
          </a:p>
          <a:p>
            <a:pPr marL="352425" indent="-352425" algn="just">
              <a:lnSpc>
                <a:spcPct val="110000"/>
              </a:lnSpc>
              <a:spcBef>
                <a:spcPct val="30000"/>
              </a:spcBef>
            </a:pPr>
            <a:r>
              <a:rPr lang="fr-FR" sz="1800" dirty="0">
                <a:solidFill>
                  <a:schemeClr val="accent6">
                    <a:lumMod val="75000"/>
                  </a:schemeClr>
                </a:solidFill>
              </a:rPr>
              <a:t>Analyse de la rentabilité (ROI) pour valider la pertinence économique de l’innovation pour l’entreprise</a:t>
            </a:r>
          </a:p>
        </p:txBody>
      </p:sp>
      <p:sp>
        <p:nvSpPr>
          <p:cNvPr id="115717"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5718" name="Text Box 6"/>
          <p:cNvSpPr txBox="1">
            <a:spLocks noChangeArrowheads="1"/>
          </p:cNvSpPr>
          <p:nvPr/>
        </p:nvSpPr>
        <p:spPr bwMode="auto">
          <a:xfrm>
            <a:off x="4716463" y="12430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L’avantage produit</a:t>
            </a:r>
          </a:p>
        </p:txBody>
      </p:sp>
      <p:sp>
        <p:nvSpPr>
          <p:cNvPr id="115719" name="AutoShape 7"/>
          <p:cNvSpPr>
            <a:spLocks noChangeArrowheads="1"/>
          </p:cNvSpPr>
          <p:nvPr/>
        </p:nvSpPr>
        <p:spPr bwMode="auto">
          <a:xfrm rot="5400000">
            <a:off x="4284662" y="12922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1907705" y="332656"/>
            <a:ext cx="439308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Espace réservé du numéro de diapositive 5"/>
          <p:cNvSpPr>
            <a:spLocks noGrp="1"/>
          </p:cNvSpPr>
          <p:nvPr>
            <p:ph type="sldNum" sz="quarter" idx="4"/>
          </p:nvPr>
        </p:nvSpPr>
        <p:spPr>
          <a:xfrm>
            <a:off x="8604448" y="6597352"/>
            <a:ext cx="539552" cy="287636"/>
          </a:xfrm>
        </p:spPr>
        <p:txBody>
          <a:bodyPr/>
          <a:lstStyle/>
          <a:p>
            <a:fld id="{CC053FA3-E9F1-4193-A729-7F86AC4B17CC}" type="slidenum">
              <a:rPr lang="fr-FR"/>
              <a:pPr/>
              <a:t>363</a:t>
            </a:fld>
            <a:endParaRPr lang="fr-FR" dirty="0"/>
          </a:p>
        </p:txBody>
      </p:sp>
      <p:sp>
        <p:nvSpPr>
          <p:cNvPr id="116739" name="Rectangle 3"/>
          <p:cNvSpPr>
            <a:spLocks noGrp="1" noChangeArrowheads="1"/>
          </p:cNvSpPr>
          <p:nvPr>
            <p:ph type="body" idx="4294967295"/>
          </p:nvPr>
        </p:nvSpPr>
        <p:spPr>
          <a:xfrm>
            <a:off x="900114" y="1844675"/>
            <a:ext cx="3744912" cy="576263"/>
          </a:xfrm>
          <a:prstGeom prst="rect">
            <a:avLst/>
          </a:prstGeom>
        </p:spPr>
        <p:txBody>
          <a:bodyPr/>
          <a:lstStyle/>
          <a:p>
            <a:pPr marL="352425" indent="-352425" algn="just">
              <a:lnSpc>
                <a:spcPct val="110000"/>
              </a:lnSpc>
              <a:spcBef>
                <a:spcPct val="30000"/>
              </a:spcBef>
              <a:buFontTx/>
              <a:buNone/>
            </a:pPr>
            <a:r>
              <a:rPr lang="fr-FR" sz="1800" b="1" dirty="0">
                <a:solidFill>
                  <a:schemeClr val="accent6">
                    <a:lumMod val="75000"/>
                  </a:schemeClr>
                </a:solidFill>
              </a:rPr>
              <a:t>Les 4 types d’innovation</a:t>
            </a:r>
          </a:p>
        </p:txBody>
      </p:sp>
      <p:sp>
        <p:nvSpPr>
          <p:cNvPr id="116741"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6742" name="Text Box 6"/>
          <p:cNvSpPr txBox="1">
            <a:spLocks noChangeArrowheads="1"/>
          </p:cNvSpPr>
          <p:nvPr/>
        </p:nvSpPr>
        <p:spPr bwMode="auto">
          <a:xfrm>
            <a:off x="4716463" y="12684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L’avantage produit</a:t>
            </a:r>
          </a:p>
        </p:txBody>
      </p:sp>
      <p:sp>
        <p:nvSpPr>
          <p:cNvPr id="116743"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16744" name="Text Box 8"/>
          <p:cNvSpPr txBox="1">
            <a:spLocks noChangeArrowheads="1"/>
          </p:cNvSpPr>
          <p:nvPr/>
        </p:nvSpPr>
        <p:spPr bwMode="auto">
          <a:xfrm>
            <a:off x="2916238" y="2636838"/>
            <a:ext cx="4752975" cy="336550"/>
          </a:xfrm>
          <a:prstGeom prst="rect">
            <a:avLst/>
          </a:prstGeom>
          <a:noFill/>
          <a:ln w="9525">
            <a:noFill/>
            <a:miter lim="800000"/>
            <a:headEnd/>
            <a:tailEnd/>
          </a:ln>
          <a:effectLst/>
        </p:spPr>
        <p:txBody>
          <a:bodyPr>
            <a:spAutoFit/>
          </a:bodyPr>
          <a:lstStyle/>
          <a:p>
            <a:pPr algn="ctr">
              <a:spcBef>
                <a:spcPct val="50000"/>
              </a:spcBef>
            </a:pPr>
            <a:r>
              <a:rPr lang="fr-FR" sz="1600" b="1" i="1" dirty="0">
                <a:solidFill>
                  <a:schemeClr val="accent6">
                    <a:lumMod val="75000"/>
                  </a:schemeClr>
                </a:solidFill>
              </a:rPr>
              <a:t>Changement de perception des clients</a:t>
            </a:r>
          </a:p>
        </p:txBody>
      </p:sp>
      <p:sp>
        <p:nvSpPr>
          <p:cNvPr id="116745" name="Text Box 9"/>
          <p:cNvSpPr txBox="1">
            <a:spLocks noChangeArrowheads="1"/>
          </p:cNvSpPr>
          <p:nvPr/>
        </p:nvSpPr>
        <p:spPr bwMode="auto">
          <a:xfrm>
            <a:off x="179388" y="4432300"/>
            <a:ext cx="1692275" cy="581025"/>
          </a:xfrm>
          <a:prstGeom prst="rect">
            <a:avLst/>
          </a:prstGeom>
          <a:noFill/>
          <a:ln w="9525">
            <a:noFill/>
            <a:miter lim="800000"/>
            <a:headEnd/>
            <a:tailEnd/>
          </a:ln>
          <a:effectLst/>
        </p:spPr>
        <p:txBody>
          <a:bodyPr>
            <a:spAutoFit/>
          </a:bodyPr>
          <a:lstStyle/>
          <a:p>
            <a:pPr algn="ctr">
              <a:spcBef>
                <a:spcPct val="50000"/>
              </a:spcBef>
            </a:pPr>
            <a:r>
              <a:rPr lang="fr-FR" sz="1600" b="1" i="1" dirty="0">
                <a:solidFill>
                  <a:schemeClr val="accent6">
                    <a:lumMod val="75000"/>
                  </a:schemeClr>
                </a:solidFill>
              </a:rPr>
              <a:t>Innovation technologique</a:t>
            </a:r>
          </a:p>
        </p:txBody>
      </p:sp>
      <p:sp>
        <p:nvSpPr>
          <p:cNvPr id="116746" name="Text Box 10"/>
          <p:cNvSpPr txBox="1">
            <a:spLocks noChangeArrowheads="1"/>
          </p:cNvSpPr>
          <p:nvPr/>
        </p:nvSpPr>
        <p:spPr bwMode="auto">
          <a:xfrm>
            <a:off x="3419475" y="3140075"/>
            <a:ext cx="1079500"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Faible</a:t>
            </a:r>
          </a:p>
        </p:txBody>
      </p:sp>
      <p:sp>
        <p:nvSpPr>
          <p:cNvPr id="116747" name="Text Box 11"/>
          <p:cNvSpPr txBox="1">
            <a:spLocks noChangeArrowheads="1"/>
          </p:cNvSpPr>
          <p:nvPr/>
        </p:nvSpPr>
        <p:spPr bwMode="auto">
          <a:xfrm>
            <a:off x="6084888" y="3140075"/>
            <a:ext cx="1079500"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Fort</a:t>
            </a:r>
          </a:p>
        </p:txBody>
      </p:sp>
      <p:sp>
        <p:nvSpPr>
          <p:cNvPr id="116748" name="Text Box 12"/>
          <p:cNvSpPr txBox="1">
            <a:spLocks noChangeArrowheads="1"/>
          </p:cNvSpPr>
          <p:nvPr/>
        </p:nvSpPr>
        <p:spPr bwMode="auto">
          <a:xfrm>
            <a:off x="1692275" y="3860800"/>
            <a:ext cx="1079500"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Faible</a:t>
            </a:r>
          </a:p>
        </p:txBody>
      </p:sp>
      <p:sp>
        <p:nvSpPr>
          <p:cNvPr id="116749" name="Text Box 13"/>
          <p:cNvSpPr txBox="1">
            <a:spLocks noChangeArrowheads="1"/>
          </p:cNvSpPr>
          <p:nvPr/>
        </p:nvSpPr>
        <p:spPr bwMode="auto">
          <a:xfrm>
            <a:off x="1692275" y="5300663"/>
            <a:ext cx="1079500" cy="366712"/>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Fort</a:t>
            </a:r>
          </a:p>
        </p:txBody>
      </p:sp>
      <p:sp>
        <p:nvSpPr>
          <p:cNvPr id="116750" name="Text Box 14"/>
          <p:cNvSpPr txBox="1">
            <a:spLocks noChangeArrowheads="1"/>
          </p:cNvSpPr>
          <p:nvPr/>
        </p:nvSpPr>
        <p:spPr bwMode="auto">
          <a:xfrm>
            <a:off x="2987675" y="3573463"/>
            <a:ext cx="2232025" cy="1008062"/>
          </a:xfrm>
          <a:prstGeom prst="rect">
            <a:avLst/>
          </a:prstGeom>
          <a:solidFill>
            <a:schemeClr val="bg1"/>
          </a:solidFill>
          <a:ln w="9525">
            <a:solidFill>
              <a:srgbClr val="3333CC"/>
            </a:solidFill>
            <a:miter lim="800000"/>
            <a:headEnd/>
            <a:tailEnd/>
          </a:ln>
          <a:effectLst/>
        </p:spPr>
        <p:txBody>
          <a:bodyPr anchor="ctr" anchorCtr="1"/>
          <a:lstStyle/>
          <a:p>
            <a:pPr>
              <a:spcBef>
                <a:spcPct val="50000"/>
              </a:spcBef>
            </a:pPr>
            <a:r>
              <a:rPr lang="fr-FR" sz="1800" b="1" dirty="0">
                <a:solidFill>
                  <a:schemeClr val="accent6">
                    <a:lumMod val="75000"/>
                  </a:schemeClr>
                </a:solidFill>
              </a:rPr>
              <a:t>Renouvellemen</a:t>
            </a:r>
            <a:r>
              <a:rPr lang="fr-FR" sz="1800" dirty="0">
                <a:solidFill>
                  <a:schemeClr val="accent6">
                    <a:lumMod val="75000"/>
                  </a:schemeClr>
                </a:solidFill>
              </a:rPr>
              <a:t>t</a:t>
            </a:r>
          </a:p>
        </p:txBody>
      </p:sp>
      <p:sp>
        <p:nvSpPr>
          <p:cNvPr id="116751" name="Text Box 15"/>
          <p:cNvSpPr txBox="1">
            <a:spLocks noChangeArrowheads="1"/>
          </p:cNvSpPr>
          <p:nvPr/>
        </p:nvSpPr>
        <p:spPr bwMode="auto">
          <a:xfrm>
            <a:off x="5508625" y="3573463"/>
            <a:ext cx="2232025" cy="1008062"/>
          </a:xfrm>
          <a:prstGeom prst="rect">
            <a:avLst/>
          </a:prstGeom>
          <a:solidFill>
            <a:schemeClr val="bg1"/>
          </a:solidFill>
          <a:ln w="9525">
            <a:solidFill>
              <a:srgbClr val="3333CC"/>
            </a:solidFill>
            <a:miter lim="800000"/>
            <a:headEnd/>
            <a:tailEnd/>
          </a:ln>
          <a:effectLst/>
        </p:spPr>
        <p:txBody>
          <a:bodyPr anchor="ctr" anchorCtr="1"/>
          <a:lstStyle/>
          <a:p>
            <a:pPr>
              <a:spcBef>
                <a:spcPct val="50000"/>
              </a:spcBef>
            </a:pPr>
            <a:r>
              <a:rPr lang="fr-FR" sz="1800" b="1" dirty="0">
                <a:solidFill>
                  <a:schemeClr val="accent6">
                    <a:lumMod val="75000"/>
                  </a:schemeClr>
                </a:solidFill>
              </a:rPr>
              <a:t>Innovation de Rupture</a:t>
            </a:r>
          </a:p>
        </p:txBody>
      </p:sp>
      <p:sp>
        <p:nvSpPr>
          <p:cNvPr id="116752" name="Text Box 16"/>
          <p:cNvSpPr txBox="1">
            <a:spLocks noChangeArrowheads="1"/>
          </p:cNvSpPr>
          <p:nvPr/>
        </p:nvSpPr>
        <p:spPr bwMode="auto">
          <a:xfrm>
            <a:off x="2987675" y="4868863"/>
            <a:ext cx="2232025" cy="1008062"/>
          </a:xfrm>
          <a:prstGeom prst="rect">
            <a:avLst/>
          </a:prstGeom>
          <a:solidFill>
            <a:schemeClr val="bg1"/>
          </a:solidFill>
          <a:ln w="9525">
            <a:solidFill>
              <a:srgbClr val="3333CC"/>
            </a:solidFill>
            <a:miter lim="800000"/>
            <a:headEnd/>
            <a:tailEnd/>
          </a:ln>
          <a:effectLst/>
        </p:spPr>
        <p:txBody>
          <a:bodyPr anchor="ctr" anchorCtr="1"/>
          <a:lstStyle/>
          <a:p>
            <a:pPr>
              <a:spcBef>
                <a:spcPct val="50000"/>
              </a:spcBef>
            </a:pPr>
            <a:r>
              <a:rPr lang="fr-FR" sz="1800" b="1" dirty="0">
                <a:solidFill>
                  <a:schemeClr val="accent6">
                    <a:lumMod val="75000"/>
                  </a:schemeClr>
                </a:solidFill>
              </a:rPr>
              <a:t>Innovation de Production</a:t>
            </a:r>
          </a:p>
        </p:txBody>
      </p:sp>
      <p:sp>
        <p:nvSpPr>
          <p:cNvPr id="116753" name="Text Box 17"/>
          <p:cNvSpPr txBox="1">
            <a:spLocks noChangeArrowheads="1"/>
          </p:cNvSpPr>
          <p:nvPr/>
        </p:nvSpPr>
        <p:spPr bwMode="auto">
          <a:xfrm>
            <a:off x="5508625" y="4868863"/>
            <a:ext cx="2232025" cy="1008062"/>
          </a:xfrm>
          <a:prstGeom prst="rect">
            <a:avLst/>
          </a:prstGeom>
          <a:solidFill>
            <a:schemeClr val="bg1"/>
          </a:solidFill>
          <a:ln w="9525">
            <a:solidFill>
              <a:srgbClr val="3333CC"/>
            </a:solidFill>
            <a:miter lim="800000"/>
            <a:headEnd/>
            <a:tailEnd/>
          </a:ln>
          <a:effectLst/>
        </p:spPr>
        <p:txBody>
          <a:bodyPr anchor="ctr" anchorCtr="1"/>
          <a:lstStyle/>
          <a:p>
            <a:pPr>
              <a:spcBef>
                <a:spcPct val="50000"/>
              </a:spcBef>
            </a:pPr>
            <a:r>
              <a:rPr lang="fr-FR" sz="1800" b="1" dirty="0">
                <a:solidFill>
                  <a:schemeClr val="accent6">
                    <a:lumMod val="75000"/>
                  </a:schemeClr>
                </a:solidFill>
              </a:rPr>
              <a:t>Innovation </a:t>
            </a:r>
            <a:br>
              <a:rPr lang="fr-FR" sz="1800" b="1" dirty="0">
                <a:solidFill>
                  <a:schemeClr val="accent6">
                    <a:lumMod val="75000"/>
                  </a:schemeClr>
                </a:solidFill>
              </a:rPr>
            </a:br>
            <a:r>
              <a:rPr lang="fr-FR" sz="1800" b="1" dirty="0">
                <a:solidFill>
                  <a:schemeClr val="accent6">
                    <a:lumMod val="75000"/>
                  </a:schemeClr>
                </a:solidFill>
              </a:rPr>
              <a:t>Radicale</a:t>
            </a:r>
          </a:p>
        </p:txBody>
      </p:sp>
      <p:sp>
        <p:nvSpPr>
          <p:cNvPr id="19" name="Rectangle 10"/>
          <p:cNvSpPr txBox="1">
            <a:spLocks noChangeArrowheads="1"/>
          </p:cNvSpPr>
          <p:nvPr/>
        </p:nvSpPr>
        <p:spPr>
          <a:xfrm>
            <a:off x="2232025" y="332656"/>
            <a:ext cx="43926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97352"/>
            <a:ext cx="539552" cy="287636"/>
          </a:xfrm>
        </p:spPr>
        <p:txBody>
          <a:bodyPr/>
          <a:lstStyle/>
          <a:p>
            <a:fld id="{FBD52FE2-775A-4A23-86F5-5BBF1DEB8206}" type="slidenum">
              <a:rPr lang="fr-FR"/>
              <a:pPr/>
              <a:t>364</a:t>
            </a:fld>
            <a:endParaRPr lang="fr-FR" dirty="0"/>
          </a:p>
        </p:txBody>
      </p:sp>
      <p:sp>
        <p:nvSpPr>
          <p:cNvPr id="111619" name="Rectangle 3"/>
          <p:cNvSpPr>
            <a:spLocks noGrp="1" noChangeArrowheads="1"/>
          </p:cNvSpPr>
          <p:nvPr>
            <p:ph type="body" idx="4294967295"/>
          </p:nvPr>
        </p:nvSpPr>
        <p:spPr>
          <a:xfrm>
            <a:off x="504724" y="2059367"/>
            <a:ext cx="7920235" cy="4177945"/>
          </a:xfrm>
          <a:prstGeom prst="rect">
            <a:avLst/>
          </a:prstGeom>
        </p:spPr>
        <p:txBody>
          <a:bodyPr/>
          <a:lstStyle/>
          <a:p>
            <a:pPr marL="352425" indent="-352425" algn="just">
              <a:spcBef>
                <a:spcPct val="50000"/>
              </a:spcBef>
            </a:pPr>
            <a:r>
              <a:rPr lang="fr-FR" sz="1800" dirty="0">
                <a:solidFill>
                  <a:schemeClr val="accent6">
                    <a:lumMod val="75000"/>
                  </a:schemeClr>
                </a:solidFill>
              </a:rPr>
              <a:t>La</a:t>
            </a:r>
            <a:r>
              <a:rPr lang="fr-FR" sz="1800" b="1" dirty="0">
                <a:solidFill>
                  <a:schemeClr val="accent6">
                    <a:lumMod val="75000"/>
                  </a:schemeClr>
                </a:solidFill>
              </a:rPr>
              <a:t> qualité </a:t>
            </a:r>
            <a:r>
              <a:rPr lang="fr-FR" sz="1800" dirty="0">
                <a:solidFill>
                  <a:schemeClr val="accent6">
                    <a:lumMod val="75000"/>
                  </a:schemeClr>
                </a:solidFill>
              </a:rPr>
              <a:t>constitue aussi un avantage produit solide.</a:t>
            </a:r>
          </a:p>
          <a:p>
            <a:pPr marL="352425" indent="-352425" algn="just">
              <a:spcBef>
                <a:spcPct val="50000"/>
              </a:spcBef>
            </a:pPr>
            <a:r>
              <a:rPr lang="fr-FR" sz="1800" dirty="0">
                <a:solidFill>
                  <a:schemeClr val="accent6">
                    <a:lumMod val="75000"/>
                  </a:schemeClr>
                </a:solidFill>
              </a:rPr>
              <a:t>Elle est très liée à la marque. </a:t>
            </a:r>
            <a:r>
              <a:rPr lang="fr-FR" sz="1800" b="1" dirty="0">
                <a:solidFill>
                  <a:schemeClr val="accent6">
                    <a:lumMod val="75000"/>
                  </a:schemeClr>
                </a:solidFill>
              </a:rPr>
              <a:t>C’est une démarche sur le long terme</a:t>
            </a:r>
            <a:r>
              <a:rPr lang="fr-FR" sz="1800" dirty="0">
                <a:solidFill>
                  <a:schemeClr val="accent6">
                    <a:lumMod val="75000"/>
                  </a:schemeClr>
                </a:solidFill>
              </a:rPr>
              <a:t>.</a:t>
            </a:r>
          </a:p>
          <a:p>
            <a:pPr marL="352425" indent="-352425" algn="just">
              <a:spcBef>
                <a:spcPct val="50000"/>
              </a:spcBef>
            </a:pPr>
            <a:r>
              <a:rPr lang="fr-FR" sz="1800" dirty="0">
                <a:solidFill>
                  <a:schemeClr val="accent6">
                    <a:lumMod val="75000"/>
                  </a:schemeClr>
                </a:solidFill>
              </a:rPr>
              <a:t>Elle doit être appréciée sous l’angle du consommateur et pas uniquement au travers d’indicateurs de production (</a:t>
            </a:r>
            <a:r>
              <a:rPr lang="fr-FR" sz="1800" dirty="0" err="1">
                <a:solidFill>
                  <a:schemeClr val="accent6">
                    <a:lumMod val="75000"/>
                  </a:schemeClr>
                </a:solidFill>
              </a:rPr>
              <a:t>tx</a:t>
            </a:r>
            <a:r>
              <a:rPr lang="fr-FR" sz="1800" dirty="0">
                <a:solidFill>
                  <a:schemeClr val="accent6">
                    <a:lumMod val="75000"/>
                  </a:schemeClr>
                </a:solidFill>
              </a:rPr>
              <a:t> de panne, taux de rebut)</a:t>
            </a:r>
          </a:p>
          <a:p>
            <a:pPr marL="352425" indent="-352425" algn="just">
              <a:spcBef>
                <a:spcPct val="50000"/>
              </a:spcBef>
            </a:pPr>
            <a:r>
              <a:rPr lang="fr-FR" sz="1800" dirty="0">
                <a:solidFill>
                  <a:schemeClr val="accent6">
                    <a:lumMod val="75000"/>
                  </a:schemeClr>
                </a:solidFill>
              </a:rPr>
              <a:t>Pour les biens, les éléments contributifs peuvent être très divers (qualité des matériaux, assemblage, design, packaging…) </a:t>
            </a:r>
          </a:p>
          <a:p>
            <a:pPr marL="352425" indent="-352425" algn="just">
              <a:spcBef>
                <a:spcPct val="50000"/>
              </a:spcBef>
            </a:pPr>
            <a:r>
              <a:rPr lang="fr-FR" sz="1800" dirty="0">
                <a:solidFill>
                  <a:schemeClr val="accent6">
                    <a:lumMod val="75000"/>
                  </a:schemeClr>
                </a:solidFill>
              </a:rPr>
              <a:t>Pour les services, elle dépend essentiellement du respect des </a:t>
            </a:r>
            <a:r>
              <a:rPr lang="fr-FR" sz="1800" dirty="0" err="1">
                <a:solidFill>
                  <a:schemeClr val="accent6">
                    <a:lumMod val="75000"/>
                  </a:schemeClr>
                </a:solidFill>
              </a:rPr>
              <a:t>process</a:t>
            </a:r>
            <a:r>
              <a:rPr lang="fr-FR" sz="1800" dirty="0">
                <a:solidFill>
                  <a:schemeClr val="accent6">
                    <a:lumMod val="75000"/>
                  </a:schemeClr>
                </a:solidFill>
              </a:rPr>
              <a:t> et de la qualité des personnes en contact avec l’utilisateur.</a:t>
            </a:r>
          </a:p>
          <a:p>
            <a:pPr marL="352425" indent="-352425" algn="just">
              <a:spcBef>
                <a:spcPct val="50000"/>
              </a:spcBef>
            </a:pPr>
            <a:r>
              <a:rPr lang="fr-FR" sz="1800" dirty="0">
                <a:solidFill>
                  <a:schemeClr val="accent6">
                    <a:lumMod val="75000"/>
                  </a:schemeClr>
                </a:solidFill>
              </a:rPr>
              <a:t>Des promesses clients fortes peuvent enrichir la perception de la qualité (Ex Fiat garantie 5 ans sur ces nouveaux véhicules)</a:t>
            </a:r>
          </a:p>
        </p:txBody>
      </p:sp>
      <p:sp>
        <p:nvSpPr>
          <p:cNvPr id="111621" name="Text Box 5"/>
          <p:cNvSpPr txBox="1">
            <a:spLocks noChangeArrowheads="1"/>
          </p:cNvSpPr>
          <p:nvPr/>
        </p:nvSpPr>
        <p:spPr bwMode="auto">
          <a:xfrm>
            <a:off x="966745" y="1119187"/>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1622" name="Text Box 6"/>
          <p:cNvSpPr txBox="1">
            <a:spLocks noChangeArrowheads="1"/>
          </p:cNvSpPr>
          <p:nvPr/>
        </p:nvSpPr>
        <p:spPr bwMode="auto">
          <a:xfrm>
            <a:off x="4678036" y="1119187"/>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L’avantage produit</a:t>
            </a:r>
          </a:p>
        </p:txBody>
      </p:sp>
      <p:sp>
        <p:nvSpPr>
          <p:cNvPr id="111623" name="AutoShape 7"/>
          <p:cNvSpPr>
            <a:spLocks noChangeArrowheads="1"/>
          </p:cNvSpPr>
          <p:nvPr/>
        </p:nvSpPr>
        <p:spPr bwMode="auto">
          <a:xfrm rot="5400000">
            <a:off x="4284661" y="113744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123729" y="310470"/>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365</a:t>
            </a:fld>
            <a:endParaRPr lang="fr-FR" dirty="0"/>
          </a:p>
        </p:txBody>
      </p:sp>
      <p:sp>
        <p:nvSpPr>
          <p:cNvPr id="3" name="Rectangle 10"/>
          <p:cNvSpPr txBox="1">
            <a:spLocks noChangeArrowheads="1"/>
          </p:cNvSpPr>
          <p:nvPr/>
        </p:nvSpPr>
        <p:spPr>
          <a:xfrm>
            <a:off x="2123729" y="310470"/>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84661" y="12914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678036" y="1243012"/>
            <a:ext cx="4358460" cy="461665"/>
          </a:xfrm>
          <a:prstGeom prst="rect">
            <a:avLst/>
          </a:prstGeom>
          <a:noFill/>
          <a:ln w="9525" algn="ctr">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 Politique du Packaging</a:t>
            </a:r>
          </a:p>
        </p:txBody>
      </p:sp>
      <p:sp>
        <p:nvSpPr>
          <p:cNvPr id="7" name="Espace réservé du contenu 2"/>
          <p:cNvSpPr txBox="1">
            <a:spLocks/>
          </p:cNvSpPr>
          <p:nvPr/>
        </p:nvSpPr>
        <p:spPr>
          <a:xfrm>
            <a:off x="180366" y="1778960"/>
            <a:ext cx="8568952" cy="43143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fr-FR" sz="1050" dirty="0"/>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La plupart des produits de biens de grande consommation ne sont pas vendus nus (ou « en vrac ») mais conditionnés dans un support, que l’on appelle « packaging ».</a:t>
            </a:r>
          </a:p>
          <a:p>
            <a:pPr marL="0" indent="0" algn="just">
              <a:buNone/>
            </a:pPr>
            <a:endParaRPr lang="fr-FR" sz="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Le packaging est l’ensemble des éléments matériels qui, </a:t>
            </a:r>
            <a:r>
              <a:rPr lang="fr-FR" sz="1800" b="1" dirty="0">
                <a:solidFill>
                  <a:schemeClr val="accent6">
                    <a:lumMod val="75000"/>
                  </a:schemeClr>
                </a:solidFill>
                <a:latin typeface="Arial" panose="020B0604020202020204" pitchFamily="34" charset="0"/>
                <a:cs typeface="Arial" panose="020B0604020202020204" pitchFamily="34" charset="0"/>
              </a:rPr>
              <a:t>sans faire partie du produit lui-même</a:t>
            </a:r>
            <a:r>
              <a:rPr lang="fr-FR" sz="1800" dirty="0">
                <a:solidFill>
                  <a:schemeClr val="accent6">
                    <a:lumMod val="75000"/>
                  </a:schemeClr>
                </a:solidFill>
                <a:latin typeface="Arial" panose="020B0604020202020204" pitchFamily="34" charset="0"/>
                <a:cs typeface="Arial" panose="020B0604020202020204" pitchFamily="34" charset="0"/>
              </a:rPr>
              <a:t>, sont vendus avec lui en vue de permettre ou de faciliter sa </a:t>
            </a:r>
            <a:r>
              <a:rPr lang="fr-FR" sz="1800" b="1" dirty="0">
                <a:solidFill>
                  <a:schemeClr val="accent6">
                    <a:lumMod val="75000"/>
                  </a:schemeClr>
                </a:solidFill>
                <a:latin typeface="Arial" panose="020B0604020202020204" pitchFamily="34" charset="0"/>
                <a:cs typeface="Arial" panose="020B0604020202020204" pitchFamily="34" charset="0"/>
              </a:rPr>
              <a:t>protection</a:t>
            </a:r>
            <a:r>
              <a:rPr lang="fr-FR" sz="1800" dirty="0">
                <a:solidFill>
                  <a:schemeClr val="accent6">
                    <a:lumMod val="75000"/>
                  </a:schemeClr>
                </a:solidFill>
                <a:latin typeface="Arial" panose="020B0604020202020204" pitchFamily="34" charset="0"/>
                <a:cs typeface="Arial" panose="020B0604020202020204" pitchFamily="34" charset="0"/>
              </a:rPr>
              <a:t>, son </a:t>
            </a:r>
            <a:r>
              <a:rPr lang="fr-FR" sz="1800" b="1" dirty="0">
                <a:solidFill>
                  <a:schemeClr val="accent6">
                    <a:lumMod val="75000"/>
                  </a:schemeClr>
                </a:solidFill>
                <a:latin typeface="Arial" panose="020B0604020202020204" pitchFamily="34" charset="0"/>
                <a:cs typeface="Arial" panose="020B0604020202020204" pitchFamily="34" charset="0"/>
              </a:rPr>
              <a:t>transport</a:t>
            </a:r>
            <a:r>
              <a:rPr lang="fr-FR" sz="1800" dirty="0">
                <a:solidFill>
                  <a:schemeClr val="accent6">
                    <a:lumMod val="75000"/>
                  </a:schemeClr>
                </a:solidFill>
                <a:latin typeface="Arial" panose="020B0604020202020204" pitchFamily="34" charset="0"/>
                <a:cs typeface="Arial" panose="020B0604020202020204" pitchFamily="34" charset="0"/>
              </a:rPr>
              <a:t>, son </a:t>
            </a:r>
            <a:r>
              <a:rPr lang="fr-FR" sz="1800" b="1" dirty="0">
                <a:solidFill>
                  <a:schemeClr val="accent6">
                    <a:lumMod val="75000"/>
                  </a:schemeClr>
                </a:solidFill>
                <a:latin typeface="Arial" panose="020B0604020202020204" pitchFamily="34" charset="0"/>
                <a:cs typeface="Arial" panose="020B0604020202020204" pitchFamily="34" charset="0"/>
              </a:rPr>
              <a:t>stockage</a:t>
            </a:r>
            <a:r>
              <a:rPr lang="fr-FR" sz="1800" dirty="0">
                <a:solidFill>
                  <a:schemeClr val="accent6">
                    <a:lumMod val="75000"/>
                  </a:schemeClr>
                </a:solidFill>
                <a:latin typeface="Arial" panose="020B0604020202020204" pitchFamily="34" charset="0"/>
                <a:cs typeface="Arial" panose="020B0604020202020204" pitchFamily="34" charset="0"/>
              </a:rPr>
              <a:t>, sa </a:t>
            </a:r>
            <a:r>
              <a:rPr lang="fr-FR" sz="1800" b="1" dirty="0">
                <a:solidFill>
                  <a:schemeClr val="accent6">
                    <a:lumMod val="75000"/>
                  </a:schemeClr>
                </a:solidFill>
                <a:latin typeface="Arial" panose="020B0604020202020204" pitchFamily="34" charset="0"/>
                <a:cs typeface="Arial" panose="020B0604020202020204" pitchFamily="34" charset="0"/>
              </a:rPr>
              <a:t>présentation en linéaire</a:t>
            </a:r>
            <a:r>
              <a:rPr lang="fr-FR" sz="1800" dirty="0">
                <a:solidFill>
                  <a:schemeClr val="accent6">
                    <a:lumMod val="75000"/>
                  </a:schemeClr>
                </a:solidFill>
                <a:latin typeface="Arial" panose="020B0604020202020204" pitchFamily="34" charset="0"/>
                <a:cs typeface="Arial" panose="020B0604020202020204" pitchFamily="34" charset="0"/>
              </a:rPr>
              <a:t>, son </a:t>
            </a:r>
            <a:r>
              <a:rPr lang="fr-FR" sz="1800" b="1" dirty="0">
                <a:solidFill>
                  <a:schemeClr val="accent6">
                    <a:lumMod val="75000"/>
                  </a:schemeClr>
                </a:solidFill>
                <a:latin typeface="Arial" panose="020B0604020202020204" pitchFamily="34" charset="0"/>
                <a:cs typeface="Arial" panose="020B0604020202020204" pitchFamily="34" charset="0"/>
              </a:rPr>
              <a:t>identification</a:t>
            </a:r>
            <a:r>
              <a:rPr lang="fr-FR" sz="1800" dirty="0">
                <a:solidFill>
                  <a:schemeClr val="accent6">
                    <a:lumMod val="75000"/>
                  </a:schemeClr>
                </a:solidFill>
                <a:latin typeface="Arial" panose="020B0604020202020204" pitchFamily="34" charset="0"/>
                <a:cs typeface="Arial" panose="020B0604020202020204" pitchFamily="34" charset="0"/>
              </a:rPr>
              <a:t> et son utilisation par les clients.</a:t>
            </a:r>
          </a:p>
          <a:p>
            <a:pPr marL="0" indent="0" algn="just">
              <a:buNone/>
            </a:pPr>
            <a:endParaRPr lang="fr-FR" sz="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Plus précisément, le packaging comprend deux niveaux : </a:t>
            </a:r>
          </a:p>
          <a:p>
            <a:pPr marL="0" indent="0">
              <a:buNone/>
            </a:pPr>
            <a:r>
              <a:rPr lang="fr-FR" sz="1800" dirty="0">
                <a:solidFill>
                  <a:schemeClr val="accent6">
                    <a:lumMod val="75000"/>
                  </a:schemeClr>
                </a:solidFill>
                <a:latin typeface="Arial" panose="020B0604020202020204" pitchFamily="34" charset="0"/>
                <a:cs typeface="Arial" panose="020B0604020202020204" pitchFamily="34" charset="0"/>
              </a:rPr>
              <a:t>le </a:t>
            </a:r>
            <a:r>
              <a:rPr lang="fr-FR" sz="1800" b="1" dirty="0">
                <a:solidFill>
                  <a:schemeClr val="accent6">
                    <a:lumMod val="75000"/>
                  </a:schemeClr>
                </a:solidFill>
                <a:latin typeface="Arial" panose="020B0604020202020204" pitchFamily="34" charset="0"/>
                <a:cs typeface="Arial" panose="020B0604020202020204" pitchFamily="34" charset="0"/>
              </a:rPr>
              <a:t>conditionnement</a:t>
            </a:r>
            <a:r>
              <a:rPr lang="fr-FR" sz="1800" dirty="0">
                <a:solidFill>
                  <a:schemeClr val="accent6">
                    <a:lumMod val="75000"/>
                  </a:schemeClr>
                </a:solidFill>
                <a:latin typeface="Arial" panose="020B0604020202020204" pitchFamily="34" charset="0"/>
                <a:cs typeface="Arial" panose="020B0604020202020204" pitchFamily="34" charset="0"/>
              </a:rPr>
              <a:t> et </a:t>
            </a:r>
            <a:r>
              <a:rPr lang="fr-FR" sz="1800" b="1" dirty="0">
                <a:solidFill>
                  <a:schemeClr val="accent6">
                    <a:lumMod val="75000"/>
                  </a:schemeClr>
                </a:solidFill>
                <a:latin typeface="Arial" panose="020B0604020202020204" pitchFamily="34" charset="0"/>
                <a:cs typeface="Arial" panose="020B0604020202020204" pitchFamily="34" charset="0"/>
              </a:rPr>
              <a:t>l’emballage</a:t>
            </a:r>
            <a:r>
              <a:rPr lang="fr-FR" sz="1800" dirty="0">
                <a:solidFill>
                  <a:schemeClr val="accent6">
                    <a:lumMod val="75000"/>
                  </a:schemeClr>
                </a:solidFill>
                <a:latin typeface="Arial" panose="020B0604020202020204" pitchFamily="34" charset="0"/>
                <a:cs typeface="Arial" panose="020B0604020202020204" pitchFamily="34" charset="0"/>
              </a:rPr>
              <a:t>.</a:t>
            </a:r>
          </a:p>
          <a:p>
            <a:pPr marL="0" indent="0">
              <a:buNone/>
            </a:pPr>
            <a:endParaRPr lang="fr-FR" sz="2000" i="1" dirty="0"/>
          </a:p>
          <a:p>
            <a:pPr marL="0" indent="0">
              <a:buNone/>
            </a:pPr>
            <a:endParaRPr lang="fr-FR" sz="2000" i="1" dirty="0"/>
          </a:p>
          <a:p>
            <a:pPr marL="0" indent="0">
              <a:buNone/>
            </a:pPr>
            <a:endParaRPr lang="fr-FR" sz="2000" dirty="0"/>
          </a:p>
        </p:txBody>
      </p:sp>
      <p:pic>
        <p:nvPicPr>
          <p:cNvPr id="8" name="Image 7"/>
          <p:cNvPicPr>
            <a:picLocks noChangeAspect="1"/>
          </p:cNvPicPr>
          <p:nvPr/>
        </p:nvPicPr>
        <p:blipFill>
          <a:blip r:embed="rId2"/>
          <a:stretch>
            <a:fillRect/>
          </a:stretch>
        </p:blipFill>
        <p:spPr>
          <a:xfrm>
            <a:off x="1979712" y="5301207"/>
            <a:ext cx="3312367" cy="959319"/>
          </a:xfrm>
          <a:prstGeom prst="rect">
            <a:avLst/>
          </a:prstGeom>
          <a:ln>
            <a:solidFill>
              <a:srgbClr val="3333CC"/>
            </a:solidFill>
          </a:ln>
        </p:spPr>
      </p:pic>
      <p:pic>
        <p:nvPicPr>
          <p:cNvPr id="9" name="Image 8"/>
          <p:cNvPicPr>
            <a:picLocks noChangeAspect="1"/>
          </p:cNvPicPr>
          <p:nvPr/>
        </p:nvPicPr>
        <p:blipFill>
          <a:blip r:embed="rId3"/>
          <a:stretch>
            <a:fillRect/>
          </a:stretch>
        </p:blipFill>
        <p:spPr>
          <a:xfrm>
            <a:off x="6012160" y="5209952"/>
            <a:ext cx="2025575" cy="1141830"/>
          </a:xfrm>
          <a:prstGeom prst="rect">
            <a:avLst/>
          </a:prstGeom>
          <a:ln>
            <a:solidFill>
              <a:srgbClr val="3333CC"/>
            </a:solidFill>
          </a:ln>
        </p:spPr>
      </p:pic>
    </p:spTree>
    <p:extLst>
      <p:ext uri="{BB962C8B-B14F-4D97-AF65-F5344CB8AC3E}">
        <p14:creationId xmlns:p14="http://schemas.microsoft.com/office/powerpoint/2010/main" val="2302983396"/>
      </p:ext>
    </p:extLst>
  </p:cSld>
  <p:clrMapOvr>
    <a:masterClrMapping/>
  </p:clrMapOvr>
  <p:transition spd="med">
    <p:randomBar/>
  </p:transition>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366</a:t>
            </a:fld>
            <a:endParaRPr lang="fr-FR" dirty="0"/>
          </a:p>
        </p:txBody>
      </p:sp>
      <p:sp>
        <p:nvSpPr>
          <p:cNvPr id="3" name="Espace réservé du contenu 2"/>
          <p:cNvSpPr txBox="1">
            <a:spLocks/>
          </p:cNvSpPr>
          <p:nvPr/>
        </p:nvSpPr>
        <p:spPr>
          <a:xfrm>
            <a:off x="180366" y="2158901"/>
            <a:ext cx="8568952" cy="201622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fr-FR" sz="2000" dirty="0"/>
          </a:p>
          <a:p>
            <a:pPr lvl="0"/>
            <a:r>
              <a:rPr lang="fr-FR" sz="1800" dirty="0">
                <a:solidFill>
                  <a:schemeClr val="accent6">
                    <a:lumMod val="75000"/>
                  </a:schemeClr>
                </a:solidFill>
                <a:latin typeface="Arial" panose="020B0604020202020204" pitchFamily="34" charset="0"/>
                <a:cs typeface="Arial" panose="020B0604020202020204" pitchFamily="34" charset="0"/>
              </a:rPr>
              <a:t>Des fonctions </a:t>
            </a:r>
            <a:r>
              <a:rPr lang="fr-FR" sz="1800" b="1" dirty="0">
                <a:solidFill>
                  <a:schemeClr val="accent6">
                    <a:lumMod val="75000"/>
                  </a:schemeClr>
                </a:solidFill>
                <a:latin typeface="Arial" panose="020B0604020202020204" pitchFamily="34" charset="0"/>
                <a:cs typeface="Arial" panose="020B0604020202020204" pitchFamily="34" charset="0"/>
              </a:rPr>
              <a:t>techniques</a:t>
            </a:r>
            <a:r>
              <a:rPr lang="fr-FR" sz="1800" dirty="0">
                <a:solidFill>
                  <a:schemeClr val="accent6">
                    <a:lumMod val="75000"/>
                  </a:schemeClr>
                </a:solidFill>
                <a:latin typeface="Arial" panose="020B0604020202020204" pitchFamily="34" charset="0"/>
                <a:cs typeface="Arial" panose="020B0604020202020204" pitchFamily="34" charset="0"/>
              </a:rPr>
              <a:t>.</a:t>
            </a:r>
          </a:p>
          <a:p>
            <a:pPr marL="0" lvl="0" indent="0">
              <a:buNone/>
            </a:pPr>
            <a:endParaRPr lang="fr-FR" sz="1800" dirty="0">
              <a:solidFill>
                <a:srgbClr val="3333CC"/>
              </a:solidFill>
              <a:latin typeface="Arial" panose="020B0604020202020204" pitchFamily="34" charset="0"/>
              <a:cs typeface="Arial" panose="020B0604020202020204" pitchFamily="34" charset="0"/>
            </a:endParaRPr>
          </a:p>
          <a:p>
            <a:pPr marL="0" lvl="0" indent="0">
              <a:buNone/>
            </a:pPr>
            <a:endParaRPr lang="fr-FR" sz="1800" dirty="0">
              <a:solidFill>
                <a:srgbClr val="3333CC"/>
              </a:solidFill>
              <a:latin typeface="Arial" panose="020B0604020202020204" pitchFamily="34" charset="0"/>
              <a:cs typeface="Arial" panose="020B0604020202020204" pitchFamily="34" charset="0"/>
            </a:endParaRPr>
          </a:p>
          <a:p>
            <a:pPr lvl="0"/>
            <a:r>
              <a:rPr lang="fr-FR" sz="1800" dirty="0">
                <a:solidFill>
                  <a:schemeClr val="accent6">
                    <a:lumMod val="75000"/>
                  </a:schemeClr>
                </a:solidFill>
                <a:latin typeface="Arial" panose="020B0604020202020204" pitchFamily="34" charset="0"/>
                <a:cs typeface="Arial" panose="020B0604020202020204" pitchFamily="34" charset="0"/>
              </a:rPr>
              <a:t>Des fonctions </a:t>
            </a:r>
            <a:r>
              <a:rPr lang="fr-FR" sz="1800" b="1" dirty="0">
                <a:solidFill>
                  <a:schemeClr val="accent6">
                    <a:lumMod val="75000"/>
                  </a:schemeClr>
                </a:solidFill>
                <a:latin typeface="Arial" panose="020B0604020202020204" pitchFamily="34" charset="0"/>
                <a:cs typeface="Arial" panose="020B0604020202020204" pitchFamily="34" charset="0"/>
              </a:rPr>
              <a:t>commerciales</a:t>
            </a:r>
            <a:r>
              <a:rPr lang="fr-FR" sz="1800" dirty="0">
                <a:solidFill>
                  <a:schemeClr val="accent6">
                    <a:lumMod val="75000"/>
                  </a:schemeClr>
                </a:solidFill>
                <a:latin typeface="Arial" panose="020B0604020202020204" pitchFamily="34" charset="0"/>
                <a:cs typeface="Arial" panose="020B0604020202020204" pitchFamily="34" charset="0"/>
              </a:rPr>
              <a:t>.</a:t>
            </a:r>
          </a:p>
          <a:p>
            <a:pPr marL="0" indent="0">
              <a:buNone/>
            </a:pPr>
            <a:endParaRPr lang="fr-FR" sz="2000" i="1" dirty="0">
              <a:solidFill>
                <a:schemeClr val="accent6">
                  <a:lumMod val="75000"/>
                </a:schemeClr>
              </a:solidFill>
            </a:endParaRPr>
          </a:p>
          <a:p>
            <a:pPr marL="0" indent="0">
              <a:buNone/>
            </a:pPr>
            <a:endParaRPr lang="fr-FR" sz="2000" dirty="0"/>
          </a:p>
        </p:txBody>
      </p:sp>
      <p:sp>
        <p:nvSpPr>
          <p:cNvPr id="4" name="Rectangle 10"/>
          <p:cNvSpPr txBox="1">
            <a:spLocks noChangeArrowheads="1"/>
          </p:cNvSpPr>
          <p:nvPr/>
        </p:nvSpPr>
        <p:spPr>
          <a:xfrm>
            <a:off x="2123728" y="310470"/>
            <a:ext cx="446439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5"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6" name="AutoShape 7"/>
          <p:cNvSpPr>
            <a:spLocks noChangeArrowheads="1"/>
          </p:cNvSpPr>
          <p:nvPr/>
        </p:nvSpPr>
        <p:spPr bwMode="auto">
          <a:xfrm rot="5400000">
            <a:off x="4284661" y="12914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6"/>
          <p:cNvSpPr txBox="1">
            <a:spLocks noChangeArrowheads="1"/>
          </p:cNvSpPr>
          <p:nvPr/>
        </p:nvSpPr>
        <p:spPr bwMode="auto">
          <a:xfrm>
            <a:off x="4716463" y="1268413"/>
            <a:ext cx="37433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Fonctions du Packaging</a:t>
            </a:r>
          </a:p>
        </p:txBody>
      </p:sp>
      <p:pic>
        <p:nvPicPr>
          <p:cNvPr id="556034" name="Picture 2" descr="C:\Users\BLUEOFFICE\Desktop\imag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463" y="2158901"/>
            <a:ext cx="2762250" cy="16573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5" name="Picture 3" descr="C:\Users\BLUEOFFICE\Desktop\index.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4394218"/>
            <a:ext cx="2181225" cy="15049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6" name="Picture 4" descr="C:\Users\BLUEOFFICE\Desktop\44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83025" y="4175125"/>
            <a:ext cx="2705100" cy="16859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7" name="Picture 5" descr="C:\Users\BLUEOFFICE\Desktop\imag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2950" y="4337050"/>
            <a:ext cx="1504950" cy="15240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8926639"/>
      </p:ext>
    </p:extLst>
  </p:cSld>
  <p:clrMapOvr>
    <a:masterClrMapping/>
  </p:clrMapOvr>
  <p:transition spd="med">
    <p:randomBar/>
  </p:transition>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367</a:t>
            </a:fld>
            <a:endParaRPr lang="fr-FR" dirty="0"/>
          </a:p>
        </p:txBody>
      </p:sp>
      <p:sp>
        <p:nvSpPr>
          <p:cNvPr id="3" name="Espace réservé du contenu 2"/>
          <p:cNvSpPr txBox="1">
            <a:spLocks/>
          </p:cNvSpPr>
          <p:nvPr/>
        </p:nvSpPr>
        <p:spPr>
          <a:xfrm>
            <a:off x="287524" y="1780323"/>
            <a:ext cx="8568952" cy="431297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fr-FR" sz="2000" i="1" dirty="0"/>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La consommation de masse et le développement du libre-service se sont traduits par la nécessité de développer une véritable politique de packaging du produit.  Son rôle est particulièrement important puisqu’il est le </a:t>
            </a:r>
            <a:r>
              <a:rPr lang="fr-FR" sz="1800" b="1" dirty="0">
                <a:solidFill>
                  <a:schemeClr val="accent6">
                    <a:lumMod val="75000"/>
                  </a:schemeClr>
                </a:solidFill>
                <a:latin typeface="Arial" panose="020B0604020202020204" pitchFamily="34" charset="0"/>
                <a:cs typeface="Arial" panose="020B0604020202020204" pitchFamily="34" charset="0"/>
              </a:rPr>
              <a:t>dernier intermédiaire entre la marque et le consommateur</a:t>
            </a:r>
            <a:r>
              <a:rPr lang="fr-FR" sz="1800" dirty="0">
                <a:solidFill>
                  <a:schemeClr val="accent6">
                    <a:lumMod val="75000"/>
                  </a:schemeClr>
                </a:solidFill>
                <a:latin typeface="Arial" panose="020B0604020202020204" pitchFamily="34" charset="0"/>
                <a:cs typeface="Arial" panose="020B0604020202020204" pitchFamily="34" charset="0"/>
              </a:rPr>
              <a:t>. </a:t>
            </a: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 </a:t>
            </a: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Plus qu’ailleurs, le packaging prend un rôle crucial dans le secteur des biens de grande consommation pour deux grandes raisons :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lvl="0" algn="just"/>
            <a:r>
              <a:rPr lang="fr-FR" sz="1800" dirty="0">
                <a:solidFill>
                  <a:schemeClr val="accent6">
                    <a:lumMod val="75000"/>
                  </a:schemeClr>
                </a:solidFill>
                <a:latin typeface="Arial" panose="020B0604020202020204" pitchFamily="34" charset="0"/>
                <a:cs typeface="Arial" panose="020B0604020202020204" pitchFamily="34" charset="0"/>
              </a:rPr>
              <a:t>Dans les GMS, le produit ne bénéficie pas de la présence d’un vendeur. </a:t>
            </a:r>
            <a:r>
              <a:rPr lang="fr-FR" sz="1800" b="1" dirty="0">
                <a:solidFill>
                  <a:schemeClr val="accent6">
                    <a:lumMod val="75000"/>
                  </a:schemeClr>
                </a:solidFill>
                <a:latin typeface="Arial" panose="020B0604020202020204" pitchFamily="34" charset="0"/>
                <a:cs typeface="Arial" panose="020B0604020202020204" pitchFamily="34" charset="0"/>
              </a:rPr>
              <a:t>Il doit se vendre tout seu</a:t>
            </a:r>
            <a:r>
              <a:rPr lang="fr-FR" sz="1800" dirty="0">
                <a:solidFill>
                  <a:schemeClr val="accent6">
                    <a:lumMod val="75000"/>
                  </a:schemeClr>
                </a:solidFill>
                <a:latin typeface="Arial" panose="020B0604020202020204" pitchFamily="34" charset="0"/>
                <a:cs typeface="Arial" panose="020B0604020202020204" pitchFamily="34" charset="0"/>
              </a:rPr>
              <a:t>l. </a:t>
            </a:r>
          </a:p>
          <a:p>
            <a:pPr marL="0" lv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 </a:t>
            </a:r>
          </a:p>
          <a:p>
            <a:pPr lvl="0" algn="just"/>
            <a:r>
              <a:rPr lang="fr-FR" sz="1800" dirty="0">
                <a:solidFill>
                  <a:schemeClr val="accent6">
                    <a:lumMod val="75000"/>
                  </a:schemeClr>
                </a:solidFill>
                <a:latin typeface="Arial" panose="020B0604020202020204" pitchFamily="34" charset="0"/>
                <a:cs typeface="Arial" panose="020B0604020202020204" pitchFamily="34" charset="0"/>
              </a:rPr>
              <a:t>La seconde raison est la contribution du packaging à </a:t>
            </a:r>
            <a:r>
              <a:rPr lang="fr-FR" sz="1800" b="1" dirty="0">
                <a:solidFill>
                  <a:schemeClr val="accent6">
                    <a:lumMod val="75000"/>
                  </a:schemeClr>
                </a:solidFill>
                <a:latin typeface="Arial" panose="020B0604020202020204" pitchFamily="34" charset="0"/>
                <a:cs typeface="Arial" panose="020B0604020202020204" pitchFamily="34" charset="0"/>
              </a:rPr>
              <a:t>différencier </a:t>
            </a:r>
            <a:r>
              <a:rPr lang="fr-FR" sz="1800" dirty="0">
                <a:solidFill>
                  <a:schemeClr val="accent6">
                    <a:lumMod val="75000"/>
                  </a:schemeClr>
                </a:solidFill>
                <a:latin typeface="Arial" panose="020B0604020202020204" pitchFamily="34" charset="0"/>
                <a:cs typeface="Arial" panose="020B0604020202020204" pitchFamily="34" charset="0"/>
              </a:rPr>
              <a:t>les offres</a:t>
            </a:r>
            <a:r>
              <a:rPr lang="fr-FR" sz="1800" dirty="0">
                <a:solidFill>
                  <a:srgbClr val="3333CC"/>
                </a:solidFill>
                <a:latin typeface="Arial" panose="020B0604020202020204" pitchFamily="34" charset="0"/>
                <a:cs typeface="Arial" panose="020B0604020202020204" pitchFamily="34" charset="0"/>
              </a:rPr>
              <a:t>. </a:t>
            </a:r>
            <a:endParaRPr lang="fr-FR" sz="1800" i="1" dirty="0">
              <a:solidFill>
                <a:srgbClr val="3333CC"/>
              </a:solidFill>
              <a:latin typeface="Arial" panose="020B0604020202020204" pitchFamily="34" charset="0"/>
              <a:cs typeface="Arial" panose="020B0604020202020204" pitchFamily="34" charset="0"/>
            </a:endParaRPr>
          </a:p>
          <a:p>
            <a:pPr marL="0" indent="0">
              <a:buNone/>
            </a:pPr>
            <a:endParaRPr lang="fr-FR" sz="2000" dirty="0"/>
          </a:p>
        </p:txBody>
      </p:sp>
      <p:sp>
        <p:nvSpPr>
          <p:cNvPr id="4" name="Rectangle 10"/>
          <p:cNvSpPr txBox="1">
            <a:spLocks noChangeArrowheads="1"/>
          </p:cNvSpPr>
          <p:nvPr/>
        </p:nvSpPr>
        <p:spPr>
          <a:xfrm>
            <a:off x="2123728" y="310470"/>
            <a:ext cx="446439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5"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6" name="AutoShape 7"/>
          <p:cNvSpPr>
            <a:spLocks noChangeArrowheads="1"/>
          </p:cNvSpPr>
          <p:nvPr/>
        </p:nvSpPr>
        <p:spPr bwMode="auto">
          <a:xfrm rot="5400000">
            <a:off x="4284661" y="12914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6"/>
          <p:cNvSpPr txBox="1">
            <a:spLocks noChangeArrowheads="1"/>
          </p:cNvSpPr>
          <p:nvPr/>
        </p:nvSpPr>
        <p:spPr bwMode="auto">
          <a:xfrm>
            <a:off x="4716463" y="1268413"/>
            <a:ext cx="37433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Enjeux du Packaging</a:t>
            </a:r>
          </a:p>
        </p:txBody>
      </p:sp>
    </p:spTree>
    <p:extLst>
      <p:ext uri="{BB962C8B-B14F-4D97-AF65-F5344CB8AC3E}">
        <p14:creationId xmlns:p14="http://schemas.microsoft.com/office/powerpoint/2010/main" val="1247854277"/>
      </p:ext>
    </p:extLst>
  </p:cSld>
  <p:clrMapOvr>
    <a:masterClrMapping/>
  </p:clrMapOvr>
  <p:transition spd="med">
    <p:randomBar/>
  </p:transition>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368</a:t>
            </a:fld>
            <a:endParaRPr lang="fr-FR" dirty="0"/>
          </a:p>
        </p:txBody>
      </p:sp>
      <p:sp>
        <p:nvSpPr>
          <p:cNvPr id="3" name="Titre 1"/>
          <p:cNvSpPr txBox="1">
            <a:spLocks/>
          </p:cNvSpPr>
          <p:nvPr/>
        </p:nvSpPr>
        <p:spPr>
          <a:xfrm>
            <a:off x="141302" y="116632"/>
            <a:ext cx="8229600" cy="1143000"/>
          </a:xfrm>
          <a:prstGeom prst="rect">
            <a:avLst/>
          </a:prstGeom>
        </p:spPr>
        <p:txBody>
          <a:bodyPr>
            <a:normAutofit fontScale="975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200" b="1" kern="0" dirty="0">
                <a:solidFill>
                  <a:schemeClr val="accent6">
                    <a:lumMod val="75000"/>
                  </a:schemeClr>
                </a:solidFill>
              </a:rPr>
              <a:t>Apple transforme l’emballage en expérience émotionnelle </a:t>
            </a:r>
          </a:p>
          <a:p>
            <a:r>
              <a:rPr lang="fr-FR" sz="1200" b="1" kern="0" dirty="0">
                <a:solidFill>
                  <a:schemeClr val="accent6">
                    <a:lumMod val="75000"/>
                  </a:schemeClr>
                </a:solidFill>
              </a:rPr>
              <a:t>(</a:t>
            </a:r>
            <a:r>
              <a:rPr lang="fr-FR" sz="1200" b="1" i="1" kern="0" dirty="0">
                <a:solidFill>
                  <a:schemeClr val="accent6">
                    <a:lumMod val="75000"/>
                  </a:schemeClr>
                </a:solidFill>
              </a:rPr>
              <a:t>source : </a:t>
            </a:r>
            <a:r>
              <a:rPr lang="fr-FR" sz="1200" b="1" i="1" kern="0" dirty="0" err="1">
                <a:solidFill>
                  <a:schemeClr val="accent6">
                    <a:lumMod val="75000"/>
                  </a:schemeClr>
                </a:solidFill>
              </a:rPr>
              <a:t>Strategor</a:t>
            </a:r>
            <a:r>
              <a:rPr lang="fr-FR" sz="1200" b="1" kern="0" dirty="0">
                <a:solidFill>
                  <a:schemeClr val="accent6">
                    <a:lumMod val="75000"/>
                  </a:schemeClr>
                </a:solidFill>
              </a:rPr>
              <a:t>)</a:t>
            </a:r>
          </a:p>
        </p:txBody>
      </p:sp>
      <p:sp>
        <p:nvSpPr>
          <p:cNvPr id="5" name="Espace réservé du contenu 2"/>
          <p:cNvSpPr txBox="1">
            <a:spLocks/>
          </p:cNvSpPr>
          <p:nvPr/>
        </p:nvSpPr>
        <p:spPr>
          <a:xfrm>
            <a:off x="249573" y="751486"/>
            <a:ext cx="8640959" cy="4896544"/>
          </a:xfrm>
          <a:prstGeom prst="rect">
            <a:avLst/>
          </a:prstGeom>
          <a:ln>
            <a:solidFill>
              <a:srgbClr val="3333CC"/>
            </a:solidFill>
          </a:ln>
        </p:spPr>
        <p:txBody>
          <a:bodyPr vert="horz" lIns="91440" tIns="45720" rIns="91440" bIns="45720" rtlCol="0">
            <a:normAutofit fontScale="3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endParaRPr lang="fr-FR" sz="2000" dirty="0"/>
          </a:p>
          <a:p>
            <a:pPr marL="0" indent="0" algn="just">
              <a:buNone/>
            </a:pPr>
            <a:r>
              <a:rPr lang="fr-FR" sz="4900" dirty="0">
                <a:solidFill>
                  <a:schemeClr val="accent6">
                    <a:lumMod val="75000"/>
                  </a:schemeClr>
                </a:solidFill>
              </a:rPr>
              <a:t>Apple est une des entreprises les plus renommées au monde pour le design de ses produits. Or, </a:t>
            </a:r>
            <a:r>
              <a:rPr lang="fr-FR" sz="4900" b="1" dirty="0">
                <a:solidFill>
                  <a:schemeClr val="accent6">
                    <a:lumMod val="75000"/>
                  </a:schemeClr>
                </a:solidFill>
              </a:rPr>
              <a:t>le sens du détail </a:t>
            </a:r>
            <a:r>
              <a:rPr lang="fr-FR" sz="4900" dirty="0">
                <a:solidFill>
                  <a:schemeClr val="accent6">
                    <a:lumMod val="75000"/>
                  </a:schemeClr>
                </a:solidFill>
              </a:rPr>
              <a:t>ne s’exprime pas seulement dans le produit lui-même mais aussi dans son packaging.</a:t>
            </a:r>
          </a:p>
          <a:p>
            <a:pPr marL="0" indent="0" algn="just">
              <a:buNone/>
            </a:pPr>
            <a:endParaRPr lang="fr-FR" sz="4900" dirty="0">
              <a:solidFill>
                <a:schemeClr val="accent6">
                  <a:lumMod val="75000"/>
                </a:schemeClr>
              </a:solidFill>
            </a:endParaRPr>
          </a:p>
          <a:p>
            <a:pPr marL="0" indent="0" algn="just">
              <a:buNone/>
            </a:pPr>
            <a:r>
              <a:rPr lang="fr-FR" sz="4900" dirty="0">
                <a:solidFill>
                  <a:schemeClr val="accent6">
                    <a:lumMod val="75000"/>
                  </a:schemeClr>
                </a:solidFill>
              </a:rPr>
              <a:t>L’entreprise possède un service rassemblant des designers qui travaillent au packaging des produits. Leur travail consiste à faire entrer les produits dans des emballages conçus sur mesure de manière à leur donner un style sobre et élégant, mais ils ne s’arrêtent pas là : ils se préoccupent essentiellement de </a:t>
            </a:r>
            <a:r>
              <a:rPr lang="fr-FR" sz="4900" b="1" dirty="0">
                <a:solidFill>
                  <a:schemeClr val="accent6">
                    <a:lumMod val="75000"/>
                  </a:schemeClr>
                </a:solidFill>
              </a:rPr>
              <a:t>l’expérience</a:t>
            </a:r>
            <a:r>
              <a:rPr lang="fr-FR" sz="4900" dirty="0">
                <a:solidFill>
                  <a:schemeClr val="accent6">
                    <a:lumMod val="75000"/>
                  </a:schemeClr>
                </a:solidFill>
              </a:rPr>
              <a:t> </a:t>
            </a:r>
            <a:r>
              <a:rPr lang="fr-FR" sz="4900" b="1" dirty="0">
                <a:solidFill>
                  <a:schemeClr val="accent6">
                    <a:lumMod val="75000"/>
                  </a:schemeClr>
                </a:solidFill>
              </a:rPr>
              <a:t>qui est celle du client quand il déballe un produit Apple.</a:t>
            </a:r>
          </a:p>
          <a:p>
            <a:pPr marL="0" indent="0" algn="just">
              <a:buNone/>
            </a:pPr>
            <a:endParaRPr lang="fr-FR" sz="4900" dirty="0">
              <a:solidFill>
                <a:schemeClr val="accent6">
                  <a:lumMod val="75000"/>
                </a:schemeClr>
              </a:solidFill>
            </a:endParaRPr>
          </a:p>
          <a:p>
            <a:pPr marL="0" indent="0" algn="just">
              <a:buNone/>
            </a:pPr>
            <a:r>
              <a:rPr lang="fr-FR" sz="4900" dirty="0">
                <a:solidFill>
                  <a:schemeClr val="accent6">
                    <a:lumMod val="75000"/>
                  </a:schemeClr>
                </a:solidFill>
              </a:rPr>
              <a:t>La philosophie d’Apple considère </a:t>
            </a:r>
            <a:r>
              <a:rPr lang="fr-FR" sz="4900" b="1" dirty="0">
                <a:solidFill>
                  <a:schemeClr val="accent6">
                    <a:lumMod val="75000"/>
                  </a:schemeClr>
                </a:solidFill>
              </a:rPr>
              <a:t>le désemballage comme un rituel qui doit faire penser au client que le produit est unique</a:t>
            </a:r>
            <a:r>
              <a:rPr lang="fr-FR" sz="4900" dirty="0">
                <a:solidFill>
                  <a:schemeClr val="accent6">
                    <a:lumMod val="75000"/>
                  </a:schemeClr>
                </a:solidFill>
              </a:rPr>
              <a:t> : le packaging participe de ce rituel en « racontant une histoire ».</a:t>
            </a:r>
          </a:p>
          <a:p>
            <a:pPr marL="0" indent="0" algn="just">
              <a:buNone/>
            </a:pPr>
            <a:endParaRPr lang="fr-FR" sz="4900" dirty="0">
              <a:solidFill>
                <a:schemeClr val="accent6">
                  <a:lumMod val="75000"/>
                </a:schemeClr>
              </a:solidFill>
            </a:endParaRPr>
          </a:p>
          <a:p>
            <a:pPr marL="0" indent="0" algn="just">
              <a:buNone/>
            </a:pPr>
            <a:r>
              <a:rPr lang="fr-FR" sz="4900" dirty="0">
                <a:solidFill>
                  <a:schemeClr val="accent6">
                    <a:lumMod val="75000"/>
                  </a:schemeClr>
                </a:solidFill>
              </a:rPr>
              <a:t>Une pièce entière est ainsi dédiée au déballage des produits. Des centaines de prototypes sont testés pour un seul modèle. Adam Lashinsky, dans son ouvrage « </a:t>
            </a:r>
            <a:r>
              <a:rPr lang="fr-FR" sz="4900" i="1" dirty="0">
                <a:solidFill>
                  <a:schemeClr val="accent6">
                    <a:lumMod val="75000"/>
                  </a:schemeClr>
                </a:solidFill>
              </a:rPr>
              <a:t>Inside Apple, 2012</a:t>
            </a:r>
            <a:r>
              <a:rPr lang="fr-FR" sz="4900" dirty="0">
                <a:solidFill>
                  <a:schemeClr val="accent6">
                    <a:lumMod val="75000"/>
                  </a:schemeClr>
                </a:solidFill>
              </a:rPr>
              <a:t> », explique comment un designer avait pour tâche toute la journée d’ouvrir les emballages afin d’évaluer leur performance et leur capacité à nourrir une expérience satisfaisante pour le client. Un autre designer était spécialisé dans la conception des languettes qui permettent d’ouvrir la boîte ou d’extraire le produit de l’emballage. Il modifie les formes, les couleurs, les impressions, et les matières pour déterminer quelle est la meilleure languette, à placer au bon endroit, pour permettre au client le mieux possible de désemballer le produit</a:t>
            </a:r>
            <a:r>
              <a:rPr lang="fr-FR" sz="4900" dirty="0">
                <a:solidFill>
                  <a:srgbClr val="3333CC"/>
                </a:solidFill>
              </a:rPr>
              <a:t>. </a:t>
            </a:r>
          </a:p>
        </p:txBody>
      </p:sp>
      <p:pic>
        <p:nvPicPr>
          <p:cNvPr id="557058" name="Picture 2" descr="C:\Users\BLUEOFFICE\Desktop\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5805264"/>
            <a:ext cx="720080" cy="71687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59" name="Picture 3" descr="C:\Users\BLUEOFFICE\Desktop\index.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5656" y="5807874"/>
            <a:ext cx="966763" cy="72413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60" name="Picture 4" descr="C:\Users\BLUEOFFICE\Desktop\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55776" y="5740790"/>
            <a:ext cx="714129" cy="87595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61" name="Picture 5" descr="C:\Users\BLUEOFFICE\Desktop\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85228" y="5805264"/>
            <a:ext cx="1385674" cy="86360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57062" name="Picture 6" descr="C:\Users\BLUEOFFICE\Desktop\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13683" y="5807874"/>
            <a:ext cx="1393263" cy="868336"/>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49629"/>
      </p:ext>
    </p:extLst>
  </p:cSld>
  <p:clrMapOvr>
    <a:masterClrMapping/>
  </p:clrMapOvr>
  <p:transition spd="med">
    <p:randomBar/>
  </p:transition>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369</a:t>
            </a:fld>
            <a:endParaRPr lang="fr-FR" dirty="0"/>
          </a:p>
        </p:txBody>
      </p:sp>
      <p:sp>
        <p:nvSpPr>
          <p:cNvPr id="3" name="Rectangle 10"/>
          <p:cNvSpPr txBox="1">
            <a:spLocks noChangeArrowheads="1"/>
          </p:cNvSpPr>
          <p:nvPr/>
        </p:nvSpPr>
        <p:spPr>
          <a:xfrm>
            <a:off x="2123728" y="310470"/>
            <a:ext cx="446439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84661" y="12914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16463" y="1268413"/>
            <a:ext cx="37433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Politique de Gamme</a:t>
            </a:r>
          </a:p>
        </p:txBody>
      </p:sp>
      <p:sp>
        <p:nvSpPr>
          <p:cNvPr id="7" name="Espace réservé du contenu 2"/>
          <p:cNvSpPr txBox="1">
            <a:spLocks/>
          </p:cNvSpPr>
          <p:nvPr/>
        </p:nvSpPr>
        <p:spPr>
          <a:xfrm>
            <a:off x="180366" y="2276872"/>
            <a:ext cx="8568952" cy="333828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900" dirty="0">
                <a:solidFill>
                  <a:schemeClr val="accent6">
                    <a:lumMod val="75000"/>
                  </a:schemeClr>
                </a:solidFill>
                <a:latin typeface="Arial" panose="020B0604020202020204" pitchFamily="34" charset="0"/>
                <a:cs typeface="Arial" panose="020B0604020202020204" pitchFamily="34" charset="0"/>
              </a:rPr>
              <a:t>L’ensemble des produits fabriqués par une entreprise peut être très divers. </a:t>
            </a:r>
          </a:p>
          <a:p>
            <a:pPr marL="0" indent="0" algn="just">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900" dirty="0">
                <a:solidFill>
                  <a:schemeClr val="accent6">
                    <a:lumMod val="75000"/>
                  </a:schemeClr>
                </a:solidFill>
                <a:latin typeface="Arial" panose="020B0604020202020204" pitchFamily="34" charset="0"/>
                <a:cs typeface="Arial" panose="020B0604020202020204" pitchFamily="34" charset="0"/>
              </a:rPr>
              <a:t>Ex : </a:t>
            </a:r>
            <a:r>
              <a:rPr lang="fr-FR" sz="1900" i="1" dirty="0">
                <a:solidFill>
                  <a:schemeClr val="accent6">
                    <a:lumMod val="75000"/>
                  </a:schemeClr>
                </a:solidFill>
                <a:latin typeface="Arial" panose="020B0604020202020204" pitchFamily="34" charset="0"/>
                <a:cs typeface="Arial" panose="020B0604020202020204" pitchFamily="34" charset="0"/>
              </a:rPr>
              <a:t>Renault fabrique directement ou par l’intermédiaire de filiales des voitures de tourisme, des véhicules utilitaires, du matériel agricole, des roulements à billes etc</a:t>
            </a:r>
            <a:r>
              <a:rPr lang="fr-FR" sz="1900" dirty="0">
                <a:solidFill>
                  <a:schemeClr val="accent6">
                    <a:lumMod val="75000"/>
                  </a:schemeClr>
                </a:solidFill>
                <a:latin typeface="Arial" panose="020B0604020202020204" pitchFamily="34" charset="0"/>
                <a:cs typeface="Arial" panose="020B0604020202020204" pitchFamily="34" charset="0"/>
              </a:rPr>
              <a:t>.</a:t>
            </a:r>
          </a:p>
          <a:p>
            <a:pPr marL="0" indent="0" algn="just">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marL="0" indent="0" algn="ctr">
              <a:buNone/>
            </a:pPr>
            <a:r>
              <a:rPr lang="fr-FR" sz="1900" dirty="0">
                <a:solidFill>
                  <a:schemeClr val="accent6">
                    <a:lumMod val="75000"/>
                  </a:schemeClr>
                </a:solidFill>
                <a:latin typeface="Arial" panose="020B0604020202020204" pitchFamily="34" charset="0"/>
                <a:cs typeface="Arial" panose="020B0604020202020204" pitchFamily="34" charset="0"/>
              </a:rPr>
              <a:t>La </a:t>
            </a:r>
            <a:r>
              <a:rPr lang="fr-FR" sz="1900" b="1" dirty="0">
                <a:solidFill>
                  <a:schemeClr val="accent6">
                    <a:lumMod val="75000"/>
                  </a:schemeClr>
                </a:solidFill>
                <a:latin typeface="Arial" panose="020B0604020202020204" pitchFamily="34" charset="0"/>
                <a:cs typeface="Arial" panose="020B0604020202020204" pitchFamily="34" charset="0"/>
              </a:rPr>
              <a:t>Gamme</a:t>
            </a:r>
            <a:r>
              <a:rPr lang="fr-FR" sz="1900" dirty="0">
                <a:solidFill>
                  <a:schemeClr val="accent6">
                    <a:lumMod val="75000"/>
                  </a:schemeClr>
                </a:solidFill>
                <a:latin typeface="Arial" panose="020B0604020202020204" pitchFamily="34" charset="0"/>
                <a:cs typeface="Arial" panose="020B0604020202020204" pitchFamily="34" charset="0"/>
              </a:rPr>
              <a:t> </a:t>
            </a:r>
          </a:p>
          <a:p>
            <a:pPr marL="0" indent="0" algn="ctr">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900" dirty="0">
                <a:solidFill>
                  <a:schemeClr val="accent6">
                    <a:lumMod val="75000"/>
                  </a:schemeClr>
                </a:solidFill>
                <a:latin typeface="Arial" panose="020B0604020202020204" pitchFamily="34" charset="0"/>
                <a:cs typeface="Arial" panose="020B0604020202020204" pitchFamily="34" charset="0"/>
              </a:rPr>
              <a:t>est un ensemble de produits relevant de la même catégorie, destinés à satisfaire un même besoin générique et commercialisés par la même entreprise. </a:t>
            </a:r>
          </a:p>
          <a:p>
            <a:pPr marL="0" indent="0" algn="just">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marL="0" lvl="0" indent="0" algn="just">
              <a:buNone/>
            </a:pPr>
            <a:r>
              <a:rPr lang="fr-FR" sz="1900" b="1" dirty="0">
                <a:solidFill>
                  <a:schemeClr val="accent6">
                    <a:lumMod val="75000"/>
                  </a:schemeClr>
                </a:solidFill>
                <a:latin typeface="Arial" panose="020B0604020202020204" pitchFamily="34" charset="0"/>
                <a:cs typeface="Arial" panose="020B0604020202020204" pitchFamily="34" charset="0"/>
              </a:rPr>
              <a:t>La Ligne de produits</a:t>
            </a:r>
            <a:r>
              <a:rPr lang="fr-FR" sz="1900" dirty="0">
                <a:solidFill>
                  <a:schemeClr val="accent6">
                    <a:lumMod val="75000"/>
                  </a:schemeClr>
                </a:solidFill>
                <a:latin typeface="Arial" panose="020B0604020202020204" pitchFamily="34" charset="0"/>
                <a:cs typeface="Arial" panose="020B0604020202020204" pitchFamily="34" charset="0"/>
              </a:rPr>
              <a:t> : groupe de produits à l’intérieur d’une gamme comportant des caractéristiques similaires. </a:t>
            </a:r>
          </a:p>
          <a:p>
            <a:pPr marL="0" indent="0">
              <a:buNone/>
            </a:pPr>
            <a:endParaRPr lang="fr-FR" sz="2000" dirty="0"/>
          </a:p>
        </p:txBody>
      </p:sp>
    </p:spTree>
    <p:extLst>
      <p:ext uri="{BB962C8B-B14F-4D97-AF65-F5344CB8AC3E}">
        <p14:creationId xmlns:p14="http://schemas.microsoft.com/office/powerpoint/2010/main" val="2218672304"/>
      </p:ext>
    </p:extLst>
  </p:cSld>
  <p:clrMapOvr>
    <a:masterClrMapping/>
  </p:clrMapOvr>
  <p:transition spd="med">
    <p:randomBar/>
  </p:transition>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370</a:t>
            </a:fld>
            <a:endParaRPr lang="fr-FR" dirty="0"/>
          </a:p>
        </p:txBody>
      </p:sp>
      <p:sp>
        <p:nvSpPr>
          <p:cNvPr id="3" name="Rectangle 10"/>
          <p:cNvSpPr txBox="1">
            <a:spLocks noChangeArrowheads="1"/>
          </p:cNvSpPr>
          <p:nvPr/>
        </p:nvSpPr>
        <p:spPr>
          <a:xfrm>
            <a:off x="2123729" y="310470"/>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84661" y="12914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16463" y="1268413"/>
            <a:ext cx="4140013" cy="461665"/>
          </a:xfrm>
          <a:prstGeom prst="rect">
            <a:avLst/>
          </a:prstGeom>
          <a:noFill/>
          <a:ln w="9525" algn="ctr">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Caractérisation de Gamme</a:t>
            </a:r>
          </a:p>
        </p:txBody>
      </p:sp>
      <p:sp>
        <p:nvSpPr>
          <p:cNvPr id="9" name="Espace réservé du contenu 2"/>
          <p:cNvSpPr txBox="1">
            <a:spLocks/>
          </p:cNvSpPr>
          <p:nvPr/>
        </p:nvSpPr>
        <p:spPr>
          <a:xfrm>
            <a:off x="320088" y="1047825"/>
            <a:ext cx="8568952" cy="3528392"/>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400050" lvl="1" indent="0">
              <a:buFontTx/>
              <a:buNone/>
            </a:pPr>
            <a:endParaRPr lang="fr-FR" sz="1600" kern="0" dirty="0"/>
          </a:p>
          <a:p>
            <a:pPr marL="0" indent="0">
              <a:buFontTx/>
              <a:buNone/>
            </a:pPr>
            <a:r>
              <a:rPr lang="fr-FR" sz="2400" kern="0" dirty="0"/>
              <a:t>                                                     </a:t>
            </a:r>
            <a:endParaRPr lang="fr-FR" sz="2400" kern="0" dirty="0">
              <a:solidFill>
                <a:schemeClr val="accent6">
                  <a:lumMod val="75000"/>
                </a:schemeClr>
              </a:solidFill>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On peut caractériser une gamme par : </a:t>
            </a:r>
          </a:p>
          <a:p>
            <a:pPr marL="0" indent="0">
              <a:buFontTx/>
              <a:buNone/>
            </a:pPr>
            <a:endParaRPr lang="fr-FR" sz="900" kern="0" dirty="0">
              <a:solidFill>
                <a:schemeClr val="accent6">
                  <a:lumMod val="75000"/>
                </a:schemeClr>
              </a:solidFill>
              <a:latin typeface="Arial" panose="020B0604020202020204" pitchFamily="34" charset="0"/>
              <a:cs typeface="Arial" panose="020B0604020202020204" pitchFamily="34" charset="0"/>
            </a:endParaRPr>
          </a:p>
          <a:p>
            <a:r>
              <a:rPr lang="fr-FR" sz="1800" b="1" kern="0" dirty="0">
                <a:solidFill>
                  <a:schemeClr val="accent6">
                    <a:lumMod val="75000"/>
                  </a:schemeClr>
                </a:solidFill>
                <a:latin typeface="Arial" panose="020B0604020202020204" pitchFamily="34" charset="0"/>
                <a:cs typeface="Arial" panose="020B0604020202020204" pitchFamily="34" charset="0"/>
              </a:rPr>
              <a:t>Sa largeur       </a:t>
            </a:r>
            <a:r>
              <a:rPr lang="fr-FR" sz="1800" kern="0" dirty="0">
                <a:solidFill>
                  <a:schemeClr val="accent6">
                    <a:lumMod val="75000"/>
                  </a:schemeClr>
                </a:solidFill>
                <a:latin typeface="Arial" panose="020B0604020202020204" pitchFamily="34" charset="0"/>
                <a:cs typeface="Arial" panose="020B0604020202020204" pitchFamily="34" charset="0"/>
              </a:rPr>
              <a:t> : nombre total de lignes de produits dans la gamme. </a:t>
            </a:r>
          </a:p>
          <a:p>
            <a:r>
              <a:rPr lang="fr-FR" sz="1800" b="1" kern="0" dirty="0">
                <a:solidFill>
                  <a:schemeClr val="accent6">
                    <a:lumMod val="75000"/>
                  </a:schemeClr>
                </a:solidFill>
                <a:latin typeface="Arial" panose="020B0604020202020204" pitchFamily="34" charset="0"/>
                <a:cs typeface="Arial" panose="020B0604020202020204" pitchFamily="34" charset="0"/>
              </a:rPr>
              <a:t>Sa profondeur</a:t>
            </a:r>
            <a:r>
              <a:rPr lang="fr-FR" sz="1800" kern="0" dirty="0">
                <a:solidFill>
                  <a:schemeClr val="accent6">
                    <a:lumMod val="75000"/>
                  </a:schemeClr>
                </a:solidFill>
                <a:latin typeface="Arial" panose="020B0604020202020204" pitchFamily="34" charset="0"/>
                <a:cs typeface="Arial" panose="020B0604020202020204" pitchFamily="34" charset="0"/>
              </a:rPr>
              <a:t> : nombre de produits à l’intérieur des lignes de produits.</a:t>
            </a:r>
          </a:p>
          <a:p>
            <a:r>
              <a:rPr lang="fr-FR" sz="1800" kern="0" dirty="0">
                <a:solidFill>
                  <a:schemeClr val="accent6">
                    <a:lumMod val="75000"/>
                  </a:schemeClr>
                </a:solidFill>
                <a:latin typeface="Arial" panose="020B0604020202020204" pitchFamily="34" charset="0"/>
                <a:cs typeface="Arial" panose="020B0604020202020204" pitchFamily="34" charset="0"/>
              </a:rPr>
              <a:t>Sa longueur     : nombre total de références composant la gamme, toutes   </a:t>
            </a:r>
          </a:p>
          <a:p>
            <a:pPr marL="0" indent="0">
              <a:buNone/>
            </a:pPr>
            <a:r>
              <a:rPr lang="fr-FR" sz="1800" kern="0" dirty="0">
                <a:solidFill>
                  <a:schemeClr val="accent6">
                    <a:lumMod val="75000"/>
                  </a:schemeClr>
                </a:solidFill>
                <a:latin typeface="Arial" panose="020B0604020202020204" pitchFamily="34" charset="0"/>
                <a:cs typeface="Arial" panose="020B0604020202020204" pitchFamily="34" charset="0"/>
              </a:rPr>
              <a:t>                                 lignes de produits confondues (Largeur * Profondeur). </a:t>
            </a:r>
          </a:p>
          <a:p>
            <a:pPr marL="0" indent="0">
              <a:buFontTx/>
              <a:buNone/>
            </a:pPr>
            <a:endParaRPr lang="fr-FR" kern="0" dirty="0"/>
          </a:p>
          <a:p>
            <a:pPr marL="0" indent="0">
              <a:buFontTx/>
              <a:buNone/>
            </a:pPr>
            <a:endParaRPr lang="fr-FR" kern="0" dirty="0"/>
          </a:p>
        </p:txBody>
      </p:sp>
      <p:pic>
        <p:nvPicPr>
          <p:cNvPr id="10" name="Image 9"/>
          <p:cNvPicPr/>
          <p:nvPr/>
        </p:nvPicPr>
        <p:blipFill>
          <a:blip r:embed="rId2">
            <a:extLst>
              <a:ext uri="{28A0092B-C50C-407E-A947-70E740481C1C}">
                <a14:useLocalDpi xmlns:a14="http://schemas.microsoft.com/office/drawing/2010/main" val="0"/>
              </a:ext>
            </a:extLst>
          </a:blip>
          <a:srcRect/>
          <a:stretch>
            <a:fillRect/>
          </a:stretch>
        </p:blipFill>
        <p:spPr bwMode="auto">
          <a:xfrm>
            <a:off x="1476510" y="3789040"/>
            <a:ext cx="5976664" cy="2586905"/>
          </a:xfrm>
          <a:prstGeom prst="rect">
            <a:avLst/>
          </a:prstGeom>
          <a:noFill/>
          <a:ln>
            <a:solidFill>
              <a:srgbClr val="3333CC"/>
            </a:solidFill>
          </a:ln>
          <a:effectLst/>
        </p:spPr>
      </p:pic>
    </p:spTree>
    <p:extLst>
      <p:ext uri="{BB962C8B-B14F-4D97-AF65-F5344CB8AC3E}">
        <p14:creationId xmlns:p14="http://schemas.microsoft.com/office/powerpoint/2010/main" val="2633324655"/>
      </p:ext>
    </p:extLst>
  </p:cSld>
  <p:clrMapOvr>
    <a:masterClrMapping/>
  </p:clrMapOvr>
  <p:transition spd="med">
    <p:randomBar/>
  </p:transition>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371</a:t>
            </a:fld>
            <a:endParaRPr lang="fr-FR" dirty="0"/>
          </a:p>
        </p:txBody>
      </p:sp>
      <p:sp>
        <p:nvSpPr>
          <p:cNvPr id="3" name="Rectangle 10"/>
          <p:cNvSpPr txBox="1">
            <a:spLocks noChangeArrowheads="1"/>
          </p:cNvSpPr>
          <p:nvPr/>
        </p:nvSpPr>
        <p:spPr>
          <a:xfrm>
            <a:off x="2123729" y="188640"/>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 name="Text Box 5"/>
          <p:cNvSpPr txBox="1">
            <a:spLocks noChangeArrowheads="1"/>
          </p:cNvSpPr>
          <p:nvPr/>
        </p:nvSpPr>
        <p:spPr bwMode="auto">
          <a:xfrm>
            <a:off x="683419" y="903932"/>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02037" y="922188"/>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821560" y="871536"/>
            <a:ext cx="4248025" cy="461665"/>
          </a:xfrm>
          <a:prstGeom prst="rect">
            <a:avLst/>
          </a:prstGeom>
          <a:noFill/>
          <a:ln w="9525" algn="ctr">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Caractérisation de Gamme</a:t>
            </a:r>
          </a:p>
        </p:txBody>
      </p:sp>
      <p:pic>
        <p:nvPicPr>
          <p:cNvPr id="9" name="Image 8"/>
          <p:cNvPicPr/>
          <p:nvPr/>
        </p:nvPicPr>
        <p:blipFill>
          <a:blip r:embed="rId2">
            <a:extLst>
              <a:ext uri="{28A0092B-C50C-407E-A947-70E740481C1C}">
                <a14:useLocalDpi xmlns:a14="http://schemas.microsoft.com/office/drawing/2010/main" val="0"/>
              </a:ext>
            </a:extLst>
          </a:blip>
          <a:srcRect/>
          <a:stretch>
            <a:fillRect/>
          </a:stretch>
        </p:blipFill>
        <p:spPr bwMode="auto">
          <a:xfrm>
            <a:off x="1485655" y="1922539"/>
            <a:ext cx="6588732" cy="4364414"/>
          </a:xfrm>
          <a:prstGeom prst="rect">
            <a:avLst/>
          </a:prstGeom>
          <a:noFill/>
          <a:ln>
            <a:solidFill>
              <a:srgbClr val="3333CC"/>
            </a:solidFill>
          </a:ln>
        </p:spPr>
      </p:pic>
      <p:sp>
        <p:nvSpPr>
          <p:cNvPr id="10" name="Rectangle 9"/>
          <p:cNvSpPr/>
          <p:nvPr/>
        </p:nvSpPr>
        <p:spPr>
          <a:xfrm>
            <a:off x="703568" y="1455747"/>
            <a:ext cx="8152907" cy="369332"/>
          </a:xfrm>
          <a:prstGeom prst="rect">
            <a:avLst/>
          </a:prstGeom>
        </p:spPr>
        <p:txBody>
          <a:bodyPr wrap="square">
            <a:spAutoFit/>
          </a:bodyPr>
          <a:lstStyle/>
          <a:p>
            <a:pPr marL="0" indent="0">
              <a:buNone/>
            </a:pPr>
            <a:r>
              <a:rPr lang="fr-FR" sz="1800" dirty="0">
                <a:solidFill>
                  <a:schemeClr val="accent6">
                    <a:lumMod val="75000"/>
                  </a:schemeClr>
                </a:solidFill>
              </a:rPr>
              <a:t>Ex (simplifié) : la gamme de voitures utilitaires Renault</a:t>
            </a:r>
          </a:p>
        </p:txBody>
      </p:sp>
    </p:spTree>
    <p:extLst>
      <p:ext uri="{BB962C8B-B14F-4D97-AF65-F5344CB8AC3E}">
        <p14:creationId xmlns:p14="http://schemas.microsoft.com/office/powerpoint/2010/main" val="4022383076"/>
      </p:ext>
    </p:extLst>
  </p:cSld>
  <p:clrMapOvr>
    <a:masterClrMapping/>
  </p:clrMapOvr>
  <p:transition spd="med">
    <p:randomBar/>
  </p:transition>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372</a:t>
            </a:fld>
            <a:endParaRPr lang="fr-FR" dirty="0"/>
          </a:p>
        </p:txBody>
      </p:sp>
      <p:pic>
        <p:nvPicPr>
          <p:cNvPr id="3" name="Image 2"/>
          <p:cNvPicPr>
            <a:picLocks noChangeAspect="1"/>
          </p:cNvPicPr>
          <p:nvPr/>
        </p:nvPicPr>
        <p:blipFill rotWithShape="1">
          <a:blip r:embed="rId2"/>
          <a:srcRect l="15350" t="5179" r="13775" b="2378"/>
          <a:stretch/>
        </p:blipFill>
        <p:spPr>
          <a:xfrm>
            <a:off x="618108" y="548681"/>
            <a:ext cx="7266260" cy="5328592"/>
          </a:xfrm>
          <a:prstGeom prst="rect">
            <a:avLst/>
          </a:prstGeom>
          <a:ln>
            <a:solidFill>
              <a:srgbClr val="000099"/>
            </a:solidFill>
          </a:ln>
        </p:spPr>
      </p:pic>
    </p:spTree>
    <p:extLst>
      <p:ext uri="{BB962C8B-B14F-4D97-AF65-F5344CB8AC3E}">
        <p14:creationId xmlns:p14="http://schemas.microsoft.com/office/powerpoint/2010/main" val="3842276768"/>
      </p:ext>
    </p:extLst>
  </p:cSld>
  <p:clrMapOvr>
    <a:masterClrMapping/>
  </p:clrMapOvr>
  <p:transition spd="med">
    <p:randomBar/>
  </p:transition>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373</a:t>
            </a:fld>
            <a:endParaRPr lang="fr-FR" dirty="0"/>
          </a:p>
        </p:txBody>
      </p:sp>
      <p:sp>
        <p:nvSpPr>
          <p:cNvPr id="3" name="Rectangle 10"/>
          <p:cNvSpPr txBox="1">
            <a:spLocks noChangeArrowheads="1"/>
          </p:cNvSpPr>
          <p:nvPr/>
        </p:nvSpPr>
        <p:spPr>
          <a:xfrm>
            <a:off x="2123729" y="310470"/>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84661" y="12914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16463" y="1268413"/>
            <a:ext cx="4320033" cy="461665"/>
          </a:xfrm>
          <a:prstGeom prst="rect">
            <a:avLst/>
          </a:prstGeom>
          <a:noFill/>
          <a:ln w="9525" algn="ctr">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Caractérisation de Gamme</a:t>
            </a:r>
          </a:p>
        </p:txBody>
      </p:sp>
      <p:sp>
        <p:nvSpPr>
          <p:cNvPr id="8" name="Espace réservé du contenu 2"/>
          <p:cNvSpPr txBox="1">
            <a:spLocks/>
          </p:cNvSpPr>
          <p:nvPr/>
        </p:nvSpPr>
        <p:spPr>
          <a:xfrm>
            <a:off x="287524" y="1505302"/>
            <a:ext cx="8568952" cy="3435866"/>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400050" lvl="1" indent="0">
              <a:buFontTx/>
              <a:buNone/>
            </a:pPr>
            <a:endParaRPr lang="fr-FR" sz="1800" kern="0" dirty="0">
              <a:solidFill>
                <a:srgbClr val="3333CC"/>
              </a:solidFill>
              <a:latin typeface="Arial" panose="020B0604020202020204" pitchFamily="34" charset="0"/>
              <a:cs typeface="Arial" panose="020B0604020202020204" pitchFamily="34" charset="0"/>
            </a:endParaRPr>
          </a:p>
          <a:p>
            <a:pPr marL="0" indent="0">
              <a:buNone/>
            </a:pPr>
            <a:r>
              <a:rPr lang="fr-FR" sz="1800" dirty="0">
                <a:solidFill>
                  <a:schemeClr val="accent6">
                    <a:lumMod val="75000"/>
                  </a:schemeClr>
                </a:solidFill>
                <a:latin typeface="Arial" panose="020B0604020202020204" pitchFamily="34" charset="0"/>
                <a:cs typeface="Arial" panose="020B0604020202020204" pitchFamily="34" charset="0"/>
              </a:rPr>
              <a:t>Etendue de la gamme et </a:t>
            </a:r>
            <a:r>
              <a:rPr lang="fr-FR" sz="1800" b="1" dirty="0">
                <a:solidFill>
                  <a:schemeClr val="accent6">
                    <a:lumMod val="75000"/>
                  </a:schemeClr>
                </a:solidFill>
                <a:latin typeface="Arial" panose="020B0604020202020204" pitchFamily="34" charset="0"/>
                <a:cs typeface="Arial" panose="020B0604020202020204" pitchFamily="34" charset="0"/>
              </a:rPr>
              <a:t>« longue traîne »</a:t>
            </a: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Lorsque l’on classe les produits par ventes décroissantes, on constate qu’un petit nombre de produits à succès représente l’essentiel des ventes. </a:t>
            </a:r>
          </a:p>
          <a:p>
            <a:pPr marL="0" indent="0" algn="just">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ctr">
              <a:buNone/>
            </a:pPr>
            <a:r>
              <a:rPr lang="fr-FR" sz="1800" kern="0" dirty="0">
                <a:solidFill>
                  <a:schemeClr val="accent6">
                    <a:lumMod val="75000"/>
                  </a:schemeClr>
                </a:solidFill>
                <a:latin typeface="Arial" panose="020B0604020202020204" pitchFamily="34" charset="0"/>
                <a:cs typeface="Arial" panose="020B0604020202020204" pitchFamily="34" charset="0"/>
              </a:rPr>
              <a:t>On retrouve là les 20/80 de la </a:t>
            </a:r>
            <a:r>
              <a:rPr lang="fr-FR" sz="1800" b="1" kern="0" dirty="0">
                <a:solidFill>
                  <a:schemeClr val="accent6">
                    <a:lumMod val="75000"/>
                  </a:schemeClr>
                </a:solidFill>
                <a:latin typeface="Arial" panose="020B0604020202020204" pitchFamily="34" charset="0"/>
                <a:cs typeface="Arial" panose="020B0604020202020204" pitchFamily="34" charset="0"/>
              </a:rPr>
              <a:t>loi de Pareto</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 </a:t>
            </a:r>
            <a:r>
              <a:rPr lang="fr-FR" sz="1800" b="1" kern="0" dirty="0">
                <a:solidFill>
                  <a:schemeClr val="accent6">
                    <a:lumMod val="75000"/>
                  </a:schemeClr>
                </a:solidFill>
                <a:latin typeface="Arial" panose="020B0604020202020204" pitchFamily="34" charset="0"/>
                <a:cs typeface="Arial" panose="020B0604020202020204" pitchFamily="34" charset="0"/>
              </a:rPr>
              <a:t>longue traîne</a:t>
            </a:r>
            <a:r>
              <a:rPr lang="fr-FR" sz="1800" kern="0" dirty="0">
                <a:solidFill>
                  <a:schemeClr val="accent6">
                    <a:lumMod val="75000"/>
                  </a:schemeClr>
                </a:solidFill>
                <a:latin typeface="Arial" panose="020B0604020202020204" pitchFamily="34" charset="0"/>
                <a:cs typeface="Arial" panose="020B0604020202020204" pitchFamily="34" charset="0"/>
              </a:rPr>
              <a:t> » comprend donc la masse des produits dont les ventes unitaires sont beaucoup plus faibles. </a:t>
            </a:r>
          </a:p>
          <a:p>
            <a:pPr marL="0" indent="0">
              <a:buFontTx/>
              <a:buNone/>
            </a:pPr>
            <a:endParaRPr lang="fr-FR" kern="0" dirty="0">
              <a:solidFill>
                <a:schemeClr val="accent6">
                  <a:lumMod val="75000"/>
                </a:schemeClr>
              </a:solidFill>
            </a:endParaRPr>
          </a:p>
          <a:p>
            <a:pPr marL="0" indent="0">
              <a:buFontTx/>
              <a:buNone/>
            </a:pPr>
            <a:endParaRPr lang="fr-FR" kern="0" dirty="0"/>
          </a:p>
        </p:txBody>
      </p:sp>
      <p:pic>
        <p:nvPicPr>
          <p:cNvPr id="9" name="Image 8"/>
          <p:cNvPicPr/>
          <p:nvPr/>
        </p:nvPicPr>
        <p:blipFill>
          <a:blip r:embed="rId2"/>
          <a:stretch>
            <a:fillRect/>
          </a:stretch>
        </p:blipFill>
        <p:spPr>
          <a:xfrm>
            <a:off x="5004048" y="4722571"/>
            <a:ext cx="2880320" cy="1637310"/>
          </a:xfrm>
          <a:prstGeom prst="rect">
            <a:avLst/>
          </a:prstGeom>
          <a:ln>
            <a:solidFill>
              <a:srgbClr val="3333CC"/>
            </a:solidFill>
          </a:ln>
        </p:spPr>
      </p:pic>
      <p:sp>
        <p:nvSpPr>
          <p:cNvPr id="10" name="Text Box 6"/>
          <p:cNvSpPr txBox="1">
            <a:spLocks noChangeArrowheads="1"/>
          </p:cNvSpPr>
          <p:nvPr/>
        </p:nvSpPr>
        <p:spPr bwMode="auto">
          <a:xfrm>
            <a:off x="1763688" y="5513016"/>
            <a:ext cx="4320033" cy="276999"/>
          </a:xfrm>
          <a:prstGeom prst="rect">
            <a:avLst/>
          </a:prstGeom>
          <a:noFill/>
          <a:ln w="9525" algn="ctr">
            <a:noFill/>
            <a:miter lim="800000"/>
            <a:headEnd/>
            <a:tailEnd/>
          </a:ln>
          <a:effectLst/>
        </p:spPr>
        <p:txBody>
          <a:bodyPr wrap="square">
            <a:spAutoFit/>
          </a:bodyPr>
          <a:lstStyle/>
          <a:p>
            <a:pPr>
              <a:spcBef>
                <a:spcPct val="50000"/>
              </a:spcBef>
            </a:pPr>
            <a:r>
              <a:rPr lang="fr-FR" sz="1200" b="1" i="1" dirty="0">
                <a:solidFill>
                  <a:schemeClr val="accent6">
                    <a:lumMod val="75000"/>
                  </a:schemeClr>
                </a:solidFill>
              </a:rPr>
              <a:t>…mais récurrent … RFM-LTV !</a:t>
            </a:r>
          </a:p>
        </p:txBody>
      </p:sp>
      <p:pic>
        <p:nvPicPr>
          <p:cNvPr id="556034" name="Picture 2" descr="C:\Users\BLUEOFFICE\Desktop\index.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7624" y="5439763"/>
            <a:ext cx="492729" cy="42350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383076"/>
      </p:ext>
    </p:extLst>
  </p:cSld>
  <p:clrMapOvr>
    <a:masterClrMapping/>
  </p:clrMapOvr>
  <p:transition spd="med">
    <p:randomBar/>
  </p:transition>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374</a:t>
            </a:fld>
            <a:endParaRPr lang="fr-FR" dirty="0"/>
          </a:p>
        </p:txBody>
      </p:sp>
      <p:sp>
        <p:nvSpPr>
          <p:cNvPr id="3" name="Rectangle 10"/>
          <p:cNvSpPr txBox="1">
            <a:spLocks noChangeArrowheads="1"/>
          </p:cNvSpPr>
          <p:nvPr/>
        </p:nvSpPr>
        <p:spPr>
          <a:xfrm>
            <a:off x="2123729" y="310470"/>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 name="Text Box 5"/>
          <p:cNvSpPr txBox="1">
            <a:spLocks noChangeArrowheads="1"/>
          </p:cNvSpPr>
          <p:nvPr/>
        </p:nvSpPr>
        <p:spPr bwMode="auto">
          <a:xfrm>
            <a:off x="971550" y="12731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84661" y="12914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16463" y="1268413"/>
            <a:ext cx="37433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Longue Traîne</a:t>
            </a:r>
          </a:p>
        </p:txBody>
      </p:sp>
      <p:sp>
        <p:nvSpPr>
          <p:cNvPr id="9" name="Espace réservé du contenu 2"/>
          <p:cNvSpPr txBox="1">
            <a:spLocks/>
          </p:cNvSpPr>
          <p:nvPr/>
        </p:nvSpPr>
        <p:spPr>
          <a:xfrm>
            <a:off x="344923" y="1844824"/>
            <a:ext cx="8568952" cy="5251014"/>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endParaRPr lang="fr-FR" sz="2400" b="1" kern="0" dirty="0"/>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Chris ANDERSON, dans son ouvrage « </a:t>
            </a:r>
            <a:r>
              <a:rPr lang="fr-FR" sz="1800" i="1" kern="0" dirty="0">
                <a:solidFill>
                  <a:schemeClr val="accent6">
                    <a:lumMod val="75000"/>
                  </a:schemeClr>
                </a:solidFill>
                <a:latin typeface="Arial" panose="020B0604020202020204" pitchFamily="34" charset="0"/>
                <a:cs typeface="Arial" panose="020B0604020202020204" pitchFamily="34" charset="0"/>
              </a:rPr>
              <a:t>La longue Traîne, 2007</a:t>
            </a:r>
            <a:r>
              <a:rPr lang="fr-FR" sz="1800" kern="0" dirty="0">
                <a:solidFill>
                  <a:schemeClr val="accent6">
                    <a:lumMod val="75000"/>
                  </a:schemeClr>
                </a:solidFill>
                <a:latin typeface="Arial" panose="020B0604020202020204" pitchFamily="34" charset="0"/>
                <a:cs typeface="Arial" panose="020B0604020202020204" pitchFamily="34" charset="0"/>
              </a:rPr>
              <a:t> », remarque qu’Internet fait sauter en partie ces contraintes : plus de limitation de linéaire sur la toile (espace illimité) et facilité pour les clients de trouver en ligne les produits de niche à travers les moteurs de recherche.</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Les entreprises peuvent donc, avec Internet, exploiter de façon rentable la longue traîne en proposant des gammes profondes.</a:t>
            </a:r>
          </a:p>
          <a:p>
            <a:pPr algn="just">
              <a:buFont typeface="Wingdings" panose="05000000000000000000" pitchFamily="2" charset="2"/>
              <a:buChar char="è"/>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Ex :</a:t>
            </a:r>
            <a:endParaRPr lang="fr-FR" sz="1800" i="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600" i="1" kern="0" dirty="0">
                <a:solidFill>
                  <a:schemeClr val="accent6">
                    <a:lumMod val="75000"/>
                  </a:schemeClr>
                </a:solidFill>
                <a:latin typeface="Arial" panose="020B0604020202020204" pitchFamily="34" charset="0"/>
                <a:cs typeface="Arial" panose="020B0604020202020204" pitchFamily="34" charset="0"/>
              </a:rPr>
              <a:t>Amazon réalise </a:t>
            </a:r>
            <a:r>
              <a:rPr lang="fr-FR" sz="1600" b="1" i="1" kern="0" dirty="0">
                <a:solidFill>
                  <a:schemeClr val="accent6">
                    <a:lumMod val="75000"/>
                  </a:schemeClr>
                </a:solidFill>
                <a:latin typeface="Arial" panose="020B0604020202020204" pitchFamily="34" charset="0"/>
                <a:cs typeface="Arial" panose="020B0604020202020204" pitchFamily="34" charset="0"/>
              </a:rPr>
              <a:t>un quart de son chiffre d’affaires </a:t>
            </a:r>
            <a:r>
              <a:rPr lang="fr-FR" sz="1600" i="1" kern="0" dirty="0">
                <a:solidFill>
                  <a:schemeClr val="accent6">
                    <a:lumMod val="75000"/>
                  </a:schemeClr>
                </a:solidFill>
                <a:latin typeface="Arial" panose="020B0604020202020204" pitchFamily="34" charset="0"/>
                <a:cs typeface="Arial" panose="020B0604020202020204" pitchFamily="34" charset="0"/>
              </a:rPr>
              <a:t>avec des titres qui ne figurent pas dans les 100 000 premières ventes... alors que dans le même temps, les grandes librairies de la chaîne américaine Barnes &amp; Noble ne proposent au maximum que 100 000 références. </a:t>
            </a:r>
            <a:endParaRPr lang="fr-FR" sz="16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2400" kern="0" dirty="0"/>
          </a:p>
          <a:p>
            <a:pPr marL="0" indent="0">
              <a:buFontTx/>
              <a:buNone/>
            </a:pPr>
            <a:endParaRPr lang="fr-FR" kern="0" dirty="0"/>
          </a:p>
          <a:p>
            <a:pPr marL="0" indent="0">
              <a:buFontTx/>
              <a:buNone/>
            </a:pPr>
            <a:endParaRPr lang="fr-FR" kern="0" dirty="0"/>
          </a:p>
        </p:txBody>
      </p:sp>
    </p:spTree>
    <p:extLst>
      <p:ext uri="{BB962C8B-B14F-4D97-AF65-F5344CB8AC3E}">
        <p14:creationId xmlns:p14="http://schemas.microsoft.com/office/powerpoint/2010/main" val="61652860"/>
      </p:ext>
    </p:extLst>
  </p:cSld>
  <p:clrMapOvr>
    <a:masterClrMapping/>
  </p:clrMapOvr>
  <p:transition spd="med">
    <p:randomBar/>
  </p:transition>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375</a:t>
            </a:fld>
            <a:endParaRPr lang="fr-FR" dirty="0"/>
          </a:p>
        </p:txBody>
      </p:sp>
      <p:sp>
        <p:nvSpPr>
          <p:cNvPr id="3" name="Rectangle 10"/>
          <p:cNvSpPr txBox="1">
            <a:spLocks noChangeArrowheads="1"/>
          </p:cNvSpPr>
          <p:nvPr/>
        </p:nvSpPr>
        <p:spPr>
          <a:xfrm>
            <a:off x="2123728" y="310470"/>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4" name="Text Box 5"/>
          <p:cNvSpPr txBox="1">
            <a:spLocks noChangeArrowheads="1"/>
          </p:cNvSpPr>
          <p:nvPr/>
        </p:nvSpPr>
        <p:spPr bwMode="auto">
          <a:xfrm>
            <a:off x="683568" y="10699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15686" y="108823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16463" y="1039812"/>
            <a:ext cx="37433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Gestion de la Gamme</a:t>
            </a:r>
          </a:p>
        </p:txBody>
      </p:sp>
      <p:graphicFrame>
        <p:nvGraphicFramePr>
          <p:cNvPr id="8" name="Tableau 7"/>
          <p:cNvGraphicFramePr>
            <a:graphicFrameLocks noGrp="1"/>
          </p:cNvGraphicFramePr>
          <p:nvPr>
            <p:extLst>
              <p:ext uri="{D42A27DB-BD31-4B8C-83A1-F6EECF244321}">
                <p14:modId xmlns:p14="http://schemas.microsoft.com/office/powerpoint/2010/main" val="108004993"/>
              </p:ext>
            </p:extLst>
          </p:nvPr>
        </p:nvGraphicFramePr>
        <p:xfrm>
          <a:off x="370557" y="1628800"/>
          <a:ext cx="8410984" cy="4752528"/>
        </p:xfrm>
        <a:graphic>
          <a:graphicData uri="http://schemas.openxmlformats.org/drawingml/2006/table">
            <a:tbl>
              <a:tblPr firstRow="1" firstCol="1" bandRow="1">
                <a:tableStyleId>{5C22544A-7EE6-4342-B048-85BDC9FD1C3A}</a:tableStyleId>
              </a:tblPr>
              <a:tblGrid>
                <a:gridCol w="1387527">
                  <a:extLst>
                    <a:ext uri="{9D8B030D-6E8A-4147-A177-3AD203B41FA5}">
                      <a16:colId xmlns:a16="http://schemas.microsoft.com/office/drawing/2014/main" val="20000"/>
                    </a:ext>
                  </a:extLst>
                </a:gridCol>
                <a:gridCol w="2271375">
                  <a:extLst>
                    <a:ext uri="{9D8B030D-6E8A-4147-A177-3AD203B41FA5}">
                      <a16:colId xmlns:a16="http://schemas.microsoft.com/office/drawing/2014/main" val="20001"/>
                    </a:ext>
                  </a:extLst>
                </a:gridCol>
                <a:gridCol w="2387670">
                  <a:extLst>
                    <a:ext uri="{9D8B030D-6E8A-4147-A177-3AD203B41FA5}">
                      <a16:colId xmlns:a16="http://schemas.microsoft.com/office/drawing/2014/main" val="20002"/>
                    </a:ext>
                  </a:extLst>
                </a:gridCol>
                <a:gridCol w="2364412">
                  <a:extLst>
                    <a:ext uri="{9D8B030D-6E8A-4147-A177-3AD203B41FA5}">
                      <a16:colId xmlns:a16="http://schemas.microsoft.com/office/drawing/2014/main" val="20003"/>
                    </a:ext>
                  </a:extLst>
                </a:gridCol>
              </a:tblGrid>
              <a:tr h="501266">
                <a:tc>
                  <a:txBody>
                    <a:bodyPr/>
                    <a:lstStyle/>
                    <a:p>
                      <a:pPr algn="ctr">
                        <a:spcAft>
                          <a:spcPts val="0"/>
                        </a:spcAft>
                      </a:pPr>
                      <a:r>
                        <a:rPr lang="fr-FR" sz="1400" dirty="0">
                          <a:effectLst/>
                        </a:rPr>
                        <a:t>Longueur de la gamme</a:t>
                      </a:r>
                      <a:endParaRPr lang="fr-FR"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3333CC"/>
                    </a:solidFill>
                  </a:tcPr>
                </a:tc>
                <a:tc>
                  <a:txBody>
                    <a:bodyPr/>
                    <a:lstStyle/>
                    <a:p>
                      <a:pPr algn="ctr">
                        <a:spcAft>
                          <a:spcPts val="0"/>
                        </a:spcAft>
                      </a:pPr>
                      <a:r>
                        <a:rPr lang="fr-FR" sz="1400" dirty="0">
                          <a:effectLst/>
                        </a:rPr>
                        <a:t>Intérêt</a:t>
                      </a:r>
                      <a:endParaRPr lang="fr-FR" sz="1200" dirty="0">
                        <a:effectLst/>
                        <a:latin typeface="Times New Roman" panose="02020603050405020304" pitchFamily="18" charset="0"/>
                        <a:ea typeface="Times New Roman" panose="02020603050405020304" pitchFamily="18" charset="0"/>
                      </a:endParaRPr>
                    </a:p>
                  </a:txBody>
                  <a:tcPr marL="68580" marR="68580" marT="0" marB="0" anchor="ctr">
                    <a:lnT w="12700" cap="flat" cmpd="sng" algn="ctr">
                      <a:solidFill>
                        <a:schemeClr val="tx1"/>
                      </a:solidFill>
                      <a:prstDash val="solid"/>
                      <a:round/>
                      <a:headEnd type="none" w="med" len="med"/>
                      <a:tailEnd type="none" w="med" len="med"/>
                    </a:lnT>
                    <a:solidFill>
                      <a:srgbClr val="3333CC"/>
                    </a:solidFill>
                  </a:tcPr>
                </a:tc>
                <a:tc>
                  <a:txBody>
                    <a:bodyPr/>
                    <a:lstStyle/>
                    <a:p>
                      <a:pPr algn="ctr">
                        <a:spcAft>
                          <a:spcPts val="0"/>
                        </a:spcAft>
                      </a:pPr>
                      <a:r>
                        <a:rPr lang="fr-FR" sz="1400" dirty="0">
                          <a:effectLst/>
                        </a:rPr>
                        <a:t>Avantages</a:t>
                      </a:r>
                      <a:endParaRPr lang="fr-FR" sz="1200" dirty="0">
                        <a:effectLst/>
                        <a:latin typeface="Times New Roman" panose="02020603050405020304" pitchFamily="18" charset="0"/>
                        <a:ea typeface="Times New Roman" panose="02020603050405020304" pitchFamily="18" charset="0"/>
                      </a:endParaRPr>
                    </a:p>
                  </a:txBody>
                  <a:tcPr marL="68580" marR="68580" marT="0" marB="0" anchor="ctr">
                    <a:lnT w="12700" cap="flat" cmpd="sng" algn="ctr">
                      <a:solidFill>
                        <a:schemeClr val="tx1"/>
                      </a:solidFill>
                      <a:prstDash val="solid"/>
                      <a:round/>
                      <a:headEnd type="none" w="med" len="med"/>
                      <a:tailEnd type="none" w="med" len="med"/>
                    </a:lnT>
                    <a:solidFill>
                      <a:srgbClr val="3333CC"/>
                    </a:solidFill>
                  </a:tcPr>
                </a:tc>
                <a:tc>
                  <a:txBody>
                    <a:bodyPr/>
                    <a:lstStyle/>
                    <a:p>
                      <a:pPr algn="ctr">
                        <a:spcAft>
                          <a:spcPts val="0"/>
                        </a:spcAft>
                      </a:pPr>
                      <a:r>
                        <a:rPr lang="fr-FR" sz="1400" dirty="0">
                          <a:effectLst/>
                        </a:rPr>
                        <a:t>Inconvénients</a:t>
                      </a:r>
                      <a:endParaRPr lang="fr-FR" sz="12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3333CC"/>
                    </a:solidFill>
                  </a:tcPr>
                </a:tc>
                <a:extLst>
                  <a:ext uri="{0D108BD9-81ED-4DB2-BD59-A6C34878D82A}">
                    <a16:rowId xmlns:a16="http://schemas.microsoft.com/office/drawing/2014/main" val="10000"/>
                  </a:ext>
                </a:extLst>
              </a:tr>
              <a:tr h="1862303">
                <a:tc>
                  <a:txBody>
                    <a:bodyPr/>
                    <a:lstStyle/>
                    <a:p>
                      <a:pPr algn="just">
                        <a:spcAft>
                          <a:spcPts val="0"/>
                        </a:spcAft>
                      </a:pPr>
                      <a:r>
                        <a:rPr lang="fr-FR" sz="1400" dirty="0">
                          <a:effectLst/>
                        </a:rPr>
                        <a:t>Gamme courte</a:t>
                      </a:r>
                      <a:endParaRPr lang="fr-FR"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solidFill>
                      <a:srgbClr val="3333CC"/>
                    </a:solidFill>
                  </a:tcPr>
                </a:tc>
                <a:tc>
                  <a:txBody>
                    <a:bodyPr/>
                    <a:lstStyle/>
                    <a:p>
                      <a:pPr algn="just">
                        <a:spcAft>
                          <a:spcPts val="0"/>
                        </a:spcAft>
                      </a:pPr>
                      <a:r>
                        <a:rPr lang="fr-FR" sz="1400" dirty="0">
                          <a:solidFill>
                            <a:schemeClr val="accent6">
                              <a:lumMod val="75000"/>
                            </a:schemeClr>
                          </a:solidFill>
                          <a:effectLst/>
                        </a:rPr>
                        <a:t>Satisfaire un ou quelques segments de clientèle : </a:t>
                      </a:r>
                    </a:p>
                    <a:p>
                      <a:pPr algn="just">
                        <a:spcAft>
                          <a:spcPts val="0"/>
                        </a:spcAft>
                      </a:pPr>
                      <a:endParaRPr lang="fr-FR" sz="1400" dirty="0">
                        <a:solidFill>
                          <a:schemeClr val="accent6">
                            <a:lumMod val="75000"/>
                          </a:schemeClr>
                        </a:solidFill>
                        <a:effectLst/>
                      </a:endParaRPr>
                    </a:p>
                    <a:p>
                      <a:pPr algn="just">
                        <a:spcAft>
                          <a:spcPts val="0"/>
                        </a:spcAft>
                      </a:pPr>
                      <a:r>
                        <a:rPr lang="fr-FR" sz="1400" dirty="0">
                          <a:solidFill>
                            <a:schemeClr val="accent6">
                              <a:lumMod val="75000"/>
                            </a:schemeClr>
                          </a:solidFill>
                          <a:effectLst/>
                        </a:rPr>
                        <a:t>le nombre de produits proposé est réduit.</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solidFill>
                      <a:schemeClr val="bg1"/>
                    </a:solidFill>
                  </a:tcPr>
                </a:tc>
                <a:tc>
                  <a:txBody>
                    <a:bodyPr/>
                    <a:lstStyle/>
                    <a:p>
                      <a:pPr algn="just">
                        <a:spcAft>
                          <a:spcPts val="0"/>
                        </a:spcAft>
                      </a:pPr>
                      <a:r>
                        <a:rPr lang="fr-FR" sz="1400" b="1" dirty="0">
                          <a:solidFill>
                            <a:schemeClr val="accent6">
                              <a:lumMod val="75000"/>
                            </a:schemeClr>
                          </a:solidFill>
                          <a:effectLst/>
                        </a:rPr>
                        <a:t>Concentration des efforts sur quelques produits.</a:t>
                      </a:r>
                    </a:p>
                    <a:p>
                      <a:pPr algn="just">
                        <a:spcAft>
                          <a:spcPts val="0"/>
                        </a:spcAft>
                      </a:pPr>
                      <a:endParaRPr lang="fr-FR" sz="1200" b="1" dirty="0">
                        <a:solidFill>
                          <a:schemeClr val="accent6">
                            <a:lumMod val="75000"/>
                          </a:schemeClr>
                        </a:solidFill>
                        <a:effectLst/>
                      </a:endParaRPr>
                    </a:p>
                    <a:p>
                      <a:pPr marL="0" indent="0" algn="just">
                        <a:spcAft>
                          <a:spcPts val="0"/>
                        </a:spcAft>
                        <a:buFontTx/>
                        <a:buNone/>
                      </a:pPr>
                      <a:r>
                        <a:rPr lang="fr-FR" sz="1400" b="1" dirty="0">
                          <a:solidFill>
                            <a:schemeClr val="accent6">
                              <a:lumMod val="75000"/>
                            </a:schemeClr>
                          </a:solidFill>
                          <a:effectLst/>
                        </a:rPr>
                        <a:t>Facilité de gestion de la gamme.</a:t>
                      </a:r>
                    </a:p>
                    <a:p>
                      <a:pPr marL="171450" indent="-171450" algn="just">
                        <a:spcAft>
                          <a:spcPts val="0"/>
                        </a:spcAft>
                        <a:buFontTx/>
                        <a:buChar char="-"/>
                      </a:pPr>
                      <a:endParaRPr lang="fr-FR" sz="1200" b="1" dirty="0">
                        <a:solidFill>
                          <a:schemeClr val="accent6">
                            <a:lumMod val="75000"/>
                          </a:schemeClr>
                        </a:solidFill>
                        <a:effectLst/>
                      </a:endParaRPr>
                    </a:p>
                    <a:p>
                      <a:pPr algn="just">
                        <a:spcAft>
                          <a:spcPts val="0"/>
                        </a:spcAft>
                      </a:pPr>
                      <a:r>
                        <a:rPr lang="fr-FR" sz="1400" b="1" dirty="0">
                          <a:solidFill>
                            <a:schemeClr val="accent6">
                              <a:lumMod val="75000"/>
                            </a:schemeClr>
                          </a:solidFill>
                          <a:effectLst/>
                        </a:rPr>
                        <a:t>Baisse des coûts de production et de stockage.</a:t>
                      </a:r>
                      <a:endParaRPr lang="fr-FR" sz="1200" b="1"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solidFill>
                      <a:schemeClr val="accent5"/>
                    </a:solidFill>
                  </a:tcPr>
                </a:tc>
                <a:tc>
                  <a:txBody>
                    <a:bodyPr/>
                    <a:lstStyle/>
                    <a:p>
                      <a:pPr marL="0" indent="0" algn="just">
                        <a:spcAft>
                          <a:spcPts val="0"/>
                        </a:spcAft>
                        <a:buFontTx/>
                        <a:buNone/>
                      </a:pPr>
                      <a:r>
                        <a:rPr lang="fr-FR" sz="1400" dirty="0">
                          <a:solidFill>
                            <a:schemeClr val="accent6">
                              <a:lumMod val="75000"/>
                            </a:schemeClr>
                          </a:solidFill>
                          <a:effectLst/>
                        </a:rPr>
                        <a:t>Faible possibilité de choix pour le client.</a:t>
                      </a:r>
                    </a:p>
                    <a:p>
                      <a:pPr marL="0" indent="0" algn="just">
                        <a:spcAft>
                          <a:spcPts val="0"/>
                        </a:spcAft>
                        <a:buFontTx/>
                        <a:buNone/>
                      </a:pPr>
                      <a:endParaRPr lang="fr-FR" sz="1200" dirty="0">
                        <a:solidFill>
                          <a:schemeClr val="accent6">
                            <a:lumMod val="75000"/>
                          </a:schemeClr>
                        </a:solidFill>
                        <a:effectLst/>
                      </a:endParaRPr>
                    </a:p>
                    <a:p>
                      <a:pPr algn="just">
                        <a:spcAft>
                          <a:spcPts val="0"/>
                        </a:spcAft>
                      </a:pPr>
                      <a:r>
                        <a:rPr lang="fr-FR" sz="1400" dirty="0">
                          <a:solidFill>
                            <a:schemeClr val="accent6">
                              <a:lumMod val="75000"/>
                            </a:schemeClr>
                          </a:solidFill>
                          <a:effectLst/>
                        </a:rPr>
                        <a:t>Risque élevé en cas d’échec d’un produit de la gamme.</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solidFill>
                      <a:schemeClr val="bg1"/>
                    </a:solidFill>
                  </a:tcPr>
                </a:tc>
                <a:extLst>
                  <a:ext uri="{0D108BD9-81ED-4DB2-BD59-A6C34878D82A}">
                    <a16:rowId xmlns:a16="http://schemas.microsoft.com/office/drawing/2014/main" val="10001"/>
                  </a:ext>
                </a:extLst>
              </a:tr>
              <a:tr h="2388959">
                <a:tc>
                  <a:txBody>
                    <a:bodyPr/>
                    <a:lstStyle/>
                    <a:p>
                      <a:pPr algn="just">
                        <a:spcAft>
                          <a:spcPts val="0"/>
                        </a:spcAft>
                      </a:pPr>
                      <a:r>
                        <a:rPr lang="fr-FR" sz="1400" dirty="0">
                          <a:effectLst/>
                        </a:rPr>
                        <a:t>Gamme longue </a:t>
                      </a:r>
                    </a:p>
                    <a:p>
                      <a:pPr algn="just">
                        <a:spcAft>
                          <a:spcPts val="0"/>
                        </a:spcAft>
                      </a:pPr>
                      <a:r>
                        <a:rPr lang="fr-FR" sz="1400" dirty="0">
                          <a:effectLst/>
                        </a:rPr>
                        <a:t>(ou profonde)</a:t>
                      </a:r>
                      <a:endParaRPr lang="fr-FR"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rgbClr val="3333CC"/>
                    </a:solidFill>
                  </a:tcPr>
                </a:tc>
                <a:tc>
                  <a:txBody>
                    <a:bodyPr/>
                    <a:lstStyle/>
                    <a:p>
                      <a:pPr algn="l">
                        <a:spcAft>
                          <a:spcPts val="0"/>
                        </a:spcAft>
                      </a:pPr>
                      <a:r>
                        <a:rPr lang="fr-FR" sz="1400" dirty="0">
                          <a:solidFill>
                            <a:schemeClr val="accent6">
                              <a:lumMod val="75000"/>
                            </a:schemeClr>
                          </a:solidFill>
                          <a:effectLst/>
                        </a:rPr>
                        <a:t>Satisfaire chaque catégorie de clients potentiels : </a:t>
                      </a:r>
                    </a:p>
                    <a:p>
                      <a:pPr algn="just">
                        <a:spcAft>
                          <a:spcPts val="0"/>
                        </a:spcAft>
                      </a:pPr>
                      <a:endParaRPr lang="fr-FR" sz="1400" dirty="0">
                        <a:solidFill>
                          <a:schemeClr val="accent6">
                            <a:lumMod val="75000"/>
                          </a:schemeClr>
                        </a:solidFill>
                        <a:effectLst/>
                      </a:endParaRPr>
                    </a:p>
                    <a:p>
                      <a:pPr algn="just">
                        <a:spcAft>
                          <a:spcPts val="0"/>
                        </a:spcAft>
                      </a:pPr>
                      <a:r>
                        <a:rPr lang="fr-FR" sz="1400" dirty="0">
                          <a:solidFill>
                            <a:schemeClr val="accent6">
                              <a:lumMod val="75000"/>
                            </a:schemeClr>
                          </a:solidFill>
                          <a:effectLst/>
                        </a:rPr>
                        <a:t>diversification de l’offre par un nombre de produits adaptés à chaque segment de clientèle.</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solidFill>
                      <a:schemeClr val="bg1"/>
                    </a:solidFill>
                  </a:tcPr>
                </a:tc>
                <a:tc>
                  <a:txBody>
                    <a:bodyPr/>
                    <a:lstStyle/>
                    <a:p>
                      <a:pPr algn="just">
                        <a:spcAft>
                          <a:spcPts val="0"/>
                        </a:spcAft>
                      </a:pPr>
                      <a:r>
                        <a:rPr lang="fr-FR" sz="1400" b="1" dirty="0">
                          <a:solidFill>
                            <a:schemeClr val="accent6">
                              <a:lumMod val="75000"/>
                            </a:schemeClr>
                          </a:solidFill>
                          <a:effectLst/>
                        </a:rPr>
                        <a:t>Image de spécialiste.</a:t>
                      </a:r>
                      <a:endParaRPr lang="fr-FR" sz="1200" b="1" dirty="0">
                        <a:solidFill>
                          <a:schemeClr val="accent6">
                            <a:lumMod val="75000"/>
                          </a:schemeClr>
                        </a:solidFill>
                        <a:effectLst/>
                      </a:endParaRPr>
                    </a:p>
                    <a:p>
                      <a:pPr algn="just">
                        <a:spcAft>
                          <a:spcPts val="0"/>
                        </a:spcAft>
                      </a:pPr>
                      <a:r>
                        <a:rPr lang="fr-FR" sz="1400" b="1" dirty="0">
                          <a:solidFill>
                            <a:schemeClr val="accent6">
                              <a:lumMod val="75000"/>
                            </a:schemeClr>
                          </a:solidFill>
                          <a:effectLst/>
                        </a:rPr>
                        <a:t> </a:t>
                      </a:r>
                      <a:endParaRPr lang="fr-FR" sz="1200" b="1" dirty="0">
                        <a:solidFill>
                          <a:schemeClr val="accent6">
                            <a:lumMod val="75000"/>
                          </a:schemeClr>
                        </a:solidFill>
                        <a:effectLst/>
                      </a:endParaRPr>
                    </a:p>
                    <a:p>
                      <a:pPr algn="l">
                        <a:spcAft>
                          <a:spcPts val="0"/>
                        </a:spcAft>
                      </a:pPr>
                      <a:r>
                        <a:rPr lang="fr-FR" sz="1400" b="1" dirty="0">
                          <a:solidFill>
                            <a:schemeClr val="accent6">
                              <a:lumMod val="75000"/>
                            </a:schemeClr>
                          </a:solidFill>
                          <a:effectLst/>
                        </a:rPr>
                        <a:t>Satisfaction de chaque segment de clientèle.</a:t>
                      </a:r>
                    </a:p>
                    <a:p>
                      <a:pPr algn="just">
                        <a:spcAft>
                          <a:spcPts val="0"/>
                        </a:spcAft>
                      </a:pPr>
                      <a:endParaRPr lang="fr-FR" sz="1200" b="1" dirty="0">
                        <a:solidFill>
                          <a:schemeClr val="accent6">
                            <a:lumMod val="75000"/>
                          </a:schemeClr>
                        </a:solidFill>
                        <a:effectLst/>
                      </a:endParaRPr>
                    </a:p>
                    <a:p>
                      <a:pPr algn="just">
                        <a:spcAft>
                          <a:spcPts val="0"/>
                        </a:spcAft>
                      </a:pPr>
                      <a:r>
                        <a:rPr lang="fr-FR" sz="1400" b="1" dirty="0">
                          <a:solidFill>
                            <a:schemeClr val="accent6">
                              <a:lumMod val="75000"/>
                            </a:schemeClr>
                          </a:solidFill>
                          <a:effectLst/>
                        </a:rPr>
                        <a:t>Meilleur partage du risque.</a:t>
                      </a:r>
                      <a:endParaRPr lang="fr-FR" sz="1200" b="1"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solidFill>
                      <a:schemeClr val="accent5"/>
                    </a:solidFill>
                  </a:tcPr>
                </a:tc>
                <a:tc>
                  <a:txBody>
                    <a:bodyPr/>
                    <a:lstStyle/>
                    <a:p>
                      <a:pPr algn="l">
                        <a:spcAft>
                          <a:spcPts val="0"/>
                        </a:spcAft>
                      </a:pPr>
                      <a:r>
                        <a:rPr lang="fr-FR" sz="1400" dirty="0">
                          <a:solidFill>
                            <a:schemeClr val="accent6">
                              <a:lumMod val="75000"/>
                            </a:schemeClr>
                          </a:solidFill>
                          <a:effectLst/>
                        </a:rPr>
                        <a:t>Hausse des coûts (développement, production, communication, stockage).</a:t>
                      </a:r>
                      <a:endParaRPr lang="fr-FR" sz="1200" dirty="0">
                        <a:solidFill>
                          <a:schemeClr val="accent6">
                            <a:lumMod val="75000"/>
                          </a:schemeClr>
                        </a:solidFill>
                        <a:effectLst/>
                      </a:endParaRPr>
                    </a:p>
                    <a:p>
                      <a:pPr algn="just">
                        <a:spcAft>
                          <a:spcPts val="0"/>
                        </a:spcAft>
                      </a:pPr>
                      <a:r>
                        <a:rPr lang="fr-FR" sz="1400" dirty="0">
                          <a:solidFill>
                            <a:schemeClr val="accent6">
                              <a:lumMod val="75000"/>
                            </a:schemeClr>
                          </a:solidFill>
                          <a:effectLst/>
                        </a:rPr>
                        <a:t> </a:t>
                      </a:r>
                      <a:endParaRPr lang="fr-FR" sz="1200" dirty="0">
                        <a:solidFill>
                          <a:schemeClr val="accent6">
                            <a:lumMod val="75000"/>
                          </a:schemeClr>
                        </a:solidFill>
                        <a:effectLst/>
                      </a:endParaRPr>
                    </a:p>
                    <a:p>
                      <a:pPr algn="just">
                        <a:spcAft>
                          <a:spcPts val="0"/>
                        </a:spcAft>
                      </a:pPr>
                      <a:r>
                        <a:rPr lang="fr-FR" sz="1400" dirty="0">
                          <a:solidFill>
                            <a:schemeClr val="accent6">
                              <a:lumMod val="75000"/>
                            </a:schemeClr>
                          </a:solidFill>
                          <a:effectLst/>
                        </a:rPr>
                        <a:t>Complexité dans la gestion de la gamme.</a:t>
                      </a:r>
                    </a:p>
                    <a:p>
                      <a:pPr algn="just">
                        <a:spcAft>
                          <a:spcPts val="0"/>
                        </a:spcAft>
                      </a:pPr>
                      <a:endParaRPr lang="fr-FR" sz="1200" dirty="0">
                        <a:solidFill>
                          <a:schemeClr val="accent6">
                            <a:lumMod val="75000"/>
                          </a:schemeClr>
                        </a:solidFill>
                        <a:effectLst/>
                      </a:endParaRPr>
                    </a:p>
                    <a:p>
                      <a:pPr algn="just">
                        <a:spcAft>
                          <a:spcPts val="0"/>
                        </a:spcAft>
                      </a:pPr>
                      <a:r>
                        <a:rPr lang="fr-FR" sz="1400" dirty="0">
                          <a:solidFill>
                            <a:schemeClr val="accent6">
                              <a:lumMod val="75000"/>
                            </a:schemeClr>
                          </a:solidFill>
                          <a:effectLst/>
                        </a:rPr>
                        <a:t>Risque de </a:t>
                      </a:r>
                      <a:r>
                        <a:rPr lang="fr-FR" sz="1400" b="1" dirty="0">
                          <a:solidFill>
                            <a:schemeClr val="accent6">
                              <a:lumMod val="75000"/>
                            </a:schemeClr>
                          </a:solidFill>
                          <a:effectLst/>
                        </a:rPr>
                        <a:t>cannibalisation</a:t>
                      </a:r>
                      <a:r>
                        <a:rPr lang="fr-FR" sz="1400" dirty="0">
                          <a:solidFill>
                            <a:schemeClr val="accent6">
                              <a:lumMod val="75000"/>
                            </a:schemeClr>
                          </a:solidFill>
                          <a:effectLst/>
                        </a:rPr>
                        <a:t> entre les produits de la gamme.</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311842299"/>
      </p:ext>
    </p:extLst>
  </p:cSld>
  <p:clrMapOvr>
    <a:masterClrMapping/>
  </p:clrMapOvr>
  <p:transition spd="med">
    <p:randomBar/>
  </p:transition>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97352"/>
            <a:ext cx="539552" cy="287636"/>
          </a:xfrm>
        </p:spPr>
        <p:txBody>
          <a:bodyPr/>
          <a:lstStyle/>
          <a:p>
            <a:fld id="{06F9A563-F413-44A7-B269-F52B9C2E8609}" type="slidenum">
              <a:rPr lang="fr-FR"/>
              <a:pPr/>
              <a:t>376</a:t>
            </a:fld>
            <a:endParaRPr lang="fr-FR" dirty="0"/>
          </a:p>
        </p:txBody>
      </p:sp>
      <p:sp>
        <p:nvSpPr>
          <p:cNvPr id="113667" name="Rectangle 3"/>
          <p:cNvSpPr>
            <a:spLocks noGrp="1" noChangeArrowheads="1"/>
          </p:cNvSpPr>
          <p:nvPr>
            <p:ph type="body" idx="4294967295"/>
          </p:nvPr>
        </p:nvSpPr>
        <p:spPr>
          <a:xfrm>
            <a:off x="611188" y="2133600"/>
            <a:ext cx="7991475" cy="4176713"/>
          </a:xfrm>
          <a:prstGeom prst="rect">
            <a:avLst/>
          </a:prstGeom>
        </p:spPr>
        <p:txBody>
          <a:bodyPr/>
          <a:lstStyle/>
          <a:p>
            <a:pPr marL="352425" indent="-352425">
              <a:spcBef>
                <a:spcPct val="50000"/>
              </a:spcBef>
            </a:pPr>
            <a:r>
              <a:rPr lang="fr-FR" sz="2000" dirty="0">
                <a:solidFill>
                  <a:schemeClr val="accent6">
                    <a:lumMod val="75000"/>
                  </a:schemeClr>
                </a:solidFill>
              </a:rPr>
              <a:t>Une tendance lourde de l’industrie est d’associer des services à un bien </a:t>
            </a:r>
            <a:r>
              <a:rPr lang="fr-FR" sz="1200" dirty="0">
                <a:solidFill>
                  <a:schemeClr val="accent6">
                    <a:lumMod val="75000"/>
                  </a:schemeClr>
                </a:solidFill>
              </a:rPr>
              <a:t>(Voiture + crédit + entretien + assistance + assurance)</a:t>
            </a:r>
          </a:p>
          <a:p>
            <a:pPr marL="352425" indent="-352425">
              <a:spcBef>
                <a:spcPct val="50000"/>
              </a:spcBef>
            </a:pPr>
            <a:r>
              <a:rPr lang="fr-FR" sz="2000" b="1" dirty="0">
                <a:solidFill>
                  <a:schemeClr val="accent6">
                    <a:lumMod val="75000"/>
                  </a:schemeClr>
                </a:solidFill>
              </a:rPr>
              <a:t>Enrichir le contenu</a:t>
            </a:r>
            <a:r>
              <a:rPr lang="fr-FR" sz="2000" dirty="0">
                <a:solidFill>
                  <a:schemeClr val="accent6">
                    <a:lumMod val="75000"/>
                  </a:schemeClr>
                </a:solidFill>
              </a:rPr>
              <a:t> du produit, </a:t>
            </a:r>
            <a:r>
              <a:rPr lang="fr-FR" sz="2000" b="1" dirty="0">
                <a:solidFill>
                  <a:schemeClr val="accent6">
                    <a:lumMod val="75000"/>
                  </a:schemeClr>
                </a:solidFill>
              </a:rPr>
              <a:t>améliorer son utilisation </a:t>
            </a:r>
            <a:br>
              <a:rPr lang="fr-FR" sz="2000" dirty="0">
                <a:solidFill>
                  <a:schemeClr val="accent6">
                    <a:lumMod val="75000"/>
                  </a:schemeClr>
                </a:solidFill>
              </a:rPr>
            </a:br>
            <a:r>
              <a:rPr lang="fr-FR" sz="2000" dirty="0">
                <a:solidFill>
                  <a:schemeClr val="accent6">
                    <a:lumMod val="75000"/>
                  </a:schemeClr>
                </a:solidFill>
              </a:rPr>
              <a:t>(fréquence - fidélité)       CRM</a:t>
            </a:r>
          </a:p>
          <a:p>
            <a:pPr marL="352425" indent="-352425">
              <a:spcBef>
                <a:spcPct val="50000"/>
              </a:spcBef>
            </a:pPr>
            <a:r>
              <a:rPr lang="fr-FR" sz="2000" dirty="0">
                <a:solidFill>
                  <a:schemeClr val="accent6">
                    <a:lumMod val="75000"/>
                  </a:schemeClr>
                </a:solidFill>
              </a:rPr>
              <a:t>Un axe intéressant quand  :</a:t>
            </a:r>
          </a:p>
          <a:p>
            <a:pPr marL="817563" lvl="1" algn="just">
              <a:spcBef>
                <a:spcPct val="50000"/>
              </a:spcBef>
            </a:pPr>
            <a:r>
              <a:rPr lang="fr-FR" sz="1800" b="1" dirty="0">
                <a:solidFill>
                  <a:schemeClr val="accent6">
                    <a:lumMod val="75000"/>
                  </a:schemeClr>
                </a:solidFill>
              </a:rPr>
              <a:t>Difficultés de faire évoluer </a:t>
            </a:r>
            <a:r>
              <a:rPr lang="fr-FR" sz="1800" dirty="0">
                <a:solidFill>
                  <a:schemeClr val="accent6">
                    <a:lumMod val="75000"/>
                  </a:schemeClr>
                </a:solidFill>
              </a:rPr>
              <a:t>significativement la formule du produit (biens de grande consommation - site internet pour des recettes ou assistance téléphonique)</a:t>
            </a:r>
          </a:p>
          <a:p>
            <a:pPr marL="817563" lvl="1">
              <a:spcBef>
                <a:spcPct val="50000"/>
              </a:spcBef>
            </a:pPr>
            <a:r>
              <a:rPr lang="fr-FR" sz="1800" b="1" dirty="0">
                <a:solidFill>
                  <a:schemeClr val="accent6">
                    <a:lumMod val="75000"/>
                  </a:schemeClr>
                </a:solidFill>
              </a:rPr>
              <a:t>Lancement d’un produit </a:t>
            </a:r>
            <a:r>
              <a:rPr lang="fr-FR" sz="1800" dirty="0">
                <a:solidFill>
                  <a:schemeClr val="accent6">
                    <a:lumMod val="75000"/>
                  </a:schemeClr>
                </a:solidFill>
              </a:rPr>
              <a:t>avec un mode d’utilisation nouveau qui n’est pas maîtrisé par la plupart des consommateurs (lever un frein…).</a:t>
            </a:r>
            <a:br>
              <a:rPr lang="fr-FR" sz="1800" dirty="0">
                <a:solidFill>
                  <a:schemeClr val="accent6">
                    <a:lumMod val="75000"/>
                  </a:schemeClr>
                </a:solidFill>
              </a:rPr>
            </a:br>
            <a:r>
              <a:rPr lang="fr-FR" sz="1200" dirty="0">
                <a:solidFill>
                  <a:schemeClr val="accent6">
                    <a:lumMod val="75000"/>
                  </a:schemeClr>
                </a:solidFill>
              </a:rPr>
              <a:t>(stage d’informatique - installation à domicile de la box… - stage de conduite Audi A8)</a:t>
            </a:r>
          </a:p>
        </p:txBody>
      </p:sp>
      <p:sp>
        <p:nvSpPr>
          <p:cNvPr id="113669"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3670" name="Text Box 6"/>
          <p:cNvSpPr txBox="1">
            <a:spLocks noChangeArrowheads="1"/>
          </p:cNvSpPr>
          <p:nvPr/>
        </p:nvSpPr>
        <p:spPr bwMode="auto">
          <a:xfrm>
            <a:off x="4716463" y="1268413"/>
            <a:ext cx="3743325"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L’association de service</a:t>
            </a:r>
          </a:p>
        </p:txBody>
      </p:sp>
      <p:sp>
        <p:nvSpPr>
          <p:cNvPr id="113671"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555875" y="332656"/>
            <a:ext cx="4392389"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10" name="AutoShape 7"/>
          <p:cNvSpPr>
            <a:spLocks noChangeArrowheads="1"/>
          </p:cNvSpPr>
          <p:nvPr/>
        </p:nvSpPr>
        <p:spPr bwMode="auto">
          <a:xfrm rot="5400000">
            <a:off x="3421935" y="3353001"/>
            <a:ext cx="338154" cy="162099"/>
          </a:xfrm>
          <a:prstGeom prst="triangle">
            <a:avLst>
              <a:gd name="adj" fmla="val 50000"/>
            </a:avLst>
          </a:prstGeom>
          <a:solidFill>
            <a:schemeClr val="accent2"/>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Espace réservé du numéro de diapositive 5"/>
          <p:cNvSpPr>
            <a:spLocks noGrp="1"/>
          </p:cNvSpPr>
          <p:nvPr>
            <p:ph type="sldNum" sz="quarter" idx="4"/>
          </p:nvPr>
        </p:nvSpPr>
        <p:spPr>
          <a:xfrm>
            <a:off x="8604448" y="6597352"/>
            <a:ext cx="539552" cy="287636"/>
          </a:xfrm>
        </p:spPr>
        <p:txBody>
          <a:bodyPr/>
          <a:lstStyle/>
          <a:p>
            <a:fld id="{226F6974-5479-4376-AF1F-C9A6E8C90C3B}" type="slidenum">
              <a:rPr lang="fr-FR"/>
              <a:pPr/>
              <a:t>377</a:t>
            </a:fld>
            <a:endParaRPr lang="fr-FR" dirty="0"/>
          </a:p>
        </p:txBody>
      </p:sp>
      <p:sp>
        <p:nvSpPr>
          <p:cNvPr id="114691" name="Rectangle 3"/>
          <p:cNvSpPr>
            <a:spLocks noGrp="1" noChangeArrowheads="1"/>
          </p:cNvSpPr>
          <p:nvPr>
            <p:ph type="body" idx="4294967295"/>
          </p:nvPr>
        </p:nvSpPr>
        <p:spPr>
          <a:xfrm>
            <a:off x="971550" y="1966913"/>
            <a:ext cx="7991475" cy="431800"/>
          </a:xfrm>
          <a:prstGeom prst="rect">
            <a:avLst/>
          </a:prstGeom>
        </p:spPr>
        <p:txBody>
          <a:bodyPr/>
          <a:lstStyle/>
          <a:p>
            <a:pPr marL="352425" indent="-352425">
              <a:spcBef>
                <a:spcPct val="50000"/>
              </a:spcBef>
              <a:buFontTx/>
              <a:buNone/>
            </a:pPr>
            <a:r>
              <a:rPr lang="fr-FR" sz="2000">
                <a:solidFill>
                  <a:srgbClr val="000066"/>
                </a:solidFill>
              </a:rPr>
              <a:t>Les mêmes principes du cycle de vie que pour un marché</a:t>
            </a:r>
          </a:p>
        </p:txBody>
      </p:sp>
      <p:sp>
        <p:nvSpPr>
          <p:cNvPr id="114693"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4694" name="Text Box 6"/>
          <p:cNvSpPr txBox="1">
            <a:spLocks noChangeArrowheads="1"/>
          </p:cNvSpPr>
          <p:nvPr/>
        </p:nvSpPr>
        <p:spPr bwMode="auto">
          <a:xfrm>
            <a:off x="4716463" y="12684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 Cycle de vie</a:t>
            </a:r>
          </a:p>
        </p:txBody>
      </p:sp>
      <p:sp>
        <p:nvSpPr>
          <p:cNvPr id="114695"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14696" name="Line 8"/>
          <p:cNvSpPr>
            <a:spLocks noChangeShapeType="1"/>
          </p:cNvSpPr>
          <p:nvPr/>
        </p:nvSpPr>
        <p:spPr bwMode="auto">
          <a:xfrm>
            <a:off x="1187450" y="2963863"/>
            <a:ext cx="1588" cy="2855912"/>
          </a:xfrm>
          <a:prstGeom prst="line">
            <a:avLst/>
          </a:prstGeom>
          <a:noFill/>
          <a:ln w="38100">
            <a:solidFill>
              <a:srgbClr val="3333CC"/>
            </a:solidFill>
            <a:round/>
            <a:headEnd type="triangle" w="med" len="med"/>
            <a:tailEnd/>
          </a:ln>
          <a:effectLst/>
        </p:spPr>
        <p:txBody>
          <a:bodyPr/>
          <a:lstStyle/>
          <a:p>
            <a:endParaRPr lang="fr-FR"/>
          </a:p>
        </p:txBody>
      </p:sp>
      <p:sp>
        <p:nvSpPr>
          <p:cNvPr id="114697" name="Line 9"/>
          <p:cNvSpPr>
            <a:spLocks noChangeShapeType="1"/>
          </p:cNvSpPr>
          <p:nvPr/>
        </p:nvSpPr>
        <p:spPr bwMode="auto">
          <a:xfrm>
            <a:off x="1189038" y="5819775"/>
            <a:ext cx="6192837" cy="0"/>
          </a:xfrm>
          <a:prstGeom prst="line">
            <a:avLst/>
          </a:prstGeom>
          <a:noFill/>
          <a:ln w="38100">
            <a:solidFill>
              <a:srgbClr val="3333CC"/>
            </a:solidFill>
            <a:round/>
            <a:headEnd/>
            <a:tailEnd type="triangle" w="med" len="med"/>
          </a:ln>
          <a:effectLst/>
        </p:spPr>
        <p:txBody>
          <a:bodyPr/>
          <a:lstStyle/>
          <a:p>
            <a:endParaRPr lang="fr-FR"/>
          </a:p>
        </p:txBody>
      </p:sp>
      <p:sp>
        <p:nvSpPr>
          <p:cNvPr id="114698" name="Text Box 10"/>
          <p:cNvSpPr txBox="1">
            <a:spLocks noChangeArrowheads="1"/>
          </p:cNvSpPr>
          <p:nvPr/>
        </p:nvSpPr>
        <p:spPr bwMode="auto">
          <a:xfrm>
            <a:off x="252413" y="3035300"/>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114699" name="Text Box 11"/>
          <p:cNvSpPr txBox="1">
            <a:spLocks noChangeArrowheads="1"/>
          </p:cNvSpPr>
          <p:nvPr/>
        </p:nvSpPr>
        <p:spPr bwMode="auto">
          <a:xfrm>
            <a:off x="6589713" y="5891213"/>
            <a:ext cx="863600" cy="274637"/>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114700" name="Line 12"/>
          <p:cNvSpPr>
            <a:spLocks noChangeShapeType="1"/>
          </p:cNvSpPr>
          <p:nvPr/>
        </p:nvSpPr>
        <p:spPr bwMode="auto">
          <a:xfrm>
            <a:off x="2484438" y="4979988"/>
            <a:ext cx="0" cy="839787"/>
          </a:xfrm>
          <a:prstGeom prst="line">
            <a:avLst/>
          </a:prstGeom>
          <a:noFill/>
          <a:ln w="28575">
            <a:solidFill>
              <a:srgbClr val="3333CC"/>
            </a:solidFill>
            <a:prstDash val="sysDot"/>
            <a:round/>
            <a:headEnd/>
            <a:tailEnd/>
          </a:ln>
          <a:effectLst/>
        </p:spPr>
        <p:txBody>
          <a:bodyPr/>
          <a:lstStyle/>
          <a:p>
            <a:endParaRPr lang="fr-FR"/>
          </a:p>
        </p:txBody>
      </p:sp>
      <p:sp>
        <p:nvSpPr>
          <p:cNvPr id="114701" name="Line 13"/>
          <p:cNvSpPr>
            <a:spLocks noChangeShapeType="1"/>
          </p:cNvSpPr>
          <p:nvPr/>
        </p:nvSpPr>
        <p:spPr bwMode="auto">
          <a:xfrm>
            <a:off x="3563938" y="3971925"/>
            <a:ext cx="0" cy="1801813"/>
          </a:xfrm>
          <a:prstGeom prst="line">
            <a:avLst/>
          </a:prstGeom>
          <a:noFill/>
          <a:ln w="28575">
            <a:solidFill>
              <a:srgbClr val="3333CC"/>
            </a:solidFill>
            <a:prstDash val="sysDot"/>
            <a:round/>
            <a:headEnd/>
            <a:tailEnd/>
          </a:ln>
          <a:effectLst/>
        </p:spPr>
        <p:txBody>
          <a:bodyPr/>
          <a:lstStyle/>
          <a:p>
            <a:endParaRPr lang="fr-FR"/>
          </a:p>
        </p:txBody>
      </p:sp>
      <p:sp>
        <p:nvSpPr>
          <p:cNvPr id="114702" name="Text Box 14"/>
          <p:cNvSpPr txBox="1">
            <a:spLocks noChangeArrowheads="1"/>
          </p:cNvSpPr>
          <p:nvPr/>
        </p:nvSpPr>
        <p:spPr bwMode="auto">
          <a:xfrm>
            <a:off x="1260475" y="5484813"/>
            <a:ext cx="1008063" cy="204787"/>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Introduction</a:t>
            </a:r>
          </a:p>
        </p:txBody>
      </p:sp>
      <p:sp>
        <p:nvSpPr>
          <p:cNvPr id="114703" name="Freeform 15"/>
          <p:cNvSpPr>
            <a:spLocks/>
          </p:cNvSpPr>
          <p:nvPr/>
        </p:nvSpPr>
        <p:spPr bwMode="auto">
          <a:xfrm>
            <a:off x="1187450" y="3479800"/>
            <a:ext cx="6697663" cy="1944688"/>
          </a:xfrm>
          <a:custGeom>
            <a:avLst/>
            <a:gdLst/>
            <a:ahLst/>
            <a:cxnLst>
              <a:cxn ang="0">
                <a:pos x="0" y="1217"/>
              </a:cxn>
              <a:cxn ang="0">
                <a:pos x="635" y="1081"/>
              </a:cxn>
              <a:cxn ang="0">
                <a:pos x="1406" y="355"/>
              </a:cxn>
              <a:cxn ang="0">
                <a:pos x="2041" y="83"/>
              </a:cxn>
              <a:cxn ang="0">
                <a:pos x="2994" y="83"/>
              </a:cxn>
              <a:cxn ang="0">
                <a:pos x="3765" y="582"/>
              </a:cxn>
              <a:cxn ang="0">
                <a:pos x="4219" y="1217"/>
              </a:cxn>
            </a:cxnLst>
            <a:rect l="0" t="0" r="r" b="b"/>
            <a:pathLst>
              <a:path w="4219" h="1225">
                <a:moveTo>
                  <a:pt x="0" y="1217"/>
                </a:moveTo>
                <a:cubicBezTo>
                  <a:pt x="200" y="1221"/>
                  <a:pt x="401" y="1225"/>
                  <a:pt x="635" y="1081"/>
                </a:cubicBezTo>
                <a:cubicBezTo>
                  <a:pt x="869" y="937"/>
                  <a:pt x="1172" y="521"/>
                  <a:pt x="1406" y="355"/>
                </a:cubicBezTo>
                <a:cubicBezTo>
                  <a:pt x="1640" y="189"/>
                  <a:pt x="1776" y="128"/>
                  <a:pt x="2041" y="83"/>
                </a:cubicBezTo>
                <a:cubicBezTo>
                  <a:pt x="2306" y="38"/>
                  <a:pt x="2707" y="0"/>
                  <a:pt x="2994" y="83"/>
                </a:cubicBezTo>
                <a:cubicBezTo>
                  <a:pt x="3281" y="166"/>
                  <a:pt x="3561" y="393"/>
                  <a:pt x="3765" y="582"/>
                </a:cubicBezTo>
                <a:cubicBezTo>
                  <a:pt x="3969" y="771"/>
                  <a:pt x="4094" y="994"/>
                  <a:pt x="4219" y="1217"/>
                </a:cubicBezTo>
              </a:path>
            </a:pathLst>
          </a:custGeom>
          <a:noFill/>
          <a:ln w="38100" cmpd="sng">
            <a:solidFill>
              <a:srgbClr val="3333CC"/>
            </a:solidFill>
            <a:round/>
            <a:headEnd/>
            <a:tailEnd/>
          </a:ln>
          <a:effectLst/>
        </p:spPr>
        <p:txBody>
          <a:bodyPr/>
          <a:lstStyle/>
          <a:p>
            <a:endParaRPr lang="fr-FR"/>
          </a:p>
        </p:txBody>
      </p:sp>
      <p:sp>
        <p:nvSpPr>
          <p:cNvPr id="114704" name="Line 16"/>
          <p:cNvSpPr>
            <a:spLocks noChangeShapeType="1"/>
          </p:cNvSpPr>
          <p:nvPr/>
        </p:nvSpPr>
        <p:spPr bwMode="auto">
          <a:xfrm>
            <a:off x="4284663" y="3683000"/>
            <a:ext cx="0" cy="2160588"/>
          </a:xfrm>
          <a:prstGeom prst="line">
            <a:avLst/>
          </a:prstGeom>
          <a:noFill/>
          <a:ln w="28575">
            <a:solidFill>
              <a:srgbClr val="3333CC"/>
            </a:solidFill>
            <a:prstDash val="sysDot"/>
            <a:round/>
            <a:headEnd/>
            <a:tailEnd/>
          </a:ln>
          <a:effectLst/>
        </p:spPr>
        <p:txBody>
          <a:bodyPr/>
          <a:lstStyle/>
          <a:p>
            <a:endParaRPr lang="fr-FR"/>
          </a:p>
        </p:txBody>
      </p:sp>
      <p:sp>
        <p:nvSpPr>
          <p:cNvPr id="114705" name="Line 17"/>
          <p:cNvSpPr>
            <a:spLocks noChangeShapeType="1"/>
          </p:cNvSpPr>
          <p:nvPr/>
        </p:nvSpPr>
        <p:spPr bwMode="auto">
          <a:xfrm>
            <a:off x="6011863" y="3683000"/>
            <a:ext cx="0" cy="2160588"/>
          </a:xfrm>
          <a:prstGeom prst="line">
            <a:avLst/>
          </a:prstGeom>
          <a:noFill/>
          <a:ln w="28575">
            <a:solidFill>
              <a:srgbClr val="3333CC"/>
            </a:solidFill>
            <a:prstDash val="sysDot"/>
            <a:round/>
            <a:headEnd/>
            <a:tailEnd/>
          </a:ln>
          <a:effectLst/>
        </p:spPr>
        <p:txBody>
          <a:bodyPr/>
          <a:lstStyle/>
          <a:p>
            <a:endParaRPr lang="fr-FR"/>
          </a:p>
        </p:txBody>
      </p:sp>
      <p:sp>
        <p:nvSpPr>
          <p:cNvPr id="114706" name="Text Box 18"/>
          <p:cNvSpPr txBox="1">
            <a:spLocks noChangeArrowheads="1"/>
          </p:cNvSpPr>
          <p:nvPr/>
        </p:nvSpPr>
        <p:spPr bwMode="auto">
          <a:xfrm>
            <a:off x="2555875" y="5124450"/>
            <a:ext cx="1008063" cy="204788"/>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Croissance</a:t>
            </a:r>
          </a:p>
        </p:txBody>
      </p:sp>
      <p:sp>
        <p:nvSpPr>
          <p:cNvPr id="114707" name="Text Box 19"/>
          <p:cNvSpPr txBox="1">
            <a:spLocks noChangeArrowheads="1"/>
          </p:cNvSpPr>
          <p:nvPr/>
        </p:nvSpPr>
        <p:spPr bwMode="auto">
          <a:xfrm>
            <a:off x="4500563" y="3900488"/>
            <a:ext cx="1008062" cy="204787"/>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Maturité</a:t>
            </a:r>
          </a:p>
        </p:txBody>
      </p:sp>
      <p:sp>
        <p:nvSpPr>
          <p:cNvPr id="114708" name="Text Box 20"/>
          <p:cNvSpPr txBox="1">
            <a:spLocks noChangeArrowheads="1"/>
          </p:cNvSpPr>
          <p:nvPr/>
        </p:nvSpPr>
        <p:spPr bwMode="auto">
          <a:xfrm>
            <a:off x="3419475" y="4548188"/>
            <a:ext cx="1008063" cy="204787"/>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Turbulences</a:t>
            </a:r>
          </a:p>
        </p:txBody>
      </p:sp>
      <p:sp>
        <p:nvSpPr>
          <p:cNvPr id="114709" name="Text Box 21"/>
          <p:cNvSpPr txBox="1">
            <a:spLocks noChangeArrowheads="1"/>
          </p:cNvSpPr>
          <p:nvPr/>
        </p:nvSpPr>
        <p:spPr bwMode="auto">
          <a:xfrm>
            <a:off x="6227763" y="4692650"/>
            <a:ext cx="1008062" cy="204788"/>
          </a:xfrm>
          <a:prstGeom prst="rect">
            <a:avLst/>
          </a:prstGeom>
          <a:solidFill>
            <a:schemeClr val="accent2"/>
          </a:solidFill>
          <a:ln w="9525">
            <a:noFill/>
            <a:miter lim="800000"/>
            <a:headEnd/>
            <a:tailEnd/>
          </a:ln>
          <a:effectLst/>
        </p:spPr>
        <p:txBody>
          <a:bodyPr lIns="18000" tIns="10800" rIns="18000" bIns="10800" anchor="ctr" anchorCtr="1">
            <a:spAutoFit/>
          </a:bodyPr>
          <a:lstStyle/>
          <a:p>
            <a:pPr algn="ctr">
              <a:spcBef>
                <a:spcPct val="50000"/>
              </a:spcBef>
            </a:pPr>
            <a:r>
              <a:rPr lang="fr-FR" sz="1200" b="1" dirty="0">
                <a:solidFill>
                  <a:schemeClr val="bg1"/>
                </a:solidFill>
              </a:rPr>
              <a:t>Déclin</a:t>
            </a:r>
          </a:p>
        </p:txBody>
      </p:sp>
      <p:sp>
        <p:nvSpPr>
          <p:cNvPr id="23" name="Rectangle 10"/>
          <p:cNvSpPr txBox="1">
            <a:spLocks noChangeArrowheads="1"/>
          </p:cNvSpPr>
          <p:nvPr/>
        </p:nvSpPr>
        <p:spPr>
          <a:xfrm>
            <a:off x="2206899" y="324117"/>
            <a:ext cx="45248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Espace réservé du numéro de diapositive 5"/>
          <p:cNvSpPr>
            <a:spLocks noGrp="1"/>
          </p:cNvSpPr>
          <p:nvPr>
            <p:ph type="sldNum" sz="quarter" idx="4"/>
          </p:nvPr>
        </p:nvSpPr>
        <p:spPr>
          <a:xfrm>
            <a:off x="8675688" y="6624638"/>
            <a:ext cx="468312" cy="260350"/>
          </a:xfrm>
        </p:spPr>
        <p:txBody>
          <a:bodyPr/>
          <a:lstStyle/>
          <a:p>
            <a:fld id="{1E143AFA-7E14-4F5F-85D9-F967A37C48B3}" type="slidenum">
              <a:rPr lang="fr-FR"/>
              <a:pPr/>
              <a:t>378</a:t>
            </a:fld>
            <a:endParaRPr lang="fr-FR"/>
          </a:p>
        </p:txBody>
      </p:sp>
      <p:sp>
        <p:nvSpPr>
          <p:cNvPr id="118787" name="Rectangle 3"/>
          <p:cNvSpPr>
            <a:spLocks noGrp="1" noChangeArrowheads="1"/>
          </p:cNvSpPr>
          <p:nvPr>
            <p:ph type="body" idx="4294967295"/>
          </p:nvPr>
        </p:nvSpPr>
        <p:spPr>
          <a:xfrm>
            <a:off x="323850" y="1844675"/>
            <a:ext cx="8639175" cy="431800"/>
          </a:xfrm>
          <a:prstGeom prst="rect">
            <a:avLst/>
          </a:prstGeom>
        </p:spPr>
        <p:txBody>
          <a:bodyPr/>
          <a:lstStyle/>
          <a:p>
            <a:pPr marL="0" indent="0">
              <a:spcBef>
                <a:spcPct val="50000"/>
              </a:spcBef>
              <a:buFontTx/>
              <a:buNone/>
            </a:pPr>
            <a:r>
              <a:rPr lang="fr-FR" sz="2000">
                <a:solidFill>
                  <a:srgbClr val="000066"/>
                </a:solidFill>
              </a:rPr>
              <a:t>Les 5 catégories d’acheteurs en fonction du délai d’adoption de l’innovation</a:t>
            </a:r>
          </a:p>
        </p:txBody>
      </p:sp>
      <p:sp>
        <p:nvSpPr>
          <p:cNvPr id="118789"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8790" name="Text Box 6"/>
          <p:cNvSpPr txBox="1">
            <a:spLocks noChangeArrowheads="1"/>
          </p:cNvSpPr>
          <p:nvPr/>
        </p:nvSpPr>
        <p:spPr bwMode="auto">
          <a:xfrm>
            <a:off x="4716463" y="12684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 Cycle de vie</a:t>
            </a:r>
          </a:p>
        </p:txBody>
      </p:sp>
      <p:sp>
        <p:nvSpPr>
          <p:cNvPr id="118791"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18792" name="Line 8"/>
          <p:cNvSpPr>
            <a:spLocks noChangeShapeType="1"/>
          </p:cNvSpPr>
          <p:nvPr/>
        </p:nvSpPr>
        <p:spPr bwMode="auto">
          <a:xfrm>
            <a:off x="1474788" y="2697163"/>
            <a:ext cx="1587" cy="2855912"/>
          </a:xfrm>
          <a:prstGeom prst="line">
            <a:avLst/>
          </a:prstGeom>
          <a:noFill/>
          <a:ln w="38100">
            <a:solidFill>
              <a:srgbClr val="3333CC"/>
            </a:solidFill>
            <a:round/>
            <a:headEnd type="triangle" w="med" len="med"/>
            <a:tailEnd/>
          </a:ln>
          <a:effectLst/>
        </p:spPr>
        <p:txBody>
          <a:bodyPr/>
          <a:lstStyle/>
          <a:p>
            <a:endParaRPr lang="fr-FR"/>
          </a:p>
        </p:txBody>
      </p:sp>
      <p:sp>
        <p:nvSpPr>
          <p:cNvPr id="118793" name="Line 9"/>
          <p:cNvSpPr>
            <a:spLocks noChangeShapeType="1"/>
          </p:cNvSpPr>
          <p:nvPr/>
        </p:nvSpPr>
        <p:spPr bwMode="auto">
          <a:xfrm>
            <a:off x="1476375" y="5553075"/>
            <a:ext cx="6192838" cy="0"/>
          </a:xfrm>
          <a:prstGeom prst="line">
            <a:avLst/>
          </a:prstGeom>
          <a:noFill/>
          <a:ln w="38100">
            <a:solidFill>
              <a:srgbClr val="3333CC"/>
            </a:solidFill>
            <a:round/>
            <a:headEnd/>
            <a:tailEnd type="triangle" w="med" len="med"/>
          </a:ln>
          <a:effectLst/>
        </p:spPr>
        <p:txBody>
          <a:bodyPr/>
          <a:lstStyle/>
          <a:p>
            <a:endParaRPr lang="fr-FR"/>
          </a:p>
        </p:txBody>
      </p:sp>
      <p:sp>
        <p:nvSpPr>
          <p:cNvPr id="118794" name="Text Box 10"/>
          <p:cNvSpPr txBox="1">
            <a:spLocks noChangeArrowheads="1"/>
          </p:cNvSpPr>
          <p:nvPr/>
        </p:nvSpPr>
        <p:spPr bwMode="auto">
          <a:xfrm>
            <a:off x="539750" y="2768600"/>
            <a:ext cx="863600" cy="457200"/>
          </a:xfrm>
          <a:prstGeom prst="rect">
            <a:avLst/>
          </a:prstGeom>
          <a:noFill/>
          <a:ln w="9525">
            <a:noFill/>
            <a:miter lim="800000"/>
            <a:headEnd/>
            <a:tailEnd/>
          </a:ln>
          <a:effectLst/>
        </p:spPr>
        <p:txBody>
          <a:bodyPr>
            <a:spAutoFit/>
          </a:bodyPr>
          <a:lstStyle/>
          <a:p>
            <a:pPr algn="r">
              <a:spcBef>
                <a:spcPct val="50000"/>
              </a:spcBef>
            </a:pPr>
            <a:r>
              <a:rPr lang="fr-FR" sz="1200" i="1" dirty="0">
                <a:solidFill>
                  <a:schemeClr val="accent6">
                    <a:lumMod val="75000"/>
                  </a:schemeClr>
                </a:solidFill>
              </a:rPr>
              <a:t>Volume de ventes</a:t>
            </a:r>
          </a:p>
        </p:txBody>
      </p:sp>
      <p:sp>
        <p:nvSpPr>
          <p:cNvPr id="118795" name="Text Box 11"/>
          <p:cNvSpPr txBox="1">
            <a:spLocks noChangeArrowheads="1"/>
          </p:cNvSpPr>
          <p:nvPr/>
        </p:nvSpPr>
        <p:spPr bwMode="auto">
          <a:xfrm>
            <a:off x="6877050" y="5624513"/>
            <a:ext cx="863600" cy="274637"/>
          </a:xfrm>
          <a:prstGeom prst="rect">
            <a:avLst/>
          </a:prstGeom>
          <a:noFill/>
          <a:ln w="9525">
            <a:noFill/>
            <a:miter lim="800000"/>
            <a:headEnd/>
            <a:tailEnd/>
          </a:ln>
          <a:effectLst/>
        </p:spPr>
        <p:txBody>
          <a:bodyPr>
            <a:spAutoFit/>
          </a:bodyPr>
          <a:lstStyle/>
          <a:p>
            <a:pPr>
              <a:spcBef>
                <a:spcPct val="50000"/>
              </a:spcBef>
            </a:pPr>
            <a:r>
              <a:rPr lang="fr-FR" sz="1200" i="1" dirty="0">
                <a:solidFill>
                  <a:schemeClr val="accent6">
                    <a:lumMod val="75000"/>
                  </a:schemeClr>
                </a:solidFill>
              </a:rPr>
              <a:t>Temps</a:t>
            </a:r>
          </a:p>
        </p:txBody>
      </p:sp>
      <p:sp>
        <p:nvSpPr>
          <p:cNvPr id="118796" name="Line 12"/>
          <p:cNvSpPr>
            <a:spLocks noChangeShapeType="1"/>
          </p:cNvSpPr>
          <p:nvPr/>
        </p:nvSpPr>
        <p:spPr bwMode="auto">
          <a:xfrm>
            <a:off x="2771775" y="4713288"/>
            <a:ext cx="0" cy="839787"/>
          </a:xfrm>
          <a:prstGeom prst="line">
            <a:avLst/>
          </a:prstGeom>
          <a:noFill/>
          <a:ln w="28575">
            <a:solidFill>
              <a:srgbClr val="3333CC"/>
            </a:solidFill>
            <a:prstDash val="sysDot"/>
            <a:round/>
            <a:headEnd/>
            <a:tailEnd/>
          </a:ln>
          <a:effectLst/>
        </p:spPr>
        <p:txBody>
          <a:bodyPr/>
          <a:lstStyle/>
          <a:p>
            <a:endParaRPr lang="fr-FR"/>
          </a:p>
        </p:txBody>
      </p:sp>
      <p:sp>
        <p:nvSpPr>
          <p:cNvPr id="118797" name="Line 13"/>
          <p:cNvSpPr>
            <a:spLocks noChangeShapeType="1"/>
          </p:cNvSpPr>
          <p:nvPr/>
        </p:nvSpPr>
        <p:spPr bwMode="auto">
          <a:xfrm>
            <a:off x="3419475" y="4221163"/>
            <a:ext cx="0" cy="1298575"/>
          </a:xfrm>
          <a:prstGeom prst="line">
            <a:avLst/>
          </a:prstGeom>
          <a:noFill/>
          <a:ln w="28575">
            <a:solidFill>
              <a:srgbClr val="3333CC"/>
            </a:solidFill>
            <a:prstDash val="sysDot"/>
            <a:round/>
            <a:headEnd/>
            <a:tailEnd/>
          </a:ln>
          <a:effectLst/>
        </p:spPr>
        <p:txBody>
          <a:bodyPr/>
          <a:lstStyle/>
          <a:p>
            <a:endParaRPr lang="fr-FR"/>
          </a:p>
        </p:txBody>
      </p:sp>
      <p:sp>
        <p:nvSpPr>
          <p:cNvPr id="118798" name="Text Box 14"/>
          <p:cNvSpPr txBox="1">
            <a:spLocks noChangeArrowheads="1"/>
          </p:cNvSpPr>
          <p:nvPr/>
        </p:nvSpPr>
        <p:spPr bwMode="auto">
          <a:xfrm>
            <a:off x="1547813" y="5218113"/>
            <a:ext cx="1008062" cy="204787"/>
          </a:xfrm>
          <a:prstGeom prst="rect">
            <a:avLst/>
          </a:prstGeom>
          <a:solidFill>
            <a:schemeClr val="accent1"/>
          </a:solidFill>
          <a:ln w="9525">
            <a:solidFill>
              <a:srgbClr val="3333CC"/>
            </a:solidFill>
            <a:miter lim="800000"/>
            <a:headEnd/>
            <a:tailEnd/>
          </a:ln>
          <a:effectLst/>
        </p:spPr>
        <p:txBody>
          <a:bodyPr lIns="18000" tIns="10800" rIns="18000" bIns="10800" anchor="ctr" anchorCtr="1">
            <a:spAutoFit/>
          </a:bodyPr>
          <a:lstStyle/>
          <a:p>
            <a:pPr algn="ctr">
              <a:spcBef>
                <a:spcPct val="50000"/>
              </a:spcBef>
            </a:pPr>
            <a:r>
              <a:rPr lang="fr-FR" sz="1200" b="1" dirty="0">
                <a:solidFill>
                  <a:srgbClr val="000066"/>
                </a:solidFill>
              </a:rPr>
              <a:t>Innovateurs</a:t>
            </a:r>
          </a:p>
        </p:txBody>
      </p:sp>
      <p:sp>
        <p:nvSpPr>
          <p:cNvPr id="118800" name="Line 16"/>
          <p:cNvSpPr>
            <a:spLocks noChangeShapeType="1"/>
          </p:cNvSpPr>
          <p:nvPr/>
        </p:nvSpPr>
        <p:spPr bwMode="auto">
          <a:xfrm>
            <a:off x="4714875" y="3357563"/>
            <a:ext cx="0" cy="2160587"/>
          </a:xfrm>
          <a:prstGeom prst="line">
            <a:avLst/>
          </a:prstGeom>
          <a:noFill/>
          <a:ln w="28575">
            <a:solidFill>
              <a:srgbClr val="3333CC"/>
            </a:solidFill>
            <a:prstDash val="sysDot"/>
            <a:round/>
            <a:headEnd/>
            <a:tailEnd/>
          </a:ln>
          <a:effectLst/>
        </p:spPr>
        <p:txBody>
          <a:bodyPr/>
          <a:lstStyle/>
          <a:p>
            <a:endParaRPr lang="fr-FR"/>
          </a:p>
        </p:txBody>
      </p:sp>
      <p:sp>
        <p:nvSpPr>
          <p:cNvPr id="118801" name="Line 17"/>
          <p:cNvSpPr>
            <a:spLocks noChangeShapeType="1"/>
          </p:cNvSpPr>
          <p:nvPr/>
        </p:nvSpPr>
        <p:spPr bwMode="auto">
          <a:xfrm>
            <a:off x="6011863" y="4581525"/>
            <a:ext cx="0" cy="935038"/>
          </a:xfrm>
          <a:prstGeom prst="line">
            <a:avLst/>
          </a:prstGeom>
          <a:noFill/>
          <a:ln w="28575">
            <a:solidFill>
              <a:srgbClr val="3333CC"/>
            </a:solidFill>
            <a:prstDash val="sysDot"/>
            <a:round/>
            <a:headEnd/>
            <a:tailEnd/>
          </a:ln>
          <a:effectLst/>
        </p:spPr>
        <p:txBody>
          <a:bodyPr/>
          <a:lstStyle/>
          <a:p>
            <a:endParaRPr lang="fr-FR"/>
          </a:p>
        </p:txBody>
      </p:sp>
      <p:sp>
        <p:nvSpPr>
          <p:cNvPr id="118802" name="Text Box 18"/>
          <p:cNvSpPr txBox="1">
            <a:spLocks noChangeArrowheads="1"/>
          </p:cNvSpPr>
          <p:nvPr/>
        </p:nvSpPr>
        <p:spPr bwMode="auto">
          <a:xfrm>
            <a:off x="2627313" y="4797425"/>
            <a:ext cx="1008062" cy="387350"/>
          </a:xfrm>
          <a:prstGeom prst="rect">
            <a:avLst/>
          </a:prstGeom>
          <a:solidFill>
            <a:schemeClr val="accent1"/>
          </a:solidFill>
          <a:ln w="9525">
            <a:solidFill>
              <a:srgbClr val="3333CC"/>
            </a:solidFill>
            <a:miter lim="800000"/>
            <a:headEnd/>
            <a:tailEnd/>
          </a:ln>
          <a:effectLst/>
        </p:spPr>
        <p:txBody>
          <a:bodyPr lIns="18000" tIns="10800" rIns="18000" bIns="10800" anchor="ctr" anchorCtr="1">
            <a:spAutoFit/>
          </a:bodyPr>
          <a:lstStyle/>
          <a:p>
            <a:pPr algn="ctr">
              <a:spcBef>
                <a:spcPct val="50000"/>
              </a:spcBef>
            </a:pPr>
            <a:r>
              <a:rPr lang="fr-FR" sz="1200" b="1" dirty="0" err="1">
                <a:solidFill>
                  <a:srgbClr val="000066"/>
                </a:solidFill>
              </a:rPr>
              <a:t>Adopteurs</a:t>
            </a:r>
            <a:r>
              <a:rPr lang="fr-FR" sz="1200" b="1" dirty="0">
                <a:solidFill>
                  <a:srgbClr val="000066"/>
                </a:solidFill>
              </a:rPr>
              <a:t> précoces</a:t>
            </a:r>
          </a:p>
        </p:txBody>
      </p:sp>
      <p:sp>
        <p:nvSpPr>
          <p:cNvPr id="118803" name="Text Box 19"/>
          <p:cNvSpPr txBox="1">
            <a:spLocks noChangeArrowheads="1"/>
          </p:cNvSpPr>
          <p:nvPr/>
        </p:nvSpPr>
        <p:spPr bwMode="auto">
          <a:xfrm>
            <a:off x="4859338" y="4005263"/>
            <a:ext cx="1008062" cy="387350"/>
          </a:xfrm>
          <a:prstGeom prst="rect">
            <a:avLst/>
          </a:prstGeom>
          <a:solidFill>
            <a:schemeClr val="accent1"/>
          </a:solidFill>
          <a:ln w="9525">
            <a:solidFill>
              <a:srgbClr val="3333CC"/>
            </a:solidFill>
            <a:miter lim="800000"/>
            <a:headEnd/>
            <a:tailEnd/>
          </a:ln>
          <a:effectLst/>
        </p:spPr>
        <p:txBody>
          <a:bodyPr lIns="18000" tIns="10800" rIns="18000" bIns="10800" anchor="ctr" anchorCtr="1">
            <a:spAutoFit/>
          </a:bodyPr>
          <a:lstStyle/>
          <a:p>
            <a:pPr algn="ctr">
              <a:spcBef>
                <a:spcPct val="50000"/>
              </a:spcBef>
            </a:pPr>
            <a:r>
              <a:rPr lang="fr-FR" sz="1200" b="1" dirty="0">
                <a:solidFill>
                  <a:srgbClr val="000066"/>
                </a:solidFill>
              </a:rPr>
              <a:t>Majorité tardive</a:t>
            </a:r>
          </a:p>
        </p:txBody>
      </p:sp>
      <p:sp>
        <p:nvSpPr>
          <p:cNvPr id="118804" name="Text Box 20"/>
          <p:cNvSpPr txBox="1">
            <a:spLocks noChangeArrowheads="1"/>
          </p:cNvSpPr>
          <p:nvPr/>
        </p:nvSpPr>
        <p:spPr bwMode="auto">
          <a:xfrm>
            <a:off x="3563938" y="4005263"/>
            <a:ext cx="1008062" cy="387350"/>
          </a:xfrm>
          <a:prstGeom prst="rect">
            <a:avLst/>
          </a:prstGeom>
          <a:solidFill>
            <a:schemeClr val="accent1"/>
          </a:solidFill>
          <a:ln w="9525">
            <a:solidFill>
              <a:srgbClr val="3333CC"/>
            </a:solidFill>
            <a:miter lim="800000"/>
            <a:headEnd/>
            <a:tailEnd/>
          </a:ln>
          <a:effectLst/>
        </p:spPr>
        <p:txBody>
          <a:bodyPr lIns="18000" tIns="10800" rIns="18000" bIns="10800" anchor="ctr" anchorCtr="1">
            <a:spAutoFit/>
          </a:bodyPr>
          <a:lstStyle/>
          <a:p>
            <a:pPr algn="ctr">
              <a:spcBef>
                <a:spcPct val="50000"/>
              </a:spcBef>
            </a:pPr>
            <a:r>
              <a:rPr lang="fr-FR" sz="1200" b="1" dirty="0">
                <a:solidFill>
                  <a:srgbClr val="000066"/>
                </a:solidFill>
              </a:rPr>
              <a:t>Majorité précoce</a:t>
            </a:r>
          </a:p>
        </p:txBody>
      </p:sp>
      <p:sp>
        <p:nvSpPr>
          <p:cNvPr id="118805" name="Text Box 21"/>
          <p:cNvSpPr txBox="1">
            <a:spLocks noChangeArrowheads="1"/>
          </p:cNvSpPr>
          <p:nvPr/>
        </p:nvSpPr>
        <p:spPr bwMode="auto">
          <a:xfrm>
            <a:off x="6443663" y="5013325"/>
            <a:ext cx="1008062" cy="204788"/>
          </a:xfrm>
          <a:prstGeom prst="rect">
            <a:avLst/>
          </a:prstGeom>
          <a:solidFill>
            <a:schemeClr val="accent1"/>
          </a:solidFill>
          <a:ln w="9525">
            <a:solidFill>
              <a:srgbClr val="3333CC"/>
            </a:solidFill>
            <a:miter lim="800000"/>
            <a:headEnd/>
            <a:tailEnd/>
          </a:ln>
          <a:effectLst/>
        </p:spPr>
        <p:txBody>
          <a:bodyPr lIns="18000" tIns="10800" rIns="18000" bIns="10800" anchor="ctr" anchorCtr="1">
            <a:spAutoFit/>
          </a:bodyPr>
          <a:lstStyle/>
          <a:p>
            <a:pPr algn="ctr">
              <a:spcBef>
                <a:spcPct val="50000"/>
              </a:spcBef>
            </a:pPr>
            <a:r>
              <a:rPr lang="fr-FR" sz="1200" b="1" dirty="0">
                <a:solidFill>
                  <a:srgbClr val="000066"/>
                </a:solidFill>
              </a:rPr>
              <a:t>Retardataires</a:t>
            </a:r>
          </a:p>
        </p:txBody>
      </p:sp>
      <p:sp>
        <p:nvSpPr>
          <p:cNvPr id="118806" name="Freeform 22"/>
          <p:cNvSpPr>
            <a:spLocks/>
          </p:cNvSpPr>
          <p:nvPr/>
        </p:nvSpPr>
        <p:spPr bwMode="auto">
          <a:xfrm>
            <a:off x="1474788" y="3333750"/>
            <a:ext cx="6121400" cy="1679575"/>
          </a:xfrm>
          <a:custGeom>
            <a:avLst/>
            <a:gdLst/>
            <a:ahLst/>
            <a:cxnLst>
              <a:cxn ang="0">
                <a:pos x="0" y="1058"/>
              </a:cxn>
              <a:cxn ang="0">
                <a:pos x="817" y="876"/>
              </a:cxn>
              <a:cxn ang="0">
                <a:pos x="1497" y="241"/>
              </a:cxn>
              <a:cxn ang="0">
                <a:pos x="1951" y="15"/>
              </a:cxn>
              <a:cxn ang="0">
                <a:pos x="2404" y="151"/>
              </a:cxn>
              <a:cxn ang="0">
                <a:pos x="2994" y="876"/>
              </a:cxn>
              <a:cxn ang="0">
                <a:pos x="3856" y="1058"/>
              </a:cxn>
            </a:cxnLst>
            <a:rect l="0" t="0" r="r" b="b"/>
            <a:pathLst>
              <a:path w="3856" h="1058">
                <a:moveTo>
                  <a:pt x="0" y="1058"/>
                </a:moveTo>
                <a:cubicBezTo>
                  <a:pt x="284" y="1035"/>
                  <a:pt x="568" y="1012"/>
                  <a:pt x="817" y="876"/>
                </a:cubicBezTo>
                <a:cubicBezTo>
                  <a:pt x="1066" y="740"/>
                  <a:pt x="1308" y="384"/>
                  <a:pt x="1497" y="241"/>
                </a:cubicBezTo>
                <a:cubicBezTo>
                  <a:pt x="1686" y="98"/>
                  <a:pt x="1800" y="30"/>
                  <a:pt x="1951" y="15"/>
                </a:cubicBezTo>
                <a:cubicBezTo>
                  <a:pt x="2102" y="0"/>
                  <a:pt x="2230" y="8"/>
                  <a:pt x="2404" y="151"/>
                </a:cubicBezTo>
                <a:cubicBezTo>
                  <a:pt x="2578" y="294"/>
                  <a:pt x="2752" y="725"/>
                  <a:pt x="2994" y="876"/>
                </a:cubicBezTo>
                <a:cubicBezTo>
                  <a:pt x="3236" y="1027"/>
                  <a:pt x="3546" y="1042"/>
                  <a:pt x="3856" y="1058"/>
                </a:cubicBezTo>
              </a:path>
            </a:pathLst>
          </a:custGeom>
          <a:noFill/>
          <a:ln w="9525">
            <a:solidFill>
              <a:srgbClr val="3333CC"/>
            </a:solidFill>
            <a:round/>
            <a:headEnd/>
            <a:tailEnd/>
          </a:ln>
          <a:effectLst/>
        </p:spPr>
        <p:txBody>
          <a:bodyPr/>
          <a:lstStyle/>
          <a:p>
            <a:endParaRPr lang="fr-FR"/>
          </a:p>
        </p:txBody>
      </p:sp>
      <p:sp>
        <p:nvSpPr>
          <p:cNvPr id="118807" name="Text Box 23"/>
          <p:cNvSpPr txBox="1">
            <a:spLocks noChangeArrowheads="1"/>
          </p:cNvSpPr>
          <p:nvPr/>
        </p:nvSpPr>
        <p:spPr bwMode="auto">
          <a:xfrm>
            <a:off x="1762125" y="5459413"/>
            <a:ext cx="576263" cy="274637"/>
          </a:xfrm>
          <a:prstGeom prst="rect">
            <a:avLst/>
          </a:prstGeom>
          <a:solidFill>
            <a:srgbClr val="000066"/>
          </a:solidFill>
          <a:ln w="9525">
            <a:noFill/>
            <a:miter lim="800000"/>
            <a:headEnd/>
            <a:tailEnd/>
          </a:ln>
          <a:effectLst/>
        </p:spPr>
        <p:txBody>
          <a:bodyPr>
            <a:spAutoFit/>
          </a:bodyPr>
          <a:lstStyle/>
          <a:p>
            <a:pPr algn="ctr">
              <a:spcBef>
                <a:spcPct val="50000"/>
              </a:spcBef>
            </a:pPr>
            <a:r>
              <a:rPr lang="fr-FR" sz="1200">
                <a:solidFill>
                  <a:schemeClr val="bg1"/>
                </a:solidFill>
              </a:rPr>
              <a:t>2,5%</a:t>
            </a:r>
          </a:p>
        </p:txBody>
      </p:sp>
      <p:sp>
        <p:nvSpPr>
          <p:cNvPr id="118810" name="Text Box 26"/>
          <p:cNvSpPr txBox="1">
            <a:spLocks noChangeArrowheads="1"/>
          </p:cNvSpPr>
          <p:nvPr/>
        </p:nvSpPr>
        <p:spPr bwMode="auto">
          <a:xfrm>
            <a:off x="2771775" y="5157788"/>
            <a:ext cx="647700" cy="274637"/>
          </a:xfrm>
          <a:prstGeom prst="rect">
            <a:avLst/>
          </a:prstGeom>
          <a:solidFill>
            <a:srgbClr val="000066"/>
          </a:solidFill>
          <a:ln w="9525">
            <a:noFill/>
            <a:miter lim="800000"/>
            <a:headEnd/>
            <a:tailEnd/>
          </a:ln>
          <a:effectLst/>
        </p:spPr>
        <p:txBody>
          <a:bodyPr>
            <a:spAutoFit/>
          </a:bodyPr>
          <a:lstStyle/>
          <a:p>
            <a:pPr algn="ctr">
              <a:spcBef>
                <a:spcPct val="50000"/>
              </a:spcBef>
            </a:pPr>
            <a:r>
              <a:rPr lang="fr-FR" sz="1200">
                <a:solidFill>
                  <a:schemeClr val="bg1"/>
                </a:solidFill>
              </a:rPr>
              <a:t>13,5%</a:t>
            </a:r>
          </a:p>
        </p:txBody>
      </p:sp>
      <p:sp>
        <p:nvSpPr>
          <p:cNvPr id="118811" name="Text Box 27"/>
          <p:cNvSpPr txBox="1">
            <a:spLocks noChangeArrowheads="1"/>
          </p:cNvSpPr>
          <p:nvPr/>
        </p:nvSpPr>
        <p:spPr bwMode="auto">
          <a:xfrm>
            <a:off x="3779838" y="4365625"/>
            <a:ext cx="576262" cy="274638"/>
          </a:xfrm>
          <a:prstGeom prst="rect">
            <a:avLst/>
          </a:prstGeom>
          <a:solidFill>
            <a:srgbClr val="000066"/>
          </a:solidFill>
          <a:ln w="9525">
            <a:noFill/>
            <a:miter lim="800000"/>
            <a:headEnd/>
            <a:tailEnd/>
          </a:ln>
          <a:effectLst/>
        </p:spPr>
        <p:txBody>
          <a:bodyPr>
            <a:spAutoFit/>
          </a:bodyPr>
          <a:lstStyle/>
          <a:p>
            <a:pPr algn="ctr">
              <a:spcBef>
                <a:spcPct val="50000"/>
              </a:spcBef>
            </a:pPr>
            <a:r>
              <a:rPr lang="fr-FR" sz="1200">
                <a:solidFill>
                  <a:schemeClr val="bg1"/>
                </a:solidFill>
              </a:rPr>
              <a:t>34%</a:t>
            </a:r>
          </a:p>
        </p:txBody>
      </p:sp>
      <p:sp>
        <p:nvSpPr>
          <p:cNvPr id="118812" name="Text Box 28"/>
          <p:cNvSpPr txBox="1">
            <a:spLocks noChangeArrowheads="1"/>
          </p:cNvSpPr>
          <p:nvPr/>
        </p:nvSpPr>
        <p:spPr bwMode="auto">
          <a:xfrm>
            <a:off x="5075238" y="4365625"/>
            <a:ext cx="576262" cy="274638"/>
          </a:xfrm>
          <a:prstGeom prst="rect">
            <a:avLst/>
          </a:prstGeom>
          <a:solidFill>
            <a:srgbClr val="000066"/>
          </a:solidFill>
          <a:ln w="9525">
            <a:noFill/>
            <a:miter lim="800000"/>
            <a:headEnd/>
            <a:tailEnd/>
          </a:ln>
          <a:effectLst/>
        </p:spPr>
        <p:txBody>
          <a:bodyPr>
            <a:spAutoFit/>
          </a:bodyPr>
          <a:lstStyle/>
          <a:p>
            <a:pPr algn="ctr">
              <a:spcBef>
                <a:spcPct val="50000"/>
              </a:spcBef>
            </a:pPr>
            <a:r>
              <a:rPr lang="fr-FR" sz="1200">
                <a:solidFill>
                  <a:schemeClr val="bg1"/>
                </a:solidFill>
              </a:rPr>
              <a:t>34%</a:t>
            </a:r>
          </a:p>
        </p:txBody>
      </p:sp>
      <p:sp>
        <p:nvSpPr>
          <p:cNvPr id="118813" name="Text Box 29"/>
          <p:cNvSpPr txBox="1">
            <a:spLocks noChangeArrowheads="1"/>
          </p:cNvSpPr>
          <p:nvPr/>
        </p:nvSpPr>
        <p:spPr bwMode="auto">
          <a:xfrm>
            <a:off x="6588125" y="5229225"/>
            <a:ext cx="576263" cy="274638"/>
          </a:xfrm>
          <a:prstGeom prst="rect">
            <a:avLst/>
          </a:prstGeom>
          <a:solidFill>
            <a:srgbClr val="000066"/>
          </a:solidFill>
          <a:ln w="9525">
            <a:noFill/>
            <a:miter lim="800000"/>
            <a:headEnd/>
            <a:tailEnd/>
          </a:ln>
          <a:effectLst/>
        </p:spPr>
        <p:txBody>
          <a:bodyPr>
            <a:spAutoFit/>
          </a:bodyPr>
          <a:lstStyle/>
          <a:p>
            <a:pPr algn="ctr">
              <a:spcBef>
                <a:spcPct val="50000"/>
              </a:spcBef>
            </a:pPr>
            <a:r>
              <a:rPr lang="fr-FR" sz="1200">
                <a:solidFill>
                  <a:schemeClr val="bg1"/>
                </a:solidFill>
              </a:rPr>
              <a:t>16%</a:t>
            </a:r>
          </a:p>
        </p:txBody>
      </p:sp>
      <p:sp>
        <p:nvSpPr>
          <p:cNvPr id="118814" name="Text Box 30"/>
          <p:cNvSpPr txBox="1">
            <a:spLocks noChangeArrowheads="1"/>
          </p:cNvSpPr>
          <p:nvPr/>
        </p:nvSpPr>
        <p:spPr bwMode="auto">
          <a:xfrm>
            <a:off x="7255349" y="6075907"/>
            <a:ext cx="1439863" cy="304800"/>
          </a:xfrm>
          <a:prstGeom prst="rect">
            <a:avLst/>
          </a:prstGeom>
          <a:noFill/>
          <a:ln w="9525">
            <a:noFill/>
            <a:miter lim="800000"/>
            <a:headEnd/>
            <a:tailEnd/>
          </a:ln>
          <a:effectLst/>
        </p:spPr>
        <p:txBody>
          <a:bodyPr>
            <a:spAutoFit/>
          </a:bodyPr>
          <a:lstStyle/>
          <a:p>
            <a:pPr>
              <a:spcBef>
                <a:spcPct val="50000"/>
              </a:spcBef>
            </a:pPr>
            <a:r>
              <a:rPr lang="fr-FR" i="1" dirty="0">
                <a:solidFill>
                  <a:schemeClr val="accent6">
                    <a:lumMod val="75000"/>
                  </a:schemeClr>
                </a:solidFill>
              </a:rPr>
              <a:t>d’après Rogers</a:t>
            </a:r>
          </a:p>
        </p:txBody>
      </p:sp>
      <p:sp>
        <p:nvSpPr>
          <p:cNvPr id="29" name="Rectangle 10"/>
          <p:cNvSpPr txBox="1">
            <a:spLocks noChangeArrowheads="1"/>
          </p:cNvSpPr>
          <p:nvPr/>
        </p:nvSpPr>
        <p:spPr>
          <a:xfrm>
            <a:off x="2338389" y="332655"/>
            <a:ext cx="453866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379</a:t>
            </a:fld>
            <a:endParaRPr lang="fr-FR" dirty="0"/>
          </a:p>
        </p:txBody>
      </p:sp>
      <p:sp>
        <p:nvSpPr>
          <p:cNvPr id="3" name="Text Box 29"/>
          <p:cNvSpPr txBox="1">
            <a:spLocks noChangeArrowheads="1"/>
          </p:cNvSpPr>
          <p:nvPr/>
        </p:nvSpPr>
        <p:spPr bwMode="auto">
          <a:xfrm>
            <a:off x="936290" y="2060848"/>
            <a:ext cx="6707140" cy="729430"/>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Phase de Lancement	</a:t>
            </a:r>
          </a:p>
          <a:p>
            <a:pPr>
              <a:spcBef>
                <a:spcPct val="30000"/>
              </a:spcBef>
            </a:pPr>
            <a:r>
              <a:rPr lang="fr-FR" sz="1800" dirty="0">
                <a:solidFill>
                  <a:schemeClr val="accent6">
                    <a:lumMod val="75000"/>
                  </a:schemeClr>
                </a:solidFill>
              </a:rPr>
              <a:t>Créer la Notoriété</a:t>
            </a:r>
            <a:endParaRPr lang="fr-FR" sz="1800" b="1" dirty="0">
              <a:solidFill>
                <a:schemeClr val="accent6">
                  <a:lumMod val="75000"/>
                </a:schemeClr>
              </a:solidFill>
            </a:endParaRPr>
          </a:p>
        </p:txBody>
      </p:sp>
      <p:sp>
        <p:nvSpPr>
          <p:cNvPr id="4" name="Text Box 29"/>
          <p:cNvSpPr txBox="1">
            <a:spLocks noChangeArrowheads="1"/>
          </p:cNvSpPr>
          <p:nvPr/>
        </p:nvSpPr>
        <p:spPr bwMode="auto">
          <a:xfrm>
            <a:off x="952186" y="3068960"/>
            <a:ext cx="6696744" cy="729430"/>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Phase de Croissance	</a:t>
            </a:r>
          </a:p>
          <a:p>
            <a:pPr>
              <a:spcBef>
                <a:spcPct val="30000"/>
              </a:spcBef>
            </a:pPr>
            <a:r>
              <a:rPr lang="fr-FR" sz="1800" dirty="0">
                <a:solidFill>
                  <a:schemeClr val="accent6">
                    <a:lumMod val="75000"/>
                  </a:schemeClr>
                </a:solidFill>
              </a:rPr>
              <a:t>Conquérir des Parts de Marché</a:t>
            </a:r>
            <a:endParaRPr lang="fr-FR" sz="1800" b="1" dirty="0">
              <a:solidFill>
                <a:schemeClr val="accent6">
                  <a:lumMod val="75000"/>
                </a:schemeClr>
              </a:solidFill>
            </a:endParaRPr>
          </a:p>
        </p:txBody>
      </p:sp>
      <p:sp>
        <p:nvSpPr>
          <p:cNvPr id="5" name="Text Box 29"/>
          <p:cNvSpPr txBox="1">
            <a:spLocks noChangeArrowheads="1"/>
          </p:cNvSpPr>
          <p:nvPr/>
        </p:nvSpPr>
        <p:spPr bwMode="auto">
          <a:xfrm>
            <a:off x="936290" y="4072417"/>
            <a:ext cx="6696744" cy="729430"/>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Phase de Maturité	</a:t>
            </a:r>
          </a:p>
          <a:p>
            <a:pPr>
              <a:spcBef>
                <a:spcPct val="30000"/>
              </a:spcBef>
            </a:pPr>
            <a:r>
              <a:rPr lang="fr-FR" sz="1800" dirty="0">
                <a:solidFill>
                  <a:schemeClr val="accent6">
                    <a:lumMod val="75000"/>
                  </a:schemeClr>
                </a:solidFill>
              </a:rPr>
              <a:t>Maintenir ses Parts de Marché et les Profits</a:t>
            </a:r>
            <a:endParaRPr lang="fr-FR" sz="1800" b="1" dirty="0">
              <a:solidFill>
                <a:schemeClr val="accent6">
                  <a:lumMod val="75000"/>
                </a:schemeClr>
              </a:solidFill>
            </a:endParaRPr>
          </a:p>
        </p:txBody>
      </p:sp>
      <p:sp>
        <p:nvSpPr>
          <p:cNvPr id="6" name="Text Box 29"/>
          <p:cNvSpPr txBox="1">
            <a:spLocks noChangeArrowheads="1"/>
          </p:cNvSpPr>
          <p:nvPr/>
        </p:nvSpPr>
        <p:spPr bwMode="auto">
          <a:xfrm>
            <a:off x="941790" y="5157192"/>
            <a:ext cx="6707140" cy="729430"/>
          </a:xfrm>
          <a:prstGeom prst="rect">
            <a:avLst/>
          </a:prstGeom>
          <a:solidFill>
            <a:schemeClr val="bg1"/>
          </a:solidFill>
          <a:ln w="9525">
            <a:solidFill>
              <a:srgbClr val="3333CC"/>
            </a:solidFill>
            <a:miter lim="800000"/>
            <a:headEnd/>
            <a:tailEnd/>
          </a:ln>
          <a:effectLst/>
        </p:spPr>
        <p:txBody>
          <a:bodyPr wrap="square">
            <a:spAutoFit/>
          </a:bodyPr>
          <a:lstStyle/>
          <a:p>
            <a:pPr>
              <a:spcBef>
                <a:spcPct val="30000"/>
              </a:spcBef>
            </a:pPr>
            <a:r>
              <a:rPr lang="fr-FR" sz="1800" b="1" dirty="0">
                <a:solidFill>
                  <a:schemeClr val="accent6">
                    <a:lumMod val="75000"/>
                  </a:schemeClr>
                </a:solidFill>
              </a:rPr>
              <a:t>Phase de Déclin    	</a:t>
            </a:r>
          </a:p>
          <a:p>
            <a:pPr>
              <a:spcBef>
                <a:spcPct val="30000"/>
              </a:spcBef>
            </a:pPr>
            <a:r>
              <a:rPr lang="fr-FR" sz="1800" dirty="0">
                <a:solidFill>
                  <a:schemeClr val="accent6">
                    <a:lumMod val="75000"/>
                  </a:schemeClr>
                </a:solidFill>
              </a:rPr>
              <a:t>Réduire les Dépenses (si abandon) ou Relancer le Produit</a:t>
            </a:r>
            <a:endParaRPr lang="fr-FR" sz="1800" b="1" dirty="0">
              <a:solidFill>
                <a:schemeClr val="accent6">
                  <a:lumMod val="75000"/>
                </a:schemeClr>
              </a:solidFill>
            </a:endParaRPr>
          </a:p>
        </p:txBody>
      </p:sp>
      <p:sp>
        <p:nvSpPr>
          <p:cNvPr id="7" name="Rectangle 10"/>
          <p:cNvSpPr txBox="1">
            <a:spLocks noChangeArrowheads="1"/>
          </p:cNvSpPr>
          <p:nvPr/>
        </p:nvSpPr>
        <p:spPr>
          <a:xfrm>
            <a:off x="2338389" y="332655"/>
            <a:ext cx="446586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8"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9"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 name="Text Box 6"/>
          <p:cNvSpPr txBox="1">
            <a:spLocks noChangeArrowheads="1"/>
          </p:cNvSpPr>
          <p:nvPr/>
        </p:nvSpPr>
        <p:spPr bwMode="auto">
          <a:xfrm>
            <a:off x="4716463" y="12684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 Cycle de vie</a:t>
            </a:r>
          </a:p>
        </p:txBody>
      </p:sp>
    </p:spTree>
    <p:extLst>
      <p:ext uri="{BB962C8B-B14F-4D97-AF65-F5344CB8AC3E}">
        <p14:creationId xmlns:p14="http://schemas.microsoft.com/office/powerpoint/2010/main" val="3108712852"/>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strVal val="#ppt_w*0.70"/>
                                          </p:val>
                                        </p:tav>
                                        <p:tav tm="100000">
                                          <p:val>
                                            <p:strVal val="#ppt_w"/>
                                          </p:val>
                                        </p:tav>
                                      </p:tavLst>
                                    </p:anim>
                                    <p:anim calcmode="lin" valueType="num">
                                      <p:cBhvr>
                                        <p:cTn id="22" dur="1000" fill="hold"/>
                                        <p:tgtEl>
                                          <p:spTgt spid="5"/>
                                        </p:tgtEl>
                                        <p:attrNameLst>
                                          <p:attrName>ppt_h</p:attrName>
                                        </p:attrNameLst>
                                      </p:cBhvr>
                                      <p:tavLst>
                                        <p:tav tm="0">
                                          <p:val>
                                            <p:strVal val="#ppt_h"/>
                                          </p:val>
                                        </p:tav>
                                        <p:tav tm="100000">
                                          <p:val>
                                            <p:strVal val="#ppt_h"/>
                                          </p:val>
                                        </p:tav>
                                      </p:tavLst>
                                    </p:anim>
                                    <p:animEffect transition="in" filter="fade">
                                      <p:cBhvr>
                                        <p:cTn id="23" dur="10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1000" fill="hold"/>
                                        <p:tgtEl>
                                          <p:spTgt spid="6"/>
                                        </p:tgtEl>
                                        <p:attrNameLst>
                                          <p:attrName>ppt_w</p:attrName>
                                        </p:attrNameLst>
                                      </p:cBhvr>
                                      <p:tavLst>
                                        <p:tav tm="0">
                                          <p:val>
                                            <p:strVal val="#ppt_w*0.70"/>
                                          </p:val>
                                        </p:tav>
                                        <p:tav tm="100000">
                                          <p:val>
                                            <p:strVal val="#ppt_w"/>
                                          </p:val>
                                        </p:tav>
                                      </p:tavLst>
                                    </p:anim>
                                    <p:anim calcmode="lin" valueType="num">
                                      <p:cBhvr>
                                        <p:cTn id="29" dur="1000" fill="hold"/>
                                        <p:tgtEl>
                                          <p:spTgt spid="6"/>
                                        </p:tgtEl>
                                        <p:attrNameLst>
                                          <p:attrName>ppt_h</p:attrName>
                                        </p:attrNameLst>
                                      </p:cBhvr>
                                      <p:tavLst>
                                        <p:tav tm="0">
                                          <p:val>
                                            <p:strVal val="#ppt_h"/>
                                          </p:val>
                                        </p:tav>
                                        <p:tav tm="100000">
                                          <p:val>
                                            <p:strVal val="#ppt_h"/>
                                          </p:val>
                                        </p:tav>
                                      </p:tavLst>
                                    </p:anim>
                                    <p:animEffect transition="in" filter="fade">
                                      <p:cBhvr>
                                        <p:cTn id="3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380</a:t>
            </a:fld>
            <a:endParaRPr lang="fr-FR" dirty="0"/>
          </a:p>
        </p:txBody>
      </p:sp>
      <p:sp>
        <p:nvSpPr>
          <p:cNvPr id="3" name="Rectangle 10"/>
          <p:cNvSpPr txBox="1">
            <a:spLocks noChangeArrowheads="1"/>
          </p:cNvSpPr>
          <p:nvPr/>
        </p:nvSpPr>
        <p:spPr>
          <a:xfrm>
            <a:off x="2338389" y="332655"/>
            <a:ext cx="439385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16463" y="12684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 Cycle de vie</a:t>
            </a:r>
          </a:p>
        </p:txBody>
      </p:sp>
      <p:sp>
        <p:nvSpPr>
          <p:cNvPr id="7" name="Espace réservé du contenu 2"/>
          <p:cNvSpPr txBox="1">
            <a:spLocks/>
          </p:cNvSpPr>
          <p:nvPr/>
        </p:nvSpPr>
        <p:spPr>
          <a:xfrm>
            <a:off x="288509" y="1752223"/>
            <a:ext cx="8568952" cy="4896544"/>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endParaRPr lang="fr-FR" sz="2000" u="sng" kern="0" dirty="0"/>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Remarque :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courbe du cycle de vie varie selon chaque produit :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produits « </a:t>
            </a:r>
            <a:r>
              <a:rPr lang="fr-FR" sz="1800" b="1" kern="0" dirty="0">
                <a:solidFill>
                  <a:schemeClr val="accent6">
                    <a:lumMod val="75000"/>
                  </a:schemeClr>
                </a:solidFill>
                <a:latin typeface="Arial" panose="020B0604020202020204" pitchFamily="34" charset="0"/>
                <a:cs typeface="Arial" panose="020B0604020202020204" pitchFamily="34" charset="0"/>
              </a:rPr>
              <a:t>gadget</a:t>
            </a:r>
            <a:r>
              <a:rPr lang="fr-FR" sz="1800" kern="0" dirty="0">
                <a:solidFill>
                  <a:schemeClr val="accent6">
                    <a:lumMod val="75000"/>
                  </a:schemeClr>
                </a:solidFill>
                <a:latin typeface="Arial" panose="020B0604020202020204" pitchFamily="34" charset="0"/>
                <a:cs typeface="Arial" panose="020B0604020202020204" pitchFamily="34" charset="0"/>
              </a:rPr>
              <a:t> » connaissent un cycle de vie très</a:t>
            </a:r>
            <a:r>
              <a:rPr lang="fr-FR" sz="1800" b="1" kern="0" dirty="0">
                <a:solidFill>
                  <a:schemeClr val="accent6">
                    <a:lumMod val="75000"/>
                  </a:schemeClr>
                </a:solidFill>
                <a:latin typeface="Arial" panose="020B0604020202020204" pitchFamily="34" charset="0"/>
                <a:cs typeface="Arial" panose="020B0604020202020204" pitchFamily="34" charset="0"/>
              </a:rPr>
              <a:t> court </a:t>
            </a:r>
            <a:r>
              <a:rPr lang="fr-FR" sz="1800" kern="0" dirty="0">
                <a:solidFill>
                  <a:schemeClr val="accent6">
                    <a:lumMod val="75000"/>
                  </a:schemeClr>
                </a:solidFill>
                <a:latin typeface="Arial" panose="020B0604020202020204" pitchFamily="34" charset="0"/>
                <a:cs typeface="Arial" panose="020B0604020202020204" pitchFamily="34" charset="0"/>
              </a:rPr>
              <a:t>(absence de phase de maturité).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a:t>
            </a:r>
            <a:r>
              <a:rPr lang="fr-FR" sz="1800" b="1" kern="0" dirty="0">
                <a:solidFill>
                  <a:schemeClr val="accent6">
                    <a:lumMod val="75000"/>
                  </a:schemeClr>
                </a:solidFill>
                <a:latin typeface="Arial" panose="020B0604020202020204" pitchFamily="34" charset="0"/>
                <a:cs typeface="Arial" panose="020B0604020202020204" pitchFamily="34" charset="0"/>
              </a:rPr>
              <a:t>produits de base </a:t>
            </a:r>
            <a:r>
              <a:rPr lang="fr-FR" sz="1800" kern="0" dirty="0">
                <a:solidFill>
                  <a:schemeClr val="accent6">
                    <a:lumMod val="75000"/>
                  </a:schemeClr>
                </a:solidFill>
                <a:latin typeface="Arial" panose="020B0604020202020204" pitchFamily="34" charset="0"/>
                <a:cs typeface="Arial" panose="020B0604020202020204" pitchFamily="34" charset="0"/>
              </a:rPr>
              <a:t>(sel, pain...) ne connaissent </a:t>
            </a:r>
            <a:r>
              <a:rPr lang="fr-FR" sz="1800" b="1" kern="0" dirty="0">
                <a:solidFill>
                  <a:schemeClr val="accent6">
                    <a:lumMod val="75000"/>
                  </a:schemeClr>
                </a:solidFill>
                <a:latin typeface="Arial" panose="020B0604020202020204" pitchFamily="34" charset="0"/>
                <a:cs typeface="Arial" panose="020B0604020202020204" pitchFamily="34" charset="0"/>
              </a:rPr>
              <a:t>pas de phase de déclin</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Certains produits connaissent une </a:t>
            </a:r>
            <a:r>
              <a:rPr lang="fr-FR" sz="1800" b="1" kern="0" dirty="0">
                <a:solidFill>
                  <a:schemeClr val="accent6">
                    <a:lumMod val="75000"/>
                  </a:schemeClr>
                </a:solidFill>
                <a:latin typeface="Arial" panose="020B0604020202020204" pitchFamily="34" charset="0"/>
                <a:cs typeface="Arial" panose="020B0604020202020204" pitchFamily="34" charset="0"/>
              </a:rPr>
              <a:t>résurrection</a:t>
            </a:r>
            <a:r>
              <a:rPr lang="fr-FR" sz="1800" kern="0" dirty="0">
                <a:solidFill>
                  <a:schemeClr val="accent6">
                    <a:lumMod val="75000"/>
                  </a:schemeClr>
                </a:solidFill>
                <a:latin typeface="Arial" panose="020B0604020202020204" pitchFamily="34" charset="0"/>
                <a:cs typeface="Arial" panose="020B0604020202020204" pitchFamily="34" charset="0"/>
              </a:rPr>
              <a:t> suivant les effets de mode (ex : le</a:t>
            </a:r>
            <a:r>
              <a:rPr lang="fr-FR" sz="1800" b="1" kern="0" dirty="0">
                <a:solidFill>
                  <a:schemeClr val="accent6">
                    <a:lumMod val="75000"/>
                  </a:schemeClr>
                </a:solidFill>
                <a:latin typeface="Arial" panose="020B0604020202020204" pitchFamily="34" charset="0"/>
                <a:cs typeface="Arial" panose="020B0604020202020204" pitchFamily="34" charset="0"/>
              </a:rPr>
              <a:t> yo-yo</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buFontTx/>
              <a:buNone/>
            </a:pPr>
            <a:endParaRPr lang="fr-FR" sz="2000" kern="0" dirty="0"/>
          </a:p>
          <a:p>
            <a:pPr marL="0" indent="0">
              <a:buFontTx/>
              <a:buNone/>
            </a:pPr>
            <a:endParaRPr lang="fr-FR" sz="1700" kern="0" dirty="0"/>
          </a:p>
          <a:p>
            <a:pPr marL="0" indent="0">
              <a:buFontTx/>
              <a:buNone/>
            </a:pPr>
            <a:endParaRPr lang="fr-FR" sz="1700" kern="0" dirty="0"/>
          </a:p>
        </p:txBody>
      </p:sp>
    </p:spTree>
    <p:extLst>
      <p:ext uri="{BB962C8B-B14F-4D97-AF65-F5344CB8AC3E}">
        <p14:creationId xmlns:p14="http://schemas.microsoft.com/office/powerpoint/2010/main" val="18990059"/>
      </p:ext>
    </p:extLst>
  </p:cSld>
  <p:clrMapOvr>
    <a:masterClrMapping/>
  </p:clrMapOvr>
  <p:transition spd="med">
    <p:randomBar/>
  </p:transition>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381</a:t>
            </a:fld>
            <a:endParaRPr lang="fr-FR" dirty="0"/>
          </a:p>
        </p:txBody>
      </p:sp>
      <p:sp>
        <p:nvSpPr>
          <p:cNvPr id="3" name="Rectangle 10"/>
          <p:cNvSpPr txBox="1">
            <a:spLocks noChangeArrowheads="1"/>
          </p:cNvSpPr>
          <p:nvPr/>
        </p:nvSpPr>
        <p:spPr>
          <a:xfrm>
            <a:off x="2338389" y="332655"/>
            <a:ext cx="460987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5"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6"/>
          <p:cNvSpPr txBox="1">
            <a:spLocks noChangeArrowheads="1"/>
          </p:cNvSpPr>
          <p:nvPr/>
        </p:nvSpPr>
        <p:spPr bwMode="auto">
          <a:xfrm>
            <a:off x="4716463" y="1268413"/>
            <a:ext cx="3168650"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 Cycle de vie</a:t>
            </a:r>
          </a:p>
        </p:txBody>
      </p:sp>
      <p:pic>
        <p:nvPicPr>
          <p:cNvPr id="7" name="Picture 2"/>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55576" y="2005797"/>
            <a:ext cx="7484121" cy="4391724"/>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376351207"/>
      </p:ext>
    </p:extLst>
  </p:cSld>
  <p:clrMapOvr>
    <a:masterClrMapping/>
  </p:clrMapOvr>
  <p:transition spd="med">
    <p:randomBar/>
  </p:transition>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75688" y="6624638"/>
            <a:ext cx="468312" cy="260350"/>
          </a:xfrm>
        </p:spPr>
        <p:txBody>
          <a:bodyPr/>
          <a:lstStyle/>
          <a:p>
            <a:fld id="{ADEAAB8E-8EED-461B-91E0-6C923534DF81}" type="slidenum">
              <a:rPr lang="fr-FR"/>
              <a:pPr/>
              <a:t>382</a:t>
            </a:fld>
            <a:endParaRPr lang="fr-FR"/>
          </a:p>
        </p:txBody>
      </p:sp>
      <p:sp>
        <p:nvSpPr>
          <p:cNvPr id="119811" name="Rectangle 3"/>
          <p:cNvSpPr>
            <a:spLocks noGrp="1" noChangeArrowheads="1"/>
          </p:cNvSpPr>
          <p:nvPr>
            <p:ph type="body" idx="4294967295"/>
          </p:nvPr>
        </p:nvSpPr>
        <p:spPr>
          <a:xfrm>
            <a:off x="467545" y="1916113"/>
            <a:ext cx="8279580" cy="719137"/>
          </a:xfrm>
          <a:prstGeom prst="rect">
            <a:avLst/>
          </a:prstGeom>
        </p:spPr>
        <p:txBody>
          <a:bodyPr/>
          <a:lstStyle/>
          <a:p>
            <a:pPr marL="0" indent="0" algn="ctr">
              <a:spcBef>
                <a:spcPct val="50000"/>
              </a:spcBef>
              <a:buFontTx/>
              <a:buNone/>
            </a:pPr>
            <a:r>
              <a:rPr lang="fr-FR" sz="2000" b="1" i="1" dirty="0">
                <a:solidFill>
                  <a:schemeClr val="accent6">
                    <a:lumMod val="75000"/>
                  </a:schemeClr>
                </a:solidFill>
              </a:rPr>
              <a:t>« Il y a 1 000 façons de lancer un produit, 200 façons de réussir, 800 façons d’échouer… »</a:t>
            </a:r>
          </a:p>
        </p:txBody>
      </p:sp>
      <p:sp>
        <p:nvSpPr>
          <p:cNvPr id="119813" name="Text Box 5"/>
          <p:cNvSpPr txBox="1">
            <a:spLocks noChangeArrowheads="1"/>
          </p:cNvSpPr>
          <p:nvPr/>
        </p:nvSpPr>
        <p:spPr bwMode="auto">
          <a:xfrm>
            <a:off x="971550" y="1268413"/>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PRODUIT</a:t>
            </a:r>
          </a:p>
        </p:txBody>
      </p:sp>
      <p:sp>
        <p:nvSpPr>
          <p:cNvPr id="119814" name="Text Box 6"/>
          <p:cNvSpPr txBox="1">
            <a:spLocks noChangeArrowheads="1"/>
          </p:cNvSpPr>
          <p:nvPr/>
        </p:nvSpPr>
        <p:spPr bwMode="auto">
          <a:xfrm>
            <a:off x="4716463" y="1222375"/>
            <a:ext cx="4427537" cy="457200"/>
          </a:xfrm>
          <a:prstGeom prst="rect">
            <a:avLst/>
          </a:prstGeom>
          <a:noFill/>
          <a:ln w="9525" algn="ctr">
            <a:noFill/>
            <a:miter lim="800000"/>
            <a:headEnd/>
            <a:tailEnd/>
          </a:ln>
          <a:effectLst/>
        </p:spPr>
        <p:txBody>
          <a:bodyPr>
            <a:spAutoFit/>
          </a:bodyPr>
          <a:lstStyle/>
          <a:p>
            <a:pPr>
              <a:spcBef>
                <a:spcPct val="50000"/>
              </a:spcBef>
            </a:pPr>
            <a:r>
              <a:rPr lang="fr-FR" sz="2400" b="1" i="1" dirty="0">
                <a:solidFill>
                  <a:schemeClr val="accent6">
                    <a:lumMod val="75000"/>
                  </a:schemeClr>
                </a:solidFill>
              </a:rPr>
              <a:t>Les stratégies de lancement</a:t>
            </a:r>
          </a:p>
        </p:txBody>
      </p:sp>
      <p:sp>
        <p:nvSpPr>
          <p:cNvPr id="119815" name="AutoShape 7"/>
          <p:cNvSpPr>
            <a:spLocks noChangeArrowheads="1"/>
          </p:cNvSpPr>
          <p:nvPr/>
        </p:nvSpPr>
        <p:spPr bwMode="auto">
          <a:xfrm rot="5400000">
            <a:off x="4284663" y="128746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19836" name="Rectangle 28"/>
          <p:cNvSpPr>
            <a:spLocks noChangeArrowheads="1"/>
          </p:cNvSpPr>
          <p:nvPr/>
        </p:nvSpPr>
        <p:spPr bwMode="auto">
          <a:xfrm>
            <a:off x="755650" y="2708275"/>
            <a:ext cx="7991475" cy="2016125"/>
          </a:xfrm>
          <a:prstGeom prst="rect">
            <a:avLst/>
          </a:prstGeom>
          <a:noFill/>
          <a:ln w="9525">
            <a:noFill/>
            <a:miter lim="800000"/>
            <a:headEnd/>
            <a:tailEnd/>
          </a:ln>
          <a:effectLst/>
        </p:spPr>
        <p:txBody>
          <a:bodyPr/>
          <a:lstStyle/>
          <a:p>
            <a:pPr marL="182563" indent="-182563">
              <a:spcBef>
                <a:spcPct val="20000"/>
              </a:spcBef>
            </a:pPr>
            <a:r>
              <a:rPr lang="fr-FR" sz="2000" dirty="0">
                <a:solidFill>
                  <a:srgbClr val="000066"/>
                </a:solidFill>
              </a:rPr>
              <a:t>	</a:t>
            </a:r>
            <a:r>
              <a:rPr lang="fr-FR" sz="2000" dirty="0">
                <a:solidFill>
                  <a:schemeClr val="accent6">
                    <a:lumMod val="75000"/>
                  </a:schemeClr>
                </a:solidFill>
              </a:rPr>
              <a:t>2 stratégies :</a:t>
            </a:r>
          </a:p>
          <a:p>
            <a:pPr marL="742950" lvl="1" indent="-285750">
              <a:spcBef>
                <a:spcPct val="20000"/>
              </a:spcBef>
              <a:buFontTx/>
              <a:buChar char="–"/>
            </a:pPr>
            <a:r>
              <a:rPr lang="fr-FR" sz="2000" b="1" dirty="0">
                <a:solidFill>
                  <a:schemeClr val="accent6">
                    <a:lumMod val="75000"/>
                  </a:schemeClr>
                </a:solidFill>
              </a:rPr>
              <a:t>L’audace</a:t>
            </a:r>
            <a:br>
              <a:rPr lang="fr-FR" sz="2000" dirty="0">
                <a:solidFill>
                  <a:schemeClr val="accent6">
                    <a:lumMod val="75000"/>
                  </a:schemeClr>
                </a:solidFill>
              </a:rPr>
            </a:br>
            <a:r>
              <a:rPr lang="fr-FR" sz="2000" dirty="0">
                <a:solidFill>
                  <a:schemeClr val="accent6">
                    <a:lumMod val="75000"/>
                  </a:schemeClr>
                </a:solidFill>
              </a:rPr>
              <a:t>Investissement massifs &amp; risqués pour une diffusion rapide</a:t>
            </a:r>
          </a:p>
          <a:p>
            <a:pPr marL="742950" lvl="1" indent="-285750">
              <a:spcBef>
                <a:spcPct val="20000"/>
              </a:spcBef>
              <a:buFontTx/>
              <a:buChar char="–"/>
            </a:pPr>
            <a:r>
              <a:rPr lang="fr-FR" sz="2000" b="1" dirty="0">
                <a:solidFill>
                  <a:schemeClr val="accent6">
                    <a:lumMod val="75000"/>
                  </a:schemeClr>
                </a:solidFill>
              </a:rPr>
              <a:t>La prudence</a:t>
            </a:r>
            <a:br>
              <a:rPr lang="fr-FR" sz="2000" dirty="0">
                <a:solidFill>
                  <a:schemeClr val="accent6">
                    <a:lumMod val="75000"/>
                  </a:schemeClr>
                </a:solidFill>
              </a:rPr>
            </a:br>
            <a:r>
              <a:rPr lang="fr-FR" sz="2000" dirty="0">
                <a:solidFill>
                  <a:schemeClr val="accent6">
                    <a:lumMod val="75000"/>
                  </a:schemeClr>
                </a:solidFill>
              </a:rPr>
              <a:t>Lancement en 2 temps avec déploiement progressif des moyens marketing</a:t>
            </a:r>
          </a:p>
        </p:txBody>
      </p:sp>
      <p:sp>
        <p:nvSpPr>
          <p:cNvPr id="119837" name="Text Box 29"/>
          <p:cNvSpPr txBox="1">
            <a:spLocks noChangeArrowheads="1"/>
          </p:cNvSpPr>
          <p:nvPr/>
        </p:nvSpPr>
        <p:spPr bwMode="auto">
          <a:xfrm>
            <a:off x="827088" y="5084763"/>
            <a:ext cx="7848600" cy="1338828"/>
          </a:xfrm>
          <a:prstGeom prst="rect">
            <a:avLst/>
          </a:prstGeom>
          <a:noFill/>
          <a:ln w="9525">
            <a:noFill/>
            <a:miter lim="800000"/>
            <a:headEnd/>
            <a:tailEnd/>
          </a:ln>
          <a:effectLst/>
        </p:spPr>
        <p:txBody>
          <a:bodyPr>
            <a:spAutoFit/>
          </a:bodyPr>
          <a:lstStyle/>
          <a:p>
            <a:pPr algn="just">
              <a:spcBef>
                <a:spcPct val="50000"/>
              </a:spcBef>
            </a:pPr>
            <a:r>
              <a:rPr lang="fr-FR" sz="1800" dirty="0">
                <a:solidFill>
                  <a:schemeClr val="accent6">
                    <a:lumMod val="75000"/>
                  </a:schemeClr>
                </a:solidFill>
              </a:rPr>
              <a:t>Les causes d’échec les plus courantes :</a:t>
            </a:r>
          </a:p>
          <a:p>
            <a:pPr algn="just">
              <a:spcBef>
                <a:spcPct val="50000"/>
              </a:spcBef>
            </a:pPr>
            <a:r>
              <a:rPr lang="fr-FR" sz="1800" b="1" dirty="0">
                <a:solidFill>
                  <a:schemeClr val="accent6">
                    <a:lumMod val="75000"/>
                  </a:schemeClr>
                </a:solidFill>
              </a:rPr>
              <a:t>Mauvaise analyse du marché</a:t>
            </a:r>
            <a:r>
              <a:rPr lang="fr-FR" sz="1800" dirty="0">
                <a:solidFill>
                  <a:schemeClr val="accent6">
                    <a:lumMod val="75000"/>
                  </a:schemeClr>
                </a:solidFill>
              </a:rPr>
              <a:t>, produit déceptif, erreur de stratégie, mauvais accueil de la force de vente, sous-estimation de la réaction des concurrents, mauvaise organisation…</a:t>
            </a:r>
          </a:p>
        </p:txBody>
      </p:sp>
      <p:sp>
        <p:nvSpPr>
          <p:cNvPr id="11" name="Rectangle 10"/>
          <p:cNvSpPr txBox="1">
            <a:spLocks noChangeArrowheads="1"/>
          </p:cNvSpPr>
          <p:nvPr/>
        </p:nvSpPr>
        <p:spPr>
          <a:xfrm>
            <a:off x="2267745" y="337766"/>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383</a:t>
            </a:fld>
            <a:endParaRPr lang="fr-FR" dirty="0"/>
          </a:p>
        </p:txBody>
      </p:sp>
      <p:pic>
        <p:nvPicPr>
          <p:cNvPr id="3"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6274" name="Picture 2" descr="C:\Users\BLUEOFFICE\Desktop\Outil-analyse-stratégique-5-forces-de-Porter-550x28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371" y="1772816"/>
            <a:ext cx="8290554" cy="428094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Titre 1"/>
          <p:cNvSpPr txBox="1">
            <a:spLocks/>
          </p:cNvSpPr>
          <p:nvPr/>
        </p:nvSpPr>
        <p:spPr>
          <a:xfrm>
            <a:off x="1907704" y="696876"/>
            <a:ext cx="6120680" cy="78790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kern="0" dirty="0">
                <a:solidFill>
                  <a:schemeClr val="accent6">
                    <a:lumMod val="75000"/>
                  </a:schemeClr>
                </a:solidFill>
              </a:rPr>
              <a:t>Les cinq forces selon Porter</a:t>
            </a:r>
          </a:p>
          <a:p>
            <a:r>
              <a:rPr lang="fr-FR" sz="1800" kern="0" dirty="0">
                <a:solidFill>
                  <a:schemeClr val="accent6">
                    <a:lumMod val="75000"/>
                  </a:schemeClr>
                </a:solidFill>
              </a:rPr>
              <a:t>Technique d’Analyse de Marché</a:t>
            </a:r>
          </a:p>
        </p:txBody>
      </p:sp>
    </p:spTree>
    <p:extLst>
      <p:ext uri="{BB962C8B-B14F-4D97-AF65-F5344CB8AC3E}">
        <p14:creationId xmlns:p14="http://schemas.microsoft.com/office/powerpoint/2010/main" val="838164687"/>
      </p:ext>
    </p:extLst>
  </p:cSld>
  <p:clrMapOvr>
    <a:masterClrMapping/>
  </p:clrMapOvr>
  <p:transition spd="med">
    <p:randomBar/>
  </p:transition>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384</a:t>
            </a:fld>
            <a:endParaRPr lang="fr-FR" dirty="0"/>
          </a:p>
        </p:txBody>
      </p:sp>
      <p:pic>
        <p:nvPicPr>
          <p:cNvPr id="3"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72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8723" t="20548" r="28707" b="10098"/>
          <a:stretch/>
        </p:blipFill>
        <p:spPr bwMode="auto">
          <a:xfrm>
            <a:off x="975762" y="1556792"/>
            <a:ext cx="7704856" cy="480157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Titre 1"/>
          <p:cNvSpPr txBox="1">
            <a:spLocks/>
          </p:cNvSpPr>
          <p:nvPr/>
        </p:nvSpPr>
        <p:spPr>
          <a:xfrm>
            <a:off x="1767850" y="457686"/>
            <a:ext cx="6120680" cy="42786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Les Nouveaux Entrants</a:t>
            </a:r>
          </a:p>
          <a:p>
            <a:r>
              <a:rPr lang="fr-FR" sz="1800" kern="0" dirty="0">
                <a:solidFill>
                  <a:schemeClr val="accent6">
                    <a:lumMod val="75000"/>
                  </a:schemeClr>
                </a:solidFill>
              </a:rPr>
              <a:t>Prêt-à-porter : les </a:t>
            </a:r>
            <a:r>
              <a:rPr lang="fr-FR" sz="1800" kern="0" dirty="0" err="1">
                <a:solidFill>
                  <a:schemeClr val="accent6">
                    <a:lumMod val="75000"/>
                  </a:schemeClr>
                </a:solidFill>
              </a:rPr>
              <a:t>déstockeurs</a:t>
            </a:r>
            <a:endParaRPr lang="fr-FR" sz="1800" kern="0" dirty="0">
              <a:solidFill>
                <a:schemeClr val="accent6">
                  <a:lumMod val="75000"/>
                </a:schemeClr>
              </a:solidFill>
            </a:endParaRPr>
          </a:p>
        </p:txBody>
      </p:sp>
    </p:spTree>
    <p:extLst>
      <p:ext uri="{BB962C8B-B14F-4D97-AF65-F5344CB8AC3E}">
        <p14:creationId xmlns:p14="http://schemas.microsoft.com/office/powerpoint/2010/main" val="1532549321"/>
      </p:ext>
    </p:extLst>
  </p:cSld>
  <p:clrMapOvr>
    <a:masterClrMapping/>
  </p:clrMapOvr>
  <p:transition spd="med">
    <p:randomBar/>
  </p:transition>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385</a:t>
            </a:fld>
            <a:endParaRPr lang="fr-FR" dirty="0"/>
          </a:p>
        </p:txBody>
      </p:sp>
      <p:pic>
        <p:nvPicPr>
          <p:cNvPr id="4"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83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8869" t="21306" r="28674" b="11153"/>
          <a:stretch/>
        </p:blipFill>
        <p:spPr bwMode="auto">
          <a:xfrm>
            <a:off x="461958" y="1556792"/>
            <a:ext cx="8126362" cy="494071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6" name="Titre 1"/>
          <p:cNvSpPr txBox="1">
            <a:spLocks/>
          </p:cNvSpPr>
          <p:nvPr/>
        </p:nvSpPr>
        <p:spPr>
          <a:xfrm>
            <a:off x="1767850" y="457686"/>
            <a:ext cx="6404550" cy="427868"/>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Les Nouveaux Entrants</a:t>
            </a:r>
          </a:p>
          <a:p>
            <a:r>
              <a:rPr lang="fr-FR" sz="1800" kern="0" dirty="0">
                <a:solidFill>
                  <a:schemeClr val="accent6">
                    <a:lumMod val="75000"/>
                  </a:schemeClr>
                </a:solidFill>
              </a:rPr>
              <a:t>Prêt-à-porter : les distributeurs virtuels</a:t>
            </a:r>
          </a:p>
        </p:txBody>
      </p:sp>
    </p:spTree>
    <p:extLst>
      <p:ext uri="{BB962C8B-B14F-4D97-AF65-F5344CB8AC3E}">
        <p14:creationId xmlns:p14="http://schemas.microsoft.com/office/powerpoint/2010/main" val="2504058602"/>
      </p:ext>
    </p:extLst>
  </p:cSld>
  <p:clrMapOvr>
    <a:masterClrMapping/>
  </p:clrMapOvr>
  <p:transition spd="med">
    <p:randomBar/>
  </p:transition>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386</a:t>
            </a:fld>
            <a:endParaRPr lang="fr-FR" dirty="0"/>
          </a:p>
        </p:txBody>
      </p:sp>
      <p:pic>
        <p:nvPicPr>
          <p:cNvPr id="4"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6" name="Titre 1"/>
          <p:cNvSpPr txBox="1">
            <a:spLocks/>
          </p:cNvSpPr>
          <p:nvPr/>
        </p:nvSpPr>
        <p:spPr>
          <a:xfrm>
            <a:off x="1767850" y="457686"/>
            <a:ext cx="6404550" cy="1171114"/>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Les Produits de Substitution</a:t>
            </a:r>
          </a:p>
          <a:p>
            <a:r>
              <a:rPr lang="fr-FR" sz="1800" kern="0" dirty="0">
                <a:solidFill>
                  <a:schemeClr val="accent6">
                    <a:lumMod val="75000"/>
                  </a:schemeClr>
                </a:solidFill>
              </a:rPr>
              <a:t>Leclerc veut vendre des médicaments</a:t>
            </a:r>
          </a:p>
          <a:p>
            <a:r>
              <a:rPr lang="fr-FR" sz="1800" kern="0" dirty="0">
                <a:solidFill>
                  <a:schemeClr val="accent6">
                    <a:lumMod val="75000"/>
                  </a:schemeClr>
                </a:solidFill>
              </a:rPr>
              <a:t>…dans ses super/hypermarchés </a:t>
            </a:r>
            <a:r>
              <a:rPr lang="fr-FR" sz="1800" kern="0" dirty="0">
                <a:solidFill>
                  <a:srgbClr val="3333CC"/>
                </a:solidFill>
              </a:rPr>
              <a:t>!</a:t>
            </a:r>
          </a:p>
        </p:txBody>
      </p:sp>
      <p:pic>
        <p:nvPicPr>
          <p:cNvPr id="5693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2961" t="34351" r="32214" b="7987"/>
          <a:stretch/>
        </p:blipFill>
        <p:spPr bwMode="auto">
          <a:xfrm>
            <a:off x="4716016" y="2060848"/>
            <a:ext cx="3229897" cy="4218039"/>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pic>
        <p:nvPicPr>
          <p:cNvPr id="56934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8518" t="53327" r="59295" b="29738"/>
          <a:stretch/>
        </p:blipFill>
        <p:spPr bwMode="auto">
          <a:xfrm>
            <a:off x="1187623" y="3550434"/>
            <a:ext cx="2886763" cy="123886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49128367"/>
      </p:ext>
    </p:extLst>
  </p:cSld>
  <p:clrMapOvr>
    <a:masterClrMapping/>
  </p:clrMapOvr>
  <p:transition spd="med">
    <p:randomBar/>
  </p:transition>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387</a:t>
            </a:fld>
            <a:endParaRPr lang="fr-FR" dirty="0"/>
          </a:p>
        </p:txBody>
      </p:sp>
      <p:pic>
        <p:nvPicPr>
          <p:cNvPr id="563202" name="Picture 2" descr="C:\Users\BLUEOFFICE\Desktop\cours-crm-1-22-1024.jpg"/>
          <p:cNvPicPr>
            <a:picLocks noChangeAspect="1" noChangeArrowheads="1"/>
          </p:cNvPicPr>
          <p:nvPr/>
        </p:nvPicPr>
        <p:blipFill rotWithShape="1">
          <a:blip r:embed="rId2">
            <a:duotone>
              <a:prstClr val="black"/>
              <a:schemeClr val="accent2">
                <a:tint val="45000"/>
                <a:satMod val="400000"/>
              </a:schemeClr>
            </a:duotone>
            <a:extLst>
              <a:ext uri="{28A0092B-C50C-407E-A947-70E740481C1C}">
                <a14:useLocalDpi xmlns:a14="http://schemas.microsoft.com/office/drawing/2010/main" val="0"/>
              </a:ext>
            </a:extLst>
          </a:blip>
          <a:srcRect l="12270" t="26296" r="11520" b="36204"/>
          <a:stretch/>
        </p:blipFill>
        <p:spPr bwMode="auto">
          <a:xfrm>
            <a:off x="842372" y="2204864"/>
            <a:ext cx="7433188" cy="274320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4"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65448"/>
      </p:ext>
    </p:extLst>
  </p:cSld>
  <p:clrMapOvr>
    <a:masterClrMapping/>
  </p:clrMapOvr>
  <p:transition spd="med">
    <p:randomBar/>
  </p:transition>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388</a:t>
            </a:fld>
            <a:endParaRPr lang="fr-FR" dirty="0"/>
          </a:p>
        </p:txBody>
      </p:sp>
      <p:pic>
        <p:nvPicPr>
          <p:cNvPr id="565250" name="Picture 2" descr="C:\Users\BLUEOFFICE\Desktop\cours-crm-1-36-1024.jpg"/>
          <p:cNvPicPr>
            <a:picLocks noChangeAspect="1" noChangeArrowheads="1"/>
          </p:cNvPicPr>
          <p:nvPr/>
        </p:nvPicPr>
        <p:blipFill rotWithShape="1">
          <a:blip r:embed="rId2">
            <a:extLst>
              <a:ext uri="{28A0092B-C50C-407E-A947-70E740481C1C}">
                <a14:useLocalDpi xmlns:a14="http://schemas.microsoft.com/office/drawing/2010/main" val="0"/>
              </a:ext>
            </a:extLst>
          </a:blip>
          <a:srcRect l="13875" t="24751" r="3262" b="10934"/>
          <a:stretch/>
        </p:blipFill>
        <p:spPr bwMode="auto">
          <a:xfrm>
            <a:off x="611560" y="1700808"/>
            <a:ext cx="8082116" cy="470473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4"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954112"/>
      </p:ext>
    </p:extLst>
  </p:cSld>
  <p:clrMapOvr>
    <a:masterClrMapping/>
  </p:clrMapOvr>
  <p:transition spd="med">
    <p:randomBar/>
  </p:transition>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251520" y="548680"/>
            <a:ext cx="8229600" cy="1796020"/>
          </a:xfrm>
          <a:prstGeom prst="rect">
            <a:avLst/>
          </a:prstGeom>
        </p:spPr>
        <p:txBody>
          <a:bodyPr/>
          <a:lstStyle/>
          <a:p>
            <a:r>
              <a:rPr lang="fr-FR" sz="2800" b="1" dirty="0">
                <a:solidFill>
                  <a:schemeClr val="accent6">
                    <a:lumMod val="75000"/>
                  </a:schemeClr>
                </a:solidFill>
              </a:rPr>
              <a:t>Exercice</a:t>
            </a:r>
            <a:br>
              <a:rPr lang="fr-FR" sz="2800" b="1" dirty="0">
                <a:solidFill>
                  <a:schemeClr val="accent6">
                    <a:lumMod val="75000"/>
                  </a:schemeClr>
                </a:solidFill>
              </a:rPr>
            </a:br>
            <a:r>
              <a:rPr lang="fr-FR" sz="1200" b="1" dirty="0">
                <a:solidFill>
                  <a:schemeClr val="accent6">
                    <a:lumMod val="75000"/>
                  </a:schemeClr>
                </a:solidFill>
              </a:rPr>
              <a:t>Groupe de 4</a:t>
            </a:r>
            <a:br>
              <a:rPr lang="fr-FR" sz="1200" b="1" dirty="0">
                <a:solidFill>
                  <a:schemeClr val="accent6">
                    <a:lumMod val="75000"/>
                  </a:schemeClr>
                </a:solidFill>
              </a:rPr>
            </a:br>
            <a:br>
              <a:rPr lang="fr-FR" sz="2800" b="1" dirty="0">
                <a:solidFill>
                  <a:schemeClr val="accent6">
                    <a:lumMod val="75000"/>
                  </a:schemeClr>
                </a:solidFill>
              </a:rPr>
            </a:br>
            <a:r>
              <a:rPr lang="fr-FR" sz="2800" b="1" dirty="0">
                <a:solidFill>
                  <a:schemeClr val="accent6">
                    <a:lumMod val="75000"/>
                  </a:schemeClr>
                </a:solidFill>
              </a:rPr>
              <a:t>Présentation Étudiant</a:t>
            </a:r>
          </a:p>
        </p:txBody>
      </p:sp>
      <p:sp>
        <p:nvSpPr>
          <p:cNvPr id="3" name="Espace réservé du contenu 2"/>
          <p:cNvSpPr>
            <a:spLocks noGrp="1"/>
          </p:cNvSpPr>
          <p:nvPr>
            <p:ph idx="4294967295"/>
          </p:nvPr>
        </p:nvSpPr>
        <p:spPr>
          <a:xfrm>
            <a:off x="395536" y="2708920"/>
            <a:ext cx="8229600" cy="3660651"/>
          </a:xfrm>
          <a:prstGeom prst="rect">
            <a:avLst/>
          </a:prstGeom>
        </p:spPr>
        <p:txBody>
          <a:bodyPr/>
          <a:lstStyle/>
          <a:p>
            <a:r>
              <a:rPr lang="fr-FR" sz="1800" dirty="0">
                <a:solidFill>
                  <a:schemeClr val="accent6">
                    <a:lumMod val="75000"/>
                  </a:schemeClr>
                </a:solidFill>
              </a:rPr>
              <a:t>Votre </a:t>
            </a:r>
            <a:r>
              <a:rPr lang="fr-FR" sz="1800" b="1" dirty="0">
                <a:solidFill>
                  <a:schemeClr val="accent6">
                    <a:lumMod val="75000"/>
                  </a:schemeClr>
                </a:solidFill>
              </a:rPr>
              <a:t>produit-Concept-Service</a:t>
            </a:r>
          </a:p>
          <a:p>
            <a:r>
              <a:rPr lang="fr-FR" sz="1800" dirty="0">
                <a:solidFill>
                  <a:schemeClr val="accent6">
                    <a:lumMod val="75000"/>
                  </a:schemeClr>
                </a:solidFill>
              </a:rPr>
              <a:t>Vos </a:t>
            </a:r>
            <a:r>
              <a:rPr lang="fr-FR" sz="1800" b="1" dirty="0">
                <a:solidFill>
                  <a:schemeClr val="accent6">
                    <a:lumMod val="75000"/>
                  </a:schemeClr>
                </a:solidFill>
              </a:rPr>
              <a:t>concurrents</a:t>
            </a:r>
          </a:p>
          <a:p>
            <a:r>
              <a:rPr lang="fr-FR" sz="1800" dirty="0">
                <a:solidFill>
                  <a:schemeClr val="accent6">
                    <a:lumMod val="75000"/>
                  </a:schemeClr>
                </a:solidFill>
              </a:rPr>
              <a:t>Vos </a:t>
            </a:r>
            <a:r>
              <a:rPr lang="fr-FR" sz="1800" b="1" dirty="0">
                <a:solidFill>
                  <a:schemeClr val="accent6">
                    <a:lumMod val="75000"/>
                  </a:schemeClr>
                </a:solidFill>
              </a:rPr>
              <a:t>avantages</a:t>
            </a:r>
          </a:p>
          <a:p>
            <a:r>
              <a:rPr lang="fr-FR" sz="1800" dirty="0">
                <a:solidFill>
                  <a:schemeClr val="accent6">
                    <a:lumMod val="75000"/>
                  </a:schemeClr>
                </a:solidFill>
              </a:rPr>
              <a:t>Vos projets (Innovation &amp; </a:t>
            </a:r>
            <a:r>
              <a:rPr lang="fr-FR" sz="1800" b="1" dirty="0">
                <a:solidFill>
                  <a:schemeClr val="accent6">
                    <a:lumMod val="75000"/>
                  </a:schemeClr>
                </a:solidFill>
              </a:rPr>
              <a:t>Accroître des revenus supplémentaires</a:t>
            </a:r>
            <a:r>
              <a:rPr lang="fr-FR" sz="1800" dirty="0">
                <a:solidFill>
                  <a:schemeClr val="accent6">
                    <a:lumMod val="75000"/>
                  </a:schemeClr>
                </a:solidFill>
              </a:rPr>
              <a:t>)</a:t>
            </a:r>
          </a:p>
          <a:p>
            <a:endParaRPr lang="fr-FR" sz="1800" dirty="0">
              <a:solidFill>
                <a:schemeClr val="accent6">
                  <a:lumMod val="75000"/>
                </a:schemeClr>
              </a:solidFill>
            </a:endParaRPr>
          </a:p>
          <a:p>
            <a:r>
              <a:rPr lang="fr-FR" sz="1800" dirty="0">
                <a:solidFill>
                  <a:schemeClr val="accent6">
                    <a:lumMod val="75000"/>
                  </a:schemeClr>
                </a:solidFill>
              </a:rPr>
              <a:t>Comment connaître les besoins des clients/usagers</a:t>
            </a:r>
          </a:p>
          <a:p>
            <a:r>
              <a:rPr lang="fr-FR" sz="1800" dirty="0">
                <a:solidFill>
                  <a:schemeClr val="accent6">
                    <a:lumMod val="75000"/>
                  </a:schemeClr>
                </a:solidFill>
              </a:rPr>
              <a:t>Qualités les définir</a:t>
            </a:r>
          </a:p>
          <a:p>
            <a:r>
              <a:rPr lang="fr-FR" sz="1800" dirty="0">
                <a:solidFill>
                  <a:schemeClr val="accent6">
                    <a:lumMod val="75000"/>
                  </a:schemeClr>
                </a:solidFill>
              </a:rPr>
              <a:t>Services associés</a:t>
            </a:r>
          </a:p>
          <a:p>
            <a:r>
              <a:rPr lang="fr-FR" sz="1800" dirty="0">
                <a:solidFill>
                  <a:schemeClr val="accent6">
                    <a:lumMod val="75000"/>
                  </a:schemeClr>
                </a:solidFill>
              </a:rPr>
              <a:t>Lancer votre produit/ou un nouveau service : comment ?</a:t>
            </a:r>
          </a:p>
        </p:txBody>
      </p:sp>
      <p:sp>
        <p:nvSpPr>
          <p:cNvPr id="4" name="Espace réservé du numéro de diapositive 3"/>
          <p:cNvSpPr>
            <a:spLocks noGrp="1"/>
          </p:cNvSpPr>
          <p:nvPr>
            <p:ph type="sldNum" sz="quarter" idx="4"/>
          </p:nvPr>
        </p:nvSpPr>
        <p:spPr>
          <a:xfrm>
            <a:off x="8604448" y="6597352"/>
            <a:ext cx="539552" cy="287636"/>
          </a:xfrm>
        </p:spPr>
        <p:txBody>
          <a:bodyPr/>
          <a:lstStyle/>
          <a:p>
            <a:fld id="{16845A3B-48C8-4B76-9E0D-88DEE92B768A}" type="slidenum">
              <a:rPr lang="fr-FR" smtClean="0"/>
              <a:pPr/>
              <a:t>389</a:t>
            </a:fld>
            <a:endParaRPr lang="fr-FR" dirty="0"/>
          </a:p>
        </p:txBody>
      </p:sp>
      <p:pic>
        <p:nvPicPr>
          <p:cNvPr id="6"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611560" y="548680"/>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1152387461"/>
      </p:ext>
    </p:extLst>
  </p:cSld>
  <p:clrMapOvr>
    <a:masterClrMapping/>
  </p:clrMapOvr>
  <p:transition spd="med">
    <p:randomBar/>
  </p:transition>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826FAAE4-1D4D-490F-B20A-C0084AB11FAF}" type="slidenum">
              <a:rPr lang="fr-FR"/>
              <a:pPr/>
              <a:t>390</a:t>
            </a:fld>
            <a:endParaRPr lang="fr-FR"/>
          </a:p>
        </p:txBody>
      </p:sp>
      <p:sp>
        <p:nvSpPr>
          <p:cNvPr id="44040" name="Text Box 8"/>
          <p:cNvSpPr txBox="1">
            <a:spLocks noChangeArrowheads="1"/>
          </p:cNvSpPr>
          <p:nvPr/>
        </p:nvSpPr>
        <p:spPr bwMode="auto">
          <a:xfrm>
            <a:off x="539750" y="1557338"/>
            <a:ext cx="3168650" cy="396875"/>
          </a:xfrm>
          <a:prstGeom prst="rect">
            <a:avLst/>
          </a:prstGeom>
          <a:solidFill>
            <a:schemeClr val="accent2"/>
          </a:solidFill>
          <a:ln w="9525">
            <a:noFill/>
            <a:miter lim="800000"/>
            <a:headEnd/>
            <a:tailEnd/>
          </a:ln>
          <a:effectLst/>
        </p:spPr>
        <p:txBody>
          <a:bodyPr>
            <a:spAutoFit/>
          </a:bodyPr>
          <a:lstStyle/>
          <a:p>
            <a:pPr algn="ctr">
              <a:spcBef>
                <a:spcPct val="50000"/>
              </a:spcBef>
            </a:pPr>
            <a:r>
              <a:rPr lang="fr-FR" sz="2000" b="1" dirty="0">
                <a:solidFill>
                  <a:schemeClr val="bg1"/>
                </a:solidFill>
              </a:rPr>
              <a:t>LE PRIX</a:t>
            </a:r>
          </a:p>
        </p:txBody>
      </p:sp>
      <p:pic>
        <p:nvPicPr>
          <p:cNvPr id="44051" name="Picture 19" descr="FR-cheap-flights-to-lisbonne"/>
          <p:cNvPicPr>
            <a:picLocks noChangeAspect="1" noChangeArrowheads="1"/>
          </p:cNvPicPr>
          <p:nvPr/>
        </p:nvPicPr>
        <p:blipFill>
          <a:blip r:embed="rId2" cstate="print"/>
          <a:srcRect/>
          <a:stretch>
            <a:fillRect/>
          </a:stretch>
        </p:blipFill>
        <p:spPr bwMode="auto">
          <a:xfrm>
            <a:off x="6135694" y="1721495"/>
            <a:ext cx="2214563" cy="2663825"/>
          </a:xfrm>
          <a:prstGeom prst="rect">
            <a:avLst/>
          </a:prstGeom>
          <a:noFill/>
          <a:ln>
            <a:solidFill>
              <a:srgbClr val="3333CC"/>
            </a:solidFill>
          </a:ln>
        </p:spPr>
      </p:pic>
      <p:pic>
        <p:nvPicPr>
          <p:cNvPr id="44054" name="Picture 22" descr="logo_main"/>
          <p:cNvPicPr>
            <a:picLocks noChangeAspect="1" noChangeArrowheads="1"/>
          </p:cNvPicPr>
          <p:nvPr/>
        </p:nvPicPr>
        <p:blipFill>
          <a:blip r:embed="rId3" cstate="print"/>
          <a:srcRect/>
          <a:stretch>
            <a:fillRect/>
          </a:stretch>
        </p:blipFill>
        <p:spPr bwMode="auto">
          <a:xfrm>
            <a:off x="5528475" y="1347788"/>
            <a:ext cx="1714500" cy="419100"/>
          </a:xfrm>
          <a:prstGeom prst="rect">
            <a:avLst/>
          </a:prstGeom>
          <a:noFill/>
          <a:ln>
            <a:solidFill>
              <a:srgbClr val="3333CC"/>
            </a:solidFill>
          </a:ln>
        </p:spPr>
      </p:pic>
      <p:pic>
        <p:nvPicPr>
          <p:cNvPr id="44056" name="Picture 24" descr="logan"/>
          <p:cNvPicPr>
            <a:picLocks noChangeAspect="1" noChangeArrowheads="1"/>
          </p:cNvPicPr>
          <p:nvPr/>
        </p:nvPicPr>
        <p:blipFill>
          <a:blip r:embed="rId4" cstate="print"/>
          <a:srcRect/>
          <a:stretch>
            <a:fillRect/>
          </a:stretch>
        </p:blipFill>
        <p:spPr bwMode="auto">
          <a:xfrm>
            <a:off x="539750" y="2205038"/>
            <a:ext cx="5184775" cy="3889375"/>
          </a:xfrm>
          <a:prstGeom prst="rect">
            <a:avLst/>
          </a:prstGeom>
          <a:noFill/>
          <a:ln>
            <a:solidFill>
              <a:srgbClr val="3333CC"/>
            </a:solidFill>
          </a:ln>
        </p:spPr>
      </p:pic>
      <p:sp>
        <p:nvSpPr>
          <p:cNvPr id="9" name="Rectangle 10"/>
          <p:cNvSpPr txBox="1">
            <a:spLocks noChangeArrowheads="1"/>
          </p:cNvSpPr>
          <p:nvPr/>
        </p:nvSpPr>
        <p:spPr>
          <a:xfrm>
            <a:off x="2010568" y="392356"/>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41698" name="Picture 2" descr="C:\Users\BLUEOFFICE\Desktop\images.jpg"/>
          <p:cNvPicPr>
            <a:picLocks noChangeAspect="1" noChangeArrowheads="1"/>
          </p:cNvPicPr>
          <p:nvPr/>
        </p:nvPicPr>
        <p:blipFill>
          <a:blip r:embed="rId5">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6084888" y="4996905"/>
            <a:ext cx="2265369" cy="1097508"/>
          </a:xfrm>
          <a:prstGeom prst="rect">
            <a:avLst/>
          </a:prstGeom>
          <a:solidFill>
            <a:schemeClr val="bg1"/>
          </a:solidFill>
          <a:extLst/>
        </p:spPr>
      </p:pic>
      <p:pic>
        <p:nvPicPr>
          <p:cNvPr id="563202" name="Picture 2" descr="C:\Users\BLUEOFFICE\Desktop\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51920" y="2574078"/>
            <a:ext cx="2093911" cy="95865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826FAAE4-1D4D-490F-B20A-C0084AB11FAF}" type="slidenum">
              <a:rPr lang="fr-FR"/>
              <a:pPr/>
              <a:t>391</a:t>
            </a:fld>
            <a:endParaRPr lang="fr-FR"/>
          </a:p>
        </p:txBody>
      </p:sp>
      <p:sp>
        <p:nvSpPr>
          <p:cNvPr id="9" name="Rectangle 10"/>
          <p:cNvSpPr txBox="1">
            <a:spLocks noChangeArrowheads="1"/>
          </p:cNvSpPr>
          <p:nvPr/>
        </p:nvSpPr>
        <p:spPr>
          <a:xfrm>
            <a:off x="1691680" y="260578"/>
            <a:ext cx="64087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La gratuité du produit culturel</a:t>
            </a:r>
          </a:p>
          <a:p>
            <a:r>
              <a:rPr lang="fr-FR" sz="2800" b="1" kern="0" dirty="0">
                <a:solidFill>
                  <a:schemeClr val="accent6">
                    <a:lumMod val="75000"/>
                  </a:schemeClr>
                </a:solidFill>
              </a:rPr>
              <a:t>faux débat mais vraie action-prix</a:t>
            </a:r>
          </a:p>
        </p:txBody>
      </p:sp>
      <p:pic>
        <p:nvPicPr>
          <p:cNvPr id="10" name="Image 9"/>
          <p:cNvPicPr/>
          <p:nvPr/>
        </p:nvPicPr>
        <p:blipFill rotWithShape="1">
          <a:blip r:embed="rId2"/>
          <a:srcRect l="48115" t="51754" r="28240" b="14429"/>
          <a:stretch/>
        </p:blipFill>
        <p:spPr bwMode="auto">
          <a:xfrm>
            <a:off x="1394485" y="1268760"/>
            <a:ext cx="7281203" cy="5184576"/>
          </a:xfrm>
          <a:prstGeom prst="rect">
            <a:avLst/>
          </a:prstGeom>
          <a:ln>
            <a:solidFill>
              <a:srgbClr val="000099"/>
            </a:solidFill>
          </a:ln>
          <a:extLst>
            <a:ext uri="{53640926-AAD7-44D8-BBD7-CCE9431645EC}">
              <a14:shadowObscured xmlns:a14="http://schemas.microsoft.com/office/drawing/2010/main"/>
            </a:ext>
          </a:extLst>
        </p:spPr>
      </p:pic>
      <p:pic>
        <p:nvPicPr>
          <p:cNvPr id="11"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332885"/>
      </p:ext>
    </p:extLst>
  </p:cSld>
  <p:clrMapOvr>
    <a:masterClrMapping/>
  </p:clrMapOvr>
  <p:transition spd="med">
    <p:randomBar/>
  </p:transition>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392</a:t>
            </a:fld>
            <a:endParaRPr lang="fr-FR" dirty="0"/>
          </a:p>
        </p:txBody>
      </p:sp>
      <p:sp>
        <p:nvSpPr>
          <p:cNvPr id="3" name="Espace réservé du contenu 2"/>
          <p:cNvSpPr txBox="1">
            <a:spLocks/>
          </p:cNvSpPr>
          <p:nvPr/>
        </p:nvSpPr>
        <p:spPr>
          <a:xfrm>
            <a:off x="182563" y="1125607"/>
            <a:ext cx="8799512" cy="525572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None/>
            </a:pPr>
            <a:r>
              <a:rPr lang="fr-FR" sz="1800" b="1" kern="0" dirty="0">
                <a:solidFill>
                  <a:schemeClr val="accent6">
                    <a:lumMod val="75000"/>
                  </a:schemeClr>
                </a:solidFill>
                <a:latin typeface="Arial" panose="020B0604020202020204" pitchFamily="34" charset="0"/>
                <a:cs typeface="Arial" panose="020B0604020202020204" pitchFamily="34" charset="0"/>
              </a:rPr>
              <a:t>Définition et enjeux du prix en marketing:</a:t>
            </a:r>
          </a:p>
          <a:p>
            <a:pPr marL="0" indent="0" algn="just">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Définition: </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Quantité d’argent nécessaire pour acquérir un bien </a:t>
            </a:r>
          </a:p>
          <a:p>
            <a:pPr marL="0" indent="0" algn="just">
              <a:buNone/>
            </a:pPr>
            <a:endParaRPr lang="fr-FR" sz="1000" b="1"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Enjeux: </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Le prix constitue une des </a:t>
            </a:r>
            <a:r>
              <a:rPr lang="fr-FR" sz="1800" b="1" kern="0" dirty="0">
                <a:solidFill>
                  <a:schemeClr val="accent6">
                    <a:lumMod val="75000"/>
                  </a:schemeClr>
                </a:solidFill>
                <a:latin typeface="Arial" panose="020B0604020202020204" pitchFamily="34" charset="0"/>
                <a:cs typeface="Arial" panose="020B0604020202020204" pitchFamily="34" charset="0"/>
              </a:rPr>
              <a:t>variables du mix </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La politique prix doit donc être en </a:t>
            </a:r>
            <a:r>
              <a:rPr lang="fr-FR" sz="1800" b="1" kern="0" dirty="0">
                <a:solidFill>
                  <a:schemeClr val="accent6">
                    <a:lumMod val="75000"/>
                  </a:schemeClr>
                </a:solidFill>
                <a:latin typeface="Arial" panose="020B0604020202020204" pitchFamily="34" charset="0"/>
                <a:cs typeface="Arial" panose="020B0604020202020204" pitchFamily="34" charset="0"/>
              </a:rPr>
              <a:t>cohérence</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avec les autres variables du mix</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Le prix est la </a:t>
            </a:r>
            <a:r>
              <a:rPr lang="fr-FR" sz="1800" b="1" kern="0" dirty="0">
                <a:solidFill>
                  <a:schemeClr val="accent6">
                    <a:lumMod val="75000"/>
                  </a:schemeClr>
                </a:solidFill>
                <a:latin typeface="Arial" panose="020B0604020202020204" pitchFamily="34" charset="0"/>
                <a:cs typeface="Arial" panose="020B0604020202020204" pitchFamily="34" charset="0"/>
              </a:rPr>
              <a:t>résultante d’un arbitrage complexe </a:t>
            </a:r>
            <a:r>
              <a:rPr lang="fr-FR" sz="1800" kern="0" dirty="0">
                <a:solidFill>
                  <a:schemeClr val="accent6">
                    <a:lumMod val="75000"/>
                  </a:schemeClr>
                </a:solidFill>
                <a:latin typeface="Arial" panose="020B0604020202020204" pitchFamily="34" charset="0"/>
                <a:cs typeface="Arial" panose="020B0604020202020204" pitchFamily="34" charset="0"/>
              </a:rPr>
              <a:t>entre objectif de </a:t>
            </a:r>
            <a:r>
              <a:rPr lang="fr-FR" sz="1800" b="1" kern="0" dirty="0">
                <a:solidFill>
                  <a:schemeClr val="accent6">
                    <a:lumMod val="75000"/>
                  </a:schemeClr>
                </a:solidFill>
                <a:latin typeface="Arial" panose="020B0604020202020204" pitchFamily="34" charset="0"/>
                <a:cs typeface="Arial" panose="020B0604020202020204" pitchFamily="34" charset="0"/>
              </a:rPr>
              <a:t>rentabilité   </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pour l’entreprise et prix </a:t>
            </a:r>
            <a:r>
              <a:rPr lang="fr-FR" sz="1800" b="1" kern="0" dirty="0">
                <a:solidFill>
                  <a:schemeClr val="accent6">
                    <a:lumMod val="75000"/>
                  </a:schemeClr>
                </a:solidFill>
                <a:latin typeface="Arial" panose="020B0604020202020204" pitchFamily="34" charset="0"/>
                <a:cs typeface="Arial" panose="020B0604020202020204" pitchFamily="34" charset="0"/>
              </a:rPr>
              <a:t>acceptable</a:t>
            </a:r>
            <a:r>
              <a:rPr lang="fr-FR" sz="1800" kern="0" dirty="0">
                <a:solidFill>
                  <a:schemeClr val="accent6">
                    <a:lumMod val="75000"/>
                  </a:schemeClr>
                </a:solidFill>
                <a:latin typeface="Arial" panose="020B0604020202020204" pitchFamily="34" charset="0"/>
                <a:cs typeface="Arial" panose="020B0604020202020204" pitchFamily="34" charset="0"/>
              </a:rPr>
              <a:t> pour le client</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Le prix envoie un </a:t>
            </a:r>
            <a:r>
              <a:rPr lang="fr-FR" sz="1800" b="1" kern="0" dirty="0">
                <a:solidFill>
                  <a:schemeClr val="accent6">
                    <a:lumMod val="75000"/>
                  </a:schemeClr>
                </a:solidFill>
                <a:latin typeface="Arial" panose="020B0604020202020204" pitchFamily="34" charset="0"/>
                <a:cs typeface="Arial" panose="020B0604020202020204" pitchFamily="34" charset="0"/>
              </a:rPr>
              <a:t>signal au consommateur </a:t>
            </a:r>
            <a:r>
              <a:rPr lang="fr-FR" sz="1800" kern="0" dirty="0">
                <a:solidFill>
                  <a:schemeClr val="accent6">
                    <a:lumMod val="75000"/>
                  </a:schemeClr>
                </a:solidFill>
                <a:latin typeface="Arial" panose="020B0604020202020204" pitchFamily="34" charset="0"/>
                <a:cs typeface="Arial" panose="020B0604020202020204" pitchFamily="34" charset="0"/>
              </a:rPr>
              <a:t>donc sa fixation est </a:t>
            </a:r>
            <a:r>
              <a:rPr lang="fr-FR" sz="1800" b="1" kern="0" dirty="0">
                <a:solidFill>
                  <a:schemeClr val="accent6">
                    <a:lumMod val="75000"/>
                  </a:schemeClr>
                </a:solidFill>
                <a:latin typeface="Arial" panose="020B0604020202020204" pitchFamily="34" charset="0"/>
                <a:cs typeface="Arial" panose="020B0604020202020204" pitchFamily="34" charset="0"/>
              </a:rPr>
              <a:t>stratégique</a:t>
            </a:r>
          </a:p>
          <a:p>
            <a:pPr>
              <a:buFont typeface="Wingdings" panose="05000000000000000000" pitchFamily="2" charset="2"/>
              <a:buChar char="v"/>
            </a:pPr>
            <a:endParaRPr lang="fr-FR" sz="2400" kern="0" dirty="0"/>
          </a:p>
          <a:p>
            <a:pPr marL="0" indent="0">
              <a:buFontTx/>
              <a:buNone/>
            </a:pPr>
            <a:endParaRPr lang="fr-FR" sz="2200" kern="0" dirty="0"/>
          </a:p>
          <a:p>
            <a:pPr marL="0" indent="0">
              <a:buFontTx/>
              <a:buNone/>
            </a:pPr>
            <a:endParaRPr lang="fr-FR" sz="2800" kern="0" dirty="0"/>
          </a:p>
        </p:txBody>
      </p:sp>
      <p:sp>
        <p:nvSpPr>
          <p:cNvPr id="4" name="Rectangle 10"/>
          <p:cNvSpPr txBox="1">
            <a:spLocks noChangeArrowheads="1"/>
          </p:cNvSpPr>
          <p:nvPr/>
        </p:nvSpPr>
        <p:spPr>
          <a:xfrm>
            <a:off x="2010569" y="392356"/>
            <a:ext cx="428962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61154"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1772816"/>
            <a:ext cx="2819400" cy="16192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6806161"/>
      </p:ext>
    </p:extLst>
  </p:cSld>
  <p:clrMapOvr>
    <a:masterClrMapping/>
  </p:clrMapOvr>
  <p:transition spd="med">
    <p:randomBar/>
  </p:transition>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393</a:t>
            </a:fld>
            <a:endParaRPr lang="fr-FR" dirty="0"/>
          </a:p>
        </p:txBody>
      </p:sp>
      <p:sp>
        <p:nvSpPr>
          <p:cNvPr id="3" name="Rectangle 10"/>
          <p:cNvSpPr txBox="1">
            <a:spLocks noChangeArrowheads="1"/>
          </p:cNvSpPr>
          <p:nvPr/>
        </p:nvSpPr>
        <p:spPr>
          <a:xfrm>
            <a:off x="2010569" y="392356"/>
            <a:ext cx="432593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8"/>
          <p:cNvSpPr txBox="1">
            <a:spLocks noChangeArrowheads="1"/>
          </p:cNvSpPr>
          <p:nvPr/>
        </p:nvSpPr>
        <p:spPr bwMode="auto">
          <a:xfrm>
            <a:off x="971550" y="13462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5" name="AutoShape 10"/>
          <p:cNvSpPr>
            <a:spLocks noChangeArrowheads="1"/>
          </p:cNvSpPr>
          <p:nvPr/>
        </p:nvSpPr>
        <p:spPr bwMode="auto">
          <a:xfrm rot="5400000">
            <a:off x="4284662" y="13652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9"/>
          <p:cNvSpPr txBox="1">
            <a:spLocks noChangeArrowheads="1"/>
          </p:cNvSpPr>
          <p:nvPr/>
        </p:nvSpPr>
        <p:spPr bwMode="auto">
          <a:xfrm>
            <a:off x="4716463" y="1316038"/>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relation du prix</a:t>
            </a:r>
          </a:p>
        </p:txBody>
      </p:sp>
      <p:sp>
        <p:nvSpPr>
          <p:cNvPr id="7" name="Titre 1"/>
          <p:cNvSpPr txBox="1">
            <a:spLocks/>
          </p:cNvSpPr>
          <p:nvPr/>
        </p:nvSpPr>
        <p:spPr>
          <a:xfrm>
            <a:off x="316707" y="1988841"/>
            <a:ext cx="8799512" cy="936104"/>
          </a:xfrm>
          <a:prstGeom prst="rect">
            <a:avLst/>
          </a:prstGeom>
          <a:noFill/>
          <a:ln>
            <a:noFill/>
          </a:ln>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457200" indent="-457200" algn="l">
              <a:spcBef>
                <a:spcPts val="1163"/>
              </a:spcBef>
            </a:pPr>
            <a:r>
              <a:rPr lang="fr-FR" sz="1800" b="1" kern="0" dirty="0">
                <a:solidFill>
                  <a:schemeClr val="accent6">
                    <a:lumMod val="75000"/>
                  </a:schemeClr>
                </a:solidFill>
              </a:rPr>
              <a:t>La relation entre le prix et le consommateur</a:t>
            </a:r>
          </a:p>
        </p:txBody>
      </p:sp>
      <p:sp>
        <p:nvSpPr>
          <p:cNvPr id="8" name="Espace réservé du contenu 2"/>
          <p:cNvSpPr txBox="1">
            <a:spLocks/>
          </p:cNvSpPr>
          <p:nvPr/>
        </p:nvSpPr>
        <p:spPr>
          <a:xfrm>
            <a:off x="350043" y="2780928"/>
            <a:ext cx="8229600" cy="122413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spcBef>
                <a:spcPts val="1168"/>
              </a:spcBef>
              <a:buFontTx/>
              <a:buNone/>
            </a:pPr>
            <a:r>
              <a:rPr lang="fr-FR" sz="1800" kern="0" dirty="0">
                <a:solidFill>
                  <a:srgbClr val="3333CC"/>
                </a:solidFill>
                <a:latin typeface="Arial" panose="020B0604020202020204" pitchFamily="34" charset="0"/>
                <a:cs typeface="Arial" panose="020B0604020202020204" pitchFamily="34" charset="0"/>
              </a:rPr>
              <a:t>- </a:t>
            </a:r>
            <a:r>
              <a:rPr lang="fr-FR" sz="1800" kern="0" dirty="0">
                <a:solidFill>
                  <a:schemeClr val="accent6">
                    <a:lumMod val="75000"/>
                  </a:schemeClr>
                </a:solidFill>
                <a:latin typeface="Arial" panose="020B0604020202020204" pitchFamily="34" charset="0"/>
                <a:cs typeface="Arial" panose="020B0604020202020204" pitchFamily="34" charset="0"/>
              </a:rPr>
              <a:t>L</a:t>
            </a:r>
            <a:r>
              <a:rPr lang="fr-FR" sz="1800" b="1" kern="0" dirty="0">
                <a:solidFill>
                  <a:schemeClr val="accent6">
                    <a:lumMod val="75000"/>
                  </a:schemeClr>
                </a:solidFill>
                <a:latin typeface="Arial" panose="020B0604020202020204" pitchFamily="34" charset="0"/>
                <a:cs typeface="Arial" panose="020B0604020202020204" pitchFamily="34" charset="0"/>
              </a:rPr>
              <a:t>’impact </a:t>
            </a:r>
            <a:r>
              <a:rPr lang="fr-FR" sz="1800" kern="0" dirty="0">
                <a:solidFill>
                  <a:schemeClr val="accent6">
                    <a:lumMod val="75000"/>
                  </a:schemeClr>
                </a:solidFill>
                <a:latin typeface="Arial" panose="020B0604020202020204" pitchFamily="34" charset="0"/>
                <a:cs typeface="Arial" panose="020B0604020202020204" pitchFamily="34" charset="0"/>
              </a:rPr>
              <a:t>du prix sur la</a:t>
            </a:r>
            <a:r>
              <a:rPr lang="fr-FR" sz="1800" b="1" kern="0" dirty="0">
                <a:solidFill>
                  <a:schemeClr val="accent6">
                    <a:lumMod val="75000"/>
                  </a:schemeClr>
                </a:solidFill>
                <a:latin typeface="Arial" panose="020B0604020202020204" pitchFamily="34" charset="0"/>
                <a:cs typeface="Arial" panose="020B0604020202020204" pitchFamily="34" charset="0"/>
              </a:rPr>
              <a:t> décision </a:t>
            </a:r>
            <a:r>
              <a:rPr lang="fr-FR" sz="1800" kern="0" dirty="0">
                <a:solidFill>
                  <a:schemeClr val="accent6">
                    <a:lumMod val="75000"/>
                  </a:schemeClr>
                </a:solidFill>
                <a:latin typeface="Arial" panose="020B0604020202020204" pitchFamily="34" charset="0"/>
                <a:cs typeface="Arial" panose="020B0604020202020204" pitchFamily="34" charset="0"/>
              </a:rPr>
              <a:t>d’achat du consommateur </a:t>
            </a: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Les prix de </a:t>
            </a:r>
            <a:r>
              <a:rPr lang="fr-FR" sz="1800" b="1" kern="0" dirty="0">
                <a:solidFill>
                  <a:schemeClr val="accent6">
                    <a:lumMod val="75000"/>
                  </a:schemeClr>
                </a:solidFill>
                <a:latin typeface="Arial" panose="020B0604020202020204" pitchFamily="34" charset="0"/>
                <a:cs typeface="Arial" panose="020B0604020202020204" pitchFamily="34" charset="0"/>
              </a:rPr>
              <a:t>référence</a:t>
            </a:r>
            <a:r>
              <a:rPr lang="fr-FR" sz="1800" kern="0" dirty="0">
                <a:solidFill>
                  <a:schemeClr val="accent6">
                    <a:lumMod val="75000"/>
                  </a:schemeClr>
                </a:solidFill>
                <a:latin typeface="Arial" panose="020B0604020202020204" pitchFamily="34" charset="0"/>
                <a:cs typeface="Arial" panose="020B0604020202020204" pitchFamily="34" charset="0"/>
              </a:rPr>
              <a:t> du consommateur</a:t>
            </a: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Les biais</a:t>
            </a:r>
            <a:r>
              <a:rPr lang="fr-FR" sz="1800" b="1" kern="0" dirty="0">
                <a:solidFill>
                  <a:schemeClr val="accent6">
                    <a:lumMod val="75000"/>
                  </a:schemeClr>
                </a:solidFill>
                <a:latin typeface="Arial" panose="020B0604020202020204" pitchFamily="34" charset="0"/>
                <a:cs typeface="Arial" panose="020B0604020202020204" pitchFamily="34" charset="0"/>
              </a:rPr>
              <a:t> psychologiques </a:t>
            </a:r>
            <a:r>
              <a:rPr lang="fr-FR" sz="1800" kern="0" dirty="0">
                <a:solidFill>
                  <a:schemeClr val="accent6">
                    <a:lumMod val="75000"/>
                  </a:schemeClr>
                </a:solidFill>
                <a:latin typeface="Arial" panose="020B0604020202020204" pitchFamily="34" charset="0"/>
                <a:cs typeface="Arial" panose="020B0604020202020204" pitchFamily="34" charset="0"/>
              </a:rPr>
              <a:t>du consommateur</a:t>
            </a:r>
            <a:endParaRPr lang="fr-FR" sz="2800" kern="0" dirty="0">
              <a:solidFill>
                <a:schemeClr val="accent6">
                  <a:lumMod val="75000"/>
                </a:schemeClr>
              </a:solidFill>
            </a:endParaRPr>
          </a:p>
        </p:txBody>
      </p:sp>
      <p:pic>
        <p:nvPicPr>
          <p:cNvPr id="562178"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920" y="4181074"/>
            <a:ext cx="2676525" cy="17145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79" name="Picture 3" descr="C:\Users\BLUEOFFICE\Desktop\imag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3392996"/>
            <a:ext cx="2064857" cy="104881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80" name="Picture 4" descr="C:\Users\BLUEOFFICE\Desktop\4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717" y="4257274"/>
            <a:ext cx="2933701" cy="15621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821629"/>
      </p:ext>
    </p:extLst>
  </p:cSld>
  <p:clrMapOvr>
    <a:masterClrMapping/>
  </p:clrMapOvr>
  <p:transition spd="med">
    <p:randomBar/>
  </p:transition>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394</a:t>
            </a:fld>
            <a:endParaRPr lang="fr-FR" dirty="0"/>
          </a:p>
        </p:txBody>
      </p:sp>
      <p:sp>
        <p:nvSpPr>
          <p:cNvPr id="3" name="Espace réservé du contenu 2"/>
          <p:cNvSpPr txBox="1">
            <a:spLocks/>
          </p:cNvSpPr>
          <p:nvPr/>
        </p:nvSpPr>
        <p:spPr>
          <a:xfrm>
            <a:off x="383771" y="2204864"/>
            <a:ext cx="8328378" cy="308945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spcBef>
                <a:spcPts val="1168"/>
              </a:spcBef>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t>
            </a:r>
            <a:r>
              <a:rPr lang="fr-FR" sz="1800" b="1" kern="0" dirty="0">
                <a:solidFill>
                  <a:schemeClr val="accent6">
                    <a:lumMod val="75000"/>
                  </a:schemeClr>
                </a:solidFill>
                <a:latin typeface="Arial" panose="020B0604020202020204" pitchFamily="34" charset="0"/>
                <a:cs typeface="Arial" panose="020B0604020202020204" pitchFamily="34" charset="0"/>
              </a:rPr>
              <a:t>’impact </a:t>
            </a:r>
            <a:r>
              <a:rPr lang="fr-FR" sz="1800" kern="0" dirty="0">
                <a:solidFill>
                  <a:schemeClr val="accent6">
                    <a:lumMod val="75000"/>
                  </a:schemeClr>
                </a:solidFill>
                <a:latin typeface="Arial" panose="020B0604020202020204" pitchFamily="34" charset="0"/>
                <a:cs typeface="Arial" panose="020B0604020202020204" pitchFamily="34" charset="0"/>
              </a:rPr>
              <a:t>du prix sur la </a:t>
            </a:r>
            <a:r>
              <a:rPr lang="fr-FR" sz="1800" b="1" kern="0" dirty="0">
                <a:solidFill>
                  <a:schemeClr val="accent6">
                    <a:lumMod val="75000"/>
                  </a:schemeClr>
                </a:solidFill>
                <a:latin typeface="Arial" panose="020B0604020202020204" pitchFamily="34" charset="0"/>
                <a:cs typeface="Arial" panose="020B0604020202020204" pitchFamily="34" charset="0"/>
              </a:rPr>
              <a:t>décision</a:t>
            </a:r>
            <a:r>
              <a:rPr lang="fr-FR" sz="1800" kern="0" dirty="0">
                <a:solidFill>
                  <a:schemeClr val="accent6">
                    <a:lumMod val="75000"/>
                  </a:schemeClr>
                </a:solidFill>
                <a:latin typeface="Arial" panose="020B0604020202020204" pitchFamily="34" charset="0"/>
                <a:cs typeface="Arial" panose="020B0604020202020204" pitchFamily="34" charset="0"/>
              </a:rPr>
              <a:t> d’achat du consommateur </a:t>
            </a:r>
          </a:p>
          <a:p>
            <a:pPr marL="0" lvl="1" indent="0">
              <a:spcBef>
                <a:spcPts val="1168"/>
              </a:spcBef>
              <a:buFontTx/>
              <a:buNone/>
            </a:pPr>
            <a:endParaRPr lang="fr-FR" sz="500" b="1" kern="0" dirty="0">
              <a:solidFill>
                <a:schemeClr val="accent6">
                  <a:lumMod val="75000"/>
                </a:schemeClr>
              </a:solidFill>
              <a:latin typeface="Arial" panose="020B0604020202020204" pitchFamily="34" charset="0"/>
              <a:cs typeface="Arial" panose="020B0604020202020204" pitchFamily="34" charset="0"/>
            </a:endParaRPr>
          </a:p>
          <a:p>
            <a:pPr marL="0" lvl="1" indent="0">
              <a:spcBef>
                <a:spcPts val="1168"/>
              </a:spcBef>
              <a:buNone/>
            </a:pPr>
            <a:r>
              <a:rPr lang="fr-FR" sz="1800" kern="0" dirty="0">
                <a:solidFill>
                  <a:schemeClr val="accent6">
                    <a:lumMod val="75000"/>
                  </a:schemeClr>
                </a:solidFill>
                <a:latin typeface="Arial" panose="020B0604020202020204" pitchFamily="34" charset="0"/>
                <a:cs typeface="Arial" panose="020B0604020202020204" pitchFamily="34" charset="0"/>
              </a:rPr>
              <a:t>- Résultat de l’enquête menée par TNS </a:t>
            </a:r>
            <a:r>
              <a:rPr lang="fr-FR" sz="1800" kern="0" dirty="0" err="1">
                <a:solidFill>
                  <a:schemeClr val="accent6">
                    <a:lumMod val="75000"/>
                  </a:schemeClr>
                </a:solidFill>
                <a:latin typeface="Arial" panose="020B0604020202020204" pitchFamily="34" charset="0"/>
                <a:cs typeface="Arial" panose="020B0604020202020204" pitchFamily="34" charset="0"/>
              </a:rPr>
              <a:t>Worldpanel</a:t>
            </a:r>
            <a:r>
              <a:rPr lang="fr-FR" sz="1800" kern="0" dirty="0">
                <a:solidFill>
                  <a:schemeClr val="accent6">
                    <a:lumMod val="75000"/>
                  </a:schemeClr>
                </a:solidFill>
                <a:latin typeface="Arial" panose="020B0604020202020204" pitchFamily="34" charset="0"/>
                <a:cs typeface="Arial" panose="020B0604020202020204" pitchFamily="34" charset="0"/>
              </a:rPr>
              <a:t> (2008)</a:t>
            </a:r>
          </a:p>
          <a:p>
            <a:pPr marL="0" lvl="1" indent="0">
              <a:spcBef>
                <a:spcPts val="1168"/>
              </a:spcBef>
              <a:buNone/>
            </a:pPr>
            <a:r>
              <a:rPr lang="fr-FR" sz="1800" kern="0" dirty="0">
                <a:solidFill>
                  <a:schemeClr val="accent6">
                    <a:lumMod val="75000"/>
                  </a:schemeClr>
                </a:solidFill>
                <a:latin typeface="Arial" panose="020B0604020202020204" pitchFamily="34" charset="0"/>
                <a:cs typeface="Arial" panose="020B0604020202020204" pitchFamily="34" charset="0"/>
              </a:rPr>
              <a:t>- Le degré d’importance que revêt le prix dans le processus d’achat est </a:t>
            </a:r>
            <a:r>
              <a:rPr lang="fr-FR" sz="1800" b="1" kern="0" dirty="0">
                <a:solidFill>
                  <a:schemeClr val="accent6">
                    <a:lumMod val="75000"/>
                  </a:schemeClr>
                </a:solidFill>
                <a:latin typeface="Arial" panose="020B0604020202020204" pitchFamily="34" charset="0"/>
                <a:cs typeface="Arial" panose="020B0604020202020204" pitchFamily="34" charset="0"/>
              </a:rPr>
              <a:t>variable</a:t>
            </a:r>
          </a:p>
          <a:p>
            <a:pPr marL="0" lvl="1" indent="0">
              <a:spcBef>
                <a:spcPts val="1168"/>
              </a:spcBef>
              <a:buNone/>
            </a:pPr>
            <a:r>
              <a:rPr lang="fr-FR" sz="1800" kern="0" dirty="0">
                <a:solidFill>
                  <a:schemeClr val="accent6">
                    <a:lumMod val="75000"/>
                  </a:schemeClr>
                </a:solidFill>
                <a:latin typeface="Arial" panose="020B0604020202020204" pitchFamily="34" charset="0"/>
                <a:cs typeface="Arial" panose="020B0604020202020204" pitchFamily="34" charset="0"/>
              </a:rPr>
              <a:t>- Perception variable d’un même consommateur par rapport au prix d’un produit</a:t>
            </a:r>
          </a:p>
          <a:p>
            <a:pPr marL="0" lvl="1" indent="0">
              <a:spcBef>
                <a:spcPts val="1168"/>
              </a:spcBef>
              <a:buNone/>
            </a:pPr>
            <a:r>
              <a:rPr lang="fr-FR" sz="1800" kern="0" dirty="0">
                <a:solidFill>
                  <a:schemeClr val="accent6">
                    <a:lumMod val="75000"/>
                  </a:schemeClr>
                </a:solidFill>
                <a:latin typeface="Arial" panose="020B0604020202020204" pitchFamily="34" charset="0"/>
                <a:cs typeface="Arial" panose="020B0604020202020204" pitchFamily="34" charset="0"/>
              </a:rPr>
              <a:t>- La sensibilité au prix </a:t>
            </a:r>
            <a:r>
              <a:rPr lang="fr-FR" sz="1800" b="1" kern="0" dirty="0">
                <a:solidFill>
                  <a:schemeClr val="accent6">
                    <a:lumMod val="75000"/>
                  </a:schemeClr>
                </a:solidFill>
                <a:latin typeface="Arial" panose="020B0604020202020204" pitchFamily="34" charset="0"/>
                <a:cs typeface="Arial" panose="020B0604020202020204" pitchFamily="34" charset="0"/>
              </a:rPr>
              <a:t>dépend de nombreux facteurs</a:t>
            </a:r>
          </a:p>
          <a:p>
            <a:pPr marL="0" lvl="1" indent="0">
              <a:spcBef>
                <a:spcPts val="1168"/>
              </a:spcBef>
              <a:buFontTx/>
              <a:buNone/>
            </a:pPr>
            <a:endParaRPr lang="fr-FR" b="1" kern="0" dirty="0"/>
          </a:p>
          <a:p>
            <a:pPr marL="0" lvl="1" indent="0">
              <a:spcBef>
                <a:spcPts val="1168"/>
              </a:spcBef>
              <a:buNone/>
            </a:pPr>
            <a:r>
              <a:rPr lang="fr-FR" b="1" dirty="0">
                <a:solidFill>
                  <a:srgbClr val="FF0000"/>
                </a:solidFill>
              </a:rPr>
              <a:t>           TNS </a:t>
            </a:r>
            <a:r>
              <a:rPr lang="fr-FR" b="1" dirty="0" err="1">
                <a:solidFill>
                  <a:srgbClr val="FF0000"/>
                </a:solidFill>
              </a:rPr>
              <a:t>Worldpanel</a:t>
            </a:r>
            <a:endParaRPr lang="fr-FR" b="1" dirty="0">
              <a:solidFill>
                <a:srgbClr val="FF0000"/>
              </a:solidFill>
            </a:endParaRPr>
          </a:p>
          <a:p>
            <a:pPr marL="0" lvl="1" indent="0">
              <a:spcBef>
                <a:spcPts val="1168"/>
              </a:spcBef>
              <a:buFontTx/>
              <a:buNone/>
            </a:pPr>
            <a:endParaRPr lang="fr-FR" b="1" kern="0" dirty="0"/>
          </a:p>
          <a:p>
            <a:pPr marL="0" indent="0" algn="just">
              <a:buFontTx/>
              <a:buNone/>
            </a:pPr>
            <a:endParaRPr lang="fr-FR" kern="0" dirty="0"/>
          </a:p>
          <a:p>
            <a:pPr marL="0" indent="0">
              <a:buFontTx/>
              <a:buNone/>
            </a:pPr>
            <a:endParaRPr lang="fr-FR" b="1" kern="0" dirty="0">
              <a:solidFill>
                <a:schemeClr val="accent2">
                  <a:lumMod val="50000"/>
                </a:schemeClr>
              </a:solidFill>
            </a:endParaRPr>
          </a:p>
        </p:txBody>
      </p:sp>
      <p:sp>
        <p:nvSpPr>
          <p:cNvPr id="4" name="Rectangle 10"/>
          <p:cNvSpPr txBox="1">
            <a:spLocks noChangeArrowheads="1"/>
          </p:cNvSpPr>
          <p:nvPr/>
        </p:nvSpPr>
        <p:spPr>
          <a:xfrm>
            <a:off x="2010569" y="392356"/>
            <a:ext cx="432593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64226" name="Picture 2" descr="C:\Users\BLUEOFFICE\Desktop\index.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3380" y="4531842"/>
            <a:ext cx="2725043" cy="204115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6" name="Text Box 8"/>
          <p:cNvSpPr txBox="1">
            <a:spLocks noChangeArrowheads="1"/>
          </p:cNvSpPr>
          <p:nvPr/>
        </p:nvSpPr>
        <p:spPr bwMode="auto">
          <a:xfrm>
            <a:off x="971550" y="13462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7" name="AutoShape 10"/>
          <p:cNvSpPr>
            <a:spLocks noChangeArrowheads="1"/>
          </p:cNvSpPr>
          <p:nvPr/>
        </p:nvSpPr>
        <p:spPr bwMode="auto">
          <a:xfrm rot="5400000">
            <a:off x="4284662" y="13652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8" name="Text Box 9"/>
          <p:cNvSpPr txBox="1">
            <a:spLocks noChangeArrowheads="1"/>
          </p:cNvSpPr>
          <p:nvPr/>
        </p:nvSpPr>
        <p:spPr bwMode="auto">
          <a:xfrm>
            <a:off x="4716463" y="1316038"/>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relation du prix</a:t>
            </a:r>
          </a:p>
        </p:txBody>
      </p:sp>
    </p:spTree>
    <p:extLst>
      <p:ext uri="{BB962C8B-B14F-4D97-AF65-F5344CB8AC3E}">
        <p14:creationId xmlns:p14="http://schemas.microsoft.com/office/powerpoint/2010/main" val="995546868"/>
      </p:ext>
    </p:extLst>
  </p:cSld>
  <p:clrMapOvr>
    <a:masterClrMapping/>
  </p:clrMapOvr>
  <p:transition spd="med">
    <p:randomBar/>
  </p:transition>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395</a:t>
            </a:fld>
            <a:endParaRPr lang="fr-FR" dirty="0"/>
          </a:p>
        </p:txBody>
      </p:sp>
      <p:sp>
        <p:nvSpPr>
          <p:cNvPr id="3" name="Espace réservé du contenu 2"/>
          <p:cNvSpPr txBox="1">
            <a:spLocks/>
          </p:cNvSpPr>
          <p:nvPr/>
        </p:nvSpPr>
        <p:spPr>
          <a:xfrm>
            <a:off x="350043" y="2492896"/>
            <a:ext cx="8229600" cy="2729409"/>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prix de </a:t>
            </a:r>
            <a:r>
              <a:rPr lang="fr-FR" sz="1800" b="1" kern="0" dirty="0">
                <a:solidFill>
                  <a:schemeClr val="accent6">
                    <a:lumMod val="75000"/>
                  </a:schemeClr>
                </a:solidFill>
                <a:latin typeface="Arial" panose="020B0604020202020204" pitchFamily="34" charset="0"/>
                <a:cs typeface="Arial" panose="020B0604020202020204" pitchFamily="34" charset="0"/>
              </a:rPr>
              <a:t>référence </a:t>
            </a:r>
            <a:r>
              <a:rPr lang="fr-FR" sz="1800" kern="0" dirty="0">
                <a:solidFill>
                  <a:schemeClr val="accent6">
                    <a:lumMod val="75000"/>
                  </a:schemeClr>
                </a:solidFill>
                <a:latin typeface="Arial" panose="020B0604020202020204" pitchFamily="34" charset="0"/>
                <a:cs typeface="Arial" panose="020B0604020202020204" pitchFamily="34" charset="0"/>
              </a:rPr>
              <a:t>du consommateur </a:t>
            </a:r>
          </a:p>
          <a:p>
            <a:pPr marL="0" indent="0" algn="just">
              <a:buFontTx/>
              <a:buNone/>
            </a:pPr>
            <a:endParaRPr lang="fr-FR" sz="1800" b="1" kern="0" dirty="0">
              <a:solidFill>
                <a:srgbClr val="3333CC"/>
              </a:solidFill>
              <a:latin typeface="Arial" panose="020B0604020202020204" pitchFamily="34" charset="0"/>
              <a:cs typeface="Arial" panose="020B0604020202020204" pitchFamily="34" charset="0"/>
            </a:endParaRP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Pour apprécier les produits, les comparer</a:t>
            </a:r>
            <a:r>
              <a:rPr lang="fr-FR" sz="1800" b="1" kern="0" dirty="0">
                <a:solidFill>
                  <a:schemeClr val="accent6">
                    <a:lumMod val="75000"/>
                  </a:schemeClr>
                </a:solidFill>
                <a:latin typeface="Arial" panose="020B0604020202020204" pitchFamily="34" charset="0"/>
                <a:cs typeface="Arial" panose="020B0604020202020204" pitchFamily="34" charset="0"/>
              </a:rPr>
              <a:t>, </a:t>
            </a:r>
            <a:r>
              <a:rPr lang="fr-FR" sz="1800" kern="0" dirty="0">
                <a:solidFill>
                  <a:schemeClr val="accent6">
                    <a:lumMod val="75000"/>
                  </a:schemeClr>
                </a:solidFill>
                <a:latin typeface="Arial" panose="020B0604020202020204" pitchFamily="34" charset="0"/>
                <a:cs typeface="Arial" panose="020B0604020202020204" pitchFamily="34" charset="0"/>
              </a:rPr>
              <a:t>le consommateur fait appel à son  </a:t>
            </a:r>
          </a:p>
          <a:p>
            <a:pPr marL="0" indent="0" algn="just">
              <a:buNone/>
            </a:pPr>
            <a:r>
              <a:rPr lang="fr-FR" sz="1800" b="1" kern="0" dirty="0">
                <a:solidFill>
                  <a:schemeClr val="accent6">
                    <a:lumMod val="75000"/>
                  </a:schemeClr>
                </a:solidFill>
                <a:latin typeface="Arial" panose="020B0604020202020204" pitchFamily="34" charset="0"/>
                <a:cs typeface="Arial" panose="020B0604020202020204" pitchFamily="34" charset="0"/>
              </a:rPr>
              <a:t>  observation et son expérience </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Le consommateur utilise des </a:t>
            </a:r>
            <a:r>
              <a:rPr lang="fr-FR" sz="1800" b="1" kern="0" dirty="0">
                <a:solidFill>
                  <a:schemeClr val="accent6">
                    <a:lumMod val="75000"/>
                  </a:schemeClr>
                </a:solidFill>
                <a:latin typeface="Arial" panose="020B0604020202020204" pitchFamily="34" charset="0"/>
                <a:cs typeface="Arial" panose="020B0604020202020204" pitchFamily="34" charset="0"/>
              </a:rPr>
              <a:t>prix de références </a:t>
            </a:r>
            <a:r>
              <a:rPr lang="fr-FR" sz="1200" kern="0" dirty="0">
                <a:solidFill>
                  <a:schemeClr val="accent6">
                    <a:lumMod val="75000"/>
                  </a:schemeClr>
                </a:solidFill>
                <a:latin typeface="Arial" panose="020B0604020202020204" pitchFamily="34" charset="0"/>
                <a:cs typeface="Arial" panose="020B0604020202020204" pitchFamily="34" charset="0"/>
              </a:rPr>
              <a:t>(</a:t>
            </a:r>
            <a:r>
              <a:rPr lang="fr-FR" sz="1200" kern="0" dirty="0" err="1">
                <a:solidFill>
                  <a:schemeClr val="accent6">
                    <a:lumMod val="75000"/>
                  </a:schemeClr>
                </a:solidFill>
                <a:latin typeface="Arial" panose="020B0604020202020204" pitchFamily="34" charset="0"/>
                <a:cs typeface="Arial" panose="020B0604020202020204" pitchFamily="34" charset="0"/>
              </a:rPr>
              <a:t>cf</a:t>
            </a:r>
            <a:r>
              <a:rPr lang="fr-FR" sz="1200" kern="0" dirty="0">
                <a:solidFill>
                  <a:schemeClr val="accent6">
                    <a:lumMod val="75000"/>
                  </a:schemeClr>
                </a:solidFill>
                <a:latin typeface="Arial" panose="020B0604020202020204" pitchFamily="34" charset="0"/>
                <a:cs typeface="Arial" panose="020B0604020202020204" pitchFamily="34" charset="0"/>
              </a:rPr>
              <a:t> diapositive suivante)</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Prix</a:t>
            </a:r>
            <a:r>
              <a:rPr lang="fr-FR" sz="1800" kern="0" dirty="0">
                <a:solidFill>
                  <a:schemeClr val="accent6">
                    <a:lumMod val="75000"/>
                  </a:schemeClr>
                </a:solidFill>
                <a:latin typeface="Arial" panose="020B0604020202020204" pitchFamily="34" charset="0"/>
                <a:cs typeface="Arial" panose="020B0604020202020204" pitchFamily="34" charset="0"/>
              </a:rPr>
              <a:t> de références </a:t>
            </a:r>
            <a:r>
              <a:rPr lang="fr-FR" sz="1800" b="1" kern="0" dirty="0">
                <a:solidFill>
                  <a:schemeClr val="accent6">
                    <a:lumMod val="75000"/>
                  </a:schemeClr>
                </a:solidFill>
                <a:latin typeface="Arial" panose="020B0604020202020204" pitchFamily="34" charset="0"/>
                <a:cs typeface="Arial" panose="020B0604020202020204" pitchFamily="34" charset="0"/>
              </a:rPr>
              <a:t>externes</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Prix</a:t>
            </a:r>
            <a:r>
              <a:rPr lang="fr-FR" sz="1800" kern="0" dirty="0">
                <a:solidFill>
                  <a:schemeClr val="accent6">
                    <a:lumMod val="75000"/>
                  </a:schemeClr>
                </a:solidFill>
                <a:latin typeface="Arial" panose="020B0604020202020204" pitchFamily="34" charset="0"/>
                <a:cs typeface="Arial" panose="020B0604020202020204" pitchFamily="34" charset="0"/>
              </a:rPr>
              <a:t> de référence </a:t>
            </a:r>
            <a:r>
              <a:rPr lang="fr-FR" sz="1800" b="1" kern="0" dirty="0">
                <a:solidFill>
                  <a:schemeClr val="accent6">
                    <a:lumMod val="75000"/>
                  </a:schemeClr>
                </a:solidFill>
                <a:latin typeface="Arial" panose="020B0604020202020204" pitchFamily="34" charset="0"/>
                <a:cs typeface="Arial" panose="020B0604020202020204" pitchFamily="34" charset="0"/>
              </a:rPr>
              <a:t>internes</a:t>
            </a:r>
          </a:p>
          <a:p>
            <a:pPr marL="0" indent="0" algn="just">
              <a:buFontTx/>
              <a:buNone/>
            </a:pPr>
            <a:endParaRPr lang="fr-FR" kern="0" dirty="0">
              <a:solidFill>
                <a:schemeClr val="accent6">
                  <a:lumMod val="75000"/>
                </a:schemeClr>
              </a:solidFill>
            </a:endParaRPr>
          </a:p>
          <a:p>
            <a:pPr marL="0" indent="0">
              <a:buFontTx/>
              <a:buNone/>
            </a:pPr>
            <a:endParaRPr lang="fr-FR" b="1" kern="0" dirty="0">
              <a:solidFill>
                <a:schemeClr val="accent2">
                  <a:lumMod val="50000"/>
                </a:schemeClr>
              </a:solidFill>
            </a:endParaRPr>
          </a:p>
        </p:txBody>
      </p:sp>
      <p:sp>
        <p:nvSpPr>
          <p:cNvPr id="4" name="Rectangle 10"/>
          <p:cNvSpPr txBox="1">
            <a:spLocks noChangeArrowheads="1"/>
          </p:cNvSpPr>
          <p:nvPr/>
        </p:nvSpPr>
        <p:spPr>
          <a:xfrm>
            <a:off x="2010569" y="392356"/>
            <a:ext cx="450564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8"/>
          <p:cNvSpPr txBox="1">
            <a:spLocks noChangeArrowheads="1"/>
          </p:cNvSpPr>
          <p:nvPr/>
        </p:nvSpPr>
        <p:spPr bwMode="auto">
          <a:xfrm>
            <a:off x="971550" y="13462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6" name="AutoShape 10"/>
          <p:cNvSpPr>
            <a:spLocks noChangeArrowheads="1"/>
          </p:cNvSpPr>
          <p:nvPr/>
        </p:nvSpPr>
        <p:spPr bwMode="auto">
          <a:xfrm rot="5400000">
            <a:off x="4284662" y="13652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9"/>
          <p:cNvSpPr txBox="1">
            <a:spLocks noChangeArrowheads="1"/>
          </p:cNvSpPr>
          <p:nvPr/>
        </p:nvSpPr>
        <p:spPr bwMode="auto">
          <a:xfrm>
            <a:off x="4716463" y="1316038"/>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relation du prix</a:t>
            </a:r>
          </a:p>
        </p:txBody>
      </p:sp>
    </p:spTree>
    <p:extLst>
      <p:ext uri="{BB962C8B-B14F-4D97-AF65-F5344CB8AC3E}">
        <p14:creationId xmlns:p14="http://schemas.microsoft.com/office/powerpoint/2010/main" val="1318823392"/>
      </p:ext>
    </p:extLst>
  </p:cSld>
  <p:clrMapOvr>
    <a:masterClrMapping/>
  </p:clrMapOvr>
  <p:transition spd="med">
    <p:randomBar/>
  </p:transition>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396</a:t>
            </a:fld>
            <a:endParaRPr lang="fr-FR" dirty="0"/>
          </a:p>
        </p:txBody>
      </p:sp>
      <p:graphicFrame>
        <p:nvGraphicFramePr>
          <p:cNvPr id="3" name="Tableau 2"/>
          <p:cNvGraphicFramePr>
            <a:graphicFrameLocks noGrp="1"/>
          </p:cNvGraphicFramePr>
          <p:nvPr>
            <p:extLst>
              <p:ext uri="{D42A27DB-BD31-4B8C-83A1-F6EECF244321}">
                <p14:modId xmlns:p14="http://schemas.microsoft.com/office/powerpoint/2010/main" val="88291099"/>
              </p:ext>
            </p:extLst>
          </p:nvPr>
        </p:nvGraphicFramePr>
        <p:xfrm>
          <a:off x="323528" y="764704"/>
          <a:ext cx="8178894" cy="5705159"/>
        </p:xfrm>
        <a:graphic>
          <a:graphicData uri="http://schemas.openxmlformats.org/drawingml/2006/table">
            <a:tbl>
              <a:tblPr firstRow="1" firstCol="1" bandRow="1">
                <a:tableStyleId>{5C22544A-7EE6-4342-B048-85BDC9FD1C3A}</a:tableStyleId>
              </a:tblPr>
              <a:tblGrid>
                <a:gridCol w="4089447">
                  <a:extLst>
                    <a:ext uri="{9D8B030D-6E8A-4147-A177-3AD203B41FA5}">
                      <a16:colId xmlns:a16="http://schemas.microsoft.com/office/drawing/2014/main" val="20000"/>
                    </a:ext>
                  </a:extLst>
                </a:gridCol>
                <a:gridCol w="4089447">
                  <a:extLst>
                    <a:ext uri="{9D8B030D-6E8A-4147-A177-3AD203B41FA5}">
                      <a16:colId xmlns:a16="http://schemas.microsoft.com/office/drawing/2014/main" val="20001"/>
                    </a:ext>
                  </a:extLst>
                </a:gridCol>
              </a:tblGrid>
              <a:tr h="293497">
                <a:tc>
                  <a:txBody>
                    <a:bodyPr/>
                    <a:lstStyle/>
                    <a:p>
                      <a:pPr algn="ctr">
                        <a:lnSpc>
                          <a:spcPct val="107000"/>
                        </a:lnSpc>
                        <a:spcAft>
                          <a:spcPts val="0"/>
                        </a:spcAft>
                        <a:tabLst>
                          <a:tab pos="695325" algn="l"/>
                        </a:tabLst>
                      </a:pPr>
                      <a:r>
                        <a:rPr lang="fr-FR" sz="1800" dirty="0">
                          <a:solidFill>
                            <a:schemeClr val="accent6">
                              <a:lumMod val="75000"/>
                            </a:schemeClr>
                          </a:solidFill>
                          <a:effectLst/>
                          <a:latin typeface="+mn-lt"/>
                          <a:cs typeface="Aharoni" panose="02010803020104030203" pitchFamily="2" charset="-79"/>
                        </a:rPr>
                        <a:t>Prix de référence </a:t>
                      </a:r>
                      <a:r>
                        <a:rPr lang="fr-FR" sz="1800" b="1" dirty="0">
                          <a:solidFill>
                            <a:schemeClr val="accent6">
                              <a:lumMod val="75000"/>
                            </a:schemeClr>
                          </a:solidFill>
                          <a:effectLst/>
                          <a:latin typeface="+mn-lt"/>
                          <a:cs typeface="Aharoni" panose="02010803020104030203" pitchFamily="2" charset="-79"/>
                        </a:rPr>
                        <a:t>du </a:t>
                      </a:r>
                      <a:r>
                        <a:rPr lang="fr-FR" sz="1800" b="0" dirty="0">
                          <a:ln>
                            <a:solidFill>
                              <a:srgbClr val="333399"/>
                            </a:solidFill>
                          </a:ln>
                          <a:solidFill>
                            <a:schemeClr val="accent6">
                              <a:lumMod val="75000"/>
                            </a:schemeClr>
                          </a:solidFill>
                          <a:effectLst/>
                          <a:latin typeface="+mn-lt"/>
                          <a:cs typeface="Aharoni" panose="02010803020104030203" pitchFamily="2" charset="-79"/>
                        </a:rPr>
                        <a:t>consommateur</a:t>
                      </a:r>
                      <a:endParaRPr lang="fr-FR" sz="1800" b="0" dirty="0">
                        <a:ln>
                          <a:solidFill>
                            <a:srgbClr val="333399"/>
                          </a:solidFill>
                        </a:ln>
                        <a:solidFill>
                          <a:schemeClr val="accent6">
                            <a:lumMod val="75000"/>
                          </a:schemeClr>
                        </a:solidFill>
                        <a:effectLst/>
                        <a:latin typeface="+mn-lt"/>
                        <a:ea typeface="Calibri" panose="020F0502020204030204" pitchFamily="34" charset="0"/>
                        <a:cs typeface="Aharoni" panose="02010803020104030203" pitchFamily="2" charset="-79"/>
                      </a:endParaRPr>
                    </a:p>
                  </a:txBody>
                  <a:tcPr marL="68580" marR="68580" marT="0" marB="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accent1"/>
                    </a:solidFill>
                  </a:tcPr>
                </a:tc>
                <a:tc>
                  <a:txBody>
                    <a:bodyPr/>
                    <a:lstStyle/>
                    <a:p>
                      <a:pPr algn="ctr">
                        <a:lnSpc>
                          <a:spcPct val="107000"/>
                        </a:lnSpc>
                        <a:spcAft>
                          <a:spcPts val="0"/>
                        </a:spcAft>
                        <a:tabLst>
                          <a:tab pos="695325" algn="l"/>
                        </a:tabLst>
                      </a:pPr>
                      <a:r>
                        <a:rPr lang="fr-FR" sz="1800" dirty="0">
                          <a:solidFill>
                            <a:schemeClr val="accent6">
                              <a:lumMod val="75000"/>
                            </a:schemeClr>
                          </a:solidFill>
                          <a:effectLst/>
                          <a:latin typeface="+mn-lt"/>
                          <a:cs typeface="Aharoni" panose="02010803020104030203" pitchFamily="2" charset="-79"/>
                        </a:rPr>
                        <a:t>Définition</a:t>
                      </a:r>
                      <a:endParaRPr lang="fr-FR" sz="1800" dirty="0">
                        <a:solidFill>
                          <a:schemeClr val="accent6">
                            <a:lumMod val="75000"/>
                          </a:schemeClr>
                        </a:solidFill>
                        <a:effectLst/>
                        <a:latin typeface="+mn-lt"/>
                        <a:ea typeface="Calibri" panose="020F0502020204030204" pitchFamily="34" charset="0"/>
                        <a:cs typeface="Aharoni" panose="02010803020104030203" pitchFamily="2" charset="-79"/>
                      </a:endParaRPr>
                    </a:p>
                  </a:txBody>
                  <a:tcPr marL="68580" marR="68580" marT="0" marB="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solidFill>
                  </a:tcPr>
                </a:tc>
                <a:extLst>
                  <a:ext uri="{0D108BD9-81ED-4DB2-BD59-A6C34878D82A}">
                    <a16:rowId xmlns:a16="http://schemas.microsoft.com/office/drawing/2014/main" val="10000"/>
                  </a:ext>
                </a:extLst>
              </a:tr>
              <a:tr h="2752111">
                <a:tc>
                  <a:txBody>
                    <a:bodyPr/>
                    <a:lstStyle/>
                    <a:p>
                      <a:pPr algn="ctr">
                        <a:lnSpc>
                          <a:spcPct val="107000"/>
                        </a:lnSpc>
                        <a:spcAft>
                          <a:spcPts val="0"/>
                        </a:spcAft>
                        <a:tabLst>
                          <a:tab pos="695325" algn="l"/>
                        </a:tabLst>
                      </a:pPr>
                      <a:r>
                        <a:rPr lang="fr-FR" sz="1800" b="1" dirty="0">
                          <a:solidFill>
                            <a:schemeClr val="accent6">
                              <a:lumMod val="75000"/>
                            </a:schemeClr>
                          </a:solidFill>
                          <a:effectLst/>
                          <a:latin typeface="+mn-lt"/>
                          <a:cs typeface="Aharoni" panose="02010803020104030203" pitchFamily="2" charset="-79"/>
                        </a:rPr>
                        <a:t> </a:t>
                      </a:r>
                    </a:p>
                    <a:p>
                      <a:pPr algn="ctr">
                        <a:lnSpc>
                          <a:spcPct val="107000"/>
                        </a:lnSpc>
                        <a:spcAft>
                          <a:spcPts val="0"/>
                        </a:spcAft>
                        <a:tabLst>
                          <a:tab pos="695325" algn="l"/>
                        </a:tabLst>
                      </a:pPr>
                      <a:endParaRPr lang="fr-FR" sz="1800" b="1" dirty="0">
                        <a:solidFill>
                          <a:schemeClr val="accent6">
                            <a:lumMod val="75000"/>
                          </a:schemeClr>
                        </a:solidFill>
                        <a:effectLst/>
                        <a:latin typeface="+mn-lt"/>
                        <a:cs typeface="Aharoni" panose="02010803020104030203" pitchFamily="2" charset="-79"/>
                      </a:endParaRPr>
                    </a:p>
                    <a:p>
                      <a:pPr algn="ctr">
                        <a:lnSpc>
                          <a:spcPct val="107000"/>
                        </a:lnSpc>
                        <a:spcAft>
                          <a:spcPts val="0"/>
                        </a:spcAft>
                        <a:tabLst>
                          <a:tab pos="695325" algn="l"/>
                        </a:tabLst>
                      </a:pPr>
                      <a:endParaRPr lang="fr-FR" sz="1800" b="1" dirty="0">
                        <a:solidFill>
                          <a:schemeClr val="accent6">
                            <a:lumMod val="75000"/>
                          </a:schemeClr>
                        </a:solidFill>
                        <a:effectLst/>
                        <a:latin typeface="+mn-lt"/>
                        <a:cs typeface="Aharoni" panose="02010803020104030203" pitchFamily="2" charset="-79"/>
                      </a:endParaRPr>
                    </a:p>
                    <a:p>
                      <a:pPr algn="ctr">
                        <a:lnSpc>
                          <a:spcPct val="107000"/>
                        </a:lnSpc>
                        <a:spcAft>
                          <a:spcPts val="0"/>
                        </a:spcAft>
                        <a:tabLst>
                          <a:tab pos="695325" algn="l"/>
                        </a:tabLst>
                      </a:pPr>
                      <a:endParaRPr lang="fr-FR" sz="1800" b="1" dirty="0">
                        <a:solidFill>
                          <a:schemeClr val="accent6">
                            <a:lumMod val="75000"/>
                          </a:schemeClr>
                        </a:solidFill>
                        <a:effectLst/>
                        <a:latin typeface="+mn-lt"/>
                        <a:cs typeface="Aharoni" panose="02010803020104030203" pitchFamily="2" charset="-79"/>
                      </a:endParaRPr>
                    </a:p>
                    <a:p>
                      <a:pPr algn="ctr">
                        <a:lnSpc>
                          <a:spcPct val="107000"/>
                        </a:lnSpc>
                        <a:spcAft>
                          <a:spcPts val="0"/>
                        </a:spcAft>
                        <a:tabLst>
                          <a:tab pos="695325" algn="l"/>
                        </a:tabLst>
                      </a:pPr>
                      <a:r>
                        <a:rPr lang="fr-FR" sz="1800" b="1" dirty="0">
                          <a:solidFill>
                            <a:schemeClr val="accent6">
                              <a:lumMod val="75000"/>
                            </a:schemeClr>
                          </a:solidFill>
                          <a:effectLst/>
                          <a:latin typeface="+mn-lt"/>
                          <a:cs typeface="Aharoni" panose="02010803020104030203" pitchFamily="2" charset="-79"/>
                        </a:rPr>
                        <a:t>Prix de référence externes</a:t>
                      </a:r>
                      <a:endParaRPr lang="fr-FR" sz="1800" b="1" dirty="0">
                        <a:solidFill>
                          <a:schemeClr val="accent6">
                            <a:lumMod val="75000"/>
                          </a:schemeClr>
                        </a:solidFill>
                        <a:effectLst/>
                        <a:latin typeface="+mn-lt"/>
                        <a:ea typeface="Calibri" panose="020F0502020204030204" pitchFamily="34" charset="0"/>
                        <a:cs typeface="Aharoni" panose="02010803020104030203" pitchFamily="2" charset="-79"/>
                      </a:endParaRPr>
                    </a:p>
                  </a:txBody>
                  <a:tcPr marL="68580" marR="68580" marT="0" marB="0">
                    <a:lnL w="12700" cap="flat" cmpd="sng" algn="ctr">
                      <a:solidFill>
                        <a:schemeClr val="tx1"/>
                      </a:solidFill>
                      <a:prstDash val="solid"/>
                      <a:round/>
                      <a:headEnd type="none" w="med" len="med"/>
                      <a:tailEnd type="none" w="med" len="med"/>
                    </a:lnL>
                    <a:solidFill>
                      <a:schemeClr val="accent1"/>
                    </a:solidFill>
                  </a:tcPr>
                </a:tc>
                <a:tc>
                  <a:txBody>
                    <a:bodyPr/>
                    <a:lstStyle/>
                    <a:p>
                      <a:pPr>
                        <a:lnSpc>
                          <a:spcPct val="107000"/>
                        </a:lnSpc>
                        <a:spcAft>
                          <a:spcPts val="0"/>
                        </a:spcAft>
                        <a:tabLst>
                          <a:tab pos="695325" algn="l"/>
                        </a:tabLst>
                      </a:pPr>
                      <a:r>
                        <a:rPr lang="fr-FR" sz="1600" b="1" dirty="0">
                          <a:solidFill>
                            <a:schemeClr val="accent6">
                              <a:lumMod val="75000"/>
                            </a:schemeClr>
                          </a:solidFill>
                          <a:effectLst/>
                        </a:rPr>
                        <a:t>Ce sont les prix existants dans l’environnement du consommateur</a:t>
                      </a:r>
                      <a:r>
                        <a:rPr lang="fr-FR" sz="1600" b="0" dirty="0">
                          <a:solidFill>
                            <a:schemeClr val="accent6">
                              <a:lumMod val="75000"/>
                            </a:schemeClr>
                          </a:solidFill>
                          <a:effectLst/>
                        </a:rPr>
                        <a:t>, et qu’il utilise comme éléments de comparaison d’une offre de prix (basés</a:t>
                      </a:r>
                      <a:r>
                        <a:rPr lang="fr-FR" sz="1600" b="0" baseline="0" dirty="0">
                          <a:solidFill>
                            <a:schemeClr val="accent6">
                              <a:lumMod val="75000"/>
                            </a:schemeClr>
                          </a:solidFill>
                          <a:effectLst/>
                        </a:rPr>
                        <a:t> sur l’observation)</a:t>
                      </a:r>
                      <a:r>
                        <a:rPr lang="fr-FR" sz="1600" b="0" dirty="0">
                          <a:solidFill>
                            <a:schemeClr val="accent6">
                              <a:lumMod val="75000"/>
                            </a:schemeClr>
                          </a:solidFill>
                          <a:effectLst/>
                        </a:rPr>
                        <a:t> </a:t>
                      </a:r>
                      <a:r>
                        <a:rPr lang="fr-FR" sz="1600" b="1" dirty="0">
                          <a:solidFill>
                            <a:schemeClr val="accent6">
                              <a:lumMod val="75000"/>
                            </a:schemeClr>
                          </a:solidFill>
                          <a:effectLst/>
                        </a:rPr>
                        <a:t>:</a:t>
                      </a:r>
                    </a:p>
                    <a:p>
                      <a:pPr>
                        <a:lnSpc>
                          <a:spcPct val="107000"/>
                        </a:lnSpc>
                        <a:spcAft>
                          <a:spcPts val="0"/>
                        </a:spcAft>
                        <a:tabLst>
                          <a:tab pos="695325" algn="l"/>
                        </a:tabLst>
                      </a:pPr>
                      <a:r>
                        <a:rPr lang="fr-FR" sz="1600" dirty="0">
                          <a:solidFill>
                            <a:schemeClr val="accent6">
                              <a:lumMod val="75000"/>
                            </a:schemeClr>
                          </a:solidFill>
                          <a:effectLst/>
                        </a:rPr>
                        <a:t>- prix d’une </a:t>
                      </a:r>
                      <a:r>
                        <a:rPr lang="fr-FR" sz="1600" b="1" dirty="0">
                          <a:solidFill>
                            <a:schemeClr val="accent6">
                              <a:lumMod val="75000"/>
                            </a:schemeClr>
                          </a:solidFill>
                          <a:effectLst/>
                        </a:rPr>
                        <a:t>publicité</a:t>
                      </a:r>
                    </a:p>
                    <a:p>
                      <a:pPr>
                        <a:lnSpc>
                          <a:spcPct val="107000"/>
                        </a:lnSpc>
                        <a:spcAft>
                          <a:spcPts val="0"/>
                        </a:spcAft>
                        <a:tabLst>
                          <a:tab pos="695325" algn="l"/>
                        </a:tabLst>
                      </a:pPr>
                      <a:r>
                        <a:rPr lang="fr-FR" sz="1600" dirty="0">
                          <a:solidFill>
                            <a:schemeClr val="accent6">
                              <a:lumMod val="75000"/>
                            </a:schemeClr>
                          </a:solidFill>
                          <a:effectLst/>
                        </a:rPr>
                        <a:t>- prix dans un </a:t>
                      </a:r>
                      <a:r>
                        <a:rPr lang="fr-FR" sz="1600" b="1" dirty="0">
                          <a:solidFill>
                            <a:schemeClr val="accent6">
                              <a:lumMod val="75000"/>
                            </a:schemeClr>
                          </a:solidFill>
                          <a:effectLst/>
                        </a:rPr>
                        <a:t>point de vente </a:t>
                      </a:r>
                      <a:r>
                        <a:rPr lang="fr-FR" sz="1600" dirty="0">
                          <a:solidFill>
                            <a:schemeClr val="accent6">
                              <a:lumMod val="75000"/>
                            </a:schemeClr>
                          </a:solidFill>
                          <a:effectLst/>
                        </a:rPr>
                        <a:t>au moment  </a:t>
                      </a:r>
                    </a:p>
                    <a:p>
                      <a:pPr>
                        <a:lnSpc>
                          <a:spcPct val="107000"/>
                        </a:lnSpc>
                        <a:spcAft>
                          <a:spcPts val="0"/>
                        </a:spcAft>
                        <a:tabLst>
                          <a:tab pos="695325" algn="l"/>
                        </a:tabLst>
                      </a:pPr>
                      <a:r>
                        <a:rPr lang="fr-FR" sz="1600" dirty="0">
                          <a:solidFill>
                            <a:schemeClr val="accent6">
                              <a:lumMod val="75000"/>
                            </a:schemeClr>
                          </a:solidFill>
                          <a:effectLst/>
                        </a:rPr>
                        <a:t>d’un achat</a:t>
                      </a:r>
                    </a:p>
                    <a:p>
                      <a:pPr>
                        <a:lnSpc>
                          <a:spcPct val="107000"/>
                        </a:lnSpc>
                        <a:spcAft>
                          <a:spcPts val="0"/>
                        </a:spcAft>
                        <a:tabLst>
                          <a:tab pos="695325" algn="l"/>
                        </a:tabLst>
                      </a:pPr>
                      <a:r>
                        <a:rPr lang="fr-FR" sz="1600" dirty="0">
                          <a:solidFill>
                            <a:schemeClr val="accent6">
                              <a:lumMod val="75000"/>
                            </a:schemeClr>
                          </a:solidFill>
                          <a:effectLst/>
                        </a:rPr>
                        <a:t>- </a:t>
                      </a:r>
                      <a:r>
                        <a:rPr lang="fr-FR" sz="1600" b="1" dirty="0">
                          <a:solidFill>
                            <a:schemeClr val="accent6">
                              <a:lumMod val="75000"/>
                            </a:schemeClr>
                          </a:solidFill>
                          <a:effectLst/>
                        </a:rPr>
                        <a:t>prix barrés </a:t>
                      </a:r>
                      <a:r>
                        <a:rPr lang="fr-FR" sz="1600" dirty="0">
                          <a:solidFill>
                            <a:schemeClr val="accent6">
                              <a:lumMod val="75000"/>
                            </a:schemeClr>
                          </a:solidFill>
                          <a:effectLst/>
                        </a:rPr>
                        <a:t>dans le cas d’une promotion</a:t>
                      </a:r>
                    </a:p>
                    <a:p>
                      <a:pPr>
                        <a:lnSpc>
                          <a:spcPct val="107000"/>
                        </a:lnSpc>
                        <a:spcAft>
                          <a:spcPts val="0"/>
                        </a:spcAft>
                        <a:tabLst>
                          <a:tab pos="695325" algn="l"/>
                        </a:tabLst>
                      </a:pPr>
                      <a:r>
                        <a:rPr lang="fr-FR" sz="1600" i="1" dirty="0">
                          <a:solidFill>
                            <a:schemeClr val="accent6">
                              <a:lumMod val="75000"/>
                            </a:schemeClr>
                          </a:solidFill>
                          <a:effectLst/>
                        </a:rPr>
                        <a:t>NB : appelés parfois prix contextuels</a:t>
                      </a:r>
                      <a:endParaRPr lang="fr-FR" sz="1600" i="1"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chemeClr val="tx1"/>
                      </a:solidFill>
                      <a:prstDash val="solid"/>
                      <a:round/>
                      <a:headEnd type="none" w="med" len="med"/>
                      <a:tailEnd type="none" w="med" len="med"/>
                    </a:lnR>
                    <a:solidFill>
                      <a:schemeClr val="bg1"/>
                    </a:solidFill>
                  </a:tcPr>
                </a:tc>
                <a:extLst>
                  <a:ext uri="{0D108BD9-81ED-4DB2-BD59-A6C34878D82A}">
                    <a16:rowId xmlns:a16="http://schemas.microsoft.com/office/drawing/2014/main" val="10001"/>
                  </a:ext>
                </a:extLst>
              </a:tr>
              <a:tr h="2659551">
                <a:tc>
                  <a:txBody>
                    <a:bodyPr/>
                    <a:lstStyle/>
                    <a:p>
                      <a:pPr algn="ctr">
                        <a:lnSpc>
                          <a:spcPct val="107000"/>
                        </a:lnSpc>
                        <a:spcAft>
                          <a:spcPts val="0"/>
                        </a:spcAft>
                        <a:tabLst>
                          <a:tab pos="695325" algn="l"/>
                        </a:tabLst>
                      </a:pPr>
                      <a:endParaRPr lang="fr-FR" sz="1800" b="1" dirty="0">
                        <a:solidFill>
                          <a:schemeClr val="accent6">
                            <a:lumMod val="75000"/>
                          </a:schemeClr>
                        </a:solidFill>
                        <a:effectLst/>
                        <a:latin typeface="+mn-lt"/>
                        <a:cs typeface="Aharoni" panose="02010803020104030203" pitchFamily="2" charset="-79"/>
                      </a:endParaRPr>
                    </a:p>
                    <a:p>
                      <a:pPr algn="ctr">
                        <a:lnSpc>
                          <a:spcPct val="107000"/>
                        </a:lnSpc>
                        <a:spcAft>
                          <a:spcPts val="0"/>
                        </a:spcAft>
                        <a:tabLst>
                          <a:tab pos="695325" algn="l"/>
                        </a:tabLst>
                      </a:pPr>
                      <a:endParaRPr lang="fr-FR" sz="1800" b="1" dirty="0">
                        <a:solidFill>
                          <a:schemeClr val="accent6">
                            <a:lumMod val="75000"/>
                          </a:schemeClr>
                        </a:solidFill>
                        <a:effectLst/>
                        <a:latin typeface="+mn-lt"/>
                        <a:cs typeface="Aharoni" panose="02010803020104030203" pitchFamily="2" charset="-79"/>
                      </a:endParaRPr>
                    </a:p>
                    <a:p>
                      <a:pPr algn="ctr">
                        <a:lnSpc>
                          <a:spcPct val="107000"/>
                        </a:lnSpc>
                        <a:spcAft>
                          <a:spcPts val="0"/>
                        </a:spcAft>
                        <a:tabLst>
                          <a:tab pos="695325" algn="l"/>
                        </a:tabLst>
                      </a:pPr>
                      <a:endParaRPr lang="fr-FR" sz="1800" b="1" dirty="0">
                        <a:solidFill>
                          <a:schemeClr val="accent6">
                            <a:lumMod val="75000"/>
                          </a:schemeClr>
                        </a:solidFill>
                        <a:effectLst/>
                        <a:latin typeface="+mn-lt"/>
                        <a:cs typeface="Aharoni" panose="02010803020104030203" pitchFamily="2" charset="-79"/>
                      </a:endParaRPr>
                    </a:p>
                    <a:p>
                      <a:pPr algn="ctr">
                        <a:lnSpc>
                          <a:spcPct val="107000"/>
                        </a:lnSpc>
                        <a:spcAft>
                          <a:spcPts val="0"/>
                        </a:spcAft>
                        <a:tabLst>
                          <a:tab pos="695325" algn="l"/>
                        </a:tabLst>
                      </a:pPr>
                      <a:endParaRPr lang="fr-FR" sz="1800" b="1" dirty="0">
                        <a:solidFill>
                          <a:schemeClr val="accent6">
                            <a:lumMod val="75000"/>
                          </a:schemeClr>
                        </a:solidFill>
                        <a:effectLst/>
                        <a:latin typeface="+mn-lt"/>
                        <a:cs typeface="Aharoni" panose="02010803020104030203" pitchFamily="2" charset="-79"/>
                      </a:endParaRPr>
                    </a:p>
                    <a:p>
                      <a:pPr algn="ctr">
                        <a:lnSpc>
                          <a:spcPct val="107000"/>
                        </a:lnSpc>
                        <a:spcAft>
                          <a:spcPts val="0"/>
                        </a:spcAft>
                        <a:tabLst>
                          <a:tab pos="695325" algn="l"/>
                        </a:tabLst>
                      </a:pPr>
                      <a:r>
                        <a:rPr lang="fr-FR" sz="1800" b="1" dirty="0">
                          <a:solidFill>
                            <a:schemeClr val="accent6">
                              <a:lumMod val="75000"/>
                            </a:schemeClr>
                          </a:solidFill>
                          <a:effectLst/>
                          <a:latin typeface="+mn-lt"/>
                          <a:cs typeface="Aharoni" panose="02010803020104030203" pitchFamily="2" charset="-79"/>
                        </a:rPr>
                        <a:t>Prix de référence internes</a:t>
                      </a:r>
                      <a:endParaRPr lang="fr-FR" sz="1800" b="1" dirty="0">
                        <a:solidFill>
                          <a:schemeClr val="accent6">
                            <a:lumMod val="75000"/>
                          </a:schemeClr>
                        </a:solidFill>
                        <a:effectLst/>
                        <a:latin typeface="+mn-lt"/>
                        <a:ea typeface="Calibri" panose="020F0502020204030204" pitchFamily="34" charset="0"/>
                        <a:cs typeface="Aharoni" panose="02010803020104030203" pitchFamily="2" charset="-79"/>
                      </a:endParaRPr>
                    </a:p>
                  </a:txBody>
                  <a:tcPr marL="68580" marR="68580" marT="0" marB="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1"/>
                    </a:solidFill>
                  </a:tcPr>
                </a:tc>
                <a:tc>
                  <a:txBody>
                    <a:bodyPr/>
                    <a:lstStyle/>
                    <a:p>
                      <a:pPr>
                        <a:lnSpc>
                          <a:spcPct val="107000"/>
                        </a:lnSpc>
                        <a:spcAft>
                          <a:spcPts val="0"/>
                        </a:spcAft>
                        <a:tabLst>
                          <a:tab pos="695325" algn="l"/>
                        </a:tabLst>
                      </a:pPr>
                      <a:r>
                        <a:rPr lang="fr-FR" sz="1600" b="1" dirty="0">
                          <a:solidFill>
                            <a:schemeClr val="accent6">
                              <a:lumMod val="75000"/>
                            </a:schemeClr>
                          </a:solidFill>
                          <a:effectLst/>
                        </a:rPr>
                        <a:t>Prix que le consommateur établit consciemment comme objectif </a:t>
                      </a:r>
                      <a:r>
                        <a:rPr lang="fr-FR" sz="1600" b="0" dirty="0">
                          <a:solidFill>
                            <a:schemeClr val="accent6">
                              <a:lumMod val="75000"/>
                            </a:schemeClr>
                          </a:solidFill>
                          <a:effectLst/>
                        </a:rPr>
                        <a:t>à trouver sur le marché (perceptions de prix basées sur sa connaissance</a:t>
                      </a:r>
                      <a:r>
                        <a:rPr lang="fr-FR" sz="1600" b="0" baseline="0" dirty="0">
                          <a:solidFill>
                            <a:schemeClr val="accent6">
                              <a:lumMod val="75000"/>
                            </a:schemeClr>
                          </a:solidFill>
                          <a:effectLst/>
                        </a:rPr>
                        <a:t> et son expérience)</a:t>
                      </a:r>
                      <a:r>
                        <a:rPr lang="fr-FR" sz="1600" b="0" dirty="0">
                          <a:solidFill>
                            <a:schemeClr val="accent6">
                              <a:lumMod val="75000"/>
                            </a:schemeClr>
                          </a:solidFill>
                          <a:effectLst/>
                        </a:rPr>
                        <a:t> :</a:t>
                      </a:r>
                    </a:p>
                    <a:p>
                      <a:pPr>
                        <a:lnSpc>
                          <a:spcPct val="107000"/>
                        </a:lnSpc>
                        <a:spcAft>
                          <a:spcPts val="0"/>
                        </a:spcAft>
                        <a:tabLst>
                          <a:tab pos="695325" algn="l"/>
                        </a:tabLst>
                      </a:pPr>
                      <a:r>
                        <a:rPr lang="fr-FR" sz="1600" dirty="0">
                          <a:solidFill>
                            <a:schemeClr val="accent6">
                              <a:lumMod val="75000"/>
                            </a:schemeClr>
                          </a:solidFill>
                          <a:effectLst/>
                        </a:rPr>
                        <a:t>- prix fondés sur </a:t>
                      </a:r>
                      <a:r>
                        <a:rPr lang="fr-FR" sz="1600" b="1" dirty="0">
                          <a:solidFill>
                            <a:schemeClr val="accent6">
                              <a:lumMod val="75000"/>
                            </a:schemeClr>
                          </a:solidFill>
                          <a:effectLst/>
                        </a:rPr>
                        <a:t>ses perceptions </a:t>
                      </a:r>
                      <a:r>
                        <a:rPr lang="fr-FR" sz="1600" dirty="0">
                          <a:solidFill>
                            <a:schemeClr val="accent6">
                              <a:lumMod val="75000"/>
                            </a:schemeClr>
                          </a:solidFill>
                          <a:effectLst/>
                        </a:rPr>
                        <a:t>des prix du marché (prix min, max, mode, </a:t>
                      </a:r>
                      <a:r>
                        <a:rPr lang="fr-FR" sz="1600" dirty="0" err="1">
                          <a:solidFill>
                            <a:schemeClr val="accent6">
                              <a:lumMod val="75000"/>
                            </a:schemeClr>
                          </a:solidFill>
                          <a:effectLst/>
                        </a:rPr>
                        <a:t>moy</a:t>
                      </a:r>
                      <a:r>
                        <a:rPr lang="fr-FR" sz="1600" dirty="0">
                          <a:solidFill>
                            <a:schemeClr val="accent6">
                              <a:lumMod val="75000"/>
                            </a:schemeClr>
                          </a:solidFill>
                          <a:effectLst/>
                        </a:rPr>
                        <a:t>)</a:t>
                      </a:r>
                    </a:p>
                    <a:p>
                      <a:pPr>
                        <a:lnSpc>
                          <a:spcPct val="107000"/>
                        </a:lnSpc>
                        <a:spcAft>
                          <a:spcPts val="0"/>
                        </a:spcAft>
                        <a:tabLst>
                          <a:tab pos="695325" algn="l"/>
                        </a:tabLst>
                      </a:pPr>
                      <a:r>
                        <a:rPr lang="fr-FR" sz="1600" dirty="0">
                          <a:solidFill>
                            <a:schemeClr val="accent6">
                              <a:lumMod val="75000"/>
                            </a:schemeClr>
                          </a:solidFill>
                          <a:effectLst/>
                        </a:rPr>
                        <a:t>- </a:t>
                      </a:r>
                      <a:r>
                        <a:rPr lang="fr-FR" sz="1600" b="1" dirty="0">
                          <a:solidFill>
                            <a:schemeClr val="accent6">
                              <a:lumMod val="75000"/>
                            </a:schemeClr>
                          </a:solidFill>
                          <a:effectLst/>
                        </a:rPr>
                        <a:t>prix espérés </a:t>
                      </a:r>
                      <a:r>
                        <a:rPr lang="fr-FR" sz="1600" dirty="0">
                          <a:solidFill>
                            <a:schemeClr val="accent6">
                              <a:lumMod val="75000"/>
                            </a:schemeClr>
                          </a:solidFill>
                          <a:effectLst/>
                        </a:rPr>
                        <a:t>par le consommateur (juste prix, prix attendu, prix de réserve)</a:t>
                      </a:r>
                    </a:p>
                    <a:p>
                      <a:pPr>
                        <a:lnSpc>
                          <a:spcPct val="107000"/>
                        </a:lnSpc>
                        <a:spcAft>
                          <a:spcPts val="0"/>
                        </a:spcAft>
                        <a:tabLst>
                          <a:tab pos="695325" algn="l"/>
                        </a:tabLst>
                      </a:pPr>
                      <a:r>
                        <a:rPr lang="fr-FR" sz="1600" dirty="0">
                          <a:solidFill>
                            <a:schemeClr val="accent6">
                              <a:lumMod val="75000"/>
                            </a:schemeClr>
                          </a:solidFill>
                          <a:effectLst/>
                        </a:rPr>
                        <a:t>- </a:t>
                      </a:r>
                      <a:r>
                        <a:rPr lang="fr-FR" sz="1600" b="1" dirty="0">
                          <a:solidFill>
                            <a:schemeClr val="accent6">
                              <a:lumMod val="75000"/>
                            </a:schemeClr>
                          </a:solidFill>
                          <a:effectLst/>
                        </a:rPr>
                        <a:t>prix historique </a:t>
                      </a:r>
                      <a:r>
                        <a:rPr lang="fr-FR" sz="1600" dirty="0">
                          <a:solidFill>
                            <a:schemeClr val="accent6">
                              <a:lumMod val="75000"/>
                            </a:schemeClr>
                          </a:solidFill>
                          <a:effectLst/>
                        </a:rPr>
                        <a:t>: prix fondé sur l’expérience passée du consommateur</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68870125"/>
      </p:ext>
    </p:extLst>
  </p:cSld>
  <p:clrMapOvr>
    <a:masterClrMapping/>
  </p:clrMapOvr>
  <p:transition spd="med">
    <p:randomBar/>
  </p:transition>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397</a:t>
            </a:fld>
            <a:endParaRPr lang="fr-FR" dirty="0"/>
          </a:p>
        </p:txBody>
      </p:sp>
      <p:sp>
        <p:nvSpPr>
          <p:cNvPr id="3" name="Espace réservé du contenu 2"/>
          <p:cNvSpPr txBox="1">
            <a:spLocks/>
          </p:cNvSpPr>
          <p:nvPr/>
        </p:nvSpPr>
        <p:spPr>
          <a:xfrm>
            <a:off x="358422" y="1844824"/>
            <a:ext cx="8229600" cy="468052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biais psychologiques du consommateur</a:t>
            </a:r>
          </a:p>
          <a:p>
            <a:pPr marL="0" indent="0" algn="just">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Les prix </a:t>
            </a:r>
            <a:r>
              <a:rPr lang="fr-FR" sz="1800" b="1" kern="0" dirty="0">
                <a:solidFill>
                  <a:schemeClr val="accent6">
                    <a:lumMod val="75000"/>
                  </a:schemeClr>
                </a:solidFill>
                <a:latin typeface="Arial" panose="020B0604020202020204" pitchFamily="34" charset="0"/>
                <a:cs typeface="Arial" panose="020B0604020202020204" pitchFamily="34" charset="0"/>
              </a:rPr>
              <a:t>magiques</a:t>
            </a:r>
          </a:p>
          <a:p>
            <a:pPr algn="just">
              <a:buFontTx/>
              <a:buChar char="-"/>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Les prix </a:t>
            </a:r>
            <a:r>
              <a:rPr lang="fr-FR" sz="1800" b="1" kern="0" dirty="0">
                <a:solidFill>
                  <a:schemeClr val="accent6">
                    <a:lumMod val="75000"/>
                  </a:schemeClr>
                </a:solidFill>
                <a:latin typeface="Arial" panose="020B0604020202020204" pitchFamily="34" charset="0"/>
                <a:cs typeface="Arial" panose="020B0604020202020204" pitchFamily="34" charset="0"/>
              </a:rPr>
              <a:t>barrés</a:t>
            </a:r>
          </a:p>
          <a:p>
            <a:pPr algn="just">
              <a:buFontTx/>
              <a:buChar char="-"/>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kern="0" dirty="0">
                <a:solidFill>
                  <a:schemeClr val="accent6">
                    <a:lumMod val="75000"/>
                  </a:schemeClr>
                </a:solidFill>
                <a:latin typeface="Arial" panose="020B0604020202020204" pitchFamily="34" charset="0"/>
                <a:cs typeface="Arial" panose="020B0604020202020204" pitchFamily="34" charset="0"/>
              </a:rPr>
              <a:t>- Les prix </a:t>
            </a:r>
            <a:r>
              <a:rPr lang="fr-FR" sz="1800" b="1" kern="0" dirty="0">
                <a:solidFill>
                  <a:schemeClr val="accent6">
                    <a:lumMod val="75000"/>
                  </a:schemeClr>
                </a:solidFill>
                <a:latin typeface="Arial" panose="020B0604020202020204" pitchFamily="34" charset="0"/>
                <a:cs typeface="Arial" panose="020B0604020202020204" pitchFamily="34" charset="0"/>
              </a:rPr>
              <a:t>décomposés</a:t>
            </a:r>
          </a:p>
          <a:p>
            <a:pPr marL="0" indent="0">
              <a:buFontTx/>
              <a:buNone/>
            </a:pPr>
            <a:endParaRPr lang="fr-FR" b="1" kern="0" dirty="0">
              <a:solidFill>
                <a:schemeClr val="accent2">
                  <a:lumMod val="50000"/>
                </a:schemeClr>
              </a:solidFill>
            </a:endParaRPr>
          </a:p>
        </p:txBody>
      </p:sp>
      <p:sp>
        <p:nvSpPr>
          <p:cNvPr id="4" name="Rectangle 10"/>
          <p:cNvSpPr txBox="1">
            <a:spLocks noChangeArrowheads="1"/>
          </p:cNvSpPr>
          <p:nvPr/>
        </p:nvSpPr>
        <p:spPr>
          <a:xfrm>
            <a:off x="2010569" y="392356"/>
            <a:ext cx="432593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8"/>
          <p:cNvSpPr txBox="1">
            <a:spLocks noChangeArrowheads="1"/>
          </p:cNvSpPr>
          <p:nvPr/>
        </p:nvSpPr>
        <p:spPr bwMode="auto">
          <a:xfrm>
            <a:off x="971550" y="1166812"/>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6" name="AutoShape 10"/>
          <p:cNvSpPr>
            <a:spLocks noChangeArrowheads="1"/>
          </p:cNvSpPr>
          <p:nvPr/>
        </p:nvSpPr>
        <p:spPr bwMode="auto">
          <a:xfrm rot="5400000">
            <a:off x="4293040" y="120332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9"/>
          <p:cNvSpPr txBox="1">
            <a:spLocks noChangeArrowheads="1"/>
          </p:cNvSpPr>
          <p:nvPr/>
        </p:nvSpPr>
        <p:spPr bwMode="auto">
          <a:xfrm>
            <a:off x="4716463" y="1166812"/>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relation du prix</a:t>
            </a:r>
          </a:p>
        </p:txBody>
      </p:sp>
      <p:pic>
        <p:nvPicPr>
          <p:cNvPr id="565250" name="Picture 2" descr="C:\Users\BLUEOFFICE\Desktop\5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7924" y="3939355"/>
            <a:ext cx="1699672" cy="212247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5251" name="Picture 3" descr="C:\Users\BLUEOFFICE\Desktop\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9650" y="5188331"/>
            <a:ext cx="1945399" cy="119299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5252" name="Picture 4" descr="C:\Users\BLUEOFFICE\Desktop\index.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430668"/>
            <a:ext cx="1152376" cy="97701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5253" name="Picture 5" descr="C:\Users\BLUEOFFICE\Desktop\3333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4229" y="3645024"/>
            <a:ext cx="1701730" cy="142389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5254" name="Picture 6" descr="C:\Users\BLUEOFFICE\Desktop\8.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39007" y="2313138"/>
            <a:ext cx="2249217" cy="126377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5255" name="Picture 7" descr="C:\Users\BLUEOFFICE\Desktop\1.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46690" y="2388070"/>
            <a:ext cx="2014375" cy="11139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5256" name="Picture 8" descr="C:\Users\BLUEOFFICE\Desktop\3.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69075" y="3676495"/>
            <a:ext cx="1969603" cy="119266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1367102"/>
      </p:ext>
    </p:extLst>
  </p:cSld>
  <p:clrMapOvr>
    <a:masterClrMapping/>
  </p:clrMapOvr>
  <p:transition spd="med">
    <p:randomBar/>
  </p:transition>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398</a:t>
            </a:fld>
            <a:endParaRPr lang="fr-FR" dirty="0"/>
          </a:p>
        </p:txBody>
      </p:sp>
      <p:pic>
        <p:nvPicPr>
          <p:cNvPr id="5724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177" t="39573" r="58226" b="20855"/>
          <a:stretch/>
        </p:blipFill>
        <p:spPr bwMode="auto">
          <a:xfrm>
            <a:off x="774291" y="2636912"/>
            <a:ext cx="3200400" cy="2894830"/>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pic>
        <p:nvPicPr>
          <p:cNvPr id="57241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44034" t="46415" r="30688" b="26793"/>
          <a:stretch/>
        </p:blipFill>
        <p:spPr bwMode="auto">
          <a:xfrm>
            <a:off x="4938556" y="3104366"/>
            <a:ext cx="3288890" cy="1959921"/>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5" name="Rectangle 10"/>
          <p:cNvSpPr txBox="1">
            <a:spLocks noChangeArrowheads="1"/>
          </p:cNvSpPr>
          <p:nvPr/>
        </p:nvSpPr>
        <p:spPr>
          <a:xfrm>
            <a:off x="2010568" y="392356"/>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7" name="Text Box 8"/>
          <p:cNvSpPr txBox="1">
            <a:spLocks noChangeArrowheads="1"/>
          </p:cNvSpPr>
          <p:nvPr/>
        </p:nvSpPr>
        <p:spPr bwMode="auto">
          <a:xfrm>
            <a:off x="971550" y="1383506"/>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8" name="AutoShape 10"/>
          <p:cNvSpPr>
            <a:spLocks noChangeArrowheads="1"/>
          </p:cNvSpPr>
          <p:nvPr/>
        </p:nvSpPr>
        <p:spPr bwMode="auto">
          <a:xfrm rot="5400000">
            <a:off x="4293040" y="140176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Text Box 9"/>
          <p:cNvSpPr txBox="1">
            <a:spLocks noChangeArrowheads="1"/>
          </p:cNvSpPr>
          <p:nvPr/>
        </p:nvSpPr>
        <p:spPr bwMode="auto">
          <a:xfrm>
            <a:off x="4716463" y="1353343"/>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relation du prix</a:t>
            </a:r>
          </a:p>
        </p:txBody>
      </p:sp>
      <p:sp>
        <p:nvSpPr>
          <p:cNvPr id="3" name="Rectangle 2"/>
          <p:cNvSpPr/>
          <p:nvPr/>
        </p:nvSpPr>
        <p:spPr>
          <a:xfrm>
            <a:off x="5073666" y="5576957"/>
            <a:ext cx="1582484" cy="369332"/>
          </a:xfrm>
          <a:prstGeom prst="rect">
            <a:avLst/>
          </a:prstGeom>
        </p:spPr>
        <p:txBody>
          <a:bodyPr wrap="none">
            <a:spAutoFit/>
          </a:bodyPr>
          <a:lstStyle/>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   Les forfaits</a:t>
            </a:r>
          </a:p>
        </p:txBody>
      </p:sp>
    </p:spTree>
    <p:extLst>
      <p:ext uri="{BB962C8B-B14F-4D97-AF65-F5344CB8AC3E}">
        <p14:creationId xmlns:p14="http://schemas.microsoft.com/office/powerpoint/2010/main" val="959957401"/>
      </p:ext>
    </p:extLst>
  </p:cSld>
  <p:clrMapOvr>
    <a:masterClrMapping/>
  </p:clrMapOvr>
  <p:transition spd="med">
    <p:randomBar/>
  </p:transition>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399</a:t>
            </a:fld>
            <a:endParaRPr lang="fr-FR" dirty="0"/>
          </a:p>
        </p:txBody>
      </p:sp>
      <p:sp>
        <p:nvSpPr>
          <p:cNvPr id="3" name="Titre 1"/>
          <p:cNvSpPr txBox="1">
            <a:spLocks/>
          </p:cNvSpPr>
          <p:nvPr/>
        </p:nvSpPr>
        <p:spPr>
          <a:xfrm>
            <a:off x="182563" y="6351"/>
            <a:ext cx="8799512" cy="1046386"/>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Objectif commercial qualitatif </a:t>
            </a:r>
            <a:br>
              <a:rPr lang="fr-FR" sz="2800" b="1" kern="0" dirty="0">
                <a:solidFill>
                  <a:schemeClr val="accent6">
                    <a:lumMod val="75000"/>
                  </a:schemeClr>
                </a:solidFill>
                <a:latin typeface="Arial" panose="020B0604020202020204" pitchFamily="34" charset="0"/>
                <a:cs typeface="Arial" panose="020B0604020202020204" pitchFamily="34" charset="0"/>
              </a:rPr>
            </a:br>
            <a:r>
              <a:rPr lang="fr-FR" sz="2800" b="1" kern="0" dirty="0">
                <a:solidFill>
                  <a:schemeClr val="accent6">
                    <a:lumMod val="75000"/>
                  </a:schemeClr>
                </a:solidFill>
                <a:latin typeface="Arial" panose="020B0604020202020204" pitchFamily="34" charset="0"/>
                <a:cs typeface="Arial" panose="020B0604020202020204" pitchFamily="34" charset="0"/>
              </a:rPr>
              <a:t>(rentabilité unitaire forte)</a:t>
            </a:r>
          </a:p>
        </p:txBody>
      </p:sp>
      <p:graphicFrame>
        <p:nvGraphicFramePr>
          <p:cNvPr id="4" name="Tableau 3"/>
          <p:cNvGraphicFramePr>
            <a:graphicFrameLocks noGrp="1"/>
          </p:cNvGraphicFramePr>
          <p:nvPr>
            <p:extLst>
              <p:ext uri="{D42A27DB-BD31-4B8C-83A1-F6EECF244321}">
                <p14:modId xmlns:p14="http://schemas.microsoft.com/office/powerpoint/2010/main" val="791393034"/>
              </p:ext>
            </p:extLst>
          </p:nvPr>
        </p:nvGraphicFramePr>
        <p:xfrm>
          <a:off x="406398" y="1412775"/>
          <a:ext cx="8342066" cy="5018304"/>
        </p:xfrm>
        <a:graphic>
          <a:graphicData uri="http://schemas.openxmlformats.org/drawingml/2006/table">
            <a:tbl>
              <a:tblPr firstRow="1" firstCol="1" bandRow="1">
                <a:tableStyleId>{5C22544A-7EE6-4342-B048-85BDC9FD1C3A}</a:tableStyleId>
              </a:tblPr>
              <a:tblGrid>
                <a:gridCol w="1192765">
                  <a:extLst>
                    <a:ext uri="{9D8B030D-6E8A-4147-A177-3AD203B41FA5}">
                      <a16:colId xmlns:a16="http://schemas.microsoft.com/office/drawing/2014/main" val="20000"/>
                    </a:ext>
                  </a:extLst>
                </a:gridCol>
                <a:gridCol w="2117795">
                  <a:extLst>
                    <a:ext uri="{9D8B030D-6E8A-4147-A177-3AD203B41FA5}">
                      <a16:colId xmlns:a16="http://schemas.microsoft.com/office/drawing/2014/main" val="20001"/>
                    </a:ext>
                  </a:extLst>
                </a:gridCol>
                <a:gridCol w="2259927">
                  <a:extLst>
                    <a:ext uri="{9D8B030D-6E8A-4147-A177-3AD203B41FA5}">
                      <a16:colId xmlns:a16="http://schemas.microsoft.com/office/drawing/2014/main" val="20002"/>
                    </a:ext>
                  </a:extLst>
                </a:gridCol>
                <a:gridCol w="1506111">
                  <a:extLst>
                    <a:ext uri="{9D8B030D-6E8A-4147-A177-3AD203B41FA5}">
                      <a16:colId xmlns:a16="http://schemas.microsoft.com/office/drawing/2014/main" val="20003"/>
                    </a:ext>
                  </a:extLst>
                </a:gridCol>
                <a:gridCol w="1265468">
                  <a:extLst>
                    <a:ext uri="{9D8B030D-6E8A-4147-A177-3AD203B41FA5}">
                      <a16:colId xmlns:a16="http://schemas.microsoft.com/office/drawing/2014/main" val="20004"/>
                    </a:ext>
                  </a:extLst>
                </a:gridCol>
              </a:tblGrid>
              <a:tr h="558281">
                <a:tc>
                  <a:txBody>
                    <a:bodyPr/>
                    <a:lstStyle/>
                    <a:p>
                      <a:pPr algn="ctr">
                        <a:lnSpc>
                          <a:spcPct val="107000"/>
                        </a:lnSpc>
                        <a:spcAft>
                          <a:spcPts val="800"/>
                        </a:spcAft>
                      </a:pPr>
                      <a:r>
                        <a:rPr lang="fr-FR" sz="1600" dirty="0">
                          <a:solidFill>
                            <a:schemeClr val="accent6">
                              <a:lumMod val="75000"/>
                            </a:schemeClr>
                          </a:solidFill>
                          <a:effectLst/>
                        </a:rPr>
                        <a:t>Objectif</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3333CC"/>
                      </a:solidFill>
                      <a:prstDash val="solid"/>
                      <a:round/>
                      <a:headEnd type="none" w="med" len="med"/>
                      <a:tailEnd type="none" w="med" len="med"/>
                    </a:lnL>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dirty="0">
                          <a:solidFill>
                            <a:schemeClr val="accent6">
                              <a:lumMod val="75000"/>
                            </a:schemeClr>
                          </a:solidFill>
                          <a:effectLst/>
                        </a:rPr>
                        <a:t>Décisions de gestion</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a:solidFill>
                            <a:schemeClr val="accent6">
                              <a:lumMod val="75000"/>
                            </a:schemeClr>
                          </a:solidFill>
                          <a:effectLst/>
                        </a:rPr>
                        <a:t>Conséquences</a:t>
                      </a:r>
                      <a:endParaRPr lang="fr-FR" sz="160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a:solidFill>
                            <a:schemeClr val="accent6">
                              <a:lumMod val="75000"/>
                            </a:schemeClr>
                          </a:solidFill>
                          <a:effectLst/>
                        </a:rPr>
                        <a:t>Avantages</a:t>
                      </a:r>
                      <a:endParaRPr lang="fr-FR" sz="160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dirty="0">
                          <a:solidFill>
                            <a:schemeClr val="accent6">
                              <a:lumMod val="75000"/>
                            </a:schemeClr>
                          </a:solidFill>
                          <a:effectLst/>
                        </a:rPr>
                        <a:t>Risques</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rgbClr val="3333CC"/>
                      </a:solidFill>
                      <a:prstDash val="solid"/>
                      <a:round/>
                      <a:headEnd type="none" w="med" len="med"/>
                      <a:tailEnd type="none" w="med" len="med"/>
                    </a:lnR>
                    <a:lnT w="12700" cap="flat" cmpd="sng" algn="ctr">
                      <a:solidFill>
                        <a:srgbClr val="3333CC"/>
                      </a:solidFill>
                      <a:prstDash val="solid"/>
                      <a:round/>
                      <a:headEnd type="none" w="med" len="med"/>
                      <a:tailEnd type="none" w="med" len="med"/>
                    </a:lnT>
                    <a:solidFill>
                      <a:schemeClr val="accent5">
                        <a:lumMod val="60000"/>
                        <a:lumOff val="40000"/>
                      </a:schemeClr>
                    </a:solidFill>
                  </a:tcPr>
                </a:tc>
                <a:extLst>
                  <a:ext uri="{0D108BD9-81ED-4DB2-BD59-A6C34878D82A}">
                    <a16:rowId xmlns:a16="http://schemas.microsoft.com/office/drawing/2014/main" val="10000"/>
                  </a:ext>
                </a:extLst>
              </a:tr>
              <a:tr h="1979773">
                <a:tc rowSpan="2">
                  <a:txBody>
                    <a:bodyPr/>
                    <a:lstStyle/>
                    <a:p>
                      <a:pPr>
                        <a:lnSpc>
                          <a:spcPct val="107000"/>
                        </a:lnSpc>
                        <a:spcAft>
                          <a:spcPts val="800"/>
                        </a:spcAft>
                      </a:pPr>
                      <a:r>
                        <a:rPr lang="fr-FR" sz="1600" dirty="0">
                          <a:solidFill>
                            <a:schemeClr val="accent6">
                              <a:lumMod val="75000"/>
                            </a:schemeClr>
                          </a:solidFill>
                          <a:effectLst/>
                        </a:rPr>
                        <a:t>Rentabilité unitaire élevée </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3333CC"/>
                      </a:solidFill>
                      <a:prstDash val="solid"/>
                      <a:round/>
                      <a:headEnd type="none" w="med" len="med"/>
                      <a:tailEnd type="none" w="med" len="med"/>
                    </a:lnL>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b="1" dirty="0">
                          <a:solidFill>
                            <a:srgbClr val="FF0000"/>
                          </a:solidFill>
                          <a:effectLst/>
                        </a:rPr>
                        <a:t>Augmenter le prix de vente ou fixer un prix</a:t>
                      </a:r>
                      <a:r>
                        <a:rPr lang="fr-FR" sz="1600" b="1" baseline="0" dirty="0">
                          <a:solidFill>
                            <a:srgbClr val="FF0000"/>
                          </a:solidFill>
                          <a:effectLst/>
                        </a:rPr>
                        <a:t> élevé</a:t>
                      </a:r>
                      <a:endParaRPr lang="fr-FR" sz="16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À un niveau de coût donné, si l’organisation augmente ses prix, elle augmente d’autant sa </a:t>
                      </a:r>
                      <a:r>
                        <a:rPr lang="fr-FR" sz="1600" b="1" dirty="0">
                          <a:solidFill>
                            <a:schemeClr val="accent6">
                              <a:lumMod val="75000"/>
                            </a:schemeClr>
                          </a:solidFill>
                          <a:effectLst/>
                        </a:rPr>
                        <a:t>marge </a:t>
                      </a:r>
                      <a:endParaRPr lang="fr-FR" sz="1600" b="1"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La </a:t>
                      </a:r>
                      <a:r>
                        <a:rPr lang="fr-FR" sz="1600" b="1" dirty="0">
                          <a:solidFill>
                            <a:schemeClr val="accent6">
                              <a:lumMod val="75000"/>
                            </a:schemeClr>
                          </a:solidFill>
                          <a:effectLst/>
                        </a:rPr>
                        <a:t>marge</a:t>
                      </a:r>
                      <a:r>
                        <a:rPr lang="fr-FR" sz="1600" dirty="0">
                          <a:solidFill>
                            <a:schemeClr val="accent6">
                              <a:lumMod val="75000"/>
                            </a:schemeClr>
                          </a:solidFill>
                          <a:effectLst/>
                        </a:rPr>
                        <a:t> est plus importante, donc la </a:t>
                      </a:r>
                      <a:r>
                        <a:rPr lang="fr-FR" sz="1600" b="1" dirty="0">
                          <a:solidFill>
                            <a:schemeClr val="accent6">
                              <a:lumMod val="75000"/>
                            </a:schemeClr>
                          </a:solidFill>
                          <a:effectLst/>
                        </a:rPr>
                        <a:t>rentabilité </a:t>
                      </a:r>
                      <a:r>
                        <a:rPr lang="fr-FR" sz="1600" dirty="0">
                          <a:solidFill>
                            <a:schemeClr val="accent6">
                              <a:lumMod val="75000"/>
                            </a:schemeClr>
                          </a:solidFill>
                          <a:effectLst/>
                        </a:rPr>
                        <a:t>unitaire augmente</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nSpc>
                          <a:spcPct val="107000"/>
                        </a:lnSpc>
                        <a:spcAft>
                          <a:spcPts val="800"/>
                        </a:spcAft>
                      </a:pPr>
                      <a:r>
                        <a:rPr lang="fr-FR" sz="1600" b="1" dirty="0">
                          <a:solidFill>
                            <a:srgbClr val="3333CC"/>
                          </a:solidFill>
                          <a:effectLst/>
                        </a:rPr>
                        <a:t>Risque de baisse de la demande (baisse du </a:t>
                      </a:r>
                      <a:r>
                        <a:rPr lang="fr-FR" sz="1600" b="1" u="sng" dirty="0">
                          <a:solidFill>
                            <a:srgbClr val="3333CC"/>
                          </a:solidFill>
                          <a:effectLst/>
                        </a:rPr>
                        <a:t>CA</a:t>
                      </a:r>
                      <a:r>
                        <a:rPr lang="fr-FR" sz="1600" b="1" dirty="0">
                          <a:solidFill>
                            <a:srgbClr val="3333CC"/>
                          </a:solidFill>
                          <a:effectLst/>
                        </a:rPr>
                        <a:t>)</a:t>
                      </a:r>
                      <a:endParaRPr lang="fr-FR" sz="1600" b="1" dirty="0">
                        <a:solidFill>
                          <a:srgbClr val="3333CC"/>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rgbClr val="3333CC"/>
                      </a:solidFill>
                      <a:prstDash val="solid"/>
                      <a:round/>
                      <a:headEnd type="none" w="med" len="med"/>
                      <a:tailEnd type="none" w="med" len="med"/>
                    </a:lnR>
                    <a:solidFill>
                      <a:schemeClr val="accent5">
                        <a:lumMod val="60000"/>
                        <a:lumOff val="40000"/>
                      </a:schemeClr>
                    </a:solidFill>
                  </a:tcPr>
                </a:tc>
                <a:extLst>
                  <a:ext uri="{0D108BD9-81ED-4DB2-BD59-A6C34878D82A}">
                    <a16:rowId xmlns:a16="http://schemas.microsoft.com/office/drawing/2014/main" val="10001"/>
                  </a:ext>
                </a:extLst>
              </a:tr>
              <a:tr h="2480250">
                <a:tc vMerge="1">
                  <a:txBody>
                    <a:bodyPr/>
                    <a:lstStyle/>
                    <a:p>
                      <a:endParaRPr lang="fr-FR"/>
                    </a:p>
                  </a:txBody>
                  <a:tcPr/>
                </a:tc>
                <a:tc>
                  <a:txBody>
                    <a:bodyPr/>
                    <a:lstStyle/>
                    <a:p>
                      <a:pPr>
                        <a:lnSpc>
                          <a:spcPct val="107000"/>
                        </a:lnSpc>
                        <a:spcAft>
                          <a:spcPts val="800"/>
                        </a:spcAft>
                      </a:pPr>
                      <a:r>
                        <a:rPr lang="fr-FR" sz="1600" b="1" dirty="0">
                          <a:solidFill>
                            <a:srgbClr val="FF0000"/>
                          </a:solidFill>
                          <a:effectLst/>
                        </a:rPr>
                        <a:t>Baisser les coûts</a:t>
                      </a:r>
                      <a:r>
                        <a:rPr lang="fr-FR" sz="1600" b="1" baseline="0" dirty="0">
                          <a:solidFill>
                            <a:srgbClr val="FF0000"/>
                          </a:solidFill>
                          <a:effectLst/>
                        </a:rPr>
                        <a:t> ou contenir sa structure de coûts</a:t>
                      </a:r>
                      <a:endParaRPr lang="fr-FR" sz="16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Si l’organisation baisse ses coûts tout en conservant le même prix de vente, alors elle augmente mécaniquement sa </a:t>
                      </a:r>
                      <a:r>
                        <a:rPr lang="fr-FR" sz="1600" b="1" dirty="0">
                          <a:solidFill>
                            <a:schemeClr val="accent6">
                              <a:lumMod val="75000"/>
                            </a:schemeClr>
                          </a:solidFill>
                          <a:effectLst/>
                        </a:rPr>
                        <a:t>marge </a:t>
                      </a:r>
                      <a:endParaRPr lang="fr-FR" sz="1600" b="1"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La </a:t>
                      </a:r>
                      <a:r>
                        <a:rPr lang="fr-FR" sz="1600" b="1" dirty="0">
                          <a:solidFill>
                            <a:schemeClr val="accent6">
                              <a:lumMod val="75000"/>
                            </a:schemeClr>
                          </a:solidFill>
                          <a:effectLst/>
                        </a:rPr>
                        <a:t>marge</a:t>
                      </a:r>
                      <a:r>
                        <a:rPr lang="fr-FR" sz="1600" dirty="0">
                          <a:solidFill>
                            <a:schemeClr val="accent6">
                              <a:lumMod val="75000"/>
                            </a:schemeClr>
                          </a:solidFill>
                          <a:effectLst/>
                        </a:rPr>
                        <a:t> est plus importante donc la </a:t>
                      </a:r>
                      <a:r>
                        <a:rPr lang="fr-FR" sz="1600" b="1" dirty="0">
                          <a:solidFill>
                            <a:schemeClr val="accent6">
                              <a:lumMod val="75000"/>
                            </a:schemeClr>
                          </a:solidFill>
                          <a:effectLst/>
                        </a:rPr>
                        <a:t>rentabilité </a:t>
                      </a:r>
                      <a:r>
                        <a:rPr lang="fr-FR" sz="1600" dirty="0">
                          <a:solidFill>
                            <a:schemeClr val="accent6">
                              <a:lumMod val="75000"/>
                            </a:schemeClr>
                          </a:solidFill>
                          <a:effectLst/>
                        </a:rPr>
                        <a:t>unitaire augmente</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b="1" dirty="0">
                          <a:solidFill>
                            <a:srgbClr val="3333CC"/>
                          </a:solidFill>
                          <a:effectLst/>
                        </a:rPr>
                        <a:t>Risque de baisse de la </a:t>
                      </a:r>
                      <a:r>
                        <a:rPr lang="fr-FR" sz="1600" b="1" u="sng" dirty="0">
                          <a:solidFill>
                            <a:srgbClr val="3333CC"/>
                          </a:solidFill>
                          <a:effectLst/>
                        </a:rPr>
                        <a:t>qualité</a:t>
                      </a:r>
                      <a:endParaRPr lang="fr-FR" sz="1600" b="1" u="sng" dirty="0">
                        <a:solidFill>
                          <a:srgbClr val="3333CC"/>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rgbClr val="3333CC"/>
                      </a:solidFill>
                      <a:prstDash val="solid"/>
                      <a:round/>
                      <a:headEnd type="none" w="med" len="med"/>
                      <a:tailEnd type="none" w="med" len="med"/>
                    </a:lnR>
                    <a:lnB w="12700" cap="flat" cmpd="sng" algn="ctr">
                      <a:solidFill>
                        <a:srgbClr val="3333CC"/>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872422404"/>
      </p:ext>
    </p:extLst>
  </p:cSld>
  <p:clrMapOvr>
    <a:masterClrMapping/>
  </p:clrMapOvr>
  <p:transition spd="med">
    <p:randomBar/>
  </p:transition>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400</a:t>
            </a:fld>
            <a:endParaRPr lang="fr-FR" dirty="0"/>
          </a:p>
        </p:txBody>
      </p:sp>
      <p:sp>
        <p:nvSpPr>
          <p:cNvPr id="3" name="Titre 1"/>
          <p:cNvSpPr txBox="1">
            <a:spLocks/>
          </p:cNvSpPr>
          <p:nvPr/>
        </p:nvSpPr>
        <p:spPr>
          <a:xfrm>
            <a:off x="182563" y="6351"/>
            <a:ext cx="8799512" cy="1046386"/>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Objectif commercial quantitatif</a:t>
            </a:r>
            <a:br>
              <a:rPr lang="fr-FR" sz="2800" b="1" kern="0" dirty="0">
                <a:solidFill>
                  <a:schemeClr val="accent6">
                    <a:lumMod val="75000"/>
                  </a:schemeClr>
                </a:solidFill>
                <a:latin typeface="Arial" panose="020B0604020202020204" pitchFamily="34" charset="0"/>
                <a:cs typeface="Arial" panose="020B0604020202020204" pitchFamily="34" charset="0"/>
              </a:rPr>
            </a:br>
            <a:r>
              <a:rPr lang="fr-FR" sz="2800" b="1" kern="0" dirty="0">
                <a:solidFill>
                  <a:schemeClr val="accent6">
                    <a:lumMod val="75000"/>
                  </a:schemeClr>
                </a:solidFill>
                <a:latin typeface="Arial" panose="020B0604020202020204" pitchFamily="34" charset="0"/>
                <a:cs typeface="Arial" panose="020B0604020202020204" pitchFamily="34" charset="0"/>
              </a:rPr>
              <a:t>(volume de ventes élevé</a:t>
            </a:r>
            <a:r>
              <a:rPr lang="fr-FR" sz="2800" kern="0" dirty="0">
                <a:solidFill>
                  <a:srgbClr val="3333CC"/>
                </a:solidFill>
                <a:latin typeface="Arial" panose="020B0604020202020204" pitchFamily="34" charset="0"/>
                <a:cs typeface="Arial" panose="020B0604020202020204" pitchFamily="34" charset="0"/>
              </a:rPr>
              <a:t>) </a:t>
            </a:r>
          </a:p>
        </p:txBody>
      </p:sp>
      <p:graphicFrame>
        <p:nvGraphicFramePr>
          <p:cNvPr id="4" name="Tableau 3"/>
          <p:cNvGraphicFramePr>
            <a:graphicFrameLocks noGrp="1"/>
          </p:cNvGraphicFramePr>
          <p:nvPr>
            <p:extLst>
              <p:ext uri="{D42A27DB-BD31-4B8C-83A1-F6EECF244321}">
                <p14:modId xmlns:p14="http://schemas.microsoft.com/office/powerpoint/2010/main" val="2661790168"/>
              </p:ext>
            </p:extLst>
          </p:nvPr>
        </p:nvGraphicFramePr>
        <p:xfrm>
          <a:off x="687311" y="1196752"/>
          <a:ext cx="7917137" cy="4957509"/>
        </p:xfrm>
        <a:graphic>
          <a:graphicData uri="http://schemas.openxmlformats.org/drawingml/2006/table">
            <a:tbl>
              <a:tblPr firstRow="1" firstCol="1" bandRow="1">
                <a:tableStyleId>{5C22544A-7EE6-4342-B048-85BDC9FD1C3A}</a:tableStyleId>
              </a:tblPr>
              <a:tblGrid>
                <a:gridCol w="1312606">
                  <a:extLst>
                    <a:ext uri="{9D8B030D-6E8A-4147-A177-3AD203B41FA5}">
                      <a16:colId xmlns:a16="http://schemas.microsoft.com/office/drawing/2014/main" val="20000"/>
                    </a:ext>
                  </a:extLst>
                </a:gridCol>
                <a:gridCol w="1814757">
                  <a:extLst>
                    <a:ext uri="{9D8B030D-6E8A-4147-A177-3AD203B41FA5}">
                      <a16:colId xmlns:a16="http://schemas.microsoft.com/office/drawing/2014/main" val="20001"/>
                    </a:ext>
                  </a:extLst>
                </a:gridCol>
                <a:gridCol w="2185254">
                  <a:extLst>
                    <a:ext uri="{9D8B030D-6E8A-4147-A177-3AD203B41FA5}">
                      <a16:colId xmlns:a16="http://schemas.microsoft.com/office/drawing/2014/main" val="20002"/>
                    </a:ext>
                  </a:extLst>
                </a:gridCol>
                <a:gridCol w="1380384">
                  <a:extLst>
                    <a:ext uri="{9D8B030D-6E8A-4147-A177-3AD203B41FA5}">
                      <a16:colId xmlns:a16="http://schemas.microsoft.com/office/drawing/2014/main" val="20003"/>
                    </a:ext>
                  </a:extLst>
                </a:gridCol>
                <a:gridCol w="1224136">
                  <a:extLst>
                    <a:ext uri="{9D8B030D-6E8A-4147-A177-3AD203B41FA5}">
                      <a16:colId xmlns:a16="http://schemas.microsoft.com/office/drawing/2014/main" val="20004"/>
                    </a:ext>
                  </a:extLst>
                </a:gridCol>
              </a:tblGrid>
              <a:tr h="521843">
                <a:tc>
                  <a:txBody>
                    <a:bodyPr/>
                    <a:lstStyle/>
                    <a:p>
                      <a:pPr algn="ctr">
                        <a:lnSpc>
                          <a:spcPct val="107000"/>
                        </a:lnSpc>
                        <a:spcAft>
                          <a:spcPts val="800"/>
                        </a:spcAft>
                      </a:pPr>
                      <a:r>
                        <a:rPr lang="fr-FR" sz="1600" dirty="0">
                          <a:solidFill>
                            <a:schemeClr val="accent6">
                              <a:lumMod val="75000"/>
                            </a:schemeClr>
                          </a:solidFill>
                          <a:effectLst/>
                        </a:rPr>
                        <a:t>Objectif</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3333CC"/>
                      </a:solidFill>
                      <a:prstDash val="solid"/>
                      <a:round/>
                      <a:headEnd type="none" w="med" len="med"/>
                      <a:tailEnd type="none" w="med" len="med"/>
                    </a:lnL>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dirty="0">
                          <a:solidFill>
                            <a:schemeClr val="accent6">
                              <a:lumMod val="75000"/>
                            </a:schemeClr>
                          </a:solidFill>
                          <a:effectLst/>
                        </a:rPr>
                        <a:t>Décisions de gestion</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a:solidFill>
                            <a:schemeClr val="accent6">
                              <a:lumMod val="75000"/>
                            </a:schemeClr>
                          </a:solidFill>
                          <a:effectLst/>
                        </a:rPr>
                        <a:t>Conséquences</a:t>
                      </a:r>
                      <a:endParaRPr lang="fr-FR" sz="160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a:solidFill>
                            <a:schemeClr val="accent6">
                              <a:lumMod val="75000"/>
                            </a:schemeClr>
                          </a:solidFill>
                          <a:effectLst/>
                        </a:rPr>
                        <a:t>Avantages</a:t>
                      </a:r>
                      <a:endParaRPr lang="fr-FR" sz="160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T w="12700" cap="flat" cmpd="sng" algn="ctr">
                      <a:solidFill>
                        <a:srgbClr val="3333CC"/>
                      </a:solidFill>
                      <a:prstDash val="solid"/>
                      <a:round/>
                      <a:headEnd type="none" w="med" len="med"/>
                      <a:tailEnd type="none" w="med" len="med"/>
                    </a:lnT>
                    <a:solidFill>
                      <a:schemeClr val="accent5">
                        <a:lumMod val="60000"/>
                        <a:lumOff val="40000"/>
                      </a:schemeClr>
                    </a:solidFill>
                  </a:tcPr>
                </a:tc>
                <a:tc>
                  <a:txBody>
                    <a:bodyPr/>
                    <a:lstStyle/>
                    <a:p>
                      <a:pPr algn="ctr">
                        <a:lnSpc>
                          <a:spcPct val="107000"/>
                        </a:lnSpc>
                        <a:spcAft>
                          <a:spcPts val="800"/>
                        </a:spcAft>
                      </a:pPr>
                      <a:r>
                        <a:rPr lang="fr-FR" sz="1600" dirty="0">
                          <a:solidFill>
                            <a:schemeClr val="accent6">
                              <a:lumMod val="75000"/>
                            </a:schemeClr>
                          </a:solidFill>
                          <a:effectLst/>
                        </a:rPr>
                        <a:t>Risques</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rgbClr val="3333CC"/>
                      </a:solidFill>
                      <a:prstDash val="solid"/>
                      <a:round/>
                      <a:headEnd type="none" w="med" len="med"/>
                      <a:tailEnd type="none" w="med" len="med"/>
                    </a:lnR>
                    <a:lnT w="12700" cap="flat" cmpd="sng" algn="ctr">
                      <a:solidFill>
                        <a:srgbClr val="3333CC"/>
                      </a:solidFill>
                      <a:prstDash val="solid"/>
                      <a:round/>
                      <a:headEnd type="none" w="med" len="med"/>
                      <a:tailEnd type="none" w="med" len="med"/>
                    </a:lnT>
                    <a:solidFill>
                      <a:schemeClr val="accent5">
                        <a:lumMod val="60000"/>
                        <a:lumOff val="40000"/>
                      </a:schemeClr>
                    </a:solidFill>
                  </a:tcPr>
                </a:tc>
                <a:extLst>
                  <a:ext uri="{0D108BD9-81ED-4DB2-BD59-A6C34878D82A}">
                    <a16:rowId xmlns:a16="http://schemas.microsoft.com/office/drawing/2014/main" val="10000"/>
                  </a:ext>
                </a:extLst>
              </a:tr>
              <a:tr h="2087372">
                <a:tc rowSpan="2">
                  <a:txBody>
                    <a:bodyPr/>
                    <a:lstStyle/>
                    <a:p>
                      <a:pPr>
                        <a:lnSpc>
                          <a:spcPct val="107000"/>
                        </a:lnSpc>
                        <a:spcAft>
                          <a:spcPts val="800"/>
                        </a:spcAft>
                      </a:pPr>
                      <a:r>
                        <a:rPr lang="fr-FR" sz="1600" dirty="0">
                          <a:solidFill>
                            <a:schemeClr val="accent6">
                              <a:lumMod val="75000"/>
                            </a:schemeClr>
                          </a:solidFill>
                          <a:effectLst/>
                        </a:rPr>
                        <a:t>Compétitivité prix et volume de ventes élevé</a:t>
                      </a: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3333CC"/>
                      </a:solidFill>
                      <a:prstDash val="solid"/>
                      <a:round/>
                      <a:headEnd type="none" w="med" len="med"/>
                      <a:tailEnd type="none" w="med" len="med"/>
                    </a:lnL>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b="1" dirty="0">
                          <a:solidFill>
                            <a:srgbClr val="FF0000"/>
                          </a:solidFill>
                          <a:effectLst/>
                        </a:rPr>
                        <a:t>Baisser la marge ou fixer une marge faible</a:t>
                      </a:r>
                      <a:endParaRPr lang="fr-FR" sz="16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En abaissant sa marge, l’organisation peut proposer un </a:t>
                      </a:r>
                      <a:r>
                        <a:rPr lang="fr-FR" sz="1600" b="1" dirty="0">
                          <a:solidFill>
                            <a:schemeClr val="accent6">
                              <a:lumMod val="75000"/>
                            </a:schemeClr>
                          </a:solidFill>
                          <a:effectLst/>
                        </a:rPr>
                        <a:t>prix plus bas</a:t>
                      </a:r>
                      <a:endParaRPr lang="fr-FR" sz="1600" b="1"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Si prix plus bas, demande plus élevée (mécanisme économique), donc </a:t>
                      </a:r>
                      <a:r>
                        <a:rPr lang="fr-FR" sz="1600" b="1" dirty="0">
                          <a:solidFill>
                            <a:schemeClr val="accent6">
                              <a:lumMod val="75000"/>
                            </a:schemeClr>
                          </a:solidFill>
                          <a:effectLst/>
                        </a:rPr>
                        <a:t>CA en hausse</a:t>
                      </a:r>
                      <a:endParaRPr lang="fr-FR" sz="1600" b="1"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nSpc>
                          <a:spcPct val="107000"/>
                        </a:lnSpc>
                        <a:spcAft>
                          <a:spcPts val="800"/>
                        </a:spcAft>
                      </a:pPr>
                      <a:r>
                        <a:rPr lang="fr-FR" sz="1600" b="1" dirty="0">
                          <a:solidFill>
                            <a:srgbClr val="3333CC"/>
                          </a:solidFill>
                          <a:effectLst/>
                        </a:rPr>
                        <a:t>Baisse de la </a:t>
                      </a:r>
                      <a:r>
                        <a:rPr lang="fr-FR" sz="1600" b="1" u="sng" dirty="0">
                          <a:solidFill>
                            <a:srgbClr val="3333CC"/>
                          </a:solidFill>
                          <a:effectLst/>
                        </a:rPr>
                        <a:t>rentabilité </a:t>
                      </a:r>
                      <a:r>
                        <a:rPr lang="fr-FR" sz="1600" b="1" dirty="0">
                          <a:solidFill>
                            <a:srgbClr val="3333CC"/>
                          </a:solidFill>
                          <a:effectLst/>
                        </a:rPr>
                        <a:t>unitaire</a:t>
                      </a:r>
                      <a:endParaRPr lang="fr-FR" sz="1600" b="1" dirty="0">
                        <a:solidFill>
                          <a:srgbClr val="3333CC"/>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rgbClr val="3333CC"/>
                      </a:solidFill>
                      <a:prstDash val="solid"/>
                      <a:round/>
                      <a:headEnd type="none" w="med" len="med"/>
                      <a:tailEnd type="none" w="med" len="med"/>
                    </a:lnR>
                    <a:solidFill>
                      <a:schemeClr val="accent5">
                        <a:lumMod val="60000"/>
                        <a:lumOff val="40000"/>
                      </a:schemeClr>
                    </a:solidFill>
                  </a:tcPr>
                </a:tc>
                <a:extLst>
                  <a:ext uri="{0D108BD9-81ED-4DB2-BD59-A6C34878D82A}">
                    <a16:rowId xmlns:a16="http://schemas.microsoft.com/office/drawing/2014/main" val="10001"/>
                  </a:ext>
                </a:extLst>
              </a:tr>
              <a:tr h="2348294">
                <a:tc vMerge="1">
                  <a:txBody>
                    <a:bodyPr/>
                    <a:lstStyle/>
                    <a:p>
                      <a:endParaRPr lang="fr-FR"/>
                    </a:p>
                  </a:txBody>
                  <a:tcPr/>
                </a:tc>
                <a:tc>
                  <a:txBody>
                    <a:bodyPr/>
                    <a:lstStyle/>
                    <a:p>
                      <a:pPr marL="0" marR="0" indent="0" algn="l" defTabSz="457200" rtl="0" eaLnBrk="1" fontAlgn="auto" latinLnBrk="0" hangingPunct="1">
                        <a:lnSpc>
                          <a:spcPct val="107000"/>
                        </a:lnSpc>
                        <a:spcBef>
                          <a:spcPts val="0"/>
                        </a:spcBef>
                        <a:spcAft>
                          <a:spcPts val="800"/>
                        </a:spcAft>
                        <a:buClrTx/>
                        <a:buSzTx/>
                        <a:buFontTx/>
                        <a:buNone/>
                        <a:tabLst/>
                        <a:defRPr/>
                      </a:pPr>
                      <a:r>
                        <a:rPr lang="fr-FR" sz="1600" b="1" dirty="0">
                          <a:solidFill>
                            <a:srgbClr val="FF0000"/>
                          </a:solidFill>
                          <a:effectLst/>
                        </a:rPr>
                        <a:t>Baisser les coûts</a:t>
                      </a:r>
                      <a:r>
                        <a:rPr lang="fr-FR" sz="1600" b="1" baseline="0" dirty="0">
                          <a:solidFill>
                            <a:srgbClr val="FF0000"/>
                          </a:solidFill>
                          <a:effectLst/>
                        </a:rPr>
                        <a:t> ou contenir sa structure de coûts</a:t>
                      </a:r>
                      <a:endParaRPr lang="fr-FR" sz="16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fr-FR" sz="16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L’organisation peut proposer un prix plus bas, tout en </a:t>
                      </a:r>
                      <a:r>
                        <a:rPr lang="fr-FR" sz="1600" b="0" dirty="0">
                          <a:solidFill>
                            <a:schemeClr val="accent6">
                              <a:lumMod val="75000"/>
                            </a:schemeClr>
                          </a:solidFill>
                          <a:effectLst/>
                        </a:rPr>
                        <a:t>conservant une </a:t>
                      </a:r>
                      <a:r>
                        <a:rPr lang="fr-FR" sz="1600" b="1" dirty="0">
                          <a:solidFill>
                            <a:schemeClr val="accent6">
                              <a:lumMod val="75000"/>
                            </a:schemeClr>
                          </a:solidFill>
                          <a:effectLst/>
                        </a:rPr>
                        <a:t>marge identique </a:t>
                      </a:r>
                      <a:r>
                        <a:rPr lang="fr-FR" sz="1600" dirty="0">
                          <a:solidFill>
                            <a:schemeClr val="accent6">
                              <a:lumMod val="75000"/>
                            </a:schemeClr>
                          </a:solidFill>
                          <a:effectLst/>
                        </a:rPr>
                        <a:t>et en </a:t>
                      </a:r>
                      <a:r>
                        <a:rPr lang="fr-FR" sz="1600" b="1" dirty="0">
                          <a:solidFill>
                            <a:schemeClr val="accent6">
                              <a:lumMod val="75000"/>
                            </a:schemeClr>
                          </a:solidFill>
                          <a:effectLst/>
                        </a:rPr>
                        <a:t>préservant sa rentabilité.</a:t>
                      </a:r>
                      <a:endParaRPr lang="fr-FR" sz="1600" b="1"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dirty="0">
                          <a:solidFill>
                            <a:schemeClr val="accent6">
                              <a:lumMod val="75000"/>
                            </a:schemeClr>
                          </a:solidFill>
                          <a:effectLst/>
                        </a:rPr>
                        <a:t>La marge est intacte (donc rentabilité unitaire inchangée), le prix est plus faible, donc </a:t>
                      </a:r>
                      <a:r>
                        <a:rPr lang="fr-FR" sz="1600" b="1" dirty="0">
                          <a:solidFill>
                            <a:schemeClr val="accent6">
                              <a:lumMod val="75000"/>
                            </a:schemeClr>
                          </a:solidFill>
                          <a:effectLst/>
                        </a:rPr>
                        <a:t>hausse du CA</a:t>
                      </a:r>
                      <a:endParaRPr lang="fr-FR" sz="1600" b="1"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B w="12700" cap="flat" cmpd="sng" algn="ctr">
                      <a:solidFill>
                        <a:srgbClr val="3333CC"/>
                      </a:solidFill>
                      <a:prstDash val="solid"/>
                      <a:round/>
                      <a:headEnd type="none" w="med" len="med"/>
                      <a:tailEnd type="none" w="med" len="med"/>
                    </a:lnB>
                    <a:solidFill>
                      <a:schemeClr val="accent5">
                        <a:lumMod val="60000"/>
                        <a:lumOff val="40000"/>
                      </a:schemeClr>
                    </a:solidFill>
                  </a:tcPr>
                </a:tc>
                <a:tc>
                  <a:txBody>
                    <a:bodyPr/>
                    <a:lstStyle/>
                    <a:p>
                      <a:pPr>
                        <a:lnSpc>
                          <a:spcPct val="107000"/>
                        </a:lnSpc>
                        <a:spcAft>
                          <a:spcPts val="800"/>
                        </a:spcAft>
                      </a:pPr>
                      <a:r>
                        <a:rPr lang="fr-FR" sz="1600" b="1" dirty="0">
                          <a:solidFill>
                            <a:srgbClr val="3333CC"/>
                          </a:solidFill>
                          <a:effectLst/>
                        </a:rPr>
                        <a:t>Risque de baisse de la </a:t>
                      </a:r>
                      <a:r>
                        <a:rPr lang="fr-FR" sz="1600" b="1" u="sng" dirty="0">
                          <a:solidFill>
                            <a:srgbClr val="3333CC"/>
                          </a:solidFill>
                          <a:effectLst/>
                        </a:rPr>
                        <a:t>qualité</a:t>
                      </a:r>
                      <a:endParaRPr lang="fr-FR" sz="1600" b="1" u="sng" dirty="0">
                        <a:solidFill>
                          <a:srgbClr val="3333CC"/>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R w="12700" cap="flat" cmpd="sng" algn="ctr">
                      <a:solidFill>
                        <a:srgbClr val="3333CC"/>
                      </a:solidFill>
                      <a:prstDash val="solid"/>
                      <a:round/>
                      <a:headEnd type="none" w="med" len="med"/>
                      <a:tailEnd type="none" w="med" len="med"/>
                    </a:lnR>
                    <a:lnB w="12700" cap="flat" cmpd="sng" algn="ctr">
                      <a:solidFill>
                        <a:srgbClr val="3333CC"/>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991162688"/>
      </p:ext>
    </p:extLst>
  </p:cSld>
  <p:clrMapOvr>
    <a:masterClrMapping/>
  </p:clrMapOvr>
  <p:transition spd="med">
    <p:randomBar/>
  </p:transition>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4493FF8A-BF15-4F87-91BF-B0EAB86FB66D}" type="slidenum">
              <a:rPr lang="fr-FR"/>
              <a:pPr/>
              <a:t>401</a:t>
            </a:fld>
            <a:endParaRPr lang="fr-FR"/>
          </a:p>
        </p:txBody>
      </p:sp>
      <p:sp>
        <p:nvSpPr>
          <p:cNvPr id="120835" name="Rectangle 3"/>
          <p:cNvSpPr>
            <a:spLocks noGrp="1" noChangeArrowheads="1"/>
          </p:cNvSpPr>
          <p:nvPr>
            <p:ph type="body" idx="4294967295"/>
          </p:nvPr>
        </p:nvSpPr>
        <p:spPr>
          <a:xfrm>
            <a:off x="530225" y="2348880"/>
            <a:ext cx="8229600" cy="3168352"/>
          </a:xfrm>
          <a:prstGeom prst="rect">
            <a:avLst/>
          </a:prstGeom>
        </p:spPr>
        <p:txBody>
          <a:bodyPr/>
          <a:lstStyle/>
          <a:p>
            <a:pPr algn="just">
              <a:spcBef>
                <a:spcPct val="50000"/>
              </a:spcBef>
            </a:pPr>
            <a:r>
              <a:rPr lang="fr-FR" sz="2000" dirty="0">
                <a:solidFill>
                  <a:schemeClr val="accent6">
                    <a:lumMod val="75000"/>
                  </a:schemeClr>
                </a:solidFill>
              </a:rPr>
              <a:t>Un certain nombre de secteurs d’activité ne peuvent le fixer </a:t>
            </a:r>
            <a:r>
              <a:rPr lang="fr-FR" sz="2000" b="1" dirty="0">
                <a:solidFill>
                  <a:schemeClr val="accent6">
                    <a:lumMod val="75000"/>
                  </a:schemeClr>
                </a:solidFill>
              </a:rPr>
              <a:t>libremen</a:t>
            </a:r>
            <a:r>
              <a:rPr lang="fr-FR" sz="2000" dirty="0">
                <a:solidFill>
                  <a:schemeClr val="accent6">
                    <a:lumMod val="75000"/>
                  </a:schemeClr>
                </a:solidFill>
              </a:rPr>
              <a:t>t (Électricité…).</a:t>
            </a:r>
          </a:p>
          <a:p>
            <a:pPr algn="just">
              <a:spcBef>
                <a:spcPct val="50000"/>
              </a:spcBef>
            </a:pPr>
            <a:r>
              <a:rPr lang="fr-FR" sz="2000" dirty="0">
                <a:solidFill>
                  <a:schemeClr val="accent6">
                    <a:lumMod val="75000"/>
                  </a:schemeClr>
                </a:solidFill>
              </a:rPr>
              <a:t>L’entreprise productrice ne peut pas forcément </a:t>
            </a:r>
            <a:r>
              <a:rPr lang="fr-FR" sz="2000" b="1" dirty="0">
                <a:solidFill>
                  <a:schemeClr val="accent6">
                    <a:lumMod val="75000"/>
                  </a:schemeClr>
                </a:solidFill>
              </a:rPr>
              <a:t>maîtriser son prix </a:t>
            </a:r>
            <a:r>
              <a:rPr lang="fr-FR" sz="2000" dirty="0">
                <a:solidFill>
                  <a:schemeClr val="accent6">
                    <a:lumMod val="75000"/>
                  </a:schemeClr>
                </a:solidFill>
              </a:rPr>
              <a:t>de vente auprès du consommateur final. (rôle des distributeurs </a:t>
            </a:r>
            <a:r>
              <a:rPr lang="fr-FR" sz="1400" dirty="0">
                <a:solidFill>
                  <a:schemeClr val="accent6">
                    <a:lumMod val="75000"/>
                  </a:schemeClr>
                </a:solidFill>
              </a:rPr>
              <a:t>ex : viande 3,50 € le Kilo acheté aux producteurs et 13,70 €/kg à la vente aux consommateurs</a:t>
            </a:r>
            <a:r>
              <a:rPr lang="fr-FR" sz="2000" dirty="0">
                <a:solidFill>
                  <a:schemeClr val="accent6">
                    <a:lumMod val="75000"/>
                  </a:schemeClr>
                </a:solidFill>
              </a:rPr>
              <a:t>)</a:t>
            </a:r>
          </a:p>
          <a:p>
            <a:pPr algn="just">
              <a:spcBef>
                <a:spcPct val="50000"/>
              </a:spcBef>
            </a:pPr>
            <a:r>
              <a:rPr lang="fr-FR" sz="2000" dirty="0">
                <a:solidFill>
                  <a:schemeClr val="accent6">
                    <a:lumMod val="75000"/>
                  </a:schemeClr>
                </a:solidFill>
              </a:rPr>
              <a:t>La définition du prix intervient </a:t>
            </a:r>
            <a:r>
              <a:rPr lang="fr-FR" sz="2000" b="1" dirty="0">
                <a:solidFill>
                  <a:schemeClr val="accent6">
                    <a:lumMod val="75000"/>
                  </a:schemeClr>
                </a:solidFill>
              </a:rPr>
              <a:t>très en amont </a:t>
            </a:r>
            <a:r>
              <a:rPr lang="fr-FR" sz="2000" dirty="0">
                <a:solidFill>
                  <a:schemeClr val="accent6">
                    <a:lumMod val="75000"/>
                  </a:schemeClr>
                </a:solidFill>
              </a:rPr>
              <a:t>dans la fixation de la stratégie de lancement. Les décisions tarifaires ne peuvent pas être résiduelles.   :</a:t>
            </a:r>
            <a:br>
              <a:rPr lang="fr-FR" sz="2000" dirty="0">
                <a:solidFill>
                  <a:schemeClr val="accent6">
                    <a:lumMod val="75000"/>
                  </a:schemeClr>
                </a:solidFill>
              </a:rPr>
            </a:br>
            <a:r>
              <a:rPr lang="fr-FR" sz="2000" dirty="0">
                <a:solidFill>
                  <a:schemeClr val="accent6">
                    <a:lumMod val="75000"/>
                  </a:schemeClr>
                </a:solidFill>
              </a:rPr>
              <a:t> </a:t>
            </a:r>
            <a:r>
              <a:rPr lang="fr-FR" sz="2000" dirty="0">
                <a:solidFill>
                  <a:schemeClr val="accent6">
                    <a:lumMod val="75000"/>
                  </a:schemeClr>
                </a:solidFill>
                <a:sym typeface="Wingdings 3" pitchFamily="18" charset="2"/>
              </a:rPr>
              <a:t></a:t>
            </a:r>
            <a:r>
              <a:rPr lang="fr-FR" sz="2000" dirty="0">
                <a:solidFill>
                  <a:schemeClr val="accent6">
                    <a:lumMod val="75000"/>
                  </a:schemeClr>
                </a:solidFill>
              </a:rPr>
              <a:t> Risque de perte de marge ou inadéquation au marché</a:t>
            </a:r>
          </a:p>
          <a:p>
            <a:pPr marL="0" indent="0" algn="ctr">
              <a:spcBef>
                <a:spcPct val="50000"/>
              </a:spcBef>
              <a:buNone/>
            </a:pPr>
            <a:r>
              <a:rPr lang="fr-FR" sz="2000" dirty="0">
                <a:solidFill>
                  <a:schemeClr val="accent6">
                    <a:lumMod val="75000"/>
                  </a:schemeClr>
                </a:solidFill>
              </a:rPr>
              <a:t>Ex : Enquêtes Slide 345</a:t>
            </a:r>
          </a:p>
          <a:p>
            <a:pPr marL="0" indent="0" algn="just">
              <a:spcBef>
                <a:spcPct val="50000"/>
              </a:spcBef>
              <a:buNone/>
            </a:pPr>
            <a:endParaRPr lang="fr-FR" sz="1200" dirty="0">
              <a:solidFill>
                <a:srgbClr val="000066"/>
              </a:solidFill>
            </a:endParaRPr>
          </a:p>
        </p:txBody>
      </p:sp>
      <p:sp>
        <p:nvSpPr>
          <p:cNvPr id="120840" name="Text Box 8"/>
          <p:cNvSpPr txBox="1">
            <a:spLocks noChangeArrowheads="1"/>
          </p:cNvSpPr>
          <p:nvPr/>
        </p:nvSpPr>
        <p:spPr bwMode="auto">
          <a:xfrm>
            <a:off x="971550" y="13462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120841" name="Text Box 9"/>
          <p:cNvSpPr txBox="1">
            <a:spLocks noChangeArrowheads="1"/>
          </p:cNvSpPr>
          <p:nvPr/>
        </p:nvSpPr>
        <p:spPr bwMode="auto">
          <a:xfrm>
            <a:off x="4716463" y="1316038"/>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définition du prix</a:t>
            </a:r>
          </a:p>
        </p:txBody>
      </p:sp>
      <p:sp>
        <p:nvSpPr>
          <p:cNvPr id="120842" name="AutoShape 10"/>
          <p:cNvSpPr>
            <a:spLocks noChangeArrowheads="1"/>
          </p:cNvSpPr>
          <p:nvPr/>
        </p:nvSpPr>
        <p:spPr bwMode="auto">
          <a:xfrm rot="5400000">
            <a:off x="4284662" y="13652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339753" y="332655"/>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402</a:t>
            </a:fld>
            <a:endParaRPr lang="fr-FR"/>
          </a:p>
        </p:txBody>
      </p:sp>
      <p:pic>
        <p:nvPicPr>
          <p:cNvPr id="531458"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51520" y="2636912"/>
            <a:ext cx="8677490" cy="3000469"/>
          </a:xfrm>
          <a:prstGeom prst="rect">
            <a:avLst/>
          </a:prstGeom>
          <a:noFill/>
          <a:ln w="9525">
            <a:solidFill>
              <a:srgbClr val="3333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9"/>
          <p:cNvSpPr txBox="1">
            <a:spLocks noChangeArrowheads="1"/>
          </p:cNvSpPr>
          <p:nvPr/>
        </p:nvSpPr>
        <p:spPr bwMode="auto">
          <a:xfrm>
            <a:off x="179512" y="1794397"/>
            <a:ext cx="4355901" cy="369332"/>
          </a:xfrm>
          <a:prstGeom prst="rect">
            <a:avLst/>
          </a:prstGeom>
          <a:noFill/>
          <a:ln w="9525">
            <a:noFill/>
            <a:miter lim="800000"/>
            <a:headEnd/>
            <a:tailEnd/>
          </a:ln>
          <a:effectLst/>
        </p:spPr>
        <p:txBody>
          <a:bodyPr wrap="square">
            <a:spAutoFit/>
          </a:bodyPr>
          <a:lstStyle/>
          <a:p>
            <a:pPr>
              <a:spcBef>
                <a:spcPct val="50000"/>
              </a:spcBef>
            </a:pPr>
            <a:r>
              <a:rPr lang="fr-FR" sz="1800" b="1" dirty="0">
                <a:solidFill>
                  <a:schemeClr val="accent6">
                    <a:lumMod val="75000"/>
                  </a:schemeClr>
                </a:solidFill>
              </a:rPr>
              <a:t>Conception d’un Tableau de Bord</a:t>
            </a:r>
          </a:p>
        </p:txBody>
      </p:sp>
      <p:sp>
        <p:nvSpPr>
          <p:cNvPr id="8" name="Rectangle 10"/>
          <p:cNvSpPr txBox="1">
            <a:spLocks noChangeArrowheads="1"/>
          </p:cNvSpPr>
          <p:nvPr/>
        </p:nvSpPr>
        <p:spPr>
          <a:xfrm>
            <a:off x="2051721" y="332655"/>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345041792"/>
      </p:ext>
    </p:extLst>
  </p:cSld>
  <p:clrMapOvr>
    <a:masterClrMapping/>
  </p:clrMapOvr>
  <p:transition spd="med">
    <p:randomBar/>
  </p:transition>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403</a:t>
            </a:fld>
            <a:endParaRPr lang="fr-FR" dirty="0"/>
          </a:p>
        </p:txBody>
      </p:sp>
      <p:pic>
        <p:nvPicPr>
          <p:cNvPr id="3"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95215"/>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4" name="Rectangle 10"/>
          <p:cNvSpPr txBox="1">
            <a:spLocks noChangeArrowheads="1"/>
          </p:cNvSpPr>
          <p:nvPr/>
        </p:nvSpPr>
        <p:spPr>
          <a:xfrm>
            <a:off x="2339753" y="332655"/>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8"/>
          <p:cNvSpPr txBox="1">
            <a:spLocks noChangeArrowheads="1"/>
          </p:cNvSpPr>
          <p:nvPr/>
        </p:nvSpPr>
        <p:spPr bwMode="auto">
          <a:xfrm>
            <a:off x="1835696" y="1166607"/>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6" name="AutoShape 10"/>
          <p:cNvSpPr>
            <a:spLocks noChangeArrowheads="1"/>
          </p:cNvSpPr>
          <p:nvPr/>
        </p:nvSpPr>
        <p:spPr bwMode="auto">
          <a:xfrm rot="5400000">
            <a:off x="5220071" y="118507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9"/>
          <p:cNvSpPr txBox="1">
            <a:spLocks noChangeArrowheads="1"/>
          </p:cNvSpPr>
          <p:nvPr/>
        </p:nvSpPr>
        <p:spPr bwMode="auto">
          <a:xfrm>
            <a:off x="5760600" y="1136651"/>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définition du prix</a:t>
            </a:r>
          </a:p>
        </p:txBody>
      </p:sp>
      <p:sp>
        <p:nvSpPr>
          <p:cNvPr id="8" name="Rectangle 3"/>
          <p:cNvSpPr txBox="1">
            <a:spLocks noChangeArrowheads="1"/>
          </p:cNvSpPr>
          <p:nvPr/>
        </p:nvSpPr>
        <p:spPr>
          <a:xfrm>
            <a:off x="530225" y="3284984"/>
            <a:ext cx="8229600" cy="316835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just">
              <a:spcBef>
                <a:spcPct val="50000"/>
              </a:spcBef>
            </a:pPr>
            <a:r>
              <a:rPr lang="fr-FR" sz="1800" kern="0" dirty="0">
                <a:solidFill>
                  <a:schemeClr val="accent6">
                    <a:lumMod val="75000"/>
                  </a:schemeClr>
                </a:solidFill>
              </a:rPr>
              <a:t>Compte de résultat différentiel </a:t>
            </a:r>
          </a:p>
          <a:p>
            <a:pPr algn="just">
              <a:spcBef>
                <a:spcPct val="50000"/>
              </a:spcBef>
            </a:pPr>
            <a:r>
              <a:rPr lang="fr-FR" sz="1800" kern="0" dirty="0">
                <a:solidFill>
                  <a:schemeClr val="accent6">
                    <a:lumMod val="75000"/>
                  </a:schemeClr>
                </a:solidFill>
              </a:rPr>
              <a:t>Identification des écarts</a:t>
            </a:r>
          </a:p>
          <a:p>
            <a:pPr algn="just">
              <a:spcBef>
                <a:spcPct val="50000"/>
              </a:spcBef>
            </a:pPr>
            <a:r>
              <a:rPr lang="fr-FR" sz="1800" kern="0" dirty="0">
                <a:solidFill>
                  <a:schemeClr val="accent6">
                    <a:lumMod val="75000"/>
                  </a:schemeClr>
                </a:solidFill>
              </a:rPr>
              <a:t>Principe du seuil de rentabilité</a:t>
            </a:r>
          </a:p>
          <a:p>
            <a:pPr algn="just">
              <a:spcBef>
                <a:spcPct val="50000"/>
              </a:spcBef>
            </a:pPr>
            <a:r>
              <a:rPr lang="fr-FR" sz="1800" kern="0" dirty="0">
                <a:solidFill>
                  <a:schemeClr val="accent6">
                    <a:lumMod val="75000"/>
                  </a:schemeClr>
                </a:solidFill>
              </a:rPr>
              <a:t>Point mort</a:t>
            </a:r>
          </a:p>
          <a:p>
            <a:pPr algn="just">
              <a:spcBef>
                <a:spcPct val="50000"/>
              </a:spcBef>
            </a:pPr>
            <a:endParaRPr lang="fr-FR" sz="1200" kern="0" dirty="0">
              <a:solidFill>
                <a:srgbClr val="000066"/>
              </a:solidFill>
            </a:endParaRPr>
          </a:p>
        </p:txBody>
      </p:sp>
      <p:sp>
        <p:nvSpPr>
          <p:cNvPr id="9" name="Text Box 9"/>
          <p:cNvSpPr txBox="1">
            <a:spLocks noChangeArrowheads="1"/>
          </p:cNvSpPr>
          <p:nvPr/>
        </p:nvSpPr>
        <p:spPr bwMode="auto">
          <a:xfrm>
            <a:off x="719709" y="2348880"/>
            <a:ext cx="3240087"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Faire 1 point</a:t>
            </a:r>
          </a:p>
        </p:txBody>
      </p:sp>
    </p:spTree>
    <p:extLst>
      <p:ext uri="{BB962C8B-B14F-4D97-AF65-F5344CB8AC3E}">
        <p14:creationId xmlns:p14="http://schemas.microsoft.com/office/powerpoint/2010/main" val="439641255"/>
      </p:ext>
    </p:extLst>
  </p:cSld>
  <p:clrMapOvr>
    <a:masterClrMapping/>
  </p:clrMapOvr>
  <p:transition spd="med">
    <p:randomBar/>
  </p:transition>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395536" y="1400796"/>
            <a:ext cx="8229600" cy="4980532"/>
          </a:xfrm>
          <a:prstGeom prst="rect">
            <a:avLst/>
          </a:prstGeom>
        </p:spPr>
        <p:txBody>
          <a:bodyPr/>
          <a:lstStyle/>
          <a:p>
            <a:pPr marL="0" indent="0" algn="just">
              <a:buNone/>
            </a:pPr>
            <a:r>
              <a:rPr lang="fr-FR" sz="1800" dirty="0">
                <a:solidFill>
                  <a:schemeClr val="accent6">
                    <a:lumMod val="75000"/>
                  </a:schemeClr>
                </a:solidFill>
              </a:rPr>
              <a:t>Le </a:t>
            </a:r>
            <a:r>
              <a:rPr lang="fr-FR" sz="1800" b="1" dirty="0">
                <a:solidFill>
                  <a:schemeClr val="accent6">
                    <a:lumMod val="75000"/>
                  </a:schemeClr>
                </a:solidFill>
              </a:rPr>
              <a:t>compte de résultat différentiel </a:t>
            </a:r>
            <a:r>
              <a:rPr lang="fr-FR" sz="1800" dirty="0">
                <a:solidFill>
                  <a:schemeClr val="accent6">
                    <a:lumMod val="75000"/>
                  </a:schemeClr>
                </a:solidFill>
              </a:rPr>
              <a:t>est la présentation du compte de résultat qui fait apparaître la distinction entre le coût de structure (ou </a:t>
            </a:r>
            <a:r>
              <a:rPr lang="fr-FR" sz="1800" b="1" dirty="0">
                <a:solidFill>
                  <a:schemeClr val="accent6">
                    <a:lumMod val="75000"/>
                  </a:schemeClr>
                </a:solidFill>
              </a:rPr>
              <a:t>coût fixe</a:t>
            </a:r>
            <a:r>
              <a:rPr lang="fr-FR" sz="1800" dirty="0">
                <a:solidFill>
                  <a:schemeClr val="accent6">
                    <a:lumMod val="75000"/>
                  </a:schemeClr>
                </a:solidFill>
              </a:rPr>
              <a:t>), indépendant du volume d’activité, et le </a:t>
            </a:r>
            <a:r>
              <a:rPr lang="fr-FR" sz="1800" b="1" dirty="0">
                <a:solidFill>
                  <a:schemeClr val="accent6">
                    <a:lumMod val="75000"/>
                  </a:schemeClr>
                </a:solidFill>
              </a:rPr>
              <a:t>coût variable </a:t>
            </a:r>
            <a:r>
              <a:rPr lang="fr-FR" sz="1800" dirty="0">
                <a:solidFill>
                  <a:schemeClr val="accent6">
                    <a:lumMod val="75000"/>
                  </a:schemeClr>
                </a:solidFill>
              </a:rPr>
              <a:t>lié au volume. Ce dernier coût, qui rassemble toutes les charges variables, augmente si le volume s’accroît et diminue si le volume décroît.</a:t>
            </a:r>
          </a:p>
          <a:p>
            <a:pPr marL="0" indent="0" algn="just">
              <a:buNone/>
            </a:pPr>
            <a:endParaRPr lang="fr-FR" sz="1400" dirty="0">
              <a:solidFill>
                <a:schemeClr val="accent6">
                  <a:lumMod val="75000"/>
                </a:schemeClr>
              </a:solidFill>
            </a:endParaRPr>
          </a:p>
          <a:p>
            <a:pPr marL="0" indent="0" algn="just">
              <a:buNone/>
            </a:pPr>
            <a:r>
              <a:rPr lang="fr-FR" sz="1400" dirty="0">
                <a:solidFill>
                  <a:schemeClr val="accent6">
                    <a:lumMod val="75000"/>
                  </a:schemeClr>
                </a:solidFill>
              </a:rPr>
              <a:t>Exemple</a:t>
            </a:r>
          </a:p>
          <a:p>
            <a:pPr algn="just"/>
            <a:r>
              <a:rPr lang="fr-FR" sz="1400" dirty="0">
                <a:solidFill>
                  <a:schemeClr val="accent6">
                    <a:lumMod val="75000"/>
                  </a:schemeClr>
                </a:solidFill>
              </a:rPr>
              <a:t>Les commissions des vendeurs sont variables et évoluent avec le chiffre d’affaires ; en revanche, le loyer de l’unité commerciale est identique quel que soit le volume de chiffre d’affaires.</a:t>
            </a:r>
          </a:p>
          <a:p>
            <a:pPr marL="0" indent="0" algn="just">
              <a:buNone/>
            </a:pPr>
            <a:endParaRPr lang="fr-FR" sz="1400" dirty="0">
              <a:solidFill>
                <a:schemeClr val="accent6">
                  <a:lumMod val="75000"/>
                </a:schemeClr>
              </a:solidFill>
            </a:endParaRPr>
          </a:p>
          <a:p>
            <a:pPr marL="0" indent="0" algn="just">
              <a:buNone/>
            </a:pPr>
            <a:r>
              <a:rPr lang="fr-FR" sz="1400" dirty="0">
                <a:solidFill>
                  <a:schemeClr val="accent6">
                    <a:lumMod val="75000"/>
                  </a:schemeClr>
                </a:solidFill>
              </a:rPr>
              <a:t>En retranchant du chiffre d’affaires HT le coût variable, on obtient la marge sur coût variable. La marge sur coût variable doit être supérieure au coût de structure pour dégager un résultat bénéficiaire. Le compte de résultat différentiel se représente sous la forme suivante :</a:t>
            </a:r>
          </a:p>
          <a:p>
            <a:pPr algn="just"/>
            <a:endParaRPr lang="fr-FR" sz="1400" dirty="0">
              <a:solidFill>
                <a:schemeClr val="accent6">
                  <a:lumMod val="75000"/>
                </a:schemeClr>
              </a:solidFill>
            </a:endParaRPr>
          </a:p>
          <a:p>
            <a:r>
              <a:rPr lang="fr-FR" sz="1400" b="1" dirty="0">
                <a:solidFill>
                  <a:schemeClr val="accent6">
                    <a:lumMod val="75000"/>
                  </a:schemeClr>
                </a:solidFill>
              </a:rPr>
              <a:t>Chiffre d’affaires</a:t>
            </a:r>
          </a:p>
          <a:p>
            <a:r>
              <a:rPr lang="fr-FR" sz="1400" b="1" dirty="0">
                <a:solidFill>
                  <a:schemeClr val="accent6">
                    <a:lumMod val="75000"/>
                  </a:schemeClr>
                </a:solidFill>
              </a:rPr>
              <a:t>– coût variable</a:t>
            </a:r>
          </a:p>
          <a:p>
            <a:r>
              <a:rPr lang="fr-FR" sz="1400" b="1" dirty="0">
                <a:solidFill>
                  <a:schemeClr val="accent6">
                    <a:lumMod val="75000"/>
                  </a:schemeClr>
                </a:solidFill>
              </a:rPr>
              <a:t>= marge sur coût variable</a:t>
            </a:r>
          </a:p>
          <a:p>
            <a:r>
              <a:rPr lang="fr-FR" sz="1400" b="1" dirty="0">
                <a:solidFill>
                  <a:schemeClr val="accent6">
                    <a:lumMod val="75000"/>
                  </a:schemeClr>
                </a:solidFill>
              </a:rPr>
              <a:t>– coût de structure</a:t>
            </a:r>
          </a:p>
          <a:p>
            <a:r>
              <a:rPr lang="fr-FR" sz="1400" b="1" dirty="0">
                <a:solidFill>
                  <a:schemeClr val="accent6">
                    <a:lumMod val="75000"/>
                  </a:schemeClr>
                </a:solidFill>
              </a:rPr>
              <a:t>= résultat net.</a:t>
            </a:r>
          </a:p>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404</a:t>
            </a:fld>
            <a:endParaRPr lang="fr-FR"/>
          </a:p>
        </p:txBody>
      </p:sp>
      <p:sp>
        <p:nvSpPr>
          <p:cNvPr id="6" name="Rectangle 10"/>
          <p:cNvSpPr txBox="1">
            <a:spLocks noChangeArrowheads="1"/>
          </p:cNvSpPr>
          <p:nvPr/>
        </p:nvSpPr>
        <p:spPr>
          <a:xfrm>
            <a:off x="1979713" y="685873"/>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363753410"/>
      </p:ext>
    </p:extLst>
  </p:cSld>
  <p:clrMapOvr>
    <a:masterClrMapping/>
  </p:clrMapOvr>
  <p:transition spd="med">
    <p:randomBar/>
  </p:transition>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530223" y="1196752"/>
            <a:ext cx="8229600" cy="4525963"/>
          </a:xfrm>
          <a:prstGeom prst="rect">
            <a:avLst/>
          </a:prstGeom>
        </p:spPr>
        <p:txBody>
          <a:bodyPr/>
          <a:lstStyle/>
          <a:p>
            <a:pPr marL="0" indent="0" algn="just">
              <a:buNone/>
            </a:pPr>
            <a:r>
              <a:rPr lang="fr-FR" sz="1800" b="1" dirty="0">
                <a:solidFill>
                  <a:schemeClr val="accent6">
                    <a:lumMod val="75000"/>
                  </a:schemeClr>
                </a:solidFill>
              </a:rPr>
              <a:t>L’identification des écarts</a:t>
            </a:r>
          </a:p>
          <a:p>
            <a:pPr marL="0" indent="0" algn="just">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On peut visualiser les écarts entre le compte de résultat différentiel prévisionnel et le compte de résultat différentiel réalisé et identifier si l’écart se situe au niveau des charges variables et/ou des charges de structure.</a:t>
            </a:r>
          </a:p>
          <a:p>
            <a:pPr marL="0" indent="0" algn="just">
              <a:buNone/>
            </a:pPr>
            <a:endParaRPr lang="fr-FR" sz="1400" dirty="0">
              <a:solidFill>
                <a:schemeClr val="accent6">
                  <a:lumMod val="75000"/>
                </a:schemeClr>
              </a:solidFill>
            </a:endParaRPr>
          </a:p>
          <a:p>
            <a:pPr marL="0" indent="0" algn="just">
              <a:buNone/>
            </a:pPr>
            <a:r>
              <a:rPr lang="fr-FR" sz="1400" dirty="0">
                <a:solidFill>
                  <a:schemeClr val="accent6">
                    <a:lumMod val="75000"/>
                  </a:schemeClr>
                </a:solidFill>
              </a:rPr>
              <a:t>Exemple</a:t>
            </a:r>
          </a:p>
          <a:p>
            <a:pPr algn="just"/>
            <a:r>
              <a:rPr lang="fr-FR" sz="1400" dirty="0">
                <a:solidFill>
                  <a:schemeClr val="accent6">
                    <a:lumMod val="75000"/>
                  </a:schemeClr>
                </a:solidFill>
              </a:rPr>
              <a:t>Considérons que l’unité commerciale </a:t>
            </a:r>
            <a:r>
              <a:rPr lang="fr-FR" sz="1400" b="1" dirty="0">
                <a:solidFill>
                  <a:schemeClr val="accent6">
                    <a:lumMod val="75000"/>
                  </a:schemeClr>
                </a:solidFill>
              </a:rPr>
              <a:t>prévoyait un chiffre d’affaires de 3 500 000 € </a:t>
            </a:r>
            <a:r>
              <a:rPr lang="fr-FR" sz="1400" dirty="0">
                <a:solidFill>
                  <a:schemeClr val="accent6">
                    <a:lumMod val="75000"/>
                  </a:schemeClr>
                </a:solidFill>
              </a:rPr>
              <a:t>et des charges de structure de</a:t>
            </a:r>
            <a:r>
              <a:rPr lang="fr-FR" sz="1400" b="1" dirty="0">
                <a:solidFill>
                  <a:schemeClr val="accent6">
                    <a:lumMod val="75000"/>
                  </a:schemeClr>
                </a:solidFill>
              </a:rPr>
              <a:t> 800 000 € </a:t>
            </a:r>
            <a:r>
              <a:rPr lang="fr-FR" sz="1400" dirty="0">
                <a:solidFill>
                  <a:schemeClr val="accent6">
                    <a:lumMod val="75000"/>
                  </a:schemeClr>
                </a:solidFill>
              </a:rPr>
              <a:t>alors qu’elle a réalisé un </a:t>
            </a:r>
            <a:r>
              <a:rPr lang="fr-FR" sz="1400" b="1" dirty="0">
                <a:solidFill>
                  <a:schemeClr val="accent6">
                    <a:lumMod val="75000"/>
                  </a:schemeClr>
                </a:solidFill>
              </a:rPr>
              <a:t>chiffre d’affaires de 3 200 000 € </a:t>
            </a:r>
            <a:r>
              <a:rPr lang="fr-FR" sz="1400" dirty="0">
                <a:solidFill>
                  <a:schemeClr val="accent6">
                    <a:lumMod val="75000"/>
                  </a:schemeClr>
                </a:solidFill>
              </a:rPr>
              <a:t>pour </a:t>
            </a:r>
            <a:r>
              <a:rPr lang="fr-FR" sz="1400" b="1" dirty="0">
                <a:solidFill>
                  <a:schemeClr val="accent6">
                    <a:lumMod val="75000"/>
                  </a:schemeClr>
                </a:solidFill>
              </a:rPr>
              <a:t>900 000 € </a:t>
            </a:r>
            <a:r>
              <a:rPr lang="fr-FR" sz="1400" dirty="0">
                <a:solidFill>
                  <a:schemeClr val="accent6">
                    <a:lumMod val="75000"/>
                  </a:schemeClr>
                </a:solidFill>
              </a:rPr>
              <a:t>de charges de structure.</a:t>
            </a:r>
          </a:p>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405</a:t>
            </a:fld>
            <a:endParaRPr lang="fr-FR"/>
          </a:p>
        </p:txBody>
      </p:sp>
      <p:pic>
        <p:nvPicPr>
          <p:cNvPr id="532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9085" y="4077072"/>
            <a:ext cx="6091877" cy="217567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10"/>
          <p:cNvSpPr txBox="1">
            <a:spLocks noChangeArrowheads="1"/>
          </p:cNvSpPr>
          <p:nvPr/>
        </p:nvSpPr>
        <p:spPr>
          <a:xfrm>
            <a:off x="2339753" y="332655"/>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3773886902"/>
      </p:ext>
    </p:extLst>
  </p:cSld>
  <p:clrMapOvr>
    <a:masterClrMapping/>
  </p:clrMapOvr>
  <p:transition spd="med">
    <p:randomBar/>
  </p:transition>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457200" y="1196752"/>
            <a:ext cx="8229600" cy="5328592"/>
          </a:xfrm>
          <a:prstGeom prst="rect">
            <a:avLst/>
          </a:prstGeom>
        </p:spPr>
        <p:txBody>
          <a:bodyPr/>
          <a:lstStyle/>
          <a:p>
            <a:pPr marL="0" indent="0">
              <a:buNone/>
            </a:pPr>
            <a:r>
              <a:rPr lang="fr-FR" sz="1800" b="1" dirty="0">
                <a:solidFill>
                  <a:schemeClr val="accent6">
                    <a:lumMod val="75000"/>
                  </a:schemeClr>
                </a:solidFill>
              </a:rPr>
              <a:t>Le principe du seuil de rentabilité</a:t>
            </a:r>
          </a:p>
          <a:p>
            <a:pPr marL="0" indent="0" algn="just">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C’est le volume d’unités ou le montant en euros de ces unités qui permettent à l’unité commerciale d’atteindre un résultat d’</a:t>
            </a:r>
            <a:r>
              <a:rPr lang="fr-FR" sz="1800" b="1" dirty="0">
                <a:solidFill>
                  <a:schemeClr val="accent6">
                    <a:lumMod val="75000"/>
                  </a:schemeClr>
                </a:solidFill>
              </a:rPr>
              <a:t>exercice net nul</a:t>
            </a:r>
            <a:r>
              <a:rPr lang="fr-FR" sz="1800" dirty="0">
                <a:solidFill>
                  <a:schemeClr val="accent6">
                    <a:lumMod val="75000"/>
                  </a:schemeClr>
                </a:solidFill>
              </a:rPr>
              <a:t>, c’est-à-dire </a:t>
            </a:r>
            <a:r>
              <a:rPr lang="fr-FR" sz="1800" b="1" dirty="0">
                <a:solidFill>
                  <a:schemeClr val="accent6">
                    <a:lumMod val="75000"/>
                  </a:schemeClr>
                </a:solidFill>
              </a:rPr>
              <a:t>sans perte ni bénéfice</a:t>
            </a:r>
            <a:r>
              <a:rPr lang="fr-FR" sz="1800" dirty="0">
                <a:solidFill>
                  <a:schemeClr val="accent6">
                    <a:lumMod val="75000"/>
                  </a:schemeClr>
                </a:solidFill>
              </a:rPr>
              <a:t>.</a:t>
            </a: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Pour que le résultat soit égal à 0, il faut que la </a:t>
            </a:r>
            <a:r>
              <a:rPr lang="fr-FR" sz="1800" b="1" dirty="0">
                <a:solidFill>
                  <a:schemeClr val="accent6">
                    <a:lumMod val="75000"/>
                  </a:schemeClr>
                </a:solidFill>
              </a:rPr>
              <a:t>marge sur coût variable soit égale au montant du coût fixe</a:t>
            </a:r>
            <a:r>
              <a:rPr lang="fr-FR" sz="1800" dirty="0">
                <a:solidFill>
                  <a:schemeClr val="accent6">
                    <a:lumMod val="75000"/>
                  </a:schemeClr>
                </a:solidFill>
              </a:rPr>
              <a:t>.</a:t>
            </a:r>
          </a:p>
          <a:p>
            <a:pPr marL="0" indent="0">
              <a:buNone/>
            </a:pPr>
            <a:endParaRPr lang="fr-FR" sz="1800" dirty="0">
              <a:solidFill>
                <a:schemeClr val="accent6">
                  <a:lumMod val="75000"/>
                </a:schemeClr>
              </a:solidFill>
            </a:endParaRPr>
          </a:p>
          <a:p>
            <a:pPr marL="0" indent="0">
              <a:buNone/>
            </a:pPr>
            <a:endParaRPr lang="fr-FR" sz="1800" dirty="0">
              <a:solidFill>
                <a:srgbClr val="333399"/>
              </a:solidFill>
            </a:endParaRP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406</a:t>
            </a:fld>
            <a:endParaRPr lang="fr-FR"/>
          </a:p>
        </p:txBody>
      </p:sp>
      <p:pic>
        <p:nvPicPr>
          <p:cNvPr id="533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926" y="2924944"/>
            <a:ext cx="8280920" cy="76439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350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926" y="4797152"/>
            <a:ext cx="8280920" cy="76734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10"/>
          <p:cNvSpPr txBox="1">
            <a:spLocks noChangeArrowheads="1"/>
          </p:cNvSpPr>
          <p:nvPr/>
        </p:nvSpPr>
        <p:spPr>
          <a:xfrm>
            <a:off x="2123729" y="332654"/>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731820042"/>
      </p:ext>
    </p:extLst>
  </p:cSld>
  <p:clrMapOvr>
    <a:masterClrMapping/>
  </p:clrMapOvr>
  <p:transition spd="med">
    <p:randomBar/>
  </p:transition>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457200" y="1600200"/>
            <a:ext cx="8229600" cy="4525963"/>
          </a:xfrm>
          <a:prstGeom prst="rect">
            <a:avLst/>
          </a:prstGeom>
        </p:spPr>
        <p:txBody>
          <a:bodyPr/>
          <a:lstStyle/>
          <a:p>
            <a:pPr marL="0" indent="0">
              <a:buNone/>
            </a:pPr>
            <a:r>
              <a:rPr lang="fr-FR" sz="1800" dirty="0">
                <a:solidFill>
                  <a:schemeClr val="accent6">
                    <a:lumMod val="75000"/>
                  </a:schemeClr>
                </a:solidFill>
              </a:rPr>
              <a:t>On peut donc trouver le seuil de rentabilité par la formule suivante :</a:t>
            </a: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Exemple</a:t>
            </a:r>
          </a:p>
          <a:p>
            <a:pPr marL="0" indent="0" algn="just">
              <a:buNone/>
            </a:pPr>
            <a:r>
              <a:rPr lang="fr-FR" sz="1800" dirty="0">
                <a:solidFill>
                  <a:schemeClr val="accent6">
                    <a:lumMod val="75000"/>
                  </a:schemeClr>
                </a:solidFill>
              </a:rPr>
              <a:t>Comme le coût variable est de 60 %, la marge sur coût variable est de 40 %. Si le coût fixe est de 800 000 €, il faut que la marge sur coût variable soit égale à 800 000 € et 40 % du chiffre d’affaires.</a:t>
            </a:r>
          </a:p>
          <a:p>
            <a:pPr marL="0" indent="0">
              <a:buNone/>
            </a:pPr>
            <a:endParaRPr lang="fr-FR" sz="1800" dirty="0">
              <a:solidFill>
                <a:schemeClr val="accent6">
                  <a:lumMod val="75000"/>
                </a:schemeClr>
              </a:solidFill>
            </a:endParaRPr>
          </a:p>
          <a:p>
            <a:pPr marL="0" indent="0">
              <a:buNone/>
            </a:pPr>
            <a:endParaRPr lang="fr-FR" sz="1800" dirty="0">
              <a:solidFill>
                <a:srgbClr val="333399"/>
              </a:solidFill>
            </a:endParaRPr>
          </a:p>
          <a:p>
            <a:pPr marL="0" indent="0">
              <a:buNone/>
            </a:pPr>
            <a:endParaRPr lang="fr-FR" sz="1800" dirty="0">
              <a:solidFill>
                <a:srgbClr val="333399"/>
              </a:solidFill>
            </a:endParaRPr>
          </a:p>
          <a:p>
            <a:pPr marL="0" indent="0">
              <a:buNone/>
            </a:pPr>
            <a:endParaRPr lang="fr-FR" sz="1800" dirty="0">
              <a:solidFill>
                <a:srgbClr val="333399"/>
              </a:solidFill>
            </a:endParaRPr>
          </a:p>
          <a:p>
            <a:pPr marL="0" indent="0">
              <a:buNone/>
            </a:pPr>
            <a:endParaRPr lang="fr-FR" sz="1800" dirty="0">
              <a:solidFill>
                <a:srgbClr val="333399"/>
              </a:solidFill>
            </a:endParaRP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407</a:t>
            </a:fld>
            <a:endParaRPr lang="fr-FR"/>
          </a:p>
        </p:txBody>
      </p:sp>
      <p:pic>
        <p:nvPicPr>
          <p:cNvPr id="535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045025"/>
            <a:ext cx="4850027" cy="784027"/>
          </a:xfrm>
          <a:prstGeom prst="rect">
            <a:avLst/>
          </a:prstGeom>
          <a:noFill/>
          <a:ln w="9525">
            <a:solidFill>
              <a:srgbClr val="3333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5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4725142"/>
            <a:ext cx="7677733" cy="875531"/>
          </a:xfrm>
          <a:prstGeom prst="rect">
            <a:avLst/>
          </a:prstGeom>
          <a:noFill/>
          <a:ln w="9525">
            <a:solidFill>
              <a:srgbClr val="3333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10"/>
          <p:cNvSpPr txBox="1">
            <a:spLocks noChangeArrowheads="1"/>
          </p:cNvSpPr>
          <p:nvPr/>
        </p:nvSpPr>
        <p:spPr>
          <a:xfrm>
            <a:off x="1907705" y="462025"/>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4035148042"/>
      </p:ext>
    </p:extLst>
  </p:cSld>
  <p:clrMapOvr>
    <a:masterClrMapping/>
  </p:clrMapOvr>
  <p:transition spd="med">
    <p:randomBar/>
  </p:transition>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251520" y="1340768"/>
            <a:ext cx="8712968" cy="4785395"/>
          </a:xfrm>
          <a:prstGeom prst="rect">
            <a:avLst/>
          </a:prstGeom>
        </p:spPr>
        <p:txBody>
          <a:bodyPr/>
          <a:lstStyle/>
          <a:p>
            <a:pPr marL="0" indent="0">
              <a:buNone/>
            </a:pPr>
            <a:r>
              <a:rPr lang="fr-FR" sz="1800" b="1" dirty="0">
                <a:solidFill>
                  <a:schemeClr val="accent6">
                    <a:lumMod val="75000"/>
                  </a:schemeClr>
                </a:solidFill>
              </a:rPr>
              <a:t>Le point mort</a:t>
            </a:r>
          </a:p>
          <a:p>
            <a:pPr marL="0" indent="0">
              <a:buNone/>
            </a:pPr>
            <a:endParaRPr lang="fr-FR" sz="1800" dirty="0">
              <a:solidFill>
                <a:schemeClr val="accent6">
                  <a:lumMod val="75000"/>
                </a:schemeClr>
              </a:solidFill>
            </a:endParaRPr>
          </a:p>
          <a:p>
            <a:pPr marL="0" indent="0">
              <a:buNone/>
            </a:pPr>
            <a:r>
              <a:rPr lang="fr-FR" sz="1800" dirty="0">
                <a:solidFill>
                  <a:schemeClr val="accent6">
                    <a:lumMod val="75000"/>
                  </a:schemeClr>
                </a:solidFill>
              </a:rPr>
              <a:t>C’est la date à laquelle le </a:t>
            </a:r>
            <a:r>
              <a:rPr lang="fr-FR" sz="1800" b="1" dirty="0">
                <a:solidFill>
                  <a:schemeClr val="accent6">
                    <a:lumMod val="75000"/>
                  </a:schemeClr>
                </a:solidFill>
              </a:rPr>
              <a:t>seuil de rentabilité est atteint</a:t>
            </a:r>
            <a:r>
              <a:rPr lang="fr-FR" sz="1800" dirty="0">
                <a:solidFill>
                  <a:schemeClr val="accent6">
                    <a:lumMod val="75000"/>
                  </a:schemeClr>
                </a:solidFill>
              </a:rPr>
              <a:t>. Il peut être exprimé en jours, en mois, en semaines... </a:t>
            </a: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buNone/>
            </a:pPr>
            <a:endParaRPr lang="fr-FR" sz="1200" dirty="0">
              <a:solidFill>
                <a:schemeClr val="accent6">
                  <a:lumMod val="75000"/>
                </a:schemeClr>
              </a:solidFill>
            </a:endParaRPr>
          </a:p>
          <a:p>
            <a:pPr marL="0" indent="0">
              <a:buNone/>
            </a:pPr>
            <a:r>
              <a:rPr lang="fr-FR" sz="1200" dirty="0">
                <a:solidFill>
                  <a:schemeClr val="accent6">
                    <a:lumMod val="75000"/>
                  </a:schemeClr>
                </a:solidFill>
              </a:rPr>
              <a:t>L’année commerciale est communément de 360 jours. Cependant, le calcul peut être effectué avec l’année civile de 365 jours.</a:t>
            </a:r>
          </a:p>
          <a:p>
            <a:pPr marL="0" indent="0">
              <a:buNone/>
            </a:pPr>
            <a:r>
              <a:rPr lang="fr-FR" sz="1800" dirty="0">
                <a:solidFill>
                  <a:schemeClr val="accent6">
                    <a:lumMod val="75000"/>
                  </a:schemeClr>
                </a:solidFill>
              </a:rPr>
              <a:t>Exemple</a:t>
            </a: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buNone/>
            </a:pPr>
            <a:r>
              <a:rPr lang="fr-FR" sz="1800" dirty="0">
                <a:solidFill>
                  <a:schemeClr val="accent6">
                    <a:lumMod val="75000"/>
                  </a:schemeClr>
                </a:solidFill>
              </a:rPr>
              <a:t>Si l’activité est régulière, on peut estimer la date du 15 août comme date du point mort (7 mois de 30 jours + une quinzaine du 8e mois).</a:t>
            </a: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408</a:t>
            </a:fld>
            <a:endParaRPr lang="fr-FR"/>
          </a:p>
        </p:txBody>
      </p:sp>
      <p:pic>
        <p:nvPicPr>
          <p:cNvPr id="536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735858"/>
            <a:ext cx="7841488" cy="987171"/>
          </a:xfrm>
          <a:prstGeom prst="rect">
            <a:avLst/>
          </a:prstGeom>
          <a:noFill/>
          <a:ln w="9525">
            <a:solidFill>
              <a:srgbClr val="3333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657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531503"/>
            <a:ext cx="6921257" cy="731515"/>
          </a:xfrm>
          <a:prstGeom prst="rect">
            <a:avLst/>
          </a:prstGeom>
          <a:noFill/>
          <a:ln w="9525">
            <a:solidFill>
              <a:srgbClr val="3333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10"/>
          <p:cNvSpPr txBox="1">
            <a:spLocks noChangeArrowheads="1"/>
          </p:cNvSpPr>
          <p:nvPr/>
        </p:nvSpPr>
        <p:spPr>
          <a:xfrm>
            <a:off x="2123729" y="324118"/>
            <a:ext cx="489654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160060525"/>
      </p:ext>
    </p:extLst>
  </p:cSld>
  <p:clrMapOvr>
    <a:masterClrMapping/>
  </p:clrMapOvr>
  <p:transition spd="med">
    <p:randomBar/>
  </p:transition>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409</a:t>
            </a:fld>
            <a:endParaRPr lang="fr-FR"/>
          </a:p>
        </p:txBody>
      </p:sp>
      <p:pic>
        <p:nvPicPr>
          <p:cNvPr id="529410" name="Picture 2" descr="C:\Users\BLEUEPRO\Desktop\Thématiques-Cours\IMG_0072.JPG"/>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899592" y="1108876"/>
            <a:ext cx="6984775" cy="523858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Rectangle 10"/>
          <p:cNvSpPr txBox="1">
            <a:spLocks noChangeArrowheads="1"/>
          </p:cNvSpPr>
          <p:nvPr/>
        </p:nvSpPr>
        <p:spPr>
          <a:xfrm>
            <a:off x="2195737" y="332656"/>
            <a:ext cx="468052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2124861561"/>
      </p:ext>
    </p:extLst>
  </p:cSld>
  <p:clrMapOvr>
    <a:masterClrMapping/>
  </p:clrMapOvr>
  <p:transition spd="med">
    <p:randomBar/>
  </p:transition>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410</a:t>
            </a:fld>
            <a:endParaRPr lang="fr-FR"/>
          </a:p>
        </p:txBody>
      </p:sp>
      <p:pic>
        <p:nvPicPr>
          <p:cNvPr id="530434" name="Picture 2" descr="C:\Users\BLEUEPRO\Desktop\Thématiques-Cours\IMG_0073.JPG"/>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827585" y="1054870"/>
            <a:ext cx="7101944" cy="532645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Rectangle 10"/>
          <p:cNvSpPr txBox="1">
            <a:spLocks noChangeArrowheads="1"/>
          </p:cNvSpPr>
          <p:nvPr/>
        </p:nvSpPr>
        <p:spPr>
          <a:xfrm>
            <a:off x="2123729" y="332656"/>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1347472194"/>
      </p:ext>
    </p:extLst>
  </p:cSld>
  <p:clrMapOvr>
    <a:masterClrMapping/>
  </p:clrMapOvr>
  <p:transition spd="med">
    <p:randomBar/>
  </p:transition>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460432" y="6525344"/>
            <a:ext cx="683568" cy="359644"/>
          </a:xfrm>
        </p:spPr>
        <p:txBody>
          <a:bodyPr/>
          <a:lstStyle/>
          <a:p>
            <a:fld id="{C18B243B-8EC3-48F7-871C-1FE81F38E76A}" type="slidenum">
              <a:rPr lang="fr-FR"/>
              <a:pPr/>
              <a:t>411</a:t>
            </a:fld>
            <a:endParaRPr lang="fr-FR" dirty="0"/>
          </a:p>
        </p:txBody>
      </p:sp>
      <p:sp>
        <p:nvSpPr>
          <p:cNvPr id="121859" name="Rectangle 3"/>
          <p:cNvSpPr>
            <a:spLocks noGrp="1" noChangeArrowheads="1"/>
          </p:cNvSpPr>
          <p:nvPr>
            <p:ph type="body" idx="4294967295"/>
          </p:nvPr>
        </p:nvSpPr>
        <p:spPr>
          <a:xfrm>
            <a:off x="530224" y="2420888"/>
            <a:ext cx="8229600" cy="3095625"/>
          </a:xfrm>
          <a:prstGeom prst="rect">
            <a:avLst/>
          </a:prstGeom>
        </p:spPr>
        <p:txBody>
          <a:bodyPr/>
          <a:lstStyle/>
          <a:p>
            <a:pPr>
              <a:spcBef>
                <a:spcPct val="50000"/>
              </a:spcBef>
            </a:pPr>
            <a:r>
              <a:rPr lang="fr-FR" sz="2000" dirty="0">
                <a:solidFill>
                  <a:schemeClr val="accent6">
                    <a:lumMod val="75000"/>
                  </a:schemeClr>
                </a:solidFill>
              </a:rPr>
              <a:t>Le prix</a:t>
            </a:r>
            <a:r>
              <a:rPr lang="fr-FR" sz="2000" b="1" dirty="0">
                <a:solidFill>
                  <a:schemeClr val="accent6">
                    <a:lumMod val="75000"/>
                  </a:schemeClr>
                </a:solidFill>
              </a:rPr>
              <a:t> influence </a:t>
            </a:r>
            <a:r>
              <a:rPr lang="fr-FR" sz="2000" dirty="0">
                <a:solidFill>
                  <a:schemeClr val="accent6">
                    <a:lumMod val="75000"/>
                  </a:schemeClr>
                </a:solidFill>
              </a:rPr>
              <a:t>très fortement le </a:t>
            </a:r>
            <a:r>
              <a:rPr lang="fr-FR" sz="2000" b="1" dirty="0">
                <a:solidFill>
                  <a:schemeClr val="accent6">
                    <a:lumMod val="75000"/>
                  </a:schemeClr>
                </a:solidFill>
              </a:rPr>
              <a:t>volume des ventes</a:t>
            </a:r>
          </a:p>
          <a:p>
            <a:pPr>
              <a:spcBef>
                <a:spcPct val="50000"/>
              </a:spcBef>
            </a:pPr>
            <a:r>
              <a:rPr lang="fr-FR" sz="2000" dirty="0">
                <a:solidFill>
                  <a:schemeClr val="accent6">
                    <a:lumMod val="75000"/>
                  </a:schemeClr>
                </a:solidFill>
              </a:rPr>
              <a:t>Dans les économies développées, le prix est fortement </a:t>
            </a:r>
            <a:r>
              <a:rPr lang="fr-FR" sz="2000" b="1" dirty="0">
                <a:solidFill>
                  <a:schemeClr val="accent6">
                    <a:lumMod val="75000"/>
                  </a:schemeClr>
                </a:solidFill>
              </a:rPr>
              <a:t>porteur d’informations</a:t>
            </a:r>
            <a:r>
              <a:rPr lang="fr-FR" sz="2000" dirty="0">
                <a:solidFill>
                  <a:schemeClr val="accent6">
                    <a:lumMod val="75000"/>
                  </a:schemeClr>
                </a:solidFill>
              </a:rPr>
              <a:t>. Il résume souvent le </a:t>
            </a:r>
            <a:r>
              <a:rPr lang="fr-FR" sz="2000" b="1" dirty="0">
                <a:solidFill>
                  <a:schemeClr val="accent6">
                    <a:lumMod val="75000"/>
                  </a:schemeClr>
                </a:solidFill>
              </a:rPr>
              <a:t>positionnement</a:t>
            </a:r>
            <a:r>
              <a:rPr lang="fr-FR" sz="2000" dirty="0">
                <a:solidFill>
                  <a:schemeClr val="accent6">
                    <a:lumMod val="75000"/>
                  </a:schemeClr>
                </a:solidFill>
              </a:rPr>
              <a:t> du produit (niveau de qualité &amp; segmentation clientèle potentielle, slide N°345)</a:t>
            </a:r>
          </a:p>
          <a:p>
            <a:pPr>
              <a:spcBef>
                <a:spcPct val="50000"/>
              </a:spcBef>
            </a:pPr>
            <a:r>
              <a:rPr lang="fr-FR" sz="2000" dirty="0">
                <a:solidFill>
                  <a:schemeClr val="accent6">
                    <a:lumMod val="75000"/>
                  </a:schemeClr>
                </a:solidFill>
              </a:rPr>
              <a:t>Il peut être un </a:t>
            </a:r>
            <a:r>
              <a:rPr lang="fr-FR" sz="2000" b="1" dirty="0">
                <a:solidFill>
                  <a:schemeClr val="accent6">
                    <a:lumMod val="75000"/>
                  </a:schemeClr>
                </a:solidFill>
              </a:rPr>
              <a:t>frein</a:t>
            </a:r>
            <a:r>
              <a:rPr lang="fr-FR" sz="2000" dirty="0">
                <a:solidFill>
                  <a:schemeClr val="accent6">
                    <a:lumMod val="75000"/>
                  </a:schemeClr>
                </a:solidFill>
              </a:rPr>
              <a:t> à l’achat du fait des ressources limitées des consommateurs</a:t>
            </a:r>
          </a:p>
          <a:p>
            <a:pPr>
              <a:spcBef>
                <a:spcPct val="50000"/>
              </a:spcBef>
            </a:pPr>
            <a:r>
              <a:rPr lang="fr-FR" sz="2000" dirty="0">
                <a:solidFill>
                  <a:schemeClr val="accent6">
                    <a:lumMod val="75000"/>
                  </a:schemeClr>
                </a:solidFill>
              </a:rPr>
              <a:t>En fonction de son niveau et notamment de la </a:t>
            </a:r>
            <a:r>
              <a:rPr lang="fr-FR" sz="2000" b="1" dirty="0">
                <a:solidFill>
                  <a:schemeClr val="accent6">
                    <a:lumMod val="75000"/>
                  </a:schemeClr>
                </a:solidFill>
              </a:rPr>
              <a:t>marge</a:t>
            </a:r>
            <a:r>
              <a:rPr lang="fr-FR" sz="2000" dirty="0">
                <a:solidFill>
                  <a:schemeClr val="accent6">
                    <a:lumMod val="75000"/>
                  </a:schemeClr>
                </a:solidFill>
              </a:rPr>
              <a:t>  qu’il octroie au distributeur, celui-ci </a:t>
            </a:r>
            <a:r>
              <a:rPr lang="fr-FR" sz="2000" b="1" dirty="0">
                <a:solidFill>
                  <a:schemeClr val="accent6">
                    <a:lumMod val="75000"/>
                  </a:schemeClr>
                </a:solidFill>
              </a:rPr>
              <a:t>poussera</a:t>
            </a:r>
            <a:r>
              <a:rPr lang="fr-FR" sz="2000" dirty="0">
                <a:solidFill>
                  <a:schemeClr val="accent6">
                    <a:lumMod val="75000"/>
                  </a:schemeClr>
                </a:solidFill>
              </a:rPr>
              <a:t> plus ou moins le produit.</a:t>
            </a:r>
          </a:p>
        </p:txBody>
      </p:sp>
      <p:sp>
        <p:nvSpPr>
          <p:cNvPr id="121864" name="Text Box 8"/>
          <p:cNvSpPr txBox="1">
            <a:spLocks noChangeArrowheads="1"/>
          </p:cNvSpPr>
          <p:nvPr/>
        </p:nvSpPr>
        <p:spPr bwMode="auto">
          <a:xfrm>
            <a:off x="971550" y="13716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Politique de PRIX</a:t>
            </a:r>
          </a:p>
        </p:txBody>
      </p:sp>
      <p:sp>
        <p:nvSpPr>
          <p:cNvPr id="121865" name="Text Box 9"/>
          <p:cNvSpPr txBox="1">
            <a:spLocks noChangeArrowheads="1"/>
          </p:cNvSpPr>
          <p:nvPr/>
        </p:nvSpPr>
        <p:spPr bwMode="auto">
          <a:xfrm>
            <a:off x="4716463" y="1341438"/>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L’importance du prix</a:t>
            </a:r>
          </a:p>
        </p:txBody>
      </p:sp>
      <p:sp>
        <p:nvSpPr>
          <p:cNvPr id="121866" name="AutoShape 10"/>
          <p:cNvSpPr>
            <a:spLocks noChangeArrowheads="1"/>
          </p:cNvSpPr>
          <p:nvPr/>
        </p:nvSpPr>
        <p:spPr bwMode="auto">
          <a:xfrm rot="5400000">
            <a:off x="4284662"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051721" y="337765"/>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F3F52DCA-075C-47CF-B469-9F6367AEB4E6}" type="slidenum">
              <a:rPr lang="fr-FR"/>
              <a:pPr/>
              <a:t>412</a:t>
            </a:fld>
            <a:endParaRPr lang="fr-FR"/>
          </a:p>
        </p:txBody>
      </p:sp>
      <p:sp>
        <p:nvSpPr>
          <p:cNvPr id="122883" name="Rectangle 3"/>
          <p:cNvSpPr>
            <a:spLocks noGrp="1" noChangeArrowheads="1"/>
          </p:cNvSpPr>
          <p:nvPr>
            <p:ph type="body" idx="4294967295"/>
          </p:nvPr>
        </p:nvSpPr>
        <p:spPr>
          <a:xfrm>
            <a:off x="746125" y="2276872"/>
            <a:ext cx="7797800" cy="3672408"/>
          </a:xfrm>
          <a:prstGeom prst="rect">
            <a:avLst/>
          </a:prstGeom>
        </p:spPr>
        <p:txBody>
          <a:bodyPr/>
          <a:lstStyle/>
          <a:p>
            <a:pPr>
              <a:buFontTx/>
              <a:buNone/>
            </a:pPr>
            <a:r>
              <a:rPr lang="fr-FR" sz="2000" b="1" dirty="0">
                <a:solidFill>
                  <a:srgbClr val="000066"/>
                </a:solidFill>
              </a:rPr>
              <a:t>	</a:t>
            </a:r>
            <a:r>
              <a:rPr lang="fr-FR" sz="2000" b="1" dirty="0">
                <a:solidFill>
                  <a:schemeClr val="accent6">
                    <a:lumMod val="75000"/>
                  </a:schemeClr>
                </a:solidFill>
              </a:rPr>
              <a:t>Pour fixer les tarifs, il convient de prendre en compte plusieurs facteurs :</a:t>
            </a:r>
          </a:p>
          <a:p>
            <a:pPr>
              <a:buFontTx/>
              <a:buNone/>
            </a:pPr>
            <a:endParaRPr lang="fr-FR" sz="2000" b="1" dirty="0">
              <a:solidFill>
                <a:schemeClr val="accent6">
                  <a:lumMod val="75000"/>
                </a:schemeClr>
              </a:solidFill>
            </a:endParaRPr>
          </a:p>
          <a:p>
            <a:pPr lvl="1"/>
            <a:r>
              <a:rPr lang="fr-FR" sz="2000" dirty="0">
                <a:solidFill>
                  <a:schemeClr val="accent6">
                    <a:lumMod val="75000"/>
                  </a:schemeClr>
                </a:solidFill>
              </a:rPr>
              <a:t>L’</a:t>
            </a:r>
            <a:r>
              <a:rPr lang="fr-FR" sz="2000" b="1" dirty="0">
                <a:solidFill>
                  <a:schemeClr val="accent6">
                    <a:lumMod val="75000"/>
                  </a:schemeClr>
                </a:solidFill>
              </a:rPr>
              <a:t>élasticité de la demande </a:t>
            </a:r>
            <a:r>
              <a:rPr lang="fr-FR" sz="2000" dirty="0">
                <a:solidFill>
                  <a:schemeClr val="accent6">
                    <a:lumMod val="75000"/>
                  </a:schemeClr>
                </a:solidFill>
              </a:rPr>
              <a:t>par rapport au prix</a:t>
            </a:r>
          </a:p>
          <a:p>
            <a:pPr lvl="1"/>
            <a:r>
              <a:rPr lang="fr-FR" sz="2000" dirty="0">
                <a:solidFill>
                  <a:schemeClr val="accent6">
                    <a:lumMod val="75000"/>
                  </a:schemeClr>
                </a:solidFill>
              </a:rPr>
              <a:t>La structure du coût</a:t>
            </a:r>
          </a:p>
          <a:p>
            <a:pPr lvl="1"/>
            <a:r>
              <a:rPr lang="fr-FR" sz="2000" dirty="0">
                <a:solidFill>
                  <a:schemeClr val="accent6">
                    <a:lumMod val="75000"/>
                  </a:schemeClr>
                </a:solidFill>
              </a:rPr>
              <a:t>La politique de prix des </a:t>
            </a:r>
            <a:r>
              <a:rPr lang="fr-FR" sz="2000" b="1" dirty="0">
                <a:solidFill>
                  <a:schemeClr val="accent6">
                    <a:lumMod val="75000"/>
                  </a:schemeClr>
                </a:solidFill>
              </a:rPr>
              <a:t>concurrents</a:t>
            </a:r>
          </a:p>
          <a:p>
            <a:pPr lvl="1"/>
            <a:r>
              <a:rPr lang="fr-FR" sz="2000" dirty="0">
                <a:solidFill>
                  <a:schemeClr val="accent6">
                    <a:lumMod val="75000"/>
                  </a:schemeClr>
                </a:solidFill>
              </a:rPr>
              <a:t>La politique de prix des </a:t>
            </a:r>
            <a:r>
              <a:rPr lang="fr-FR" sz="2000" b="1" dirty="0">
                <a:solidFill>
                  <a:schemeClr val="accent6">
                    <a:lumMod val="75000"/>
                  </a:schemeClr>
                </a:solidFill>
              </a:rPr>
              <a:t>distributeurs</a:t>
            </a:r>
          </a:p>
          <a:p>
            <a:pPr lvl="1"/>
            <a:r>
              <a:rPr lang="fr-FR" sz="2000" dirty="0">
                <a:solidFill>
                  <a:schemeClr val="accent6">
                    <a:lumMod val="75000"/>
                  </a:schemeClr>
                </a:solidFill>
              </a:rPr>
              <a:t>Les</a:t>
            </a:r>
            <a:r>
              <a:rPr lang="fr-FR" sz="2000" b="1" dirty="0">
                <a:solidFill>
                  <a:schemeClr val="accent6">
                    <a:lumMod val="75000"/>
                  </a:schemeClr>
                </a:solidFill>
              </a:rPr>
              <a:t> objectifs </a:t>
            </a:r>
            <a:r>
              <a:rPr lang="fr-FR" sz="2000" dirty="0">
                <a:solidFill>
                  <a:schemeClr val="accent6">
                    <a:lumMod val="75000"/>
                  </a:schemeClr>
                </a:solidFill>
              </a:rPr>
              <a:t>de la stratégie marketing</a:t>
            </a:r>
          </a:p>
          <a:p>
            <a:pPr lvl="1"/>
            <a:r>
              <a:rPr lang="fr-FR" sz="2000" dirty="0">
                <a:solidFill>
                  <a:schemeClr val="accent6">
                    <a:lumMod val="75000"/>
                  </a:schemeClr>
                </a:solidFill>
              </a:rPr>
              <a:t>La </a:t>
            </a:r>
            <a:r>
              <a:rPr lang="fr-FR" sz="2000" b="1" dirty="0">
                <a:solidFill>
                  <a:schemeClr val="accent6">
                    <a:lumMod val="75000"/>
                  </a:schemeClr>
                </a:solidFill>
              </a:rPr>
              <a:t>segmentation</a:t>
            </a:r>
            <a:r>
              <a:rPr lang="fr-FR" sz="2000" dirty="0">
                <a:solidFill>
                  <a:schemeClr val="accent6">
                    <a:lumMod val="75000"/>
                  </a:schemeClr>
                </a:solidFill>
              </a:rPr>
              <a:t> de la clientèle (CSP, …)</a:t>
            </a:r>
          </a:p>
        </p:txBody>
      </p:sp>
      <p:sp>
        <p:nvSpPr>
          <p:cNvPr id="122888" name="Text Box 8"/>
          <p:cNvSpPr txBox="1">
            <a:spLocks noChangeArrowheads="1"/>
          </p:cNvSpPr>
          <p:nvPr/>
        </p:nvSpPr>
        <p:spPr bwMode="auto">
          <a:xfrm>
            <a:off x="971550" y="1371600"/>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Politique de PRIX</a:t>
            </a:r>
          </a:p>
        </p:txBody>
      </p:sp>
      <p:sp>
        <p:nvSpPr>
          <p:cNvPr id="122889" name="Text Box 9"/>
          <p:cNvSpPr txBox="1">
            <a:spLocks noChangeArrowheads="1"/>
          </p:cNvSpPr>
          <p:nvPr/>
        </p:nvSpPr>
        <p:spPr bwMode="auto">
          <a:xfrm>
            <a:off x="4716463" y="1341438"/>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facteurs</a:t>
            </a:r>
          </a:p>
        </p:txBody>
      </p:sp>
      <p:sp>
        <p:nvSpPr>
          <p:cNvPr id="122890" name="AutoShape 10"/>
          <p:cNvSpPr>
            <a:spLocks noChangeArrowheads="1"/>
          </p:cNvSpPr>
          <p:nvPr/>
        </p:nvSpPr>
        <p:spPr bwMode="auto">
          <a:xfrm rot="5400000">
            <a:off x="4284662"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1835697" y="332655"/>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675688" y="6624638"/>
            <a:ext cx="468312" cy="260350"/>
          </a:xfrm>
        </p:spPr>
        <p:txBody>
          <a:bodyPr/>
          <a:lstStyle/>
          <a:p>
            <a:fld id="{08B4C0C6-C4A6-4E2B-AF15-30385039554A}" type="slidenum">
              <a:rPr lang="fr-FR"/>
              <a:pPr/>
              <a:t>413</a:t>
            </a:fld>
            <a:endParaRPr lang="fr-FR"/>
          </a:p>
        </p:txBody>
      </p:sp>
      <p:sp>
        <p:nvSpPr>
          <p:cNvPr id="123907" name="Rectangle 3"/>
          <p:cNvSpPr>
            <a:spLocks noGrp="1" noChangeArrowheads="1"/>
          </p:cNvSpPr>
          <p:nvPr>
            <p:ph type="body" idx="4294967295"/>
          </p:nvPr>
        </p:nvSpPr>
        <p:spPr>
          <a:xfrm>
            <a:off x="971550" y="1916113"/>
            <a:ext cx="7797800" cy="720725"/>
          </a:xfrm>
          <a:prstGeom prst="rect">
            <a:avLst/>
          </a:prstGeom>
        </p:spPr>
        <p:txBody>
          <a:bodyPr/>
          <a:lstStyle/>
          <a:p>
            <a:pPr marL="0" indent="0">
              <a:buFontTx/>
              <a:buNone/>
            </a:pPr>
            <a:r>
              <a:rPr lang="fr-FR" sz="2000" b="1" dirty="0">
                <a:solidFill>
                  <a:schemeClr val="accent6">
                    <a:lumMod val="75000"/>
                  </a:schemeClr>
                </a:solidFill>
              </a:rPr>
              <a:t>Elle mesure l’influence d’une variation de prix sur le niveau de la demande.</a:t>
            </a:r>
            <a:endParaRPr lang="fr-FR" sz="2400" dirty="0">
              <a:solidFill>
                <a:schemeClr val="accent6">
                  <a:lumMod val="75000"/>
                </a:schemeClr>
              </a:solidFill>
            </a:endParaRPr>
          </a:p>
        </p:txBody>
      </p:sp>
      <p:sp>
        <p:nvSpPr>
          <p:cNvPr id="123909" name="Text Box 5"/>
          <p:cNvSpPr txBox="1">
            <a:spLocks noChangeArrowheads="1"/>
          </p:cNvSpPr>
          <p:nvPr/>
        </p:nvSpPr>
        <p:spPr bwMode="auto">
          <a:xfrm>
            <a:off x="971550" y="126523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123910" name="Text Box 6"/>
          <p:cNvSpPr txBox="1">
            <a:spLocks noChangeArrowheads="1"/>
          </p:cNvSpPr>
          <p:nvPr/>
        </p:nvSpPr>
        <p:spPr bwMode="auto">
          <a:xfrm>
            <a:off x="4716463" y="1235075"/>
            <a:ext cx="3240087"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L’élasticité</a:t>
            </a:r>
          </a:p>
        </p:txBody>
      </p:sp>
      <p:sp>
        <p:nvSpPr>
          <p:cNvPr id="123911" name="AutoShape 7"/>
          <p:cNvSpPr>
            <a:spLocks noChangeArrowheads="1"/>
          </p:cNvSpPr>
          <p:nvPr/>
        </p:nvSpPr>
        <p:spPr bwMode="auto">
          <a:xfrm rot="5400000">
            <a:off x="4284663" y="12842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grpSp>
        <p:nvGrpSpPr>
          <p:cNvPr id="123916" name="Group 12"/>
          <p:cNvGrpSpPr>
            <a:grpSpLocks/>
          </p:cNvGrpSpPr>
          <p:nvPr/>
        </p:nvGrpSpPr>
        <p:grpSpPr bwMode="auto">
          <a:xfrm>
            <a:off x="4140200" y="2492375"/>
            <a:ext cx="1944688" cy="998538"/>
            <a:chOff x="1882" y="1933"/>
            <a:chExt cx="1225" cy="629"/>
          </a:xfrm>
        </p:grpSpPr>
        <p:sp>
          <p:nvSpPr>
            <p:cNvPr id="123912" name="Text Box 8"/>
            <p:cNvSpPr txBox="1">
              <a:spLocks noChangeArrowheads="1"/>
            </p:cNvSpPr>
            <p:nvPr/>
          </p:nvSpPr>
          <p:spPr bwMode="auto">
            <a:xfrm>
              <a:off x="1973" y="1933"/>
              <a:ext cx="1134" cy="327"/>
            </a:xfrm>
            <a:prstGeom prst="rect">
              <a:avLst/>
            </a:prstGeom>
            <a:noFill/>
            <a:ln w="9525">
              <a:noFill/>
              <a:miter lim="800000"/>
              <a:headEnd/>
              <a:tailEnd/>
            </a:ln>
            <a:effectLst/>
          </p:spPr>
          <p:txBody>
            <a:bodyPr>
              <a:spAutoFit/>
            </a:bodyPr>
            <a:lstStyle/>
            <a:p>
              <a:pPr algn="ctr">
                <a:spcBef>
                  <a:spcPct val="50000"/>
                </a:spcBef>
              </a:pPr>
              <a:r>
                <a:rPr lang="fr-FR" sz="2800">
                  <a:sym typeface="Symbol" pitchFamily="18" charset="2"/>
                </a:rPr>
                <a:t>D/D</a:t>
              </a:r>
            </a:p>
          </p:txBody>
        </p:sp>
        <p:sp>
          <p:nvSpPr>
            <p:cNvPr id="123913" name="Text Box 9"/>
            <p:cNvSpPr txBox="1">
              <a:spLocks noChangeArrowheads="1"/>
            </p:cNvSpPr>
            <p:nvPr/>
          </p:nvSpPr>
          <p:spPr bwMode="auto">
            <a:xfrm>
              <a:off x="1973" y="2235"/>
              <a:ext cx="1134" cy="327"/>
            </a:xfrm>
            <a:prstGeom prst="rect">
              <a:avLst/>
            </a:prstGeom>
            <a:noFill/>
            <a:ln w="9525">
              <a:noFill/>
              <a:miter lim="800000"/>
              <a:headEnd/>
              <a:tailEnd/>
            </a:ln>
            <a:effectLst/>
          </p:spPr>
          <p:txBody>
            <a:bodyPr>
              <a:spAutoFit/>
            </a:bodyPr>
            <a:lstStyle/>
            <a:p>
              <a:pPr algn="ctr">
                <a:spcBef>
                  <a:spcPct val="50000"/>
                </a:spcBef>
              </a:pPr>
              <a:r>
                <a:rPr lang="fr-FR" sz="2800">
                  <a:sym typeface="Symbol" pitchFamily="18" charset="2"/>
                </a:rPr>
                <a:t>P/P</a:t>
              </a:r>
            </a:p>
          </p:txBody>
        </p:sp>
        <p:sp>
          <p:nvSpPr>
            <p:cNvPr id="123914" name="Line 10"/>
            <p:cNvSpPr>
              <a:spLocks noChangeShapeType="1"/>
            </p:cNvSpPr>
            <p:nvPr/>
          </p:nvSpPr>
          <p:spPr bwMode="auto">
            <a:xfrm>
              <a:off x="2245" y="2251"/>
              <a:ext cx="590" cy="0"/>
            </a:xfrm>
            <a:prstGeom prst="line">
              <a:avLst/>
            </a:prstGeom>
            <a:noFill/>
            <a:ln w="9525">
              <a:solidFill>
                <a:schemeClr val="tx1"/>
              </a:solidFill>
              <a:round/>
              <a:headEnd/>
              <a:tailEnd/>
            </a:ln>
            <a:effectLst/>
          </p:spPr>
          <p:txBody>
            <a:bodyPr/>
            <a:lstStyle/>
            <a:p>
              <a:endParaRPr lang="fr-FR"/>
            </a:p>
          </p:txBody>
        </p:sp>
        <p:sp>
          <p:nvSpPr>
            <p:cNvPr id="123915" name="Text Box 11"/>
            <p:cNvSpPr txBox="1">
              <a:spLocks noChangeArrowheads="1"/>
            </p:cNvSpPr>
            <p:nvPr/>
          </p:nvSpPr>
          <p:spPr bwMode="auto">
            <a:xfrm>
              <a:off x="1882" y="2060"/>
              <a:ext cx="363" cy="365"/>
            </a:xfrm>
            <a:prstGeom prst="rect">
              <a:avLst/>
            </a:prstGeom>
            <a:noFill/>
            <a:ln w="9525">
              <a:noFill/>
              <a:miter lim="800000"/>
              <a:headEnd/>
              <a:tailEnd/>
            </a:ln>
            <a:effectLst/>
          </p:spPr>
          <p:txBody>
            <a:bodyPr>
              <a:spAutoFit/>
            </a:bodyPr>
            <a:lstStyle/>
            <a:p>
              <a:pPr>
                <a:spcBef>
                  <a:spcPct val="50000"/>
                </a:spcBef>
              </a:pPr>
              <a:r>
                <a:rPr lang="fr-FR" sz="3200"/>
                <a:t>e</a:t>
              </a:r>
              <a:r>
                <a:rPr lang="fr-FR" sz="2000"/>
                <a:t>=</a:t>
              </a:r>
            </a:p>
          </p:txBody>
        </p:sp>
      </p:grpSp>
      <p:sp>
        <p:nvSpPr>
          <p:cNvPr id="123918" name="Text Box 14"/>
          <p:cNvSpPr txBox="1">
            <a:spLocks noChangeArrowheads="1"/>
          </p:cNvSpPr>
          <p:nvPr/>
        </p:nvSpPr>
        <p:spPr bwMode="auto">
          <a:xfrm>
            <a:off x="971550" y="2708275"/>
            <a:ext cx="2736850" cy="825500"/>
          </a:xfrm>
          <a:prstGeom prst="rect">
            <a:avLst/>
          </a:prstGeom>
          <a:noFill/>
          <a:ln w="9525">
            <a:noFill/>
            <a:miter lim="800000"/>
            <a:headEnd/>
            <a:tailEnd/>
          </a:ln>
          <a:effectLst/>
        </p:spPr>
        <p:txBody>
          <a:bodyPr>
            <a:spAutoFit/>
          </a:bodyPr>
          <a:lstStyle/>
          <a:p>
            <a:pPr>
              <a:spcBef>
                <a:spcPct val="50000"/>
              </a:spcBef>
            </a:pPr>
            <a:r>
              <a:rPr lang="fr-FR" sz="1600" i="1" dirty="0">
                <a:solidFill>
                  <a:schemeClr val="accent6">
                    <a:lumMod val="75000"/>
                  </a:schemeClr>
                </a:solidFill>
              </a:rPr>
              <a:t>De combien varie la demande quand les prix augmentent de 1%</a:t>
            </a:r>
          </a:p>
        </p:txBody>
      </p:sp>
      <p:sp>
        <p:nvSpPr>
          <p:cNvPr id="123919" name="Text Box 15"/>
          <p:cNvSpPr txBox="1">
            <a:spLocks noChangeArrowheads="1"/>
          </p:cNvSpPr>
          <p:nvPr/>
        </p:nvSpPr>
        <p:spPr bwMode="auto">
          <a:xfrm>
            <a:off x="2771775" y="3533775"/>
            <a:ext cx="5976938" cy="1495794"/>
          </a:xfrm>
          <a:prstGeom prst="rect">
            <a:avLst/>
          </a:prstGeom>
          <a:solidFill>
            <a:schemeClr val="bg1"/>
          </a:solidFill>
          <a:ln w="9525">
            <a:solidFill>
              <a:srgbClr val="3333CC"/>
            </a:solidFill>
            <a:miter lim="800000"/>
            <a:headEnd/>
            <a:tailEnd/>
          </a:ln>
          <a:effectLst/>
        </p:spPr>
        <p:txBody>
          <a:bodyPr>
            <a:spAutoFit/>
          </a:bodyPr>
          <a:lstStyle/>
          <a:p>
            <a:pPr>
              <a:spcBef>
                <a:spcPct val="40000"/>
              </a:spcBef>
            </a:pPr>
            <a:r>
              <a:rPr lang="fr-FR" sz="2400" dirty="0">
                <a:solidFill>
                  <a:schemeClr val="accent6">
                    <a:lumMod val="75000"/>
                  </a:schemeClr>
                </a:solidFill>
              </a:rPr>
              <a:t>e&lt;0</a:t>
            </a:r>
            <a:r>
              <a:rPr lang="fr-FR" sz="1800" dirty="0">
                <a:solidFill>
                  <a:schemeClr val="accent6">
                    <a:lumMod val="75000"/>
                  </a:schemeClr>
                </a:solidFill>
              </a:rPr>
              <a:t> 	La demande diminue lorsque le prix augmente</a:t>
            </a:r>
          </a:p>
          <a:p>
            <a:pPr>
              <a:spcBef>
                <a:spcPct val="40000"/>
              </a:spcBef>
            </a:pPr>
            <a:r>
              <a:rPr lang="fr-FR" sz="2400" dirty="0">
                <a:solidFill>
                  <a:schemeClr val="accent6">
                    <a:lumMod val="75000"/>
                  </a:schemeClr>
                </a:solidFill>
              </a:rPr>
              <a:t>e=0 </a:t>
            </a:r>
            <a:r>
              <a:rPr lang="fr-FR" sz="1800" dirty="0">
                <a:solidFill>
                  <a:schemeClr val="accent6">
                    <a:lumMod val="75000"/>
                  </a:schemeClr>
                </a:solidFill>
              </a:rPr>
              <a:t>	Pas d’influence du prix sur la demande</a:t>
            </a:r>
          </a:p>
          <a:p>
            <a:pPr>
              <a:spcBef>
                <a:spcPct val="40000"/>
              </a:spcBef>
            </a:pPr>
            <a:r>
              <a:rPr lang="fr-FR" sz="2400" dirty="0">
                <a:solidFill>
                  <a:schemeClr val="accent6">
                    <a:lumMod val="75000"/>
                  </a:schemeClr>
                </a:solidFill>
              </a:rPr>
              <a:t>e&gt;0</a:t>
            </a:r>
            <a:r>
              <a:rPr lang="fr-FR" sz="1800" dirty="0">
                <a:solidFill>
                  <a:schemeClr val="accent6">
                    <a:lumMod val="75000"/>
                  </a:schemeClr>
                </a:solidFill>
              </a:rPr>
              <a:t> 	La demande croît lorsque le prix augmente</a:t>
            </a:r>
          </a:p>
        </p:txBody>
      </p:sp>
      <p:sp>
        <p:nvSpPr>
          <p:cNvPr id="123920" name="Text Box 16"/>
          <p:cNvSpPr txBox="1">
            <a:spLocks noChangeArrowheads="1"/>
          </p:cNvSpPr>
          <p:nvPr/>
        </p:nvSpPr>
        <p:spPr bwMode="auto">
          <a:xfrm>
            <a:off x="1042988" y="5191125"/>
            <a:ext cx="7056437" cy="1200329"/>
          </a:xfrm>
          <a:prstGeom prst="rect">
            <a:avLst/>
          </a:prstGeom>
          <a:solidFill>
            <a:schemeClr val="accent1"/>
          </a:solidFill>
          <a:ln w="9525">
            <a:solidFill>
              <a:srgbClr val="3333CC"/>
            </a:solidFill>
            <a:miter lim="800000"/>
            <a:headEnd/>
            <a:tailEnd/>
          </a:ln>
          <a:effectLst/>
        </p:spPr>
        <p:txBody>
          <a:bodyPr>
            <a:spAutoFit/>
          </a:bodyPr>
          <a:lstStyle/>
          <a:p>
            <a:pPr>
              <a:spcBef>
                <a:spcPct val="50000"/>
              </a:spcBef>
            </a:pPr>
            <a:r>
              <a:rPr lang="fr-FR" sz="1800" b="1" dirty="0">
                <a:solidFill>
                  <a:srgbClr val="000066"/>
                </a:solidFill>
              </a:rPr>
              <a:t>Les facteurs influençant l’élasticité :</a:t>
            </a:r>
            <a:br>
              <a:rPr lang="fr-FR" sz="1800" b="1" dirty="0">
                <a:solidFill>
                  <a:srgbClr val="000066"/>
                </a:solidFill>
              </a:rPr>
            </a:br>
            <a:r>
              <a:rPr lang="fr-FR" sz="1800" dirty="0">
                <a:solidFill>
                  <a:srgbClr val="000066"/>
                </a:solidFill>
              </a:rPr>
              <a:t>la facilité de comparaison, l’originalité ou la singularité du produit, l’importance du prix dans l’acte d’achat, le montant de l’achat, la prise en charge partielle du financement </a:t>
            </a:r>
          </a:p>
        </p:txBody>
      </p:sp>
      <p:sp>
        <p:nvSpPr>
          <p:cNvPr id="17" name="Rectangle 10"/>
          <p:cNvSpPr txBox="1">
            <a:spLocks noChangeArrowheads="1"/>
          </p:cNvSpPr>
          <p:nvPr/>
        </p:nvSpPr>
        <p:spPr>
          <a:xfrm>
            <a:off x="2195737" y="332656"/>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414</a:t>
            </a:fld>
            <a:endParaRPr lang="fr-FR" dirty="0"/>
          </a:p>
        </p:txBody>
      </p:sp>
      <p:sp>
        <p:nvSpPr>
          <p:cNvPr id="3" name="Rectangle 2"/>
          <p:cNvSpPr/>
          <p:nvPr/>
        </p:nvSpPr>
        <p:spPr>
          <a:xfrm>
            <a:off x="682675" y="764704"/>
            <a:ext cx="7200800" cy="1569660"/>
          </a:xfrm>
          <a:prstGeom prst="rect">
            <a:avLst/>
          </a:prstGeom>
        </p:spPr>
        <p:txBody>
          <a:bodyPr wrap="square">
            <a:spAutoFit/>
          </a:bodyPr>
          <a:lstStyle/>
          <a:p>
            <a:pPr algn="just"/>
            <a:r>
              <a:rPr lang="fr-FR" dirty="0">
                <a:solidFill>
                  <a:schemeClr val="accent6">
                    <a:lumMod val="75000"/>
                  </a:schemeClr>
                </a:solidFill>
              </a:rPr>
              <a:t>l'</a:t>
            </a:r>
            <a:r>
              <a:rPr lang="fr-FR" b="1" dirty="0">
                <a:solidFill>
                  <a:schemeClr val="accent6">
                    <a:lumMod val="75000"/>
                  </a:schemeClr>
                </a:solidFill>
              </a:rPr>
              <a:t>élasticité</a:t>
            </a:r>
            <a:r>
              <a:rPr lang="fr-FR" dirty="0">
                <a:solidFill>
                  <a:schemeClr val="accent6">
                    <a:lumMod val="75000"/>
                  </a:schemeClr>
                </a:solidFill>
              </a:rPr>
              <a:t> mesure la variation d'une grandeur provoquée par la variation d'une autre grandeur. Ainsi, pour un produit donné, lorsque</a:t>
            </a:r>
            <a:r>
              <a:rPr lang="fr-FR" sz="1800" b="1" dirty="0">
                <a:solidFill>
                  <a:schemeClr val="accent6">
                    <a:lumMod val="75000"/>
                  </a:schemeClr>
                </a:solidFill>
              </a:rPr>
              <a:t> les volumes demandés augmentent de 15 % quand le prix de vente baisse de 10 %, </a:t>
            </a:r>
            <a:r>
              <a:rPr lang="fr-FR" dirty="0">
                <a:solidFill>
                  <a:schemeClr val="accent6">
                    <a:lumMod val="75000"/>
                  </a:schemeClr>
                </a:solidFill>
              </a:rPr>
              <a:t>l'élasticité de la demande par rapport au prix de vente est le quotient de la variation de la demande rapporté à la variation de prix de vente, soit </a:t>
            </a:r>
          </a:p>
          <a:p>
            <a:pPr algn="ctr"/>
            <a:r>
              <a:rPr lang="fr-FR" sz="1800" b="1" dirty="0">
                <a:solidFill>
                  <a:schemeClr val="accent6">
                    <a:lumMod val="75000"/>
                  </a:schemeClr>
                </a:solidFill>
              </a:rPr>
              <a:t>-1,5 = ( 15 % / -10 % )</a:t>
            </a:r>
          </a:p>
        </p:txBody>
      </p:sp>
      <p:pic>
        <p:nvPicPr>
          <p:cNvPr id="568322" name="Picture 2" descr="C:\Users\BLUEOFFICE\Desktop\573d51683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492896"/>
            <a:ext cx="8129803" cy="3834557"/>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7077324"/>
      </p:ext>
    </p:extLst>
  </p:cSld>
  <p:clrMapOvr>
    <a:masterClrMapping/>
  </p:clrMapOvr>
  <p:transition spd="med">
    <p:randomBar/>
  </p:transition>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460432" y="6525344"/>
            <a:ext cx="683568" cy="359644"/>
          </a:xfrm>
        </p:spPr>
        <p:txBody>
          <a:bodyPr/>
          <a:lstStyle/>
          <a:p>
            <a:fld id="{669CAB17-8568-4010-9280-BEF80C8CE4D0}" type="slidenum">
              <a:rPr lang="fr-FR"/>
              <a:pPr/>
              <a:t>415</a:t>
            </a:fld>
            <a:endParaRPr lang="fr-FR" dirty="0"/>
          </a:p>
        </p:txBody>
      </p:sp>
      <p:sp>
        <p:nvSpPr>
          <p:cNvPr id="124931" name="Rectangle 3"/>
          <p:cNvSpPr>
            <a:spLocks noGrp="1" noChangeArrowheads="1"/>
          </p:cNvSpPr>
          <p:nvPr>
            <p:ph type="body" idx="4294967295"/>
          </p:nvPr>
        </p:nvSpPr>
        <p:spPr>
          <a:xfrm>
            <a:off x="905799" y="2276872"/>
            <a:ext cx="7797800" cy="4105275"/>
          </a:xfrm>
          <a:prstGeom prst="rect">
            <a:avLst/>
          </a:prstGeom>
        </p:spPr>
        <p:txBody>
          <a:bodyPr/>
          <a:lstStyle/>
          <a:p>
            <a:pPr marL="274638" indent="-274638">
              <a:lnSpc>
                <a:spcPct val="105000"/>
              </a:lnSpc>
            </a:pPr>
            <a:r>
              <a:rPr lang="fr-FR" sz="2000" b="1" dirty="0">
                <a:solidFill>
                  <a:srgbClr val="000066"/>
                </a:solidFill>
              </a:rPr>
              <a:t>L’analyse statistique des ventes passées</a:t>
            </a:r>
          </a:p>
          <a:p>
            <a:pPr marL="817563" lvl="1">
              <a:lnSpc>
                <a:spcPct val="105000"/>
              </a:lnSpc>
            </a:pPr>
            <a:r>
              <a:rPr lang="fr-FR" sz="1800" dirty="0">
                <a:solidFill>
                  <a:srgbClr val="000066"/>
                </a:solidFill>
              </a:rPr>
              <a:t>Utilisation de séries chronologiques</a:t>
            </a:r>
          </a:p>
          <a:p>
            <a:pPr marL="817563" lvl="1">
              <a:lnSpc>
                <a:spcPct val="105000"/>
              </a:lnSpc>
            </a:pPr>
            <a:r>
              <a:rPr lang="fr-FR" sz="1800" dirty="0">
                <a:solidFill>
                  <a:srgbClr val="000066"/>
                </a:solidFill>
              </a:rPr>
              <a:t>Les coupes instantanées</a:t>
            </a:r>
          </a:p>
          <a:p>
            <a:pPr marL="817563" lvl="1">
              <a:lnSpc>
                <a:spcPct val="105000"/>
              </a:lnSpc>
            </a:pPr>
            <a:endParaRPr lang="fr-FR" sz="1800" dirty="0">
              <a:solidFill>
                <a:srgbClr val="000066"/>
              </a:solidFill>
            </a:endParaRPr>
          </a:p>
          <a:p>
            <a:pPr marL="274638" indent="-274638">
              <a:lnSpc>
                <a:spcPct val="105000"/>
              </a:lnSpc>
            </a:pPr>
            <a:r>
              <a:rPr lang="fr-FR" sz="2000" b="1" dirty="0">
                <a:solidFill>
                  <a:srgbClr val="000066"/>
                </a:solidFill>
              </a:rPr>
              <a:t>Les enquêtes  sur les attitudes des clients</a:t>
            </a:r>
          </a:p>
          <a:p>
            <a:pPr marL="817563" lvl="1">
              <a:lnSpc>
                <a:spcPct val="105000"/>
              </a:lnSpc>
            </a:pPr>
            <a:r>
              <a:rPr lang="fr-FR" sz="1800" dirty="0">
                <a:solidFill>
                  <a:srgbClr val="000066"/>
                </a:solidFill>
              </a:rPr>
              <a:t>La </a:t>
            </a:r>
            <a:r>
              <a:rPr lang="fr-FR" sz="1800" b="1" dirty="0">
                <a:solidFill>
                  <a:srgbClr val="000066"/>
                </a:solidFill>
              </a:rPr>
              <a:t>connaissance </a:t>
            </a:r>
            <a:r>
              <a:rPr lang="fr-FR" sz="1800" dirty="0">
                <a:solidFill>
                  <a:srgbClr val="000066"/>
                </a:solidFill>
              </a:rPr>
              <a:t>des prix</a:t>
            </a:r>
          </a:p>
          <a:p>
            <a:pPr marL="817563" lvl="1">
              <a:lnSpc>
                <a:spcPct val="105000"/>
              </a:lnSpc>
            </a:pPr>
            <a:r>
              <a:rPr lang="fr-FR" sz="1800" dirty="0">
                <a:solidFill>
                  <a:srgbClr val="000066"/>
                </a:solidFill>
              </a:rPr>
              <a:t>L’</a:t>
            </a:r>
            <a:r>
              <a:rPr lang="fr-FR" sz="1800" b="1" dirty="0">
                <a:solidFill>
                  <a:srgbClr val="000066"/>
                </a:solidFill>
              </a:rPr>
              <a:t>importance accordée </a:t>
            </a:r>
            <a:r>
              <a:rPr lang="fr-FR" sz="1800" dirty="0">
                <a:solidFill>
                  <a:srgbClr val="000066"/>
                </a:solidFill>
              </a:rPr>
              <a:t>au prix</a:t>
            </a:r>
          </a:p>
          <a:p>
            <a:pPr marL="817563" lvl="1">
              <a:lnSpc>
                <a:spcPct val="105000"/>
              </a:lnSpc>
            </a:pPr>
            <a:r>
              <a:rPr lang="fr-FR" sz="1800" dirty="0">
                <a:solidFill>
                  <a:srgbClr val="000066"/>
                </a:solidFill>
              </a:rPr>
              <a:t>Le </a:t>
            </a:r>
            <a:r>
              <a:rPr lang="fr-FR" sz="1800" b="1" dirty="0">
                <a:solidFill>
                  <a:srgbClr val="000066"/>
                </a:solidFill>
              </a:rPr>
              <a:t>niveau d’acceptabilité </a:t>
            </a:r>
            <a:r>
              <a:rPr lang="fr-FR" sz="1200" dirty="0">
                <a:solidFill>
                  <a:srgbClr val="000066"/>
                </a:solidFill>
              </a:rPr>
              <a:t>(voir exemple d’enquête SH-C D2fin </a:t>
            </a:r>
            <a:r>
              <a:rPr lang="fr-FR" sz="1200" dirty="0" err="1">
                <a:solidFill>
                  <a:srgbClr val="000066"/>
                </a:solidFill>
              </a:rPr>
              <a:t>Mkg</a:t>
            </a:r>
            <a:r>
              <a:rPr lang="fr-FR" sz="1200" dirty="0">
                <a:solidFill>
                  <a:srgbClr val="000066"/>
                </a:solidFill>
              </a:rPr>
              <a:t> </a:t>
            </a:r>
            <a:r>
              <a:rPr lang="fr-FR" sz="1100" b="1" dirty="0">
                <a:solidFill>
                  <a:srgbClr val="000066"/>
                </a:solidFill>
              </a:rPr>
              <a:t>SLIDES SUIVANTES</a:t>
            </a:r>
            <a:r>
              <a:rPr lang="fr-FR" sz="1200" dirty="0">
                <a:solidFill>
                  <a:srgbClr val="000066"/>
                </a:solidFill>
              </a:rPr>
              <a:t>)</a:t>
            </a:r>
          </a:p>
          <a:p>
            <a:pPr marL="817563" lvl="1">
              <a:lnSpc>
                <a:spcPct val="105000"/>
              </a:lnSpc>
            </a:pPr>
            <a:r>
              <a:rPr lang="fr-FR" sz="1800" dirty="0">
                <a:solidFill>
                  <a:srgbClr val="000066"/>
                </a:solidFill>
              </a:rPr>
              <a:t>Les enquêtes sur les </a:t>
            </a:r>
            <a:r>
              <a:rPr lang="fr-FR" sz="1800" b="1" dirty="0">
                <a:solidFill>
                  <a:srgbClr val="000066"/>
                </a:solidFill>
              </a:rPr>
              <a:t>intentions d’achat </a:t>
            </a:r>
            <a:r>
              <a:rPr lang="fr-FR" sz="1800" dirty="0">
                <a:solidFill>
                  <a:srgbClr val="000066"/>
                </a:solidFill>
              </a:rPr>
              <a:t>et les achats simulés</a:t>
            </a:r>
          </a:p>
          <a:p>
            <a:pPr marL="817563" lvl="1">
              <a:lnSpc>
                <a:spcPct val="105000"/>
              </a:lnSpc>
            </a:pPr>
            <a:r>
              <a:rPr lang="fr-FR" sz="1800" dirty="0">
                <a:solidFill>
                  <a:srgbClr val="000066"/>
                </a:solidFill>
              </a:rPr>
              <a:t>Les </a:t>
            </a:r>
            <a:r>
              <a:rPr lang="fr-FR" sz="1800" b="1" dirty="0">
                <a:solidFill>
                  <a:srgbClr val="000066"/>
                </a:solidFill>
              </a:rPr>
              <a:t>magasins témoins</a:t>
            </a:r>
          </a:p>
          <a:p>
            <a:pPr marL="274638" indent="-274638">
              <a:lnSpc>
                <a:spcPct val="105000"/>
              </a:lnSpc>
            </a:pPr>
            <a:endParaRPr lang="fr-FR" sz="2000" b="1" dirty="0">
              <a:solidFill>
                <a:srgbClr val="000066"/>
              </a:solidFill>
            </a:endParaRPr>
          </a:p>
        </p:txBody>
      </p:sp>
      <p:sp>
        <p:nvSpPr>
          <p:cNvPr id="124933" name="Text Box 5"/>
          <p:cNvSpPr txBox="1">
            <a:spLocks noChangeArrowheads="1"/>
          </p:cNvSpPr>
          <p:nvPr/>
        </p:nvSpPr>
        <p:spPr bwMode="auto">
          <a:xfrm>
            <a:off x="971550" y="1370013"/>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124934" name="Text Box 6"/>
          <p:cNvSpPr txBox="1">
            <a:spLocks noChangeArrowheads="1"/>
          </p:cNvSpPr>
          <p:nvPr/>
        </p:nvSpPr>
        <p:spPr bwMode="auto">
          <a:xfrm>
            <a:off x="4716463" y="1314450"/>
            <a:ext cx="41767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L’estimation de l’élasticité</a:t>
            </a:r>
          </a:p>
        </p:txBody>
      </p:sp>
      <p:sp>
        <p:nvSpPr>
          <p:cNvPr id="124935" name="AutoShape 7"/>
          <p:cNvSpPr>
            <a:spLocks noChangeArrowheads="1"/>
          </p:cNvSpPr>
          <p:nvPr/>
        </p:nvSpPr>
        <p:spPr bwMode="auto">
          <a:xfrm rot="5400000">
            <a:off x="4284663" y="138906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074335" y="324116"/>
            <a:ext cx="44418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416</a:t>
            </a:fld>
            <a:endParaRPr lang="fr-FR" dirty="0"/>
          </a:p>
        </p:txBody>
      </p:sp>
      <p:sp>
        <p:nvSpPr>
          <p:cNvPr id="3" name="Rectangle 2"/>
          <p:cNvSpPr/>
          <p:nvPr/>
        </p:nvSpPr>
        <p:spPr>
          <a:xfrm>
            <a:off x="605442" y="431086"/>
            <a:ext cx="7488832" cy="523220"/>
          </a:xfrm>
          <a:prstGeom prst="rect">
            <a:avLst/>
          </a:prstGeom>
        </p:spPr>
        <p:txBody>
          <a:bodyPr wrap="square">
            <a:spAutoFit/>
          </a:bodyPr>
          <a:lstStyle/>
          <a:p>
            <a:r>
              <a:rPr lang="fr-FR" dirty="0">
                <a:solidFill>
                  <a:schemeClr val="accent6">
                    <a:lumMod val="75000"/>
                  </a:schemeClr>
                </a:solidFill>
              </a:rPr>
              <a:t>Une </a:t>
            </a:r>
            <a:r>
              <a:rPr lang="fr-FR" b="1" dirty="0">
                <a:solidFill>
                  <a:schemeClr val="accent6">
                    <a:lumMod val="75000"/>
                  </a:schemeClr>
                </a:solidFill>
              </a:rPr>
              <a:t>série temporelle</a:t>
            </a:r>
            <a:r>
              <a:rPr lang="fr-FR" dirty="0">
                <a:solidFill>
                  <a:schemeClr val="accent6">
                    <a:lumMod val="75000"/>
                  </a:schemeClr>
                </a:solidFill>
              </a:rPr>
              <a:t>, ou </a:t>
            </a:r>
            <a:r>
              <a:rPr lang="fr-FR" b="1" dirty="0">
                <a:solidFill>
                  <a:schemeClr val="accent6">
                    <a:lumMod val="75000"/>
                  </a:schemeClr>
                </a:solidFill>
              </a:rPr>
              <a:t>série chronologique</a:t>
            </a:r>
            <a:r>
              <a:rPr lang="fr-FR" dirty="0">
                <a:solidFill>
                  <a:schemeClr val="accent6">
                    <a:lumMod val="75000"/>
                  </a:schemeClr>
                </a:solidFill>
              </a:rPr>
              <a:t>, est une suite de valeurs numériques représentant l'évolution d'une quantité spécifique au cours du temps.</a:t>
            </a:r>
          </a:p>
        </p:txBody>
      </p:sp>
      <p:pic>
        <p:nvPicPr>
          <p:cNvPr id="569346" name="Picture 2" descr="C:\Users\BLUEOFFICE\Desktop\index.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830" y="1268760"/>
            <a:ext cx="4474769" cy="200362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69347" name="Picture 3" descr="C:\Users\BLUEOFFICE\Desktop\loadimg.ph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844824"/>
            <a:ext cx="4339183" cy="4715873"/>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1043608" y="4437112"/>
            <a:ext cx="3177793" cy="363048"/>
          </a:xfrm>
          <a:prstGeom prst="rect">
            <a:avLst/>
          </a:prstGeom>
        </p:spPr>
        <p:txBody>
          <a:bodyPr wrap="none">
            <a:spAutoFit/>
          </a:bodyPr>
          <a:lstStyle/>
          <a:p>
            <a:pPr marL="817563" lvl="1">
              <a:lnSpc>
                <a:spcPct val="105000"/>
              </a:lnSpc>
            </a:pPr>
            <a:r>
              <a:rPr lang="fr-FR" sz="1800" dirty="0">
                <a:solidFill>
                  <a:srgbClr val="000066"/>
                </a:solidFill>
              </a:rPr>
              <a:t>Coupes instantanées</a:t>
            </a:r>
          </a:p>
        </p:txBody>
      </p:sp>
    </p:spTree>
    <p:extLst>
      <p:ext uri="{BB962C8B-B14F-4D97-AF65-F5344CB8AC3E}">
        <p14:creationId xmlns:p14="http://schemas.microsoft.com/office/powerpoint/2010/main" val="2939819180"/>
      </p:ext>
    </p:extLst>
  </p:cSld>
  <p:clrMapOvr>
    <a:masterClrMapping/>
  </p:clrMapOvr>
  <p:transition spd="med">
    <p:randomBa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417</a:t>
            </a:fld>
            <a:endParaRPr lang="fr-FR" dirty="0"/>
          </a:p>
        </p:txBody>
      </p:sp>
      <p:pic>
        <p:nvPicPr>
          <p:cNvPr id="5652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724" t="23809" r="31495" b="14901"/>
          <a:stretch/>
        </p:blipFill>
        <p:spPr bwMode="auto">
          <a:xfrm>
            <a:off x="988757" y="1556792"/>
            <a:ext cx="7255350" cy="4923272"/>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pic>
        <p:nvPicPr>
          <p:cNvPr id="4"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5" name="Rectangle 10"/>
          <p:cNvSpPr txBox="1">
            <a:spLocks noChangeArrowheads="1"/>
          </p:cNvSpPr>
          <p:nvPr/>
        </p:nvSpPr>
        <p:spPr>
          <a:xfrm>
            <a:off x="2267744" y="376553"/>
            <a:ext cx="44418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906468822"/>
      </p:ext>
    </p:extLst>
  </p:cSld>
  <p:clrMapOvr>
    <a:masterClrMapping/>
  </p:clrMapOvr>
  <p:transition spd="med">
    <p:randomBar/>
  </p:transition>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418</a:t>
            </a:fld>
            <a:endParaRPr lang="fr-FR"/>
          </a:p>
        </p:txBody>
      </p:sp>
      <p:pic>
        <p:nvPicPr>
          <p:cNvPr id="5" name="Espace réservé du contenu 4" descr="987.PNG"/>
          <p:cNvPicPr>
            <a:picLocks noGrp="1"/>
          </p:cNvPicPr>
          <p:nvPr>
            <p:ph idx="4294967295"/>
          </p:nvPr>
        </p:nvPicPr>
        <p:blipFill>
          <a:blip r:embed="rId2" cstate="print"/>
          <a:stretch>
            <a:fillRect/>
          </a:stretch>
        </p:blipFill>
        <p:spPr>
          <a:xfrm>
            <a:off x="1403648" y="1772816"/>
            <a:ext cx="6151552" cy="4621497"/>
          </a:xfrm>
          <a:prstGeom prst="rect">
            <a:avLst/>
          </a:prstGeom>
          <a:ln>
            <a:solidFill>
              <a:srgbClr val="3333CC"/>
            </a:solidFill>
          </a:ln>
        </p:spPr>
      </p:pic>
      <p:sp>
        <p:nvSpPr>
          <p:cNvPr id="7" name="Text Box 6"/>
          <p:cNvSpPr txBox="1">
            <a:spLocks noChangeArrowheads="1"/>
          </p:cNvSpPr>
          <p:nvPr/>
        </p:nvSpPr>
        <p:spPr bwMode="auto">
          <a:xfrm>
            <a:off x="2051720" y="1047616"/>
            <a:ext cx="4176712" cy="457200"/>
          </a:xfrm>
          <a:prstGeom prst="rect">
            <a:avLst/>
          </a:prstGeom>
          <a:noFill/>
          <a:ln w="9525">
            <a:noFill/>
            <a:miter lim="800000"/>
            <a:headEnd/>
            <a:tailEnd/>
          </a:ln>
          <a:effectLst/>
        </p:spPr>
        <p:txBody>
          <a:bodyPr>
            <a:spAutoFit/>
          </a:bodyPr>
          <a:lstStyle/>
          <a:p>
            <a:pPr algn="ctr">
              <a:spcBef>
                <a:spcPct val="50000"/>
              </a:spcBef>
            </a:pPr>
            <a:r>
              <a:rPr lang="fr-FR" sz="2400" b="1" i="1" dirty="0">
                <a:solidFill>
                  <a:srgbClr val="FF3300"/>
                </a:solidFill>
              </a:rPr>
              <a:t>        </a:t>
            </a:r>
            <a:r>
              <a:rPr lang="fr-FR" sz="1800" b="1" dirty="0">
                <a:solidFill>
                  <a:schemeClr val="accent6">
                    <a:lumMod val="75000"/>
                  </a:schemeClr>
                </a:solidFill>
              </a:rPr>
              <a:t>Exemple d’enquête</a:t>
            </a:r>
          </a:p>
        </p:txBody>
      </p:sp>
      <p:sp>
        <p:nvSpPr>
          <p:cNvPr id="8" name="Rectangle 10"/>
          <p:cNvSpPr txBox="1">
            <a:spLocks noChangeArrowheads="1"/>
          </p:cNvSpPr>
          <p:nvPr/>
        </p:nvSpPr>
        <p:spPr>
          <a:xfrm>
            <a:off x="2195737" y="324118"/>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3882197251"/>
      </p:ext>
    </p:extLst>
  </p:cSld>
  <p:clrMapOvr>
    <a:masterClrMapping/>
  </p:clrMapOvr>
  <p:transition spd="med">
    <p:randomBa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419</a:t>
            </a:fld>
            <a:endParaRPr lang="fr-FR"/>
          </a:p>
        </p:txBody>
      </p:sp>
      <p:pic>
        <p:nvPicPr>
          <p:cNvPr id="5" name="Espace réservé du contenu 4" descr="Description : 444.PNG"/>
          <p:cNvPicPr>
            <a:picLocks noGrp="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1700808"/>
            <a:ext cx="7633096" cy="4104456"/>
          </a:xfrm>
          <a:prstGeom prst="rect">
            <a:avLst/>
          </a:prstGeom>
          <a:noFill/>
          <a:ln>
            <a:noFill/>
          </a:ln>
        </p:spPr>
      </p:pic>
      <p:sp>
        <p:nvSpPr>
          <p:cNvPr id="7" name="Text Box 6"/>
          <p:cNvSpPr txBox="1">
            <a:spLocks noChangeArrowheads="1"/>
          </p:cNvSpPr>
          <p:nvPr/>
        </p:nvSpPr>
        <p:spPr bwMode="auto">
          <a:xfrm>
            <a:off x="3995936" y="1916832"/>
            <a:ext cx="4176712" cy="457200"/>
          </a:xfrm>
          <a:prstGeom prst="rect">
            <a:avLst/>
          </a:prstGeom>
          <a:noFill/>
          <a:ln w="9525">
            <a:noFill/>
            <a:miter lim="800000"/>
            <a:headEnd/>
            <a:tailEnd/>
          </a:ln>
          <a:effectLst/>
        </p:spPr>
        <p:txBody>
          <a:bodyPr>
            <a:spAutoFit/>
          </a:bodyPr>
          <a:lstStyle/>
          <a:p>
            <a:pPr>
              <a:spcBef>
                <a:spcPct val="50000"/>
              </a:spcBef>
            </a:pPr>
            <a:r>
              <a:rPr lang="fr-FR" sz="2400" dirty="0">
                <a:solidFill>
                  <a:srgbClr val="3333CC"/>
                </a:solidFill>
              </a:rPr>
              <a:t>Résultat partiel d’enquête</a:t>
            </a:r>
          </a:p>
        </p:txBody>
      </p:sp>
      <p:sp>
        <p:nvSpPr>
          <p:cNvPr id="8" name="Rectangle 10"/>
          <p:cNvSpPr txBox="1">
            <a:spLocks noChangeArrowheads="1"/>
          </p:cNvSpPr>
          <p:nvPr/>
        </p:nvSpPr>
        <p:spPr>
          <a:xfrm>
            <a:off x="1907705" y="548679"/>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3918651035"/>
      </p:ext>
    </p:extLst>
  </p:cSld>
  <p:clrMapOvr>
    <a:masterClrMapping/>
  </p:clrMapOvr>
  <p:transition spd="med">
    <p:randomBa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A4458726-D4D8-4F50-AE68-C5FDC1666944}" type="slidenum">
              <a:rPr lang="fr-FR"/>
              <a:pPr/>
              <a:t>420</a:t>
            </a:fld>
            <a:endParaRPr lang="fr-FR"/>
          </a:p>
        </p:txBody>
      </p:sp>
      <p:sp>
        <p:nvSpPr>
          <p:cNvPr id="125955" name="Rectangle 3"/>
          <p:cNvSpPr>
            <a:spLocks noGrp="1" noChangeArrowheads="1"/>
          </p:cNvSpPr>
          <p:nvPr>
            <p:ph type="body" idx="4294967295"/>
          </p:nvPr>
        </p:nvSpPr>
        <p:spPr>
          <a:xfrm>
            <a:off x="746124" y="2060848"/>
            <a:ext cx="7797800" cy="4105275"/>
          </a:xfrm>
          <a:prstGeom prst="rect">
            <a:avLst/>
          </a:prstGeom>
        </p:spPr>
        <p:txBody>
          <a:bodyPr/>
          <a:lstStyle/>
          <a:p>
            <a:pPr marL="274638" indent="-274638">
              <a:lnSpc>
                <a:spcPct val="105000"/>
              </a:lnSpc>
            </a:pPr>
            <a:r>
              <a:rPr lang="fr-FR" sz="2000" b="1" dirty="0">
                <a:solidFill>
                  <a:schemeClr val="accent6">
                    <a:lumMod val="75000"/>
                  </a:schemeClr>
                </a:solidFill>
              </a:rPr>
              <a:t>Les coûts de production</a:t>
            </a:r>
          </a:p>
          <a:p>
            <a:pPr marL="817563" lvl="1">
              <a:lnSpc>
                <a:spcPct val="105000"/>
              </a:lnSpc>
            </a:pPr>
            <a:r>
              <a:rPr lang="fr-FR" sz="1800" dirty="0">
                <a:solidFill>
                  <a:schemeClr val="accent6">
                    <a:lumMod val="75000"/>
                  </a:schemeClr>
                </a:solidFill>
              </a:rPr>
              <a:t>Les coûts directs &amp; indirects (les fonctions transverses…)</a:t>
            </a:r>
          </a:p>
          <a:p>
            <a:pPr marL="817563" lvl="1">
              <a:lnSpc>
                <a:spcPct val="105000"/>
              </a:lnSpc>
            </a:pPr>
            <a:r>
              <a:rPr lang="fr-FR" sz="1800" dirty="0">
                <a:solidFill>
                  <a:schemeClr val="accent6">
                    <a:lumMod val="75000"/>
                  </a:schemeClr>
                </a:solidFill>
              </a:rPr>
              <a:t>Les coûts fixes &amp; variables</a:t>
            </a:r>
          </a:p>
          <a:p>
            <a:pPr marL="817563" lvl="1">
              <a:lnSpc>
                <a:spcPct val="105000"/>
              </a:lnSpc>
            </a:pPr>
            <a:r>
              <a:rPr lang="fr-FR" sz="1800" dirty="0">
                <a:solidFill>
                  <a:schemeClr val="accent6">
                    <a:lumMod val="75000"/>
                  </a:schemeClr>
                </a:solidFill>
              </a:rPr>
              <a:t>Les coûts moyens et marginaux </a:t>
            </a:r>
          </a:p>
          <a:p>
            <a:pPr marL="817563" lvl="1">
              <a:lnSpc>
                <a:spcPct val="105000"/>
              </a:lnSpc>
              <a:buFontTx/>
              <a:buNone/>
            </a:pPr>
            <a:endParaRPr lang="fr-FR" sz="1800" dirty="0">
              <a:solidFill>
                <a:schemeClr val="accent6">
                  <a:lumMod val="75000"/>
                </a:schemeClr>
              </a:solidFill>
            </a:endParaRPr>
          </a:p>
          <a:p>
            <a:pPr marL="817563" lvl="1">
              <a:lnSpc>
                <a:spcPct val="105000"/>
              </a:lnSpc>
              <a:buFontTx/>
              <a:buNone/>
            </a:pPr>
            <a:r>
              <a:rPr lang="fr-FR" sz="1800" dirty="0">
                <a:solidFill>
                  <a:schemeClr val="accent6">
                    <a:lumMod val="75000"/>
                  </a:schemeClr>
                </a:solidFill>
              </a:rPr>
              <a:t>Les coûts de production varient en fonction du niveau de production </a:t>
            </a:r>
            <a:br>
              <a:rPr lang="fr-FR" sz="1800" dirty="0">
                <a:solidFill>
                  <a:schemeClr val="accent6">
                    <a:lumMod val="75000"/>
                  </a:schemeClr>
                </a:solidFill>
              </a:rPr>
            </a:br>
            <a:r>
              <a:rPr lang="fr-FR" sz="1200" i="1" dirty="0">
                <a:solidFill>
                  <a:schemeClr val="accent6">
                    <a:lumMod val="75000"/>
                  </a:schemeClr>
                </a:solidFill>
              </a:rPr>
              <a:t>(Courbe d’expérience &amp; économie d’échelle)</a:t>
            </a:r>
          </a:p>
          <a:p>
            <a:pPr marL="817563" lvl="1">
              <a:lnSpc>
                <a:spcPct val="105000"/>
              </a:lnSpc>
              <a:buFontTx/>
              <a:buNone/>
            </a:pPr>
            <a:endParaRPr lang="fr-FR" sz="1800" i="1" dirty="0">
              <a:solidFill>
                <a:schemeClr val="accent6">
                  <a:lumMod val="75000"/>
                </a:schemeClr>
              </a:solidFill>
            </a:endParaRPr>
          </a:p>
          <a:p>
            <a:pPr marL="274638" indent="-274638">
              <a:lnSpc>
                <a:spcPct val="105000"/>
              </a:lnSpc>
            </a:pPr>
            <a:r>
              <a:rPr lang="fr-FR" sz="2000" b="1" dirty="0">
                <a:solidFill>
                  <a:schemeClr val="accent6">
                    <a:lumMod val="75000"/>
                  </a:schemeClr>
                </a:solidFill>
              </a:rPr>
              <a:t>Les coûts de distribution</a:t>
            </a:r>
          </a:p>
          <a:p>
            <a:pPr marL="817563" lvl="1">
              <a:lnSpc>
                <a:spcPct val="105000"/>
              </a:lnSpc>
            </a:pPr>
            <a:r>
              <a:rPr lang="fr-FR" sz="1800" dirty="0">
                <a:solidFill>
                  <a:schemeClr val="accent6">
                    <a:lumMod val="75000"/>
                  </a:schemeClr>
                </a:solidFill>
              </a:rPr>
              <a:t>Les frais logistiques</a:t>
            </a:r>
          </a:p>
          <a:p>
            <a:pPr marL="817563" lvl="1">
              <a:lnSpc>
                <a:spcPct val="105000"/>
              </a:lnSpc>
            </a:pPr>
            <a:r>
              <a:rPr lang="fr-FR" sz="1800" dirty="0">
                <a:solidFill>
                  <a:schemeClr val="accent6">
                    <a:lumMod val="75000"/>
                  </a:schemeClr>
                </a:solidFill>
              </a:rPr>
              <a:t>La marge distributeur</a:t>
            </a:r>
          </a:p>
          <a:p>
            <a:pPr marL="817563" lvl="1">
              <a:lnSpc>
                <a:spcPct val="105000"/>
              </a:lnSpc>
            </a:pPr>
            <a:r>
              <a:rPr lang="fr-FR" sz="1800" dirty="0">
                <a:solidFill>
                  <a:schemeClr val="accent6">
                    <a:lumMod val="75000"/>
                  </a:schemeClr>
                </a:solidFill>
              </a:rPr>
              <a:t>Les participations aux promotions distributeur (catalogue...)</a:t>
            </a:r>
          </a:p>
        </p:txBody>
      </p:sp>
      <p:sp>
        <p:nvSpPr>
          <p:cNvPr id="125957"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125958" name="Text Box 6"/>
          <p:cNvSpPr txBox="1">
            <a:spLocks noChangeArrowheads="1"/>
          </p:cNvSpPr>
          <p:nvPr/>
        </p:nvSpPr>
        <p:spPr bwMode="auto">
          <a:xfrm>
            <a:off x="4716463" y="1243013"/>
            <a:ext cx="41767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structure des coûts</a:t>
            </a:r>
          </a:p>
        </p:txBody>
      </p:sp>
      <p:sp>
        <p:nvSpPr>
          <p:cNvPr id="125959"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495623" y="310470"/>
            <a:ext cx="452465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1B160515-18D6-4C56-AB5E-50B55ABDE950}" type="slidenum">
              <a:rPr lang="fr-FR"/>
              <a:pPr/>
              <a:t>421</a:t>
            </a:fld>
            <a:endParaRPr lang="fr-FR"/>
          </a:p>
        </p:txBody>
      </p:sp>
      <p:sp>
        <p:nvSpPr>
          <p:cNvPr id="126979" name="Rectangle 3"/>
          <p:cNvSpPr>
            <a:spLocks noGrp="1" noChangeArrowheads="1"/>
          </p:cNvSpPr>
          <p:nvPr>
            <p:ph type="body" idx="4294967295"/>
          </p:nvPr>
        </p:nvSpPr>
        <p:spPr>
          <a:xfrm>
            <a:off x="561181" y="1988840"/>
            <a:ext cx="7797800" cy="4609231"/>
          </a:xfrm>
          <a:prstGeom prst="rect">
            <a:avLst/>
          </a:prstGeom>
        </p:spPr>
        <p:txBody>
          <a:bodyPr/>
          <a:lstStyle/>
          <a:p>
            <a:pPr marL="274638" indent="-274638">
              <a:spcBef>
                <a:spcPct val="25000"/>
              </a:spcBef>
            </a:pPr>
            <a:r>
              <a:rPr lang="fr-FR" sz="1800" b="1" dirty="0">
                <a:solidFill>
                  <a:schemeClr val="accent6">
                    <a:lumMod val="75000"/>
                  </a:schemeClr>
                </a:solidFill>
              </a:rPr>
              <a:t>Objectif de rentabilité &amp; volume</a:t>
            </a:r>
          </a:p>
          <a:p>
            <a:pPr marL="817563" lvl="1" algn="just">
              <a:spcBef>
                <a:spcPct val="25000"/>
              </a:spcBef>
            </a:pPr>
            <a:r>
              <a:rPr lang="fr-FR" sz="1600" b="1" dirty="0">
                <a:solidFill>
                  <a:schemeClr val="accent6">
                    <a:lumMod val="75000"/>
                  </a:schemeClr>
                </a:solidFill>
              </a:rPr>
              <a:t>Stratégie d’écrémage</a:t>
            </a:r>
            <a:r>
              <a:rPr lang="fr-FR" sz="1600" dirty="0">
                <a:solidFill>
                  <a:schemeClr val="accent6">
                    <a:lumMod val="75000"/>
                  </a:schemeClr>
                </a:solidFill>
              </a:rPr>
              <a:t> : Fixer des prix élevés induisant une demande faible. Obtenir des marges unitaires élevées et pouvoir baisser les prix pour accroître la demande</a:t>
            </a:r>
          </a:p>
          <a:p>
            <a:pPr marL="817563" lvl="1" algn="just">
              <a:spcBef>
                <a:spcPct val="25000"/>
              </a:spcBef>
            </a:pPr>
            <a:r>
              <a:rPr lang="fr-FR" sz="1600" b="1" dirty="0">
                <a:solidFill>
                  <a:schemeClr val="accent6">
                    <a:lumMod val="75000"/>
                  </a:schemeClr>
                </a:solidFill>
              </a:rPr>
              <a:t>Stratégie de pénétration</a:t>
            </a:r>
            <a:r>
              <a:rPr lang="fr-FR" sz="1600" dirty="0">
                <a:solidFill>
                  <a:schemeClr val="accent6">
                    <a:lumMod val="75000"/>
                  </a:schemeClr>
                </a:solidFill>
              </a:rPr>
              <a:t> : Viser d’emblée les volumes en limitant la marge unitaire. Acquérir des parts de marché</a:t>
            </a:r>
            <a:endParaRPr lang="fr-FR" sz="1600" i="1" dirty="0">
              <a:solidFill>
                <a:schemeClr val="accent6">
                  <a:lumMod val="75000"/>
                </a:schemeClr>
              </a:solidFill>
            </a:endParaRPr>
          </a:p>
          <a:p>
            <a:pPr marL="274638" indent="-274638" algn="just">
              <a:spcBef>
                <a:spcPct val="25000"/>
              </a:spcBef>
            </a:pPr>
            <a:r>
              <a:rPr lang="fr-FR" sz="1800" b="1" dirty="0">
                <a:solidFill>
                  <a:schemeClr val="accent6">
                    <a:lumMod val="75000"/>
                  </a:schemeClr>
                </a:solidFill>
              </a:rPr>
              <a:t>Objectif d’image</a:t>
            </a:r>
          </a:p>
          <a:p>
            <a:pPr marL="817563" lvl="1" algn="just">
              <a:spcBef>
                <a:spcPct val="25000"/>
              </a:spcBef>
            </a:pPr>
            <a:r>
              <a:rPr lang="fr-FR" sz="1600" dirty="0">
                <a:solidFill>
                  <a:schemeClr val="accent6">
                    <a:lumMod val="75000"/>
                  </a:schemeClr>
                </a:solidFill>
              </a:rPr>
              <a:t>Fixer le niveau de prix en fonction du niveau de gamme</a:t>
            </a:r>
          </a:p>
          <a:p>
            <a:pPr marL="274638" indent="-274638" algn="just">
              <a:spcBef>
                <a:spcPct val="25000"/>
              </a:spcBef>
            </a:pPr>
            <a:r>
              <a:rPr lang="fr-FR" sz="1800" b="1" dirty="0">
                <a:solidFill>
                  <a:schemeClr val="accent6">
                    <a:lumMod val="75000"/>
                  </a:schemeClr>
                </a:solidFill>
              </a:rPr>
              <a:t>Objectif de gamme</a:t>
            </a:r>
          </a:p>
          <a:p>
            <a:pPr marL="817563" lvl="1" algn="just">
              <a:spcBef>
                <a:spcPct val="25000"/>
              </a:spcBef>
            </a:pPr>
            <a:r>
              <a:rPr lang="fr-FR" sz="1600" dirty="0">
                <a:solidFill>
                  <a:schemeClr val="accent6">
                    <a:lumMod val="75000"/>
                  </a:schemeClr>
                </a:solidFill>
              </a:rPr>
              <a:t>Influence d’un niveau de prix sur les autres produits de la gamme</a:t>
            </a:r>
            <a:br>
              <a:rPr lang="fr-FR" sz="1600" dirty="0">
                <a:solidFill>
                  <a:schemeClr val="accent6">
                    <a:lumMod val="75000"/>
                  </a:schemeClr>
                </a:solidFill>
              </a:rPr>
            </a:br>
            <a:r>
              <a:rPr lang="fr-FR" sz="1600" dirty="0">
                <a:solidFill>
                  <a:schemeClr val="accent6">
                    <a:lumMod val="75000"/>
                  </a:schemeClr>
                </a:solidFill>
              </a:rPr>
              <a:t>(élasticité croisée)</a:t>
            </a:r>
          </a:p>
          <a:p>
            <a:pPr marL="817563" lvl="1" algn="just">
              <a:spcBef>
                <a:spcPct val="25000"/>
              </a:spcBef>
            </a:pPr>
            <a:r>
              <a:rPr lang="fr-FR" sz="1600" dirty="0">
                <a:solidFill>
                  <a:schemeClr val="accent6">
                    <a:lumMod val="75000"/>
                  </a:schemeClr>
                </a:solidFill>
              </a:rPr>
              <a:t>Positionner le produit dans la gamme</a:t>
            </a:r>
          </a:p>
          <a:p>
            <a:pPr marL="817563" lvl="1" algn="just">
              <a:spcBef>
                <a:spcPct val="25000"/>
              </a:spcBef>
            </a:pPr>
            <a:r>
              <a:rPr lang="fr-FR" sz="1600" dirty="0">
                <a:solidFill>
                  <a:schemeClr val="accent6">
                    <a:lumMod val="75000"/>
                  </a:schemeClr>
                </a:solidFill>
              </a:rPr>
              <a:t>Le prix comme vecteur de trafic ou de première consommation de la gamme (prix d’appel) </a:t>
            </a:r>
          </a:p>
          <a:p>
            <a:pPr marL="531813" lvl="1" indent="0" algn="ctr">
              <a:spcBef>
                <a:spcPct val="25000"/>
              </a:spcBef>
              <a:buNone/>
            </a:pPr>
            <a:endParaRPr lang="fr-FR" sz="1200" dirty="0">
              <a:solidFill>
                <a:schemeClr val="accent6">
                  <a:lumMod val="75000"/>
                </a:schemeClr>
              </a:solidFill>
            </a:endParaRPr>
          </a:p>
          <a:p>
            <a:pPr marL="531813" lvl="1" indent="0" algn="ctr">
              <a:spcBef>
                <a:spcPct val="25000"/>
              </a:spcBef>
              <a:buNone/>
            </a:pPr>
            <a:r>
              <a:rPr lang="fr-FR" sz="1200" b="1" dirty="0">
                <a:solidFill>
                  <a:srgbClr val="FF0000"/>
                </a:solidFill>
              </a:rPr>
              <a:t>(politiques de prix d’écrémage, d’alignement, de pénétration)</a:t>
            </a:r>
          </a:p>
        </p:txBody>
      </p:sp>
      <p:sp>
        <p:nvSpPr>
          <p:cNvPr id="126981"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126982" name="Text Box 6"/>
          <p:cNvSpPr txBox="1">
            <a:spLocks noChangeArrowheads="1"/>
          </p:cNvSpPr>
          <p:nvPr/>
        </p:nvSpPr>
        <p:spPr bwMode="auto">
          <a:xfrm>
            <a:off x="4716463" y="1243013"/>
            <a:ext cx="41767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Prix et stratégie marketing</a:t>
            </a:r>
          </a:p>
        </p:txBody>
      </p:sp>
      <p:sp>
        <p:nvSpPr>
          <p:cNvPr id="126983"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2555875" y="332656"/>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04250" y="6584578"/>
            <a:ext cx="539750" cy="300410"/>
          </a:xfrm>
        </p:spPr>
        <p:txBody>
          <a:bodyPr/>
          <a:lstStyle/>
          <a:p>
            <a:fld id="{9B7034D8-568E-41B1-ACB8-0518885303D0}" type="slidenum">
              <a:rPr lang="fr-FR"/>
              <a:pPr/>
              <a:t>422</a:t>
            </a:fld>
            <a:endParaRPr lang="fr-FR" dirty="0"/>
          </a:p>
        </p:txBody>
      </p:sp>
      <p:sp>
        <p:nvSpPr>
          <p:cNvPr id="128003" name="Rectangle 3"/>
          <p:cNvSpPr>
            <a:spLocks noGrp="1" noChangeArrowheads="1"/>
          </p:cNvSpPr>
          <p:nvPr>
            <p:ph type="body" idx="4294967295"/>
          </p:nvPr>
        </p:nvSpPr>
        <p:spPr>
          <a:xfrm>
            <a:off x="900113" y="1778000"/>
            <a:ext cx="7797800" cy="3889375"/>
          </a:xfrm>
          <a:prstGeom prst="rect">
            <a:avLst/>
          </a:prstGeom>
        </p:spPr>
        <p:txBody>
          <a:bodyPr/>
          <a:lstStyle/>
          <a:p>
            <a:pPr marL="274638" indent="-274638">
              <a:spcBef>
                <a:spcPct val="25000"/>
              </a:spcBef>
            </a:pPr>
            <a:r>
              <a:rPr lang="fr-FR" sz="2000" dirty="0">
                <a:solidFill>
                  <a:schemeClr val="accent6">
                    <a:lumMod val="75000"/>
                  </a:schemeClr>
                </a:solidFill>
              </a:rPr>
              <a:t>Fixation du prix à partir des </a:t>
            </a:r>
            <a:r>
              <a:rPr lang="fr-FR" sz="2000" b="1" dirty="0">
                <a:solidFill>
                  <a:schemeClr val="accent6">
                    <a:lumMod val="75000"/>
                  </a:schemeClr>
                </a:solidFill>
              </a:rPr>
              <a:t>coûts</a:t>
            </a:r>
          </a:p>
          <a:p>
            <a:pPr marL="817563" lvl="1">
              <a:spcBef>
                <a:spcPct val="15000"/>
              </a:spcBef>
            </a:pPr>
            <a:r>
              <a:rPr lang="fr-FR" sz="1800" dirty="0">
                <a:solidFill>
                  <a:schemeClr val="accent6">
                    <a:lumMod val="75000"/>
                  </a:schemeClr>
                </a:solidFill>
              </a:rPr>
              <a:t>Prix de revient + marge unitaire</a:t>
            </a:r>
          </a:p>
          <a:p>
            <a:pPr marL="817563" lvl="1">
              <a:spcBef>
                <a:spcPct val="15000"/>
              </a:spcBef>
            </a:pPr>
            <a:r>
              <a:rPr lang="fr-FR" sz="1800" dirty="0">
                <a:solidFill>
                  <a:schemeClr val="accent6">
                    <a:lumMod val="75000"/>
                  </a:schemeClr>
                </a:solidFill>
              </a:rPr>
              <a:t>Contribution à la rentabilité (seuil de rentabilité, point mort)</a:t>
            </a:r>
          </a:p>
          <a:p>
            <a:pPr marL="817563" lvl="1">
              <a:spcBef>
                <a:spcPct val="15000"/>
              </a:spcBef>
            </a:pPr>
            <a:r>
              <a:rPr lang="fr-FR" sz="1800" dirty="0">
                <a:solidFill>
                  <a:schemeClr val="accent6">
                    <a:lumMod val="75000"/>
                  </a:schemeClr>
                </a:solidFill>
              </a:rPr>
              <a:t>Au coût marginal</a:t>
            </a:r>
          </a:p>
          <a:p>
            <a:pPr marL="274638" indent="-274638">
              <a:spcBef>
                <a:spcPct val="25000"/>
              </a:spcBef>
            </a:pPr>
            <a:r>
              <a:rPr lang="fr-FR" sz="2000" dirty="0">
                <a:solidFill>
                  <a:schemeClr val="accent6">
                    <a:lumMod val="75000"/>
                  </a:schemeClr>
                </a:solidFill>
              </a:rPr>
              <a:t>A partir de la </a:t>
            </a:r>
            <a:r>
              <a:rPr lang="fr-FR" sz="2000" b="1" dirty="0">
                <a:solidFill>
                  <a:schemeClr val="accent6">
                    <a:lumMod val="75000"/>
                  </a:schemeClr>
                </a:solidFill>
              </a:rPr>
              <a:t>concurrence</a:t>
            </a:r>
          </a:p>
          <a:p>
            <a:pPr marL="817563" lvl="1">
              <a:spcBef>
                <a:spcPct val="15000"/>
              </a:spcBef>
            </a:pPr>
            <a:r>
              <a:rPr lang="fr-FR" sz="1800" dirty="0">
                <a:solidFill>
                  <a:schemeClr val="accent6">
                    <a:lumMod val="75000"/>
                  </a:schemeClr>
                </a:solidFill>
              </a:rPr>
              <a:t>Alignement sur la concurrence</a:t>
            </a:r>
          </a:p>
          <a:p>
            <a:pPr marL="817563" lvl="1">
              <a:spcBef>
                <a:spcPct val="15000"/>
              </a:spcBef>
            </a:pPr>
            <a:r>
              <a:rPr lang="fr-FR" sz="1800" dirty="0">
                <a:solidFill>
                  <a:schemeClr val="accent6">
                    <a:lumMod val="75000"/>
                  </a:schemeClr>
                </a:solidFill>
              </a:rPr>
              <a:t>Choix d’un écart / concurrents</a:t>
            </a:r>
          </a:p>
          <a:p>
            <a:pPr marL="274638" indent="-274638">
              <a:spcBef>
                <a:spcPct val="25000"/>
              </a:spcBef>
            </a:pPr>
            <a:r>
              <a:rPr lang="fr-FR" sz="2000" dirty="0">
                <a:solidFill>
                  <a:schemeClr val="accent6">
                    <a:lumMod val="75000"/>
                  </a:schemeClr>
                </a:solidFill>
              </a:rPr>
              <a:t>A partir de la </a:t>
            </a:r>
            <a:r>
              <a:rPr lang="fr-FR" sz="2000" b="1" dirty="0">
                <a:solidFill>
                  <a:schemeClr val="accent6">
                    <a:lumMod val="75000"/>
                  </a:schemeClr>
                </a:solidFill>
              </a:rPr>
              <a:t>demande</a:t>
            </a:r>
          </a:p>
          <a:p>
            <a:pPr marL="817563" lvl="1">
              <a:spcBef>
                <a:spcPct val="25000"/>
              </a:spcBef>
            </a:pPr>
            <a:r>
              <a:rPr lang="fr-FR" sz="1800" dirty="0">
                <a:solidFill>
                  <a:schemeClr val="accent6">
                    <a:lumMod val="75000"/>
                  </a:schemeClr>
                </a:solidFill>
              </a:rPr>
              <a:t>A partir de l’élasticité</a:t>
            </a:r>
          </a:p>
          <a:p>
            <a:pPr marL="817563" lvl="1">
              <a:spcBef>
                <a:spcPct val="25000"/>
              </a:spcBef>
            </a:pPr>
            <a:r>
              <a:rPr lang="fr-FR" sz="1800" dirty="0">
                <a:solidFill>
                  <a:schemeClr val="accent6">
                    <a:lumMod val="75000"/>
                  </a:schemeClr>
                </a:solidFill>
              </a:rPr>
              <a:t>Sur la base des attitudes des clients</a:t>
            </a:r>
          </a:p>
          <a:p>
            <a:pPr marL="274638" indent="-274638">
              <a:spcBef>
                <a:spcPct val="25000"/>
              </a:spcBef>
            </a:pPr>
            <a:r>
              <a:rPr lang="fr-FR" sz="2000" dirty="0">
                <a:solidFill>
                  <a:schemeClr val="accent6">
                    <a:lumMod val="75000"/>
                  </a:schemeClr>
                </a:solidFill>
              </a:rPr>
              <a:t>Une </a:t>
            </a:r>
            <a:r>
              <a:rPr lang="fr-FR" sz="2000" b="1" dirty="0">
                <a:solidFill>
                  <a:schemeClr val="accent6">
                    <a:lumMod val="75000"/>
                  </a:schemeClr>
                </a:solidFill>
              </a:rPr>
              <a:t>synthèse </a:t>
            </a:r>
            <a:r>
              <a:rPr lang="fr-FR" sz="2000" dirty="0">
                <a:solidFill>
                  <a:schemeClr val="accent6">
                    <a:lumMod val="75000"/>
                  </a:schemeClr>
                </a:solidFill>
              </a:rPr>
              <a:t>de ces différentes démarches</a:t>
            </a:r>
          </a:p>
        </p:txBody>
      </p:sp>
      <p:sp>
        <p:nvSpPr>
          <p:cNvPr id="128005" name="Text Box 5"/>
          <p:cNvSpPr txBox="1">
            <a:spLocks noChangeArrowheads="1"/>
          </p:cNvSpPr>
          <p:nvPr/>
        </p:nvSpPr>
        <p:spPr bwMode="auto">
          <a:xfrm>
            <a:off x="971550" y="122713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Politique de PRIX</a:t>
            </a:r>
          </a:p>
        </p:txBody>
      </p:sp>
      <p:sp>
        <p:nvSpPr>
          <p:cNvPr id="128006" name="Text Box 6"/>
          <p:cNvSpPr txBox="1">
            <a:spLocks noChangeArrowheads="1"/>
          </p:cNvSpPr>
          <p:nvPr/>
        </p:nvSpPr>
        <p:spPr bwMode="auto">
          <a:xfrm>
            <a:off x="4716463" y="1171575"/>
            <a:ext cx="3852862" cy="457200"/>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La démarche de fixation</a:t>
            </a:r>
          </a:p>
        </p:txBody>
      </p:sp>
      <p:sp>
        <p:nvSpPr>
          <p:cNvPr id="128007" name="AutoShape 7"/>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8008" name="Text Box 8"/>
          <p:cNvSpPr txBox="1">
            <a:spLocks noChangeArrowheads="1"/>
          </p:cNvSpPr>
          <p:nvPr/>
        </p:nvSpPr>
        <p:spPr bwMode="auto">
          <a:xfrm>
            <a:off x="720725" y="5710291"/>
            <a:ext cx="7848600" cy="461665"/>
          </a:xfrm>
          <a:prstGeom prst="rect">
            <a:avLst/>
          </a:prstGeom>
          <a:solidFill>
            <a:schemeClr val="accent1"/>
          </a:solidFill>
          <a:ln w="9525">
            <a:solidFill>
              <a:srgbClr val="3333CC"/>
            </a:solidFill>
            <a:miter lim="800000"/>
            <a:headEnd/>
            <a:tailEnd/>
          </a:ln>
          <a:effectLst/>
        </p:spPr>
        <p:txBody>
          <a:bodyPr>
            <a:spAutoFit/>
          </a:bodyPr>
          <a:lstStyle/>
          <a:p>
            <a:pPr>
              <a:spcBef>
                <a:spcPct val="50000"/>
              </a:spcBef>
            </a:pPr>
            <a:r>
              <a:rPr lang="fr-FR" sz="1200" b="1" dirty="0">
                <a:solidFill>
                  <a:schemeClr val="accent6">
                    <a:lumMod val="75000"/>
                  </a:schemeClr>
                </a:solidFill>
              </a:rPr>
              <a:t>Variabilité du prix</a:t>
            </a:r>
            <a:r>
              <a:rPr lang="fr-FR" sz="1200" dirty="0">
                <a:solidFill>
                  <a:schemeClr val="accent6">
                    <a:lumMod val="75000"/>
                  </a:schemeClr>
                </a:solidFill>
              </a:rPr>
              <a:t> suivant plusieurs critères (quantités, mode de paiement, gestion du temps, participation de l’acheteur à la production, comportement d’achat évalué …)</a:t>
            </a:r>
          </a:p>
        </p:txBody>
      </p:sp>
      <p:sp>
        <p:nvSpPr>
          <p:cNvPr id="10" name="Rectangle 10"/>
          <p:cNvSpPr txBox="1">
            <a:spLocks noChangeArrowheads="1"/>
          </p:cNvSpPr>
          <p:nvPr/>
        </p:nvSpPr>
        <p:spPr>
          <a:xfrm>
            <a:off x="2051721" y="332655"/>
            <a:ext cx="424847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423</a:t>
            </a:fld>
            <a:endParaRPr lang="fr-FR" dirty="0"/>
          </a:p>
        </p:txBody>
      </p:sp>
      <p:sp>
        <p:nvSpPr>
          <p:cNvPr id="3" name="Rectangle 10"/>
          <p:cNvSpPr txBox="1">
            <a:spLocks noChangeArrowheads="1"/>
          </p:cNvSpPr>
          <p:nvPr/>
        </p:nvSpPr>
        <p:spPr>
          <a:xfrm>
            <a:off x="2051721" y="332655"/>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5"/>
          <p:cNvSpPr txBox="1">
            <a:spLocks noChangeArrowheads="1"/>
          </p:cNvSpPr>
          <p:nvPr/>
        </p:nvSpPr>
        <p:spPr bwMode="auto">
          <a:xfrm>
            <a:off x="971550" y="122713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Politique de PRIX</a:t>
            </a:r>
          </a:p>
        </p:txBody>
      </p:sp>
      <p:sp>
        <p:nvSpPr>
          <p:cNvPr id="6" name="AutoShape 7"/>
          <p:cNvSpPr>
            <a:spLocks noChangeArrowheads="1"/>
          </p:cNvSpPr>
          <p:nvPr/>
        </p:nvSpPr>
        <p:spPr bwMode="auto">
          <a:xfrm rot="5400000">
            <a:off x="4284663" y="12461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6"/>
          <p:cNvSpPr txBox="1">
            <a:spLocks noChangeArrowheads="1"/>
          </p:cNvSpPr>
          <p:nvPr/>
        </p:nvSpPr>
        <p:spPr bwMode="auto">
          <a:xfrm>
            <a:off x="4716463" y="1171575"/>
            <a:ext cx="2375817" cy="457200"/>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La gratuité !</a:t>
            </a:r>
          </a:p>
        </p:txBody>
      </p:sp>
      <p:pic>
        <p:nvPicPr>
          <p:cNvPr id="566274" name="Picture 2" descr="C:\Users\BLUEOFFICE\Desktop\index.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5321" y="2708920"/>
            <a:ext cx="3239045" cy="217954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9" name="Text Box 6"/>
          <p:cNvSpPr txBox="1">
            <a:spLocks noChangeArrowheads="1"/>
          </p:cNvSpPr>
          <p:nvPr/>
        </p:nvSpPr>
        <p:spPr bwMode="auto">
          <a:xfrm>
            <a:off x="1908846" y="5733256"/>
            <a:ext cx="5903514" cy="369332"/>
          </a:xfrm>
          <a:prstGeom prst="rect">
            <a:avLst/>
          </a:prstGeom>
          <a:noFill/>
          <a:ln w="9525">
            <a:noFill/>
            <a:miter lim="800000"/>
            <a:headEnd/>
            <a:tailEnd/>
          </a:ln>
          <a:effectLst/>
        </p:spPr>
        <p:txBody>
          <a:bodyPr wrap="square">
            <a:spAutoFit/>
          </a:bodyPr>
          <a:lstStyle/>
          <a:p>
            <a:pPr algn="ctr">
              <a:spcBef>
                <a:spcPct val="50000"/>
              </a:spcBef>
            </a:pPr>
            <a:r>
              <a:rPr lang="fr-FR" sz="1800" dirty="0">
                <a:solidFill>
                  <a:schemeClr val="accent6">
                    <a:lumMod val="75000"/>
                  </a:schemeClr>
                </a:solidFill>
              </a:rPr>
              <a:t>Large couverture pour les Annonceurs</a:t>
            </a:r>
          </a:p>
        </p:txBody>
      </p:sp>
    </p:spTree>
    <p:extLst>
      <p:ext uri="{BB962C8B-B14F-4D97-AF65-F5344CB8AC3E}">
        <p14:creationId xmlns:p14="http://schemas.microsoft.com/office/powerpoint/2010/main" val="4148264094"/>
      </p:ext>
    </p:extLst>
  </p:cSld>
  <p:clrMapOvr>
    <a:masterClrMapping/>
  </p:clrMapOvr>
  <p:transition spd="med">
    <p:randomBar/>
  </p:transition>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75688" y="6624638"/>
            <a:ext cx="468312" cy="260350"/>
          </a:xfrm>
        </p:spPr>
        <p:txBody>
          <a:bodyPr/>
          <a:lstStyle/>
          <a:p>
            <a:fld id="{D394FE64-483E-4B02-8800-DEB14CF1CBA7}" type="slidenum">
              <a:rPr lang="fr-FR"/>
              <a:pPr/>
              <a:t>424</a:t>
            </a:fld>
            <a:endParaRPr lang="fr-FR"/>
          </a:p>
        </p:txBody>
      </p:sp>
      <p:sp>
        <p:nvSpPr>
          <p:cNvPr id="129027" name="Rectangle 3"/>
          <p:cNvSpPr>
            <a:spLocks noGrp="1" noChangeArrowheads="1"/>
          </p:cNvSpPr>
          <p:nvPr>
            <p:ph type="body" idx="4294967295"/>
          </p:nvPr>
        </p:nvSpPr>
        <p:spPr>
          <a:xfrm>
            <a:off x="421480" y="2231903"/>
            <a:ext cx="7726363" cy="3313112"/>
          </a:xfrm>
          <a:prstGeom prst="rect">
            <a:avLst/>
          </a:prstGeom>
        </p:spPr>
        <p:txBody>
          <a:bodyPr/>
          <a:lstStyle/>
          <a:p>
            <a:pPr marL="274638" indent="-274638">
              <a:lnSpc>
                <a:spcPct val="90000"/>
              </a:lnSpc>
              <a:spcBef>
                <a:spcPct val="25000"/>
              </a:spcBef>
            </a:pPr>
            <a:r>
              <a:rPr lang="fr-FR" sz="1800" b="1" dirty="0">
                <a:solidFill>
                  <a:schemeClr val="accent6">
                    <a:lumMod val="75000"/>
                  </a:schemeClr>
                </a:solidFill>
              </a:rPr>
              <a:t>Le </a:t>
            </a:r>
            <a:r>
              <a:rPr lang="fr-FR" sz="1800" b="1" dirty="0" err="1">
                <a:solidFill>
                  <a:schemeClr val="accent6">
                    <a:lumMod val="75000"/>
                  </a:schemeClr>
                </a:solidFill>
              </a:rPr>
              <a:t>low</a:t>
            </a:r>
            <a:r>
              <a:rPr lang="fr-FR" sz="1800" b="1" dirty="0">
                <a:solidFill>
                  <a:schemeClr val="accent6">
                    <a:lumMod val="75000"/>
                  </a:schemeClr>
                </a:solidFill>
              </a:rPr>
              <a:t> </a:t>
            </a:r>
            <a:r>
              <a:rPr lang="fr-FR" sz="1800" b="1" dirty="0" err="1">
                <a:solidFill>
                  <a:schemeClr val="accent6">
                    <a:lumMod val="75000"/>
                  </a:schemeClr>
                </a:solidFill>
              </a:rPr>
              <a:t>cost</a:t>
            </a:r>
            <a:endParaRPr lang="fr-FR" sz="1800" b="1" dirty="0">
              <a:solidFill>
                <a:schemeClr val="accent6">
                  <a:lumMod val="75000"/>
                </a:schemeClr>
              </a:solidFill>
            </a:endParaRPr>
          </a:p>
          <a:p>
            <a:pPr marL="817563" lvl="1">
              <a:lnSpc>
                <a:spcPct val="90000"/>
              </a:lnSpc>
              <a:spcBef>
                <a:spcPct val="15000"/>
              </a:spcBef>
            </a:pPr>
            <a:r>
              <a:rPr lang="fr-FR" sz="1800" dirty="0">
                <a:solidFill>
                  <a:schemeClr val="accent6">
                    <a:lumMod val="75000"/>
                  </a:schemeClr>
                </a:solidFill>
              </a:rPr>
              <a:t>Un modèle entièrement orienté vers le prix</a:t>
            </a:r>
          </a:p>
          <a:p>
            <a:pPr marL="817563" lvl="1">
              <a:lnSpc>
                <a:spcPct val="90000"/>
              </a:lnSpc>
              <a:spcBef>
                <a:spcPct val="15000"/>
              </a:spcBef>
            </a:pPr>
            <a:endParaRPr lang="fr-FR" sz="1800" dirty="0">
              <a:solidFill>
                <a:schemeClr val="accent6">
                  <a:lumMod val="75000"/>
                </a:schemeClr>
              </a:solidFill>
            </a:endParaRPr>
          </a:p>
          <a:p>
            <a:pPr marL="274638" indent="-274638">
              <a:lnSpc>
                <a:spcPct val="90000"/>
              </a:lnSpc>
              <a:spcBef>
                <a:spcPct val="25000"/>
              </a:spcBef>
            </a:pPr>
            <a:r>
              <a:rPr lang="fr-FR" sz="1800" b="1" dirty="0">
                <a:solidFill>
                  <a:schemeClr val="accent6">
                    <a:lumMod val="75000"/>
                  </a:schemeClr>
                </a:solidFill>
              </a:rPr>
              <a:t>Le </a:t>
            </a:r>
            <a:r>
              <a:rPr lang="fr-FR" sz="1800" b="1" dirty="0" err="1">
                <a:solidFill>
                  <a:schemeClr val="accent6">
                    <a:lumMod val="75000"/>
                  </a:schemeClr>
                </a:solidFill>
              </a:rPr>
              <a:t>yield</a:t>
            </a:r>
            <a:r>
              <a:rPr lang="fr-FR" sz="1800" b="1" dirty="0">
                <a:solidFill>
                  <a:schemeClr val="accent6">
                    <a:lumMod val="75000"/>
                  </a:schemeClr>
                </a:solidFill>
              </a:rPr>
              <a:t> management</a:t>
            </a:r>
          </a:p>
          <a:p>
            <a:pPr marL="817563" lvl="1">
              <a:lnSpc>
                <a:spcPct val="90000"/>
              </a:lnSpc>
              <a:spcBef>
                <a:spcPct val="15000"/>
              </a:spcBef>
            </a:pPr>
            <a:r>
              <a:rPr lang="fr-FR" sz="1800" dirty="0">
                <a:solidFill>
                  <a:schemeClr val="accent6">
                    <a:lumMod val="75000"/>
                  </a:schemeClr>
                </a:solidFill>
              </a:rPr>
              <a:t>Fixation du prix en fonction du taux d’occupation…</a:t>
            </a:r>
          </a:p>
          <a:p>
            <a:pPr marL="817563" lvl="1">
              <a:lnSpc>
                <a:spcPct val="90000"/>
              </a:lnSpc>
              <a:spcBef>
                <a:spcPct val="15000"/>
              </a:spcBef>
            </a:pPr>
            <a:endParaRPr lang="fr-FR" sz="1800" dirty="0">
              <a:solidFill>
                <a:schemeClr val="accent6">
                  <a:lumMod val="75000"/>
                </a:schemeClr>
              </a:solidFill>
            </a:endParaRPr>
          </a:p>
          <a:p>
            <a:pPr marL="274638" indent="-274638">
              <a:lnSpc>
                <a:spcPct val="90000"/>
              </a:lnSpc>
              <a:spcBef>
                <a:spcPct val="25000"/>
              </a:spcBef>
            </a:pPr>
            <a:r>
              <a:rPr lang="fr-FR" sz="1800" b="1" dirty="0">
                <a:solidFill>
                  <a:schemeClr val="accent6">
                    <a:lumMod val="75000"/>
                  </a:schemeClr>
                </a:solidFill>
              </a:rPr>
              <a:t>Internet &amp; les comparateurs</a:t>
            </a:r>
          </a:p>
          <a:p>
            <a:pPr marL="817563" lvl="1">
              <a:lnSpc>
                <a:spcPct val="90000"/>
              </a:lnSpc>
              <a:spcBef>
                <a:spcPct val="15000"/>
              </a:spcBef>
            </a:pPr>
            <a:r>
              <a:rPr lang="fr-FR" sz="1800" dirty="0">
                <a:solidFill>
                  <a:schemeClr val="accent6">
                    <a:lumMod val="75000"/>
                  </a:schemeClr>
                </a:solidFill>
              </a:rPr>
              <a:t>Une consultation du marché plus rapide</a:t>
            </a:r>
          </a:p>
          <a:p>
            <a:pPr marL="817563" lvl="1">
              <a:lnSpc>
                <a:spcPct val="90000"/>
              </a:lnSpc>
              <a:spcBef>
                <a:spcPct val="15000"/>
              </a:spcBef>
            </a:pPr>
            <a:r>
              <a:rPr lang="fr-FR" sz="1800" dirty="0">
                <a:solidFill>
                  <a:schemeClr val="accent6">
                    <a:lumMod val="75000"/>
                  </a:schemeClr>
                </a:solidFill>
              </a:rPr>
              <a:t>Un résumé de l’offre au prix </a:t>
            </a:r>
          </a:p>
        </p:txBody>
      </p:sp>
      <p:sp>
        <p:nvSpPr>
          <p:cNvPr id="129029" name="Text Box 5"/>
          <p:cNvSpPr txBox="1">
            <a:spLocks noChangeArrowheads="1"/>
          </p:cNvSpPr>
          <p:nvPr/>
        </p:nvSpPr>
        <p:spPr bwMode="auto">
          <a:xfrm>
            <a:off x="971550" y="1298575"/>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PRIX</a:t>
            </a:r>
          </a:p>
        </p:txBody>
      </p:sp>
      <p:sp>
        <p:nvSpPr>
          <p:cNvPr id="129030" name="Text Box 6"/>
          <p:cNvSpPr txBox="1">
            <a:spLocks noChangeArrowheads="1"/>
          </p:cNvSpPr>
          <p:nvPr/>
        </p:nvSpPr>
        <p:spPr bwMode="auto">
          <a:xfrm>
            <a:off x="4716463" y="1243013"/>
            <a:ext cx="41767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Nouvelles tendances</a:t>
            </a:r>
          </a:p>
        </p:txBody>
      </p:sp>
      <p:sp>
        <p:nvSpPr>
          <p:cNvPr id="129031" name="AutoShape 7"/>
          <p:cNvSpPr>
            <a:spLocks noChangeArrowheads="1"/>
          </p:cNvSpPr>
          <p:nvPr/>
        </p:nvSpPr>
        <p:spPr bwMode="auto">
          <a:xfrm rot="5400000">
            <a:off x="4284662"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9" name="Rectangle 10"/>
          <p:cNvSpPr txBox="1">
            <a:spLocks noChangeArrowheads="1"/>
          </p:cNvSpPr>
          <p:nvPr/>
        </p:nvSpPr>
        <p:spPr>
          <a:xfrm>
            <a:off x="1907705" y="332655"/>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63202" name="Picture 2" descr="C:\Users\BLUEOFFICE\Desktop\2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2204864"/>
            <a:ext cx="1704801" cy="108597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3203" name="Picture 3" descr="C:\Users\BLUEOFFICE\Desktop\imag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1" y="3717032"/>
            <a:ext cx="1704802" cy="96358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3204" name="Picture 4" descr="C:\Users\BLUEOFFICE\Desktop\66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463" y="4941168"/>
            <a:ext cx="1733986" cy="115388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425</a:t>
            </a:fld>
            <a:endParaRPr lang="fr-FR" dirty="0"/>
          </a:p>
        </p:txBody>
      </p:sp>
      <p:sp>
        <p:nvSpPr>
          <p:cNvPr id="3" name="Titre 1"/>
          <p:cNvSpPr txBox="1">
            <a:spLocks/>
          </p:cNvSpPr>
          <p:nvPr/>
        </p:nvSpPr>
        <p:spPr>
          <a:xfrm>
            <a:off x="450200" y="323669"/>
            <a:ext cx="8229600" cy="788530"/>
          </a:xfrm>
          <a:prstGeom prst="rect">
            <a:avLst/>
          </a:prstGeom>
        </p:spPr>
        <p:txBody>
          <a:bodyPr>
            <a:norm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Focus sur le </a:t>
            </a:r>
            <a:r>
              <a:rPr lang="fr-FR" sz="2800" b="1" kern="0" dirty="0" err="1">
                <a:solidFill>
                  <a:schemeClr val="accent6">
                    <a:lumMod val="75000"/>
                  </a:schemeClr>
                </a:solidFill>
              </a:rPr>
              <a:t>Yield</a:t>
            </a:r>
            <a:r>
              <a:rPr lang="fr-FR" sz="2800" b="1" kern="0" dirty="0">
                <a:solidFill>
                  <a:schemeClr val="accent6">
                    <a:lumMod val="75000"/>
                  </a:schemeClr>
                </a:solidFill>
              </a:rPr>
              <a:t> management</a:t>
            </a:r>
          </a:p>
        </p:txBody>
      </p:sp>
      <p:sp>
        <p:nvSpPr>
          <p:cNvPr id="4" name="Espace réservé du contenu 2"/>
          <p:cNvSpPr txBox="1">
            <a:spLocks/>
          </p:cNvSpPr>
          <p:nvPr/>
        </p:nvSpPr>
        <p:spPr>
          <a:xfrm>
            <a:off x="280524" y="1124744"/>
            <a:ext cx="8568952" cy="5251014"/>
          </a:xfrm>
          <a:prstGeom prst="rect">
            <a:avLst/>
          </a:prstGeom>
        </p:spPr>
        <p:txBody>
          <a:bodyPr>
            <a:normAutofit fontScale="92500" lnSpcReduction="10000"/>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900" kern="0" dirty="0">
                <a:solidFill>
                  <a:schemeClr val="accent6">
                    <a:lumMod val="75000"/>
                  </a:schemeClr>
                </a:solidFill>
                <a:latin typeface="Arial" panose="020B0604020202020204" pitchFamily="34" charset="0"/>
                <a:cs typeface="Arial" panose="020B0604020202020204" pitchFamily="34" charset="0"/>
              </a:rPr>
              <a:t>Le </a:t>
            </a:r>
            <a:r>
              <a:rPr lang="fr-FR" sz="1900" b="1" kern="0" dirty="0" err="1">
                <a:solidFill>
                  <a:schemeClr val="accent6">
                    <a:lumMod val="75000"/>
                  </a:schemeClr>
                </a:solidFill>
                <a:latin typeface="Arial" panose="020B0604020202020204" pitchFamily="34" charset="0"/>
                <a:cs typeface="Arial" panose="020B0604020202020204" pitchFamily="34" charset="0"/>
              </a:rPr>
              <a:t>yield</a:t>
            </a:r>
            <a:r>
              <a:rPr lang="fr-FR" sz="1900" b="1" kern="0" dirty="0">
                <a:solidFill>
                  <a:schemeClr val="accent6">
                    <a:lumMod val="75000"/>
                  </a:schemeClr>
                </a:solidFill>
                <a:latin typeface="Arial" panose="020B0604020202020204" pitchFamily="34" charset="0"/>
                <a:cs typeface="Arial" panose="020B0604020202020204" pitchFamily="34" charset="0"/>
              </a:rPr>
              <a:t> management</a:t>
            </a:r>
            <a:r>
              <a:rPr lang="fr-FR" sz="1900" kern="0" dirty="0">
                <a:solidFill>
                  <a:schemeClr val="accent6">
                    <a:lumMod val="75000"/>
                  </a:schemeClr>
                </a:solidFill>
                <a:latin typeface="Arial" panose="020B0604020202020204" pitchFamily="34" charset="0"/>
                <a:cs typeface="Arial" panose="020B0604020202020204" pitchFamily="34" charset="0"/>
              </a:rPr>
              <a:t> répond à une problématique d’optimisation et d’agencement des ressources. « </a:t>
            </a:r>
            <a:r>
              <a:rPr lang="fr-FR" sz="1900" i="1" kern="0" dirty="0">
                <a:solidFill>
                  <a:schemeClr val="accent6">
                    <a:lumMod val="75000"/>
                  </a:schemeClr>
                </a:solidFill>
                <a:latin typeface="Arial" panose="020B0604020202020204" pitchFamily="34" charset="0"/>
                <a:cs typeface="Arial" panose="020B0604020202020204" pitchFamily="34" charset="0"/>
              </a:rPr>
              <a:t>Pour toute entreprise ayant des capacités fixes à gérer et devant faire face à une demande fluctuante, ce système permet l’optimisation du revenu global en utilisant au mieux les capacités par ajustement en temps réel de l’offre et de la demande</a:t>
            </a:r>
            <a:r>
              <a:rPr lang="fr-FR" sz="1900" kern="0" dirty="0">
                <a:solidFill>
                  <a:schemeClr val="accent6">
                    <a:lumMod val="75000"/>
                  </a:schemeClr>
                </a:solidFill>
                <a:latin typeface="Arial" panose="020B0604020202020204" pitchFamily="34" charset="0"/>
                <a:cs typeface="Arial" panose="020B0604020202020204" pitchFamily="34" charset="0"/>
              </a:rPr>
              <a:t> ». </a:t>
            </a:r>
            <a:r>
              <a:rPr lang="fr-FR" sz="1500" b="1" kern="0" dirty="0">
                <a:solidFill>
                  <a:schemeClr val="accent6">
                    <a:lumMod val="75000"/>
                  </a:schemeClr>
                </a:solidFill>
                <a:latin typeface="Arial" panose="020B0604020202020204" pitchFamily="34" charset="0"/>
                <a:cs typeface="Arial" panose="020B0604020202020204" pitchFamily="34" charset="0"/>
              </a:rPr>
              <a:t>DUBOIS</a:t>
            </a:r>
            <a:r>
              <a:rPr lang="fr-FR" sz="1500" kern="0" dirty="0">
                <a:solidFill>
                  <a:schemeClr val="accent6">
                    <a:lumMod val="75000"/>
                  </a:schemeClr>
                </a:solidFill>
                <a:latin typeface="Arial" panose="020B0604020202020204" pitchFamily="34" charset="0"/>
                <a:cs typeface="Arial" panose="020B0604020202020204" pitchFamily="34" charset="0"/>
              </a:rPr>
              <a:t> et </a:t>
            </a:r>
            <a:r>
              <a:rPr lang="fr-FR" sz="1500" b="1" kern="0" dirty="0">
                <a:solidFill>
                  <a:schemeClr val="accent6">
                    <a:lumMod val="75000"/>
                  </a:schemeClr>
                </a:solidFill>
                <a:latin typeface="Arial" panose="020B0604020202020204" pitchFamily="34" charset="0"/>
                <a:cs typeface="Arial" panose="020B0604020202020204" pitchFamily="34" charset="0"/>
              </a:rPr>
              <a:t>FRENDO</a:t>
            </a:r>
          </a:p>
          <a:p>
            <a:pPr marL="0" indent="0" algn="just">
              <a:buFontTx/>
              <a:buNone/>
            </a:pPr>
            <a:endParaRPr lang="fr-FR" sz="19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900" kern="0" dirty="0">
                <a:solidFill>
                  <a:schemeClr val="accent6">
                    <a:lumMod val="75000"/>
                  </a:schemeClr>
                </a:solidFill>
                <a:latin typeface="Arial" panose="020B0604020202020204" pitchFamily="34" charset="0"/>
                <a:cs typeface="Arial" panose="020B0604020202020204" pitchFamily="34" charset="0"/>
              </a:rPr>
              <a:t>Le </a:t>
            </a:r>
            <a:r>
              <a:rPr lang="fr-FR" sz="1900" kern="0" dirty="0" err="1">
                <a:solidFill>
                  <a:schemeClr val="accent6">
                    <a:lumMod val="75000"/>
                  </a:schemeClr>
                </a:solidFill>
                <a:latin typeface="Arial" panose="020B0604020202020204" pitchFamily="34" charset="0"/>
                <a:cs typeface="Arial" panose="020B0604020202020204" pitchFamily="34" charset="0"/>
              </a:rPr>
              <a:t>yield</a:t>
            </a:r>
            <a:r>
              <a:rPr lang="fr-FR" sz="1900" kern="0" dirty="0">
                <a:solidFill>
                  <a:schemeClr val="accent6">
                    <a:lumMod val="75000"/>
                  </a:schemeClr>
                </a:solidFill>
                <a:latin typeface="Arial" panose="020B0604020202020204" pitchFamily="34" charset="0"/>
                <a:cs typeface="Arial" panose="020B0604020202020204" pitchFamily="34" charset="0"/>
              </a:rPr>
              <a:t> management est donc </a:t>
            </a:r>
            <a:r>
              <a:rPr lang="fr-FR" sz="1900" b="1" kern="0" dirty="0">
                <a:solidFill>
                  <a:srgbClr val="FF0000"/>
                </a:solidFill>
                <a:latin typeface="Arial" panose="020B0604020202020204" pitchFamily="34" charset="0"/>
                <a:cs typeface="Arial" panose="020B0604020202020204" pitchFamily="34" charset="0"/>
              </a:rPr>
              <a:t>une technique d’optimisation des ressources reposant sur le principe d’une tarification flexible (discrimination) qui fluctue au gré de la demande. </a:t>
            </a:r>
            <a:r>
              <a:rPr lang="fr-FR" sz="1500" b="1" kern="0" dirty="0">
                <a:solidFill>
                  <a:srgbClr val="FF0000"/>
                </a:solidFill>
                <a:latin typeface="Arial" panose="020B0604020202020204" pitchFamily="34" charset="0"/>
                <a:cs typeface="Arial" panose="020B0604020202020204" pitchFamily="34" charset="0"/>
              </a:rPr>
              <a:t>(peut-être cette notion verra le jour et sera plus ou moins validée exemple pour les Services : Comportement Citoyens ?)</a:t>
            </a:r>
          </a:p>
          <a:p>
            <a:pPr marL="0" indent="0" algn="just">
              <a:buFontTx/>
              <a:buNone/>
            </a:pPr>
            <a:endParaRPr lang="fr-FR" sz="19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900" kern="0" dirty="0">
                <a:solidFill>
                  <a:schemeClr val="accent6">
                    <a:lumMod val="75000"/>
                  </a:schemeClr>
                </a:solidFill>
                <a:latin typeface="Arial" panose="020B0604020202020204" pitchFamily="34" charset="0"/>
                <a:cs typeface="Arial" panose="020B0604020202020204" pitchFamily="34" charset="0"/>
              </a:rPr>
              <a:t>Il s’agit de calculer, en </a:t>
            </a:r>
            <a:r>
              <a:rPr lang="fr-FR" sz="1900" b="1" kern="0" dirty="0">
                <a:solidFill>
                  <a:schemeClr val="accent6">
                    <a:lumMod val="75000"/>
                  </a:schemeClr>
                </a:solidFill>
                <a:latin typeface="Arial" panose="020B0604020202020204" pitchFamily="34" charset="0"/>
                <a:cs typeface="Arial" panose="020B0604020202020204" pitchFamily="34" charset="0"/>
              </a:rPr>
              <a:t>temps réel</a:t>
            </a:r>
            <a:r>
              <a:rPr lang="fr-FR" sz="1900" kern="0" dirty="0">
                <a:solidFill>
                  <a:schemeClr val="accent6">
                    <a:lumMod val="75000"/>
                  </a:schemeClr>
                </a:solidFill>
                <a:latin typeface="Arial" panose="020B0604020202020204" pitchFamily="34" charset="0"/>
                <a:cs typeface="Arial" panose="020B0604020202020204" pitchFamily="34" charset="0"/>
              </a:rPr>
              <a:t>, les meilleurs prix pour optimiser le profit engendré par la vente des places, sur la base d’une modélisation et d’une </a:t>
            </a:r>
            <a:r>
              <a:rPr lang="fr-FR" sz="1900" b="1" kern="0" dirty="0">
                <a:solidFill>
                  <a:schemeClr val="accent6">
                    <a:lumMod val="75000"/>
                  </a:schemeClr>
                </a:solidFill>
                <a:latin typeface="Arial" panose="020B0604020202020204" pitchFamily="34" charset="0"/>
                <a:cs typeface="Arial" panose="020B0604020202020204" pitchFamily="34" charset="0"/>
              </a:rPr>
              <a:t>prévision du comportement de chaque segment de la demande</a:t>
            </a:r>
            <a:r>
              <a:rPr lang="fr-FR" sz="19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endParaRPr lang="fr-FR" sz="19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900" kern="0" dirty="0">
                <a:solidFill>
                  <a:schemeClr val="accent6">
                    <a:lumMod val="75000"/>
                  </a:schemeClr>
                </a:solidFill>
                <a:latin typeface="Arial" panose="020B0604020202020204" pitchFamily="34" charset="0"/>
                <a:cs typeface="Arial" panose="020B0604020202020204" pitchFamily="34" charset="0"/>
              </a:rPr>
              <a:t>De manière générale, le </a:t>
            </a:r>
            <a:r>
              <a:rPr lang="fr-FR" sz="1900" kern="0" dirty="0" err="1">
                <a:solidFill>
                  <a:schemeClr val="accent6">
                    <a:lumMod val="75000"/>
                  </a:schemeClr>
                </a:solidFill>
                <a:latin typeface="Arial" panose="020B0604020202020204" pitchFamily="34" charset="0"/>
                <a:cs typeface="Arial" panose="020B0604020202020204" pitchFamily="34" charset="0"/>
              </a:rPr>
              <a:t>yield</a:t>
            </a:r>
            <a:r>
              <a:rPr lang="fr-FR" sz="1900" kern="0" dirty="0">
                <a:solidFill>
                  <a:schemeClr val="accent6">
                    <a:lumMod val="75000"/>
                  </a:schemeClr>
                </a:solidFill>
                <a:latin typeface="Arial" panose="020B0604020202020204" pitchFamily="34" charset="0"/>
                <a:cs typeface="Arial" panose="020B0604020202020204" pitchFamily="34" charset="0"/>
              </a:rPr>
              <a:t> management est particulièrement adapté aux secteurs dont les </a:t>
            </a:r>
            <a:r>
              <a:rPr lang="fr-FR" sz="1900" b="1" kern="0" dirty="0">
                <a:solidFill>
                  <a:schemeClr val="accent6">
                    <a:lumMod val="75000"/>
                  </a:schemeClr>
                </a:solidFill>
                <a:latin typeface="Arial" panose="020B0604020202020204" pitchFamily="34" charset="0"/>
                <a:cs typeface="Arial" panose="020B0604020202020204" pitchFamily="34" charset="0"/>
              </a:rPr>
              <a:t>biens sont périssables</a:t>
            </a:r>
            <a:r>
              <a:rPr lang="fr-FR" sz="1900" kern="0" dirty="0">
                <a:solidFill>
                  <a:schemeClr val="accent6">
                    <a:lumMod val="75000"/>
                  </a:schemeClr>
                </a:solidFill>
                <a:latin typeface="Arial" panose="020B0604020202020204" pitchFamily="34" charset="0"/>
                <a:cs typeface="Arial" panose="020B0604020202020204" pitchFamily="34" charset="0"/>
              </a:rPr>
              <a:t>, dont la </a:t>
            </a:r>
            <a:r>
              <a:rPr lang="fr-FR" sz="1900" b="1" kern="0" dirty="0">
                <a:solidFill>
                  <a:schemeClr val="accent6">
                    <a:lumMod val="75000"/>
                  </a:schemeClr>
                </a:solidFill>
                <a:latin typeface="Arial" panose="020B0604020202020204" pitchFamily="34" charset="0"/>
                <a:cs typeface="Arial" panose="020B0604020202020204" pitchFamily="34" charset="0"/>
              </a:rPr>
              <a:t>demande est variable </a:t>
            </a:r>
            <a:r>
              <a:rPr lang="fr-FR" sz="1900" kern="0" dirty="0">
                <a:solidFill>
                  <a:schemeClr val="accent6">
                    <a:lumMod val="75000"/>
                  </a:schemeClr>
                </a:solidFill>
                <a:latin typeface="Arial" panose="020B0604020202020204" pitchFamily="34" charset="0"/>
                <a:cs typeface="Arial" panose="020B0604020202020204" pitchFamily="34" charset="0"/>
              </a:rPr>
              <a:t>et </a:t>
            </a:r>
            <a:r>
              <a:rPr lang="fr-FR" sz="1900" b="1" kern="0" dirty="0">
                <a:solidFill>
                  <a:schemeClr val="accent6">
                    <a:lumMod val="75000"/>
                  </a:schemeClr>
                </a:solidFill>
                <a:latin typeface="Arial" panose="020B0604020202020204" pitchFamily="34" charset="0"/>
                <a:cs typeface="Arial" panose="020B0604020202020204" pitchFamily="34" charset="0"/>
              </a:rPr>
              <a:t>segmentée</a:t>
            </a:r>
            <a:r>
              <a:rPr lang="fr-FR" sz="1900" kern="0" dirty="0">
                <a:solidFill>
                  <a:schemeClr val="accent6">
                    <a:lumMod val="75000"/>
                  </a:schemeClr>
                </a:solidFill>
                <a:latin typeface="Arial" panose="020B0604020202020204" pitchFamily="34" charset="0"/>
                <a:cs typeface="Arial" panose="020B0604020202020204" pitchFamily="34" charset="0"/>
              </a:rPr>
              <a:t> tandis que l’offre est rigide, dont le coût marginal est très faible (ex : industrie hôtelière, aviation) et dont la </a:t>
            </a:r>
            <a:r>
              <a:rPr lang="fr-FR" sz="1900" b="1" kern="0" dirty="0">
                <a:solidFill>
                  <a:schemeClr val="accent6">
                    <a:lumMod val="75000"/>
                  </a:schemeClr>
                </a:solidFill>
                <a:latin typeface="Arial" panose="020B0604020202020204" pitchFamily="34" charset="0"/>
                <a:cs typeface="Arial" panose="020B0604020202020204" pitchFamily="34" charset="0"/>
              </a:rPr>
              <a:t>vente s’effectue par réservation</a:t>
            </a:r>
            <a:r>
              <a:rPr lang="fr-FR" sz="2000" kern="0" dirty="0">
                <a:solidFill>
                  <a:schemeClr val="accent6">
                    <a:lumMod val="75000"/>
                  </a:schemeClr>
                </a:solidFill>
              </a:rPr>
              <a:t>.</a:t>
            </a:r>
          </a:p>
          <a:p>
            <a:pPr marL="0" indent="0">
              <a:buFontTx/>
              <a:buNone/>
            </a:pPr>
            <a:endParaRPr lang="fr-FR" sz="2000" kern="0" dirty="0"/>
          </a:p>
          <a:p>
            <a:pPr marL="0" indent="0">
              <a:buFontTx/>
              <a:buNone/>
            </a:pPr>
            <a:endParaRPr lang="fr-FR" sz="1700" kern="0" dirty="0"/>
          </a:p>
          <a:p>
            <a:pPr marL="0" indent="0">
              <a:buFontTx/>
              <a:buNone/>
            </a:pPr>
            <a:endParaRPr lang="fr-FR" sz="1700" kern="0" dirty="0"/>
          </a:p>
        </p:txBody>
      </p:sp>
    </p:spTree>
    <p:extLst>
      <p:ext uri="{BB962C8B-B14F-4D97-AF65-F5344CB8AC3E}">
        <p14:creationId xmlns:p14="http://schemas.microsoft.com/office/powerpoint/2010/main" val="4211311997"/>
      </p:ext>
    </p:extLst>
  </p:cSld>
  <p:clrMapOvr>
    <a:masterClrMapping/>
  </p:clrMapOvr>
  <p:transition spd="med">
    <p:randomBar/>
  </p:transition>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426</a:t>
            </a:fld>
            <a:endParaRPr lang="fr-FR" dirty="0"/>
          </a:p>
        </p:txBody>
      </p:sp>
      <p:sp>
        <p:nvSpPr>
          <p:cNvPr id="3" name="Titre 1"/>
          <p:cNvSpPr txBox="1">
            <a:spLocks/>
          </p:cNvSpPr>
          <p:nvPr/>
        </p:nvSpPr>
        <p:spPr>
          <a:xfrm>
            <a:off x="0" y="696254"/>
            <a:ext cx="8229600" cy="788530"/>
          </a:xfrm>
          <a:prstGeom prst="rect">
            <a:avLst/>
          </a:prstGeom>
        </p:spPr>
        <p:txBody>
          <a:bodyPr>
            <a:norm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Focus sur le </a:t>
            </a:r>
            <a:r>
              <a:rPr lang="fr-FR" sz="2800" b="1" kern="0" dirty="0" err="1">
                <a:solidFill>
                  <a:schemeClr val="accent6">
                    <a:lumMod val="75000"/>
                  </a:schemeClr>
                </a:solidFill>
              </a:rPr>
              <a:t>Yield</a:t>
            </a:r>
            <a:r>
              <a:rPr lang="fr-FR" sz="2800" b="1" kern="0" dirty="0">
                <a:solidFill>
                  <a:schemeClr val="accent6">
                    <a:lumMod val="75000"/>
                  </a:schemeClr>
                </a:solidFill>
              </a:rPr>
              <a:t> management</a:t>
            </a:r>
          </a:p>
        </p:txBody>
      </p:sp>
      <p:sp>
        <p:nvSpPr>
          <p:cNvPr id="4" name="Espace réservé du contenu 2"/>
          <p:cNvSpPr txBox="1">
            <a:spLocks/>
          </p:cNvSpPr>
          <p:nvPr/>
        </p:nvSpPr>
        <p:spPr>
          <a:xfrm>
            <a:off x="280524" y="1484784"/>
            <a:ext cx="8568952" cy="3672408"/>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Ex</a:t>
            </a:r>
            <a:r>
              <a:rPr lang="fr-FR" sz="1800" kern="0" dirty="0">
                <a:solidFill>
                  <a:schemeClr val="accent6">
                    <a:lumMod val="75000"/>
                  </a:schemeClr>
                </a:solidFill>
                <a:latin typeface="Arial" panose="020B0604020202020204" pitchFamily="34" charset="0"/>
                <a:cs typeface="Arial" panose="020B0604020202020204" pitchFamily="34" charset="0"/>
              </a:rPr>
              <a:t> : </a:t>
            </a:r>
          </a:p>
          <a:p>
            <a:pPr marL="0" indent="0">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Dans un avion, une </a:t>
            </a:r>
            <a:r>
              <a:rPr lang="fr-FR" sz="1800" b="1" kern="0" dirty="0">
                <a:solidFill>
                  <a:schemeClr val="accent6">
                    <a:lumMod val="75000"/>
                  </a:schemeClr>
                </a:solidFill>
                <a:latin typeface="Arial" panose="020B0604020202020204" pitchFamily="34" charset="0"/>
                <a:cs typeface="Arial" panose="020B0604020202020204" pitchFamily="34" charset="0"/>
              </a:rPr>
              <a:t>place non vendue est une perte irrécupérable</a:t>
            </a:r>
            <a:r>
              <a:rPr lang="fr-FR" sz="1800" kern="0" dirty="0">
                <a:solidFill>
                  <a:schemeClr val="accent6">
                    <a:lumMod val="75000"/>
                  </a:schemeClr>
                </a:solidFill>
                <a:latin typeface="Arial" panose="020B0604020202020204" pitchFamily="34" charset="0"/>
                <a:cs typeface="Arial" panose="020B0604020202020204" pitchFamily="34" charset="0"/>
              </a:rPr>
              <a:t>. Le coût marginal d’une place supplémentaire est quasiment nul, ce qui fait que le coût global d’un vol d’avion est presque indépendant du nombre de passagers à son bord, d’où l’importance pour le transporteur de maximiser le taux d’occupation de l’avion.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 </a:t>
            </a:r>
            <a:r>
              <a:rPr lang="fr-FR" sz="1800" kern="0" dirty="0" err="1">
                <a:solidFill>
                  <a:schemeClr val="accent6">
                    <a:lumMod val="75000"/>
                  </a:schemeClr>
                </a:solidFill>
                <a:latin typeface="Arial" panose="020B0604020202020204" pitchFamily="34" charset="0"/>
                <a:cs typeface="Arial" panose="020B0604020202020204" pitchFamily="34" charset="0"/>
              </a:rPr>
              <a:t>yield</a:t>
            </a:r>
            <a:r>
              <a:rPr lang="fr-FR" sz="1800" kern="0" dirty="0">
                <a:solidFill>
                  <a:schemeClr val="accent6">
                    <a:lumMod val="75000"/>
                  </a:schemeClr>
                </a:solidFill>
                <a:latin typeface="Arial" panose="020B0604020202020204" pitchFamily="34" charset="0"/>
                <a:cs typeface="Arial" panose="020B0604020202020204" pitchFamily="34" charset="0"/>
              </a:rPr>
              <a:t> management incite donc les entreprises à pratiquer une « </a:t>
            </a:r>
            <a:r>
              <a:rPr lang="fr-FR" sz="1800" b="1" kern="0" dirty="0">
                <a:solidFill>
                  <a:schemeClr val="accent6">
                    <a:lumMod val="75000"/>
                  </a:schemeClr>
                </a:solidFill>
                <a:latin typeface="Arial" panose="020B0604020202020204" pitchFamily="34" charset="0"/>
                <a:cs typeface="Arial" panose="020B0604020202020204" pitchFamily="34" charset="0"/>
              </a:rPr>
              <a:t>discrimination par les prix</a:t>
            </a:r>
            <a:r>
              <a:rPr lang="fr-FR" sz="1800" kern="0" dirty="0">
                <a:solidFill>
                  <a:schemeClr val="accent6">
                    <a:lumMod val="75000"/>
                  </a:schemeClr>
                </a:solidFill>
                <a:latin typeface="Arial" panose="020B0604020202020204" pitchFamily="34" charset="0"/>
                <a:cs typeface="Arial" panose="020B0604020202020204" pitchFamily="34" charset="0"/>
              </a:rPr>
              <a:t> » (</a:t>
            </a:r>
            <a:r>
              <a:rPr lang="fr-FR" sz="1400" b="1" kern="0" dirty="0">
                <a:solidFill>
                  <a:schemeClr val="accent6">
                    <a:lumMod val="75000"/>
                  </a:schemeClr>
                </a:solidFill>
                <a:latin typeface="Arial" panose="020B0604020202020204" pitchFamily="34" charset="0"/>
                <a:cs typeface="Arial" panose="020B0604020202020204" pitchFamily="34" charset="0"/>
              </a:rPr>
              <a:t>SHAPIRO</a:t>
            </a:r>
            <a:r>
              <a:rPr lang="fr-FR" sz="1400" kern="0" dirty="0">
                <a:solidFill>
                  <a:schemeClr val="accent6">
                    <a:lumMod val="75000"/>
                  </a:schemeClr>
                </a:solidFill>
                <a:latin typeface="Arial" panose="020B0604020202020204" pitchFamily="34" charset="0"/>
                <a:cs typeface="Arial" panose="020B0604020202020204" pitchFamily="34" charset="0"/>
              </a:rPr>
              <a:t> et </a:t>
            </a:r>
            <a:r>
              <a:rPr lang="fr-FR" sz="1400" b="1" kern="0" dirty="0">
                <a:solidFill>
                  <a:schemeClr val="accent6">
                    <a:lumMod val="75000"/>
                  </a:schemeClr>
                </a:solidFill>
                <a:latin typeface="Arial" panose="020B0604020202020204" pitchFamily="34" charset="0"/>
                <a:cs typeface="Arial" panose="020B0604020202020204" pitchFamily="34" charset="0"/>
              </a:rPr>
              <a:t>VARIAN</a:t>
            </a:r>
            <a:r>
              <a:rPr lang="fr-FR" sz="1800" kern="0" dirty="0">
                <a:solidFill>
                  <a:schemeClr val="accent6">
                    <a:lumMod val="75000"/>
                  </a:schemeClr>
                </a:solidFill>
                <a:latin typeface="Arial" panose="020B0604020202020204" pitchFamily="34" charset="0"/>
                <a:cs typeface="Arial" panose="020B0604020202020204" pitchFamily="34" charset="0"/>
              </a:rPr>
              <a:t>) pour optimiser son revenu global.</a:t>
            </a:r>
          </a:p>
          <a:p>
            <a:pPr marL="0" indent="0" algn="just">
              <a:buFontTx/>
              <a:buNone/>
            </a:pPr>
            <a:endParaRPr lang="fr-FR" sz="2000" kern="0" dirty="0">
              <a:solidFill>
                <a:schemeClr val="accent6">
                  <a:lumMod val="75000"/>
                </a:schemeClr>
              </a:solidFill>
            </a:endParaRPr>
          </a:p>
          <a:p>
            <a:pPr marL="0" indent="0" algn="just">
              <a:buFontTx/>
              <a:buNone/>
            </a:pPr>
            <a:endParaRPr lang="fr-FR" sz="1700" kern="0" dirty="0"/>
          </a:p>
          <a:p>
            <a:pPr marL="0" indent="0">
              <a:buFontTx/>
              <a:buNone/>
            </a:pPr>
            <a:endParaRPr lang="fr-FR" sz="1700" kern="0" dirty="0"/>
          </a:p>
        </p:txBody>
      </p:sp>
    </p:spTree>
    <p:extLst>
      <p:ext uri="{BB962C8B-B14F-4D97-AF65-F5344CB8AC3E}">
        <p14:creationId xmlns:p14="http://schemas.microsoft.com/office/powerpoint/2010/main" val="1118788078"/>
      </p:ext>
    </p:extLst>
  </p:cSld>
  <p:clrMapOvr>
    <a:masterClrMapping/>
  </p:clrMapOvr>
  <p:transition spd="med">
    <p:randomBar/>
  </p:transition>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427</a:t>
            </a:fld>
            <a:endParaRPr lang="fr-FR" dirty="0"/>
          </a:p>
        </p:txBody>
      </p:sp>
      <p:sp>
        <p:nvSpPr>
          <p:cNvPr id="3" name="Titre 1"/>
          <p:cNvSpPr txBox="1">
            <a:spLocks/>
          </p:cNvSpPr>
          <p:nvPr/>
        </p:nvSpPr>
        <p:spPr>
          <a:xfrm>
            <a:off x="22541" y="404664"/>
            <a:ext cx="8229600" cy="788530"/>
          </a:xfrm>
          <a:prstGeom prst="rect">
            <a:avLst/>
          </a:prstGeom>
        </p:spPr>
        <p:txBody>
          <a:bodyPr>
            <a:norm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Focus sur le </a:t>
            </a:r>
            <a:r>
              <a:rPr lang="fr-FR" sz="2800" b="1" kern="0" dirty="0" err="1">
                <a:solidFill>
                  <a:schemeClr val="accent6">
                    <a:lumMod val="75000"/>
                  </a:schemeClr>
                </a:solidFill>
              </a:rPr>
              <a:t>Yield</a:t>
            </a:r>
            <a:r>
              <a:rPr lang="fr-FR" sz="2800" b="1" kern="0" dirty="0">
                <a:solidFill>
                  <a:schemeClr val="accent6">
                    <a:lumMod val="75000"/>
                  </a:schemeClr>
                </a:solidFill>
              </a:rPr>
              <a:t> management</a:t>
            </a:r>
          </a:p>
        </p:txBody>
      </p:sp>
      <p:sp>
        <p:nvSpPr>
          <p:cNvPr id="4" name="Espace réservé du contenu 2"/>
          <p:cNvSpPr txBox="1">
            <a:spLocks/>
          </p:cNvSpPr>
          <p:nvPr/>
        </p:nvSpPr>
        <p:spPr>
          <a:xfrm>
            <a:off x="287524" y="1484784"/>
            <a:ext cx="8568952" cy="4248472"/>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endParaRPr lang="fr-FR" sz="1800" u="sng" kern="0" dirty="0">
              <a:solidFill>
                <a:srgbClr val="3333CC"/>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Contexte</a:t>
            </a:r>
            <a:r>
              <a:rPr lang="fr-FR" sz="1800" kern="0" dirty="0">
                <a:solidFill>
                  <a:schemeClr val="accent6">
                    <a:lumMod val="75000"/>
                  </a:schemeClr>
                </a:solidFill>
                <a:latin typeface="Arial" panose="020B0604020202020204" pitchFamily="34" charset="0"/>
                <a:cs typeface="Arial" panose="020B0604020202020204" pitchFamily="34" charset="0"/>
              </a:rPr>
              <a:t> : supposons qu’une entreprise informatique édite une nouvelle version de son logiciel. Sa clientèle se compose d’</a:t>
            </a:r>
            <a:r>
              <a:rPr lang="fr-FR" sz="1800" b="1" kern="0" dirty="0">
                <a:solidFill>
                  <a:schemeClr val="accent6">
                    <a:lumMod val="75000"/>
                  </a:schemeClr>
                </a:solidFill>
                <a:latin typeface="Arial" panose="020B0604020202020204" pitchFamily="34" charset="0"/>
                <a:cs typeface="Arial" panose="020B0604020202020204" pitchFamily="34" charset="0"/>
              </a:rPr>
              <a:t>utilisateurs fréquents </a:t>
            </a:r>
            <a:r>
              <a:rPr lang="fr-FR" sz="1800" kern="0" dirty="0">
                <a:solidFill>
                  <a:schemeClr val="accent6">
                    <a:lumMod val="75000"/>
                  </a:schemeClr>
                </a:solidFill>
                <a:latin typeface="Arial" panose="020B0604020202020204" pitchFamily="34" charset="0"/>
                <a:cs typeface="Arial" panose="020B0604020202020204" pitchFamily="34" charset="0"/>
              </a:rPr>
              <a:t>(1 million de personnes) et d’</a:t>
            </a:r>
            <a:r>
              <a:rPr lang="fr-FR" sz="1800" b="1" kern="0" dirty="0">
                <a:solidFill>
                  <a:schemeClr val="accent6">
                    <a:lumMod val="75000"/>
                  </a:schemeClr>
                </a:solidFill>
                <a:latin typeface="Arial" panose="020B0604020202020204" pitchFamily="34" charset="0"/>
                <a:cs typeface="Arial" panose="020B0604020202020204" pitchFamily="34" charset="0"/>
              </a:rPr>
              <a:t>utilisateurs occasionnels </a:t>
            </a:r>
            <a:r>
              <a:rPr lang="fr-FR" sz="1800" kern="0" dirty="0">
                <a:solidFill>
                  <a:schemeClr val="accent6">
                    <a:lumMod val="75000"/>
                  </a:schemeClr>
                </a:solidFill>
                <a:latin typeface="Arial" panose="020B0604020202020204" pitchFamily="34" charset="0"/>
                <a:cs typeface="Arial" panose="020B0604020202020204" pitchFamily="34" charset="0"/>
              </a:rPr>
              <a:t>(2 millions de personnes).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Pour acquérir la nouvelle version du logiciel, les utilisateurs sont </a:t>
            </a:r>
            <a:r>
              <a:rPr lang="fr-FR" sz="1800" b="1" kern="0" dirty="0">
                <a:solidFill>
                  <a:schemeClr val="accent6">
                    <a:lumMod val="75000"/>
                  </a:schemeClr>
                </a:solidFill>
                <a:latin typeface="Arial" panose="020B0604020202020204" pitchFamily="34" charset="0"/>
                <a:cs typeface="Arial" panose="020B0604020202020204" pitchFamily="34" charset="0"/>
              </a:rPr>
              <a:t>prêts à payer</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60 € </a:t>
            </a:r>
            <a:r>
              <a:rPr lang="fr-FR" sz="1800" kern="0" dirty="0">
                <a:solidFill>
                  <a:schemeClr val="accent6">
                    <a:lumMod val="75000"/>
                  </a:schemeClr>
                </a:solidFill>
                <a:latin typeface="Arial" panose="020B0604020202020204" pitchFamily="34" charset="0"/>
                <a:cs typeface="Arial" panose="020B0604020202020204" pitchFamily="34" charset="0"/>
              </a:rPr>
              <a:t>pour les </a:t>
            </a:r>
            <a:r>
              <a:rPr lang="fr-FR" sz="1800" b="1" kern="0" dirty="0">
                <a:solidFill>
                  <a:schemeClr val="accent6">
                    <a:lumMod val="75000"/>
                  </a:schemeClr>
                </a:solidFill>
                <a:latin typeface="Arial" panose="020B0604020202020204" pitchFamily="34" charset="0"/>
                <a:cs typeface="Arial" panose="020B0604020202020204" pitchFamily="34" charset="0"/>
              </a:rPr>
              <a:t>utilisateurs fréquents</a:t>
            </a:r>
            <a:r>
              <a:rPr lang="fr-FR" sz="1800" kern="0" dirty="0">
                <a:solidFill>
                  <a:schemeClr val="accent6">
                    <a:lumMod val="75000"/>
                  </a:schemeClr>
                </a:solidFill>
                <a:latin typeface="Arial" panose="020B0604020202020204" pitchFamily="34" charset="0"/>
                <a:cs typeface="Arial" panose="020B0604020202020204" pitchFamily="34" charset="0"/>
              </a:rPr>
              <a:t>.</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20 € </a:t>
            </a:r>
            <a:r>
              <a:rPr lang="fr-FR" sz="1800" kern="0" dirty="0">
                <a:solidFill>
                  <a:schemeClr val="accent6">
                    <a:lumMod val="75000"/>
                  </a:schemeClr>
                </a:solidFill>
                <a:latin typeface="Arial" panose="020B0604020202020204" pitchFamily="34" charset="0"/>
                <a:cs typeface="Arial" panose="020B0604020202020204" pitchFamily="34" charset="0"/>
              </a:rPr>
              <a:t>pour les utilisateurs </a:t>
            </a:r>
            <a:r>
              <a:rPr lang="fr-FR" sz="1800" b="1" kern="0" dirty="0">
                <a:solidFill>
                  <a:schemeClr val="accent6">
                    <a:lumMod val="75000"/>
                  </a:schemeClr>
                </a:solidFill>
                <a:latin typeface="Arial" panose="020B0604020202020204" pitchFamily="34" charset="0"/>
                <a:cs typeface="Arial" panose="020B0604020202020204" pitchFamily="34" charset="0"/>
              </a:rPr>
              <a:t>occasionnels</a:t>
            </a:r>
            <a:r>
              <a:rPr lang="fr-FR" sz="1800" kern="0" dirty="0">
                <a:solidFill>
                  <a:schemeClr val="accent6">
                    <a:lumMod val="75000"/>
                  </a:schemeClr>
                </a:solidFill>
                <a:latin typeface="Arial" panose="020B0604020202020204" pitchFamily="34" charset="0"/>
                <a:cs typeface="Arial" panose="020B0604020202020204" pitchFamily="34" charset="0"/>
              </a:rPr>
              <a:t>.</a:t>
            </a:r>
          </a:p>
          <a:p>
            <a:pPr algn="just"/>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question qui se pose est la suivante : </a:t>
            </a:r>
            <a:r>
              <a:rPr lang="fr-FR" sz="1800" b="1" kern="0" dirty="0">
                <a:solidFill>
                  <a:schemeClr val="accent6">
                    <a:lumMod val="75000"/>
                  </a:schemeClr>
                </a:solidFill>
                <a:latin typeface="Arial" panose="020B0604020202020204" pitchFamily="34" charset="0"/>
                <a:cs typeface="Arial" panose="020B0604020202020204" pitchFamily="34" charset="0"/>
              </a:rPr>
              <a:t>à combien fixer le prix de la nouvelle version du logiciel ?</a:t>
            </a:r>
          </a:p>
          <a:p>
            <a:pPr marL="0" indent="0" algn="just">
              <a:buFontTx/>
              <a:buNone/>
            </a:pPr>
            <a:endParaRPr lang="fr-FR" sz="2000" kern="0" dirty="0"/>
          </a:p>
          <a:p>
            <a:pPr marL="0" indent="0" algn="just">
              <a:buFontTx/>
              <a:buNone/>
            </a:pPr>
            <a:endParaRPr lang="fr-FR" sz="1700" kern="0" dirty="0"/>
          </a:p>
          <a:p>
            <a:pPr marL="0" indent="0">
              <a:buFontTx/>
              <a:buNone/>
            </a:pPr>
            <a:endParaRPr lang="fr-FR" sz="1700" kern="0" dirty="0"/>
          </a:p>
        </p:txBody>
      </p:sp>
    </p:spTree>
    <p:extLst>
      <p:ext uri="{BB962C8B-B14F-4D97-AF65-F5344CB8AC3E}">
        <p14:creationId xmlns:p14="http://schemas.microsoft.com/office/powerpoint/2010/main" val="883290482"/>
      </p:ext>
    </p:extLst>
  </p:cSld>
  <p:clrMapOvr>
    <a:masterClrMapping/>
  </p:clrMapOvr>
  <p:transition spd="med">
    <p:randomBar/>
  </p:transition>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428</a:t>
            </a:fld>
            <a:endParaRPr lang="fr-FR" dirty="0"/>
          </a:p>
        </p:txBody>
      </p:sp>
      <p:sp>
        <p:nvSpPr>
          <p:cNvPr id="3" name="Espace réservé du contenu 2"/>
          <p:cNvSpPr txBox="1">
            <a:spLocks/>
          </p:cNvSpPr>
          <p:nvPr/>
        </p:nvSpPr>
        <p:spPr>
          <a:xfrm>
            <a:off x="295974" y="1193194"/>
            <a:ext cx="8568952" cy="5251014"/>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Si l’entreprise fixe un prix de 60 €, quel sera son chiffre d’affaires</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 60 €</a:t>
            </a:r>
            <a:r>
              <a:rPr lang="fr-FR" sz="1800" kern="0" dirty="0">
                <a:solidFill>
                  <a:schemeClr val="accent6">
                    <a:lumMod val="75000"/>
                  </a:schemeClr>
                </a:solidFill>
                <a:latin typeface="Arial" panose="020B0604020202020204" pitchFamily="34" charset="0"/>
                <a:cs typeface="Arial" panose="020B0604020202020204" pitchFamily="34" charset="0"/>
              </a:rPr>
              <a:t>, seuls les utilisateurs fréquents paieront (l’entreprise </a:t>
            </a:r>
            <a:r>
              <a:rPr lang="fr-FR" sz="1800" b="1" kern="0" dirty="0">
                <a:solidFill>
                  <a:schemeClr val="accent6">
                    <a:lumMod val="75000"/>
                  </a:schemeClr>
                </a:solidFill>
                <a:latin typeface="Arial" panose="020B0604020202020204" pitchFamily="34" charset="0"/>
                <a:cs typeface="Arial" panose="020B0604020202020204" pitchFamily="34" charset="0"/>
              </a:rPr>
              <a:t>perdra ses utilisateurs occasionnels</a:t>
            </a:r>
            <a:r>
              <a:rPr lang="fr-FR" sz="1800" kern="0" dirty="0">
                <a:solidFill>
                  <a:schemeClr val="accent6">
                    <a:lumMod val="75000"/>
                  </a:schemeClr>
                </a:solidFill>
                <a:latin typeface="Arial" panose="020B0604020202020204" pitchFamily="34" charset="0"/>
                <a:cs typeface="Arial" panose="020B0604020202020204" pitchFamily="34" charset="0"/>
              </a:rPr>
              <a:t>). Son CA sera de </a:t>
            </a:r>
            <a:r>
              <a:rPr lang="fr-FR" sz="1800" b="1" kern="0" dirty="0">
                <a:solidFill>
                  <a:schemeClr val="accent6">
                    <a:lumMod val="75000"/>
                  </a:schemeClr>
                </a:solidFill>
                <a:latin typeface="Arial" panose="020B0604020202020204" pitchFamily="34" charset="0"/>
                <a:cs typeface="Arial" panose="020B0604020202020204" pitchFamily="34" charset="0"/>
              </a:rPr>
              <a:t>60 millions d’euros</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lgn="just">
              <a:buFontTx/>
              <a:buNone/>
            </a:pPr>
            <a:endParaRPr lang="fr-FR" sz="1800" i="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Si l’entreprise fixe un prix de 20 €, quel sera son chiffre d’affaires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 20 €</a:t>
            </a:r>
            <a:r>
              <a:rPr lang="fr-FR" sz="1800" kern="0" dirty="0">
                <a:solidFill>
                  <a:schemeClr val="accent6">
                    <a:lumMod val="75000"/>
                  </a:schemeClr>
                </a:solidFill>
                <a:latin typeface="Arial" panose="020B0604020202020204" pitchFamily="34" charset="0"/>
                <a:cs typeface="Arial" panose="020B0604020202020204" pitchFamily="34" charset="0"/>
              </a:rPr>
              <a:t>, tous les utilisateurs paieront. Son CA sera de </a:t>
            </a:r>
            <a:r>
              <a:rPr lang="fr-FR" sz="1800" b="1" kern="0" dirty="0">
                <a:solidFill>
                  <a:schemeClr val="accent6">
                    <a:lumMod val="75000"/>
                  </a:schemeClr>
                </a:solidFill>
                <a:latin typeface="Arial" panose="020B0604020202020204" pitchFamily="34" charset="0"/>
                <a:cs typeface="Arial" panose="020B0604020202020204" pitchFamily="34" charset="0"/>
              </a:rPr>
              <a:t>60 millions d’euros </a:t>
            </a:r>
            <a:r>
              <a:rPr lang="fr-FR" sz="1800" kern="0" dirty="0">
                <a:solidFill>
                  <a:schemeClr val="accent6">
                    <a:lumMod val="75000"/>
                  </a:schemeClr>
                </a:solidFill>
                <a:latin typeface="Arial" panose="020B0604020202020204" pitchFamily="34" charset="0"/>
                <a:cs typeface="Arial" panose="020B0604020202020204" pitchFamily="34" charset="0"/>
              </a:rPr>
              <a:t>également (20 € × 3 millions de clients).</a:t>
            </a:r>
          </a:p>
          <a:p>
            <a:pPr marL="0" indent="0" algn="just">
              <a:buFontTx/>
              <a:buNone/>
            </a:pPr>
            <a:endParaRPr lang="fr-FR" sz="1800" i="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Quel est le problème qui se pose dans chacun des deux cas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Un </a:t>
            </a:r>
            <a:r>
              <a:rPr lang="fr-FR" sz="1800" b="1" kern="0" dirty="0">
                <a:solidFill>
                  <a:schemeClr val="accent6">
                    <a:lumMod val="75000"/>
                  </a:schemeClr>
                </a:solidFill>
                <a:latin typeface="Arial" panose="020B0604020202020204" pitchFamily="34" charset="0"/>
                <a:cs typeface="Arial" panose="020B0604020202020204" pitchFamily="34" charset="0"/>
              </a:rPr>
              <a:t>problème se pose </a:t>
            </a:r>
            <a:r>
              <a:rPr lang="fr-FR" sz="1800" kern="0" dirty="0">
                <a:solidFill>
                  <a:schemeClr val="accent6">
                    <a:lumMod val="75000"/>
                  </a:schemeClr>
                </a:solidFill>
                <a:latin typeface="Arial" panose="020B0604020202020204" pitchFamily="34" charset="0"/>
                <a:cs typeface="Arial" panose="020B0604020202020204" pitchFamily="34" charset="0"/>
              </a:rPr>
              <a:t>dans les deux cas : dans </a:t>
            </a:r>
            <a:r>
              <a:rPr lang="fr-FR" sz="1800" b="1" kern="0" dirty="0">
                <a:solidFill>
                  <a:schemeClr val="accent6">
                    <a:lumMod val="75000"/>
                  </a:schemeClr>
                </a:solidFill>
                <a:latin typeface="Arial" panose="020B0604020202020204" pitchFamily="34" charset="0"/>
                <a:cs typeface="Arial" panose="020B0604020202020204" pitchFamily="34" charset="0"/>
              </a:rPr>
              <a:t>le premier cas, l’entreprise perd des clients</a:t>
            </a:r>
            <a:r>
              <a:rPr lang="fr-FR" sz="1800" kern="0" dirty="0">
                <a:solidFill>
                  <a:schemeClr val="accent6">
                    <a:lumMod val="75000"/>
                  </a:schemeClr>
                </a:solidFill>
                <a:latin typeface="Arial" panose="020B0604020202020204" pitchFamily="34" charset="0"/>
                <a:cs typeface="Arial" panose="020B0604020202020204" pitchFamily="34" charset="0"/>
              </a:rPr>
              <a:t> en fixant son prix trop haut et dans </a:t>
            </a:r>
            <a:r>
              <a:rPr lang="fr-FR" sz="1800" b="1" kern="0" dirty="0">
                <a:solidFill>
                  <a:schemeClr val="accent6">
                    <a:lumMod val="75000"/>
                  </a:schemeClr>
                </a:solidFill>
                <a:latin typeface="Arial" panose="020B0604020202020204" pitchFamily="34" charset="0"/>
                <a:cs typeface="Arial" panose="020B0604020202020204" pitchFamily="34" charset="0"/>
              </a:rPr>
              <a:t>le second cas, elle observe un manque à gagner </a:t>
            </a:r>
            <a:r>
              <a:rPr lang="fr-FR" sz="1800" kern="0" dirty="0">
                <a:solidFill>
                  <a:schemeClr val="accent6">
                    <a:lumMod val="75000"/>
                  </a:schemeClr>
                </a:solidFill>
                <a:latin typeface="Arial" panose="020B0604020202020204" pitchFamily="34" charset="0"/>
                <a:cs typeface="Arial" panose="020B0604020202020204" pitchFamily="34" charset="0"/>
              </a:rPr>
              <a:t>en fixant un prix trop bas car la clientèle fidèle était prête à payer davantage.</a:t>
            </a:r>
          </a:p>
          <a:p>
            <a:pPr marL="0" indent="0" algn="just">
              <a:buFontTx/>
              <a:buNone/>
            </a:pPr>
            <a:endParaRPr lang="fr-FR" sz="2000" kern="0" dirty="0"/>
          </a:p>
        </p:txBody>
      </p:sp>
      <p:sp>
        <p:nvSpPr>
          <p:cNvPr id="4" name="Titre 1"/>
          <p:cNvSpPr txBox="1">
            <a:spLocks/>
          </p:cNvSpPr>
          <p:nvPr/>
        </p:nvSpPr>
        <p:spPr>
          <a:xfrm>
            <a:off x="295974" y="404664"/>
            <a:ext cx="8229600" cy="788530"/>
          </a:xfrm>
          <a:prstGeom prst="rect">
            <a:avLst/>
          </a:prstGeom>
        </p:spPr>
        <p:txBody>
          <a:bodyPr>
            <a:norm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Focus sur le </a:t>
            </a:r>
            <a:r>
              <a:rPr lang="fr-FR" sz="2800" b="1" kern="0" dirty="0" err="1">
                <a:solidFill>
                  <a:schemeClr val="accent6">
                    <a:lumMod val="75000"/>
                  </a:schemeClr>
                </a:solidFill>
              </a:rPr>
              <a:t>Yield</a:t>
            </a:r>
            <a:r>
              <a:rPr lang="fr-FR" sz="2800" b="1" kern="0" dirty="0">
                <a:solidFill>
                  <a:schemeClr val="accent6">
                    <a:lumMod val="75000"/>
                  </a:schemeClr>
                </a:solidFill>
              </a:rPr>
              <a:t> management</a:t>
            </a:r>
          </a:p>
        </p:txBody>
      </p:sp>
    </p:spTree>
    <p:extLst>
      <p:ext uri="{BB962C8B-B14F-4D97-AF65-F5344CB8AC3E}">
        <p14:creationId xmlns:p14="http://schemas.microsoft.com/office/powerpoint/2010/main" val="3944551665"/>
      </p:ext>
    </p:extLst>
  </p:cSld>
  <p:clrMapOvr>
    <a:masterClrMapping/>
  </p:clrMapOvr>
  <p:transition spd="med">
    <p:randomBa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429</a:t>
            </a:fld>
            <a:endParaRPr lang="fr-FR" dirty="0"/>
          </a:p>
        </p:txBody>
      </p:sp>
      <p:sp>
        <p:nvSpPr>
          <p:cNvPr id="3" name="Titre 1"/>
          <p:cNvSpPr txBox="1">
            <a:spLocks/>
          </p:cNvSpPr>
          <p:nvPr/>
        </p:nvSpPr>
        <p:spPr>
          <a:xfrm>
            <a:off x="295974" y="404664"/>
            <a:ext cx="8229600" cy="788530"/>
          </a:xfrm>
          <a:prstGeom prst="rect">
            <a:avLst/>
          </a:prstGeom>
        </p:spPr>
        <p:txBody>
          <a:bodyPr>
            <a:norm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Focus sur le </a:t>
            </a:r>
            <a:r>
              <a:rPr lang="fr-FR" sz="2800" b="1" kern="0" dirty="0" err="1">
                <a:solidFill>
                  <a:schemeClr val="accent6">
                    <a:lumMod val="75000"/>
                  </a:schemeClr>
                </a:solidFill>
              </a:rPr>
              <a:t>Yield</a:t>
            </a:r>
            <a:r>
              <a:rPr lang="fr-FR" sz="2800" b="1" kern="0" dirty="0">
                <a:solidFill>
                  <a:schemeClr val="accent6">
                    <a:lumMod val="75000"/>
                  </a:schemeClr>
                </a:solidFill>
              </a:rPr>
              <a:t> management</a:t>
            </a:r>
          </a:p>
        </p:txBody>
      </p:sp>
      <p:sp>
        <p:nvSpPr>
          <p:cNvPr id="4" name="Espace réservé du contenu 2"/>
          <p:cNvSpPr txBox="1">
            <a:spLocks/>
          </p:cNvSpPr>
          <p:nvPr/>
        </p:nvSpPr>
        <p:spPr>
          <a:xfrm>
            <a:off x="287524" y="1700808"/>
            <a:ext cx="8568952" cy="4536504"/>
          </a:xfrm>
          <a:prstGeom prst="rect">
            <a:avLst/>
          </a:prstGeom>
        </p:spPr>
        <p:txBody>
          <a:bodyPr>
            <a:norm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Quelle serait la solution pour maximiser le revenu global de l’entreprise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solution consiste à faire payer des prix différents aux deux catégories de clients </a:t>
            </a:r>
            <a:r>
              <a:rPr lang="fr-FR" sz="1800" b="1" kern="0" dirty="0">
                <a:solidFill>
                  <a:schemeClr val="accent6">
                    <a:lumMod val="75000"/>
                  </a:schemeClr>
                </a:solidFill>
                <a:latin typeface="Arial" panose="020B0604020202020204" pitchFamily="34" charset="0"/>
                <a:cs typeface="Arial" panose="020B0604020202020204" pitchFamily="34" charset="0"/>
              </a:rPr>
              <a:t>: un prix </a:t>
            </a:r>
            <a:r>
              <a:rPr lang="fr-FR" sz="1800" kern="0" dirty="0">
                <a:solidFill>
                  <a:schemeClr val="accent6">
                    <a:lumMod val="75000"/>
                  </a:schemeClr>
                </a:solidFill>
                <a:latin typeface="Arial" panose="020B0604020202020204" pitchFamily="34" charset="0"/>
                <a:cs typeface="Arial" panose="020B0604020202020204" pitchFamily="34" charset="0"/>
              </a:rPr>
              <a:t>élevé de 60 euros pour les clients assidus et </a:t>
            </a:r>
            <a:r>
              <a:rPr lang="fr-FR" sz="1800" b="1" kern="0" dirty="0">
                <a:solidFill>
                  <a:schemeClr val="accent6">
                    <a:lumMod val="75000"/>
                  </a:schemeClr>
                </a:solidFill>
                <a:latin typeface="Arial" panose="020B0604020202020204" pitchFamily="34" charset="0"/>
                <a:cs typeface="Arial" panose="020B0604020202020204" pitchFamily="34" charset="0"/>
              </a:rPr>
              <a:t>20 euros</a:t>
            </a:r>
            <a:r>
              <a:rPr lang="fr-FR" sz="1800" kern="0" dirty="0">
                <a:solidFill>
                  <a:schemeClr val="accent6">
                    <a:lumMod val="75000"/>
                  </a:schemeClr>
                </a:solidFill>
                <a:latin typeface="Arial" panose="020B0604020202020204" pitchFamily="34" charset="0"/>
                <a:cs typeface="Arial" panose="020B0604020202020204" pitchFamily="34" charset="0"/>
              </a:rPr>
              <a:t> pour les clients occasionnels. Le chiffre d’affaires s’établirait alors à </a:t>
            </a:r>
            <a:r>
              <a:rPr lang="fr-FR" sz="1800" b="1" kern="0" dirty="0">
                <a:solidFill>
                  <a:schemeClr val="accent6">
                    <a:lumMod val="75000"/>
                  </a:schemeClr>
                </a:solidFill>
                <a:latin typeface="Arial" panose="020B0604020202020204" pitchFamily="34" charset="0"/>
                <a:cs typeface="Arial" panose="020B0604020202020204" pitchFamily="34" charset="0"/>
              </a:rPr>
              <a:t>100 millions d’euros </a:t>
            </a:r>
            <a:r>
              <a:rPr lang="fr-FR" sz="1800" kern="0" dirty="0">
                <a:solidFill>
                  <a:schemeClr val="accent6">
                    <a:lumMod val="75000"/>
                  </a:schemeClr>
                </a:solidFill>
                <a:latin typeface="Arial" panose="020B0604020202020204" pitchFamily="34" charset="0"/>
                <a:cs typeface="Arial" panose="020B0604020202020204" pitchFamily="34" charset="0"/>
              </a:rPr>
              <a:t>(60 × 1 million + 20 × 2 millions).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u="sng" kern="0" dirty="0">
                <a:solidFill>
                  <a:schemeClr val="accent6">
                    <a:lumMod val="75000"/>
                  </a:schemeClr>
                </a:solidFill>
                <a:latin typeface="Arial" panose="020B0604020202020204" pitchFamily="34" charset="0"/>
                <a:cs typeface="Arial" panose="020B0604020202020204" pitchFamily="34" charset="0"/>
              </a:rPr>
              <a:t>Remarque</a:t>
            </a:r>
            <a:r>
              <a:rPr lang="fr-FR" sz="1800" kern="0" dirty="0">
                <a:solidFill>
                  <a:schemeClr val="accent6">
                    <a:lumMod val="75000"/>
                  </a:schemeClr>
                </a:solidFill>
                <a:latin typeface="Arial" panose="020B0604020202020204" pitchFamily="34" charset="0"/>
                <a:cs typeface="Arial" panose="020B0604020202020204" pitchFamily="34" charset="0"/>
              </a:rPr>
              <a:t> :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On appelle </a:t>
            </a:r>
            <a:r>
              <a:rPr lang="fr-FR" sz="1800" b="1" kern="0" dirty="0">
                <a:solidFill>
                  <a:schemeClr val="accent6">
                    <a:lumMod val="75000"/>
                  </a:schemeClr>
                </a:solidFill>
                <a:latin typeface="Arial" panose="020B0604020202020204" pitchFamily="34" charset="0"/>
                <a:cs typeface="Arial" panose="020B0604020202020204" pitchFamily="34" charset="0"/>
              </a:rPr>
              <a:t>discrimination parfaite</a:t>
            </a:r>
            <a:r>
              <a:rPr lang="fr-FR" sz="1800" kern="0" dirty="0">
                <a:solidFill>
                  <a:schemeClr val="accent6">
                    <a:lumMod val="75000"/>
                  </a:schemeClr>
                </a:solidFill>
                <a:latin typeface="Arial" panose="020B0604020202020204" pitchFamily="34" charset="0"/>
                <a:cs typeface="Arial" panose="020B0604020202020204" pitchFamily="34" charset="0"/>
              </a:rPr>
              <a:t> la politique qui consiste à faire payer à chaque client la somme maximale qu’il est prêt à dépenser pour obtenir un produit. Dans la réalité, il est difficile de pratiquer une discrimination aussi parfaite en raison de la difficulté à segmenter les clients et à connaître exactement le prix que chaque client est prêt à payer.</a:t>
            </a:r>
          </a:p>
          <a:p>
            <a:pPr marL="0" indent="0" algn="just">
              <a:buFontTx/>
              <a:buNone/>
            </a:pPr>
            <a:endParaRPr lang="fr-FR" sz="2000" kern="0" dirty="0"/>
          </a:p>
        </p:txBody>
      </p:sp>
    </p:spTree>
    <p:extLst>
      <p:ext uri="{BB962C8B-B14F-4D97-AF65-F5344CB8AC3E}">
        <p14:creationId xmlns:p14="http://schemas.microsoft.com/office/powerpoint/2010/main" val="1791629494"/>
      </p:ext>
    </p:extLst>
  </p:cSld>
  <p:clrMapOvr>
    <a:masterClrMapping/>
  </p:clrMapOvr>
  <p:transition spd="med">
    <p:randomBar/>
  </p:transition>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430</a:t>
            </a:fld>
            <a:endParaRPr lang="fr-FR" dirty="0"/>
          </a:p>
        </p:txBody>
      </p:sp>
      <p:pic>
        <p:nvPicPr>
          <p:cNvPr id="556035" name="Picture 3" descr="C:\Users\BLUEOFFICE\Desktop\Image-article-Yield-VF.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742305"/>
            <a:ext cx="7632070" cy="3817863"/>
          </a:xfrm>
          <a:prstGeom prst="rect">
            <a:avLst/>
          </a:prstGeom>
          <a:solidFill>
            <a:schemeClr val="bg1"/>
          </a:solidFill>
          <a:ln>
            <a:solidFill>
              <a:srgbClr val="3333CC"/>
            </a:solidFill>
          </a:ln>
        </p:spPr>
      </p:pic>
      <p:sp>
        <p:nvSpPr>
          <p:cNvPr id="5" name="Titre 1"/>
          <p:cNvSpPr txBox="1">
            <a:spLocks/>
          </p:cNvSpPr>
          <p:nvPr/>
        </p:nvSpPr>
        <p:spPr>
          <a:xfrm>
            <a:off x="295974" y="404664"/>
            <a:ext cx="8229600" cy="788530"/>
          </a:xfrm>
          <a:prstGeom prst="rect">
            <a:avLst/>
          </a:prstGeom>
        </p:spPr>
        <p:txBody>
          <a:bodyPr>
            <a:norm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Focus sur le </a:t>
            </a:r>
            <a:r>
              <a:rPr lang="fr-FR" sz="2800" b="1" kern="0" dirty="0" err="1">
                <a:solidFill>
                  <a:schemeClr val="accent6">
                    <a:lumMod val="75000"/>
                  </a:schemeClr>
                </a:solidFill>
              </a:rPr>
              <a:t>Yield</a:t>
            </a:r>
            <a:r>
              <a:rPr lang="fr-FR" sz="2800" b="1" kern="0" dirty="0">
                <a:solidFill>
                  <a:schemeClr val="accent6">
                    <a:lumMod val="75000"/>
                  </a:schemeClr>
                </a:solidFill>
              </a:rPr>
              <a:t> management</a:t>
            </a:r>
          </a:p>
        </p:txBody>
      </p:sp>
    </p:spTree>
    <p:extLst>
      <p:ext uri="{BB962C8B-B14F-4D97-AF65-F5344CB8AC3E}">
        <p14:creationId xmlns:p14="http://schemas.microsoft.com/office/powerpoint/2010/main" val="2541307748"/>
      </p:ext>
    </p:extLst>
  </p:cSld>
  <p:clrMapOvr>
    <a:masterClrMapping/>
  </p:clrMapOvr>
  <p:transition spd="med">
    <p:randomBar/>
  </p:transition>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431</a:t>
            </a:fld>
            <a:endParaRPr lang="fr-FR" dirty="0"/>
          </a:p>
        </p:txBody>
      </p:sp>
      <p:sp>
        <p:nvSpPr>
          <p:cNvPr id="3" name="Rectangle 2"/>
          <p:cNvSpPr/>
          <p:nvPr/>
        </p:nvSpPr>
        <p:spPr>
          <a:xfrm>
            <a:off x="755576" y="2420888"/>
            <a:ext cx="7704856" cy="3194721"/>
          </a:xfrm>
          <a:prstGeom prst="rect">
            <a:avLst/>
          </a:prstGeom>
        </p:spPr>
        <p:txBody>
          <a:bodyPr wrap="square">
            <a:spAutoFit/>
          </a:bodyPr>
          <a:lstStyle/>
          <a:p>
            <a:pPr algn="ctr">
              <a:lnSpc>
                <a:spcPct val="80000"/>
              </a:lnSpc>
              <a:buFontTx/>
              <a:buNone/>
            </a:pPr>
            <a:r>
              <a:rPr lang="fr-FR" altLang="fr-FR" sz="2800" b="1" dirty="0">
                <a:solidFill>
                  <a:schemeClr val="accent6">
                    <a:lumMod val="75000"/>
                  </a:schemeClr>
                </a:solidFill>
              </a:rPr>
              <a:t>B = </a:t>
            </a:r>
            <a:r>
              <a:rPr lang="fr-FR" altLang="fr-FR" sz="2800" b="1" dirty="0" err="1">
                <a:solidFill>
                  <a:schemeClr val="accent6">
                    <a:lumMod val="75000"/>
                  </a:schemeClr>
                </a:solidFill>
              </a:rPr>
              <a:t>MSCVu</a:t>
            </a:r>
            <a:r>
              <a:rPr lang="fr-FR" altLang="fr-FR" sz="2800" b="1" dirty="0">
                <a:solidFill>
                  <a:schemeClr val="accent6">
                    <a:lumMod val="75000"/>
                  </a:schemeClr>
                </a:solidFill>
              </a:rPr>
              <a:t> x Q – FM – FF</a:t>
            </a:r>
          </a:p>
          <a:p>
            <a:pPr algn="ctr">
              <a:lnSpc>
                <a:spcPct val="80000"/>
              </a:lnSpc>
              <a:buFontTx/>
              <a:buNone/>
            </a:pPr>
            <a:endParaRPr lang="fr-FR" altLang="fr-FR" sz="2800" b="1" dirty="0">
              <a:solidFill>
                <a:schemeClr val="accent6">
                  <a:lumMod val="75000"/>
                </a:schemeClr>
              </a:solidFill>
            </a:endParaRPr>
          </a:p>
          <a:p>
            <a:pPr>
              <a:lnSpc>
                <a:spcPct val="80000"/>
              </a:lnSpc>
              <a:buFontTx/>
              <a:buNone/>
            </a:pPr>
            <a:r>
              <a:rPr lang="fr-FR" altLang="fr-FR" sz="2800" dirty="0">
                <a:solidFill>
                  <a:schemeClr val="accent6">
                    <a:lumMod val="75000"/>
                  </a:schemeClr>
                </a:solidFill>
              </a:rPr>
              <a:t>Où :</a:t>
            </a:r>
          </a:p>
          <a:p>
            <a:pPr>
              <a:lnSpc>
                <a:spcPct val="80000"/>
              </a:lnSpc>
              <a:buFontTx/>
              <a:buNone/>
            </a:pPr>
            <a:endParaRPr lang="fr-FR" altLang="fr-FR" sz="2800" dirty="0">
              <a:solidFill>
                <a:schemeClr val="accent6">
                  <a:lumMod val="75000"/>
                </a:schemeClr>
              </a:solidFill>
            </a:endParaRPr>
          </a:p>
          <a:p>
            <a:pPr>
              <a:lnSpc>
                <a:spcPct val="80000"/>
              </a:lnSpc>
              <a:buFontTx/>
              <a:buChar char="-"/>
            </a:pPr>
            <a:r>
              <a:rPr lang="fr-FR" altLang="fr-FR" sz="2800" dirty="0">
                <a:solidFill>
                  <a:schemeClr val="accent6">
                    <a:lumMod val="75000"/>
                  </a:schemeClr>
                </a:solidFill>
              </a:rPr>
              <a:t> B = bénéfice</a:t>
            </a:r>
          </a:p>
          <a:p>
            <a:pPr>
              <a:lnSpc>
                <a:spcPct val="80000"/>
              </a:lnSpc>
              <a:buFontTx/>
              <a:buChar char="-"/>
            </a:pPr>
            <a:r>
              <a:rPr lang="fr-FR" altLang="fr-FR" sz="2800" dirty="0">
                <a:solidFill>
                  <a:schemeClr val="accent6">
                    <a:lumMod val="75000"/>
                  </a:schemeClr>
                </a:solidFill>
              </a:rPr>
              <a:t> </a:t>
            </a:r>
            <a:r>
              <a:rPr lang="fr-FR" altLang="fr-FR" sz="2800" dirty="0" err="1">
                <a:solidFill>
                  <a:schemeClr val="accent6">
                    <a:lumMod val="75000"/>
                  </a:schemeClr>
                </a:solidFill>
              </a:rPr>
              <a:t>MSCVu</a:t>
            </a:r>
            <a:r>
              <a:rPr lang="fr-FR" altLang="fr-FR" sz="2800" dirty="0">
                <a:solidFill>
                  <a:schemeClr val="accent6">
                    <a:lumMod val="75000"/>
                  </a:schemeClr>
                </a:solidFill>
              </a:rPr>
              <a:t> = marge s/ coûts variables par  unité</a:t>
            </a:r>
          </a:p>
          <a:p>
            <a:pPr>
              <a:lnSpc>
                <a:spcPct val="80000"/>
              </a:lnSpc>
              <a:buFontTx/>
              <a:buChar char="-"/>
            </a:pPr>
            <a:r>
              <a:rPr lang="fr-FR" altLang="fr-FR" sz="2800" dirty="0">
                <a:solidFill>
                  <a:schemeClr val="accent6">
                    <a:lumMod val="75000"/>
                  </a:schemeClr>
                </a:solidFill>
              </a:rPr>
              <a:t> Q = quantités</a:t>
            </a:r>
          </a:p>
          <a:p>
            <a:pPr>
              <a:lnSpc>
                <a:spcPct val="80000"/>
              </a:lnSpc>
              <a:buFontTx/>
              <a:buChar char="-"/>
            </a:pPr>
            <a:r>
              <a:rPr lang="fr-FR" altLang="fr-FR" sz="2800" dirty="0">
                <a:solidFill>
                  <a:schemeClr val="accent6">
                    <a:lumMod val="75000"/>
                  </a:schemeClr>
                </a:solidFill>
              </a:rPr>
              <a:t> FM = frais de </a:t>
            </a:r>
            <a:r>
              <a:rPr lang="fr-FR" altLang="fr-FR" sz="2800" dirty="0" err="1">
                <a:solidFill>
                  <a:schemeClr val="accent6">
                    <a:lumMod val="75000"/>
                  </a:schemeClr>
                </a:solidFill>
              </a:rPr>
              <a:t>mkg</a:t>
            </a:r>
            <a:endParaRPr lang="fr-FR" altLang="fr-FR" sz="2800" dirty="0">
              <a:solidFill>
                <a:schemeClr val="accent6">
                  <a:lumMod val="75000"/>
                </a:schemeClr>
              </a:solidFill>
            </a:endParaRPr>
          </a:p>
          <a:p>
            <a:pPr>
              <a:lnSpc>
                <a:spcPct val="80000"/>
              </a:lnSpc>
              <a:buFontTx/>
              <a:buChar char="-"/>
            </a:pPr>
            <a:r>
              <a:rPr lang="fr-FR" altLang="fr-FR" sz="2800" dirty="0">
                <a:solidFill>
                  <a:schemeClr val="accent6">
                    <a:lumMod val="75000"/>
                  </a:schemeClr>
                </a:solidFill>
              </a:rPr>
              <a:t> FF = frais fixes</a:t>
            </a:r>
          </a:p>
        </p:txBody>
      </p:sp>
      <p:sp>
        <p:nvSpPr>
          <p:cNvPr id="4" name="Titre 1"/>
          <p:cNvSpPr txBox="1">
            <a:spLocks/>
          </p:cNvSpPr>
          <p:nvPr/>
        </p:nvSpPr>
        <p:spPr>
          <a:xfrm>
            <a:off x="295974" y="404664"/>
            <a:ext cx="8229600" cy="788530"/>
          </a:xfrm>
          <a:prstGeom prst="rect">
            <a:avLst/>
          </a:prstGeom>
        </p:spPr>
        <p:txBody>
          <a:bodyPr>
            <a:norm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Ne pas oublier !</a:t>
            </a:r>
          </a:p>
        </p:txBody>
      </p:sp>
      <p:pic>
        <p:nvPicPr>
          <p:cNvPr id="5"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81342"/>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7713254"/>
      </p:ext>
    </p:extLst>
  </p:cSld>
  <p:clrMapOvr>
    <a:masterClrMapping/>
  </p:clrMapOvr>
  <p:transition spd="med">
    <p:randomBar/>
  </p:transition>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531225" y="6591895"/>
            <a:ext cx="612775" cy="293093"/>
          </a:xfrm>
        </p:spPr>
        <p:txBody>
          <a:bodyPr/>
          <a:lstStyle/>
          <a:p>
            <a:fld id="{4EF855E5-BD16-46D2-9E39-D131A874233F}" type="slidenum">
              <a:rPr lang="fr-FR"/>
              <a:pPr/>
              <a:t>432</a:t>
            </a:fld>
            <a:endParaRPr lang="fr-FR" dirty="0"/>
          </a:p>
        </p:txBody>
      </p:sp>
      <p:sp>
        <p:nvSpPr>
          <p:cNvPr id="310274" name="Rectangle 2"/>
          <p:cNvSpPr>
            <a:spLocks noGrp="1" noChangeArrowheads="1"/>
          </p:cNvSpPr>
          <p:nvPr>
            <p:ph type="body" idx="4294967295"/>
          </p:nvPr>
        </p:nvSpPr>
        <p:spPr>
          <a:xfrm>
            <a:off x="4211638" y="1087301"/>
            <a:ext cx="4475162" cy="1227410"/>
          </a:xfrm>
          <a:prstGeom prst="rect">
            <a:avLst/>
          </a:prstGeom>
          <a:solidFill>
            <a:schemeClr val="accent2">
              <a:alpha val="39999"/>
            </a:schemeClr>
          </a:solidFill>
          <a:ln>
            <a:solidFill>
              <a:srgbClr val="3333CC"/>
            </a:solidFill>
          </a:ln>
        </p:spPr>
        <p:txBody>
          <a:bodyPr/>
          <a:lstStyle/>
          <a:p>
            <a:pPr marL="0" indent="0" algn="just">
              <a:lnSpc>
                <a:spcPct val="115000"/>
              </a:lnSpc>
              <a:buFontTx/>
              <a:buNone/>
            </a:pPr>
            <a:r>
              <a:rPr lang="fr-FR" sz="1600" dirty="0">
                <a:solidFill>
                  <a:schemeClr val="bg1"/>
                </a:solidFill>
                <a:latin typeface="Verdana" pitchFamily="34" charset="0"/>
              </a:rPr>
              <a:t>Les services à la personne, Le vêtement sport, le prêt-à-porter, le vin, la bière, autres idées de thèmes… </a:t>
            </a:r>
          </a:p>
          <a:p>
            <a:pPr marL="0" indent="0" algn="just">
              <a:lnSpc>
                <a:spcPct val="115000"/>
              </a:lnSpc>
              <a:buFontTx/>
              <a:buNone/>
            </a:pPr>
            <a:endParaRPr lang="fr-FR" sz="2800" dirty="0">
              <a:solidFill>
                <a:srgbClr val="000066"/>
              </a:solidFill>
              <a:latin typeface="Verdana" pitchFamily="34" charset="0"/>
            </a:endParaRPr>
          </a:p>
        </p:txBody>
      </p:sp>
      <p:sp>
        <p:nvSpPr>
          <p:cNvPr id="310275" name="Text Box 3"/>
          <p:cNvSpPr txBox="1">
            <a:spLocks noChangeArrowheads="1"/>
          </p:cNvSpPr>
          <p:nvPr/>
        </p:nvSpPr>
        <p:spPr bwMode="auto">
          <a:xfrm>
            <a:off x="193273" y="4437112"/>
            <a:ext cx="3384550" cy="1433512"/>
          </a:xfrm>
          <a:prstGeom prst="rect">
            <a:avLst/>
          </a:prstGeom>
          <a:solidFill>
            <a:schemeClr val="accent2"/>
          </a:solidFill>
          <a:ln w="9525" algn="ctr">
            <a:solidFill>
              <a:srgbClr val="3333CC"/>
            </a:solidFill>
            <a:miter lim="800000"/>
            <a:headEnd/>
            <a:tailEnd/>
          </a:ln>
          <a:effectLst/>
        </p:spPr>
        <p:txBody>
          <a:bodyPr>
            <a:spAutoFit/>
          </a:bodyPr>
          <a:lstStyle/>
          <a:p>
            <a:pPr algn="ctr">
              <a:spcBef>
                <a:spcPct val="50000"/>
              </a:spcBef>
            </a:pPr>
            <a:r>
              <a:rPr lang="fr-FR" sz="2000" b="1" dirty="0">
                <a:solidFill>
                  <a:schemeClr val="bg1"/>
                </a:solidFill>
              </a:rPr>
              <a:t>Présentation </a:t>
            </a:r>
            <a:br>
              <a:rPr lang="fr-FR" sz="2000" b="1" dirty="0">
                <a:solidFill>
                  <a:schemeClr val="bg1"/>
                </a:solidFill>
              </a:rPr>
            </a:br>
            <a:r>
              <a:rPr lang="fr-FR" sz="2000" b="1" dirty="0">
                <a:solidFill>
                  <a:schemeClr val="bg1"/>
                </a:solidFill>
              </a:rPr>
              <a:t>par … groupes</a:t>
            </a:r>
            <a:br>
              <a:rPr lang="fr-FR" sz="2000" b="1" dirty="0">
                <a:solidFill>
                  <a:schemeClr val="bg1"/>
                </a:solidFill>
              </a:rPr>
            </a:br>
            <a:br>
              <a:rPr lang="fr-FR" sz="2000" b="1" dirty="0">
                <a:solidFill>
                  <a:schemeClr val="bg1"/>
                </a:solidFill>
              </a:rPr>
            </a:br>
            <a:r>
              <a:rPr lang="fr-FR" sz="2800" b="1" dirty="0">
                <a:solidFill>
                  <a:schemeClr val="bg1"/>
                </a:solidFill>
              </a:rPr>
              <a:t>10 mn</a:t>
            </a:r>
            <a:r>
              <a:rPr lang="fr-FR" sz="2000" b="1" dirty="0">
                <a:solidFill>
                  <a:schemeClr val="bg1"/>
                </a:solidFill>
              </a:rPr>
              <a:t> chacun</a:t>
            </a:r>
          </a:p>
        </p:txBody>
      </p:sp>
      <p:sp>
        <p:nvSpPr>
          <p:cNvPr id="310276" name="Text Box 4"/>
          <p:cNvSpPr txBox="1">
            <a:spLocks noChangeArrowheads="1"/>
          </p:cNvSpPr>
          <p:nvPr/>
        </p:nvSpPr>
        <p:spPr bwMode="auto">
          <a:xfrm>
            <a:off x="4067175" y="333375"/>
            <a:ext cx="44640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Thématique</a:t>
            </a:r>
          </a:p>
        </p:txBody>
      </p:sp>
      <p:sp>
        <p:nvSpPr>
          <p:cNvPr id="310278" name="Text Box 6"/>
          <p:cNvSpPr txBox="1">
            <a:spLocks noChangeArrowheads="1"/>
          </p:cNvSpPr>
          <p:nvPr/>
        </p:nvSpPr>
        <p:spPr bwMode="auto">
          <a:xfrm>
            <a:off x="395287" y="3122612"/>
            <a:ext cx="2879725" cy="396875"/>
          </a:xfrm>
          <a:prstGeom prst="rect">
            <a:avLst/>
          </a:prstGeom>
          <a:noFill/>
          <a:ln w="9525">
            <a:noFill/>
            <a:miter lim="800000"/>
            <a:headEnd/>
            <a:tailEnd/>
          </a:ln>
          <a:effectLst/>
        </p:spPr>
        <p:txBody>
          <a:bodyPr>
            <a:spAutoFit/>
          </a:bodyPr>
          <a:lstStyle/>
          <a:p>
            <a:pPr>
              <a:spcBef>
                <a:spcPct val="50000"/>
              </a:spcBef>
            </a:pPr>
            <a:r>
              <a:rPr lang="fr-FR" sz="2000" b="1" i="1" dirty="0">
                <a:solidFill>
                  <a:schemeClr val="accent6">
                    <a:lumMod val="75000"/>
                  </a:schemeClr>
                </a:solidFill>
              </a:rPr>
              <a:t>pour le … mai 201.</a:t>
            </a:r>
          </a:p>
        </p:txBody>
      </p:sp>
      <p:sp>
        <p:nvSpPr>
          <p:cNvPr id="310279" name="Text Box 7"/>
          <p:cNvSpPr txBox="1">
            <a:spLocks noChangeArrowheads="1"/>
          </p:cNvSpPr>
          <p:nvPr/>
        </p:nvSpPr>
        <p:spPr bwMode="auto">
          <a:xfrm>
            <a:off x="4211638" y="2590800"/>
            <a:ext cx="4464050" cy="4001095"/>
          </a:xfrm>
          <a:prstGeom prst="rect">
            <a:avLst/>
          </a:prstGeom>
          <a:solidFill>
            <a:srgbClr val="000066"/>
          </a:solidFill>
          <a:ln w="9525">
            <a:solidFill>
              <a:srgbClr val="3333CC"/>
            </a:solidFill>
            <a:miter lim="800000"/>
            <a:headEnd/>
            <a:tailEnd/>
          </a:ln>
          <a:effectLst/>
        </p:spPr>
        <p:txBody>
          <a:bodyPr>
            <a:spAutoFit/>
          </a:bodyPr>
          <a:lstStyle/>
          <a:p>
            <a:pPr algn="just"/>
            <a:r>
              <a:rPr lang="fr-FR" sz="1800" b="1" dirty="0">
                <a:solidFill>
                  <a:schemeClr val="bg1"/>
                </a:solidFill>
              </a:rPr>
              <a:t>Vous disposez désormais d’une meilleure vision du marché. Désormais il vous appartient de proposer à votre client un concept pour s’implanter sur le marché français des aides aux personnes âgées.</a:t>
            </a:r>
          </a:p>
          <a:p>
            <a:pPr algn="just"/>
            <a:endParaRPr lang="fr-FR" sz="1800" b="1" dirty="0">
              <a:solidFill>
                <a:schemeClr val="bg1"/>
              </a:solidFill>
            </a:endParaRPr>
          </a:p>
          <a:p>
            <a:pPr algn="just"/>
            <a:r>
              <a:rPr lang="fr-FR" sz="1800" b="1" dirty="0">
                <a:solidFill>
                  <a:schemeClr val="bg1"/>
                </a:solidFill>
              </a:rPr>
              <a:t>Pour cela vous préciserez la cible que vous désirez toucher. Et vous développerez votre concept en vous positionnant plus particulièrement sur </a:t>
            </a:r>
            <a:r>
              <a:rPr lang="fr-FR" sz="2000" b="1" dirty="0">
                <a:solidFill>
                  <a:schemeClr val="bg1"/>
                </a:solidFill>
              </a:rPr>
              <a:t>1 des 4 dimensions du mix.</a:t>
            </a:r>
            <a:endParaRPr lang="fr-FR" sz="1800" b="1" dirty="0">
              <a:solidFill>
                <a:schemeClr val="bg1"/>
              </a:solidFill>
            </a:endParaRPr>
          </a:p>
          <a:p>
            <a:pPr algn="just"/>
            <a:endParaRPr lang="fr-FR" sz="1800" b="1" dirty="0">
              <a:solidFill>
                <a:schemeClr val="bg1"/>
              </a:solidFill>
            </a:endParaRPr>
          </a:p>
          <a:p>
            <a:pPr algn="just"/>
            <a:r>
              <a:rPr lang="fr-FR" sz="1800" b="1" dirty="0">
                <a:solidFill>
                  <a:schemeClr val="bg1"/>
                </a:solidFill>
              </a:rPr>
              <a:t>1 élément du mix = 1 groupe</a:t>
            </a:r>
          </a:p>
        </p:txBody>
      </p:sp>
      <p:pic>
        <p:nvPicPr>
          <p:cNvPr id="10"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406656" y="564637"/>
            <a:ext cx="1068896" cy="1068896"/>
          </a:xfrm>
          <a:prstGeom prst="rect">
            <a:avLst/>
          </a:prstGeom>
          <a:solidFill>
            <a:srgbClr val="3333CC"/>
          </a:solidFill>
          <a:ln>
            <a:solidFill>
              <a:srgbClr val="3333CC"/>
            </a:solidFill>
          </a:ln>
        </p:spPr>
      </p:pic>
      <p:sp>
        <p:nvSpPr>
          <p:cNvPr id="11" name="Espace réservé du contenu 2"/>
          <p:cNvSpPr txBox="1">
            <a:spLocks/>
          </p:cNvSpPr>
          <p:nvPr/>
        </p:nvSpPr>
        <p:spPr>
          <a:xfrm>
            <a:off x="683568" y="1988840"/>
            <a:ext cx="3033220" cy="113377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Marketing/TP Stratégie &amp; Marketing/ Les Courses Produit, Marché de Service à la Personne Final, PPT SAP Final</a:t>
            </a:r>
          </a:p>
        </p:txBody>
      </p:sp>
    </p:spTree>
  </p:cSld>
  <p:clrMapOvr>
    <a:masterClrMapping/>
  </p:clrMapOvr>
  <p:transition spd="med">
    <p:randomBar/>
  </p:transition>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du numéro de diapositive 5"/>
          <p:cNvSpPr>
            <a:spLocks noGrp="1"/>
          </p:cNvSpPr>
          <p:nvPr>
            <p:ph type="sldNum" sz="quarter" idx="4"/>
          </p:nvPr>
        </p:nvSpPr>
        <p:spPr>
          <a:xfrm>
            <a:off x="8675688" y="6624638"/>
            <a:ext cx="468312" cy="260350"/>
          </a:xfrm>
        </p:spPr>
        <p:txBody>
          <a:bodyPr/>
          <a:lstStyle/>
          <a:p>
            <a:fld id="{D833917A-5A57-469A-91BF-46B1AC10758D}" type="slidenum">
              <a:rPr lang="fr-FR"/>
              <a:pPr/>
              <a:t>433</a:t>
            </a:fld>
            <a:endParaRPr lang="fr-FR"/>
          </a:p>
        </p:txBody>
      </p:sp>
      <p:sp>
        <p:nvSpPr>
          <p:cNvPr id="45064" name="Text Box 8"/>
          <p:cNvSpPr txBox="1">
            <a:spLocks noChangeArrowheads="1"/>
          </p:cNvSpPr>
          <p:nvPr/>
        </p:nvSpPr>
        <p:spPr bwMode="auto">
          <a:xfrm>
            <a:off x="2627313" y="1341438"/>
            <a:ext cx="3744912"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LA DISTRIBUTION</a:t>
            </a:r>
          </a:p>
        </p:txBody>
      </p:sp>
      <p:pic>
        <p:nvPicPr>
          <p:cNvPr id="45077" name="Picture 21" descr="images halles Niort"/>
          <p:cNvPicPr>
            <a:picLocks noChangeAspect="1" noChangeArrowheads="1"/>
          </p:cNvPicPr>
          <p:nvPr/>
        </p:nvPicPr>
        <p:blipFill>
          <a:blip r:embed="rId2" cstate="print"/>
          <a:srcRect/>
          <a:stretch>
            <a:fillRect/>
          </a:stretch>
        </p:blipFill>
        <p:spPr bwMode="auto">
          <a:xfrm>
            <a:off x="827584" y="1989138"/>
            <a:ext cx="2509837" cy="2262187"/>
          </a:xfrm>
          <a:prstGeom prst="rect">
            <a:avLst/>
          </a:prstGeom>
          <a:noFill/>
          <a:ln>
            <a:solidFill>
              <a:srgbClr val="3333CC"/>
            </a:solidFill>
          </a:ln>
        </p:spPr>
      </p:pic>
      <p:pic>
        <p:nvPicPr>
          <p:cNvPr id="45079" name="Picture 23" descr="images hypermarché"/>
          <p:cNvPicPr>
            <a:picLocks noChangeAspect="1" noChangeArrowheads="1"/>
          </p:cNvPicPr>
          <p:nvPr/>
        </p:nvPicPr>
        <p:blipFill>
          <a:blip r:embed="rId3" cstate="print"/>
          <a:srcRect/>
          <a:stretch>
            <a:fillRect/>
          </a:stretch>
        </p:blipFill>
        <p:spPr bwMode="auto">
          <a:xfrm>
            <a:off x="3779912" y="1937602"/>
            <a:ext cx="4070350" cy="2849563"/>
          </a:xfrm>
          <a:prstGeom prst="rect">
            <a:avLst/>
          </a:prstGeom>
          <a:noFill/>
          <a:ln>
            <a:solidFill>
              <a:srgbClr val="3333CC"/>
            </a:solidFill>
          </a:ln>
        </p:spPr>
      </p:pic>
      <p:sp>
        <p:nvSpPr>
          <p:cNvPr id="8" name="Rectangle 10"/>
          <p:cNvSpPr txBox="1">
            <a:spLocks noChangeArrowheads="1"/>
          </p:cNvSpPr>
          <p:nvPr/>
        </p:nvSpPr>
        <p:spPr>
          <a:xfrm>
            <a:off x="2007559" y="332655"/>
            <a:ext cx="450865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42722" name="Picture 2" descr="C:\Users\BLUEOFFICE\Desktop\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31937" y="4576867"/>
            <a:ext cx="1701130" cy="127420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42723" name="Picture 3" descr="C:\Users\BLUEOFFICE\Desktop\20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0497" y="4437112"/>
            <a:ext cx="2581275" cy="17716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434</a:t>
            </a:fld>
            <a:endParaRPr lang="fr-FR" dirty="0"/>
          </a:p>
        </p:txBody>
      </p:sp>
      <p:sp>
        <p:nvSpPr>
          <p:cNvPr id="3" name="Rectangle 10"/>
          <p:cNvSpPr txBox="1">
            <a:spLocks noChangeArrowheads="1"/>
          </p:cNvSpPr>
          <p:nvPr/>
        </p:nvSpPr>
        <p:spPr>
          <a:xfrm>
            <a:off x="539552" y="836712"/>
            <a:ext cx="7427913" cy="518457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just"/>
            <a:endParaRPr lang="fr-FR" sz="1600" b="1" kern="0" dirty="0">
              <a:solidFill>
                <a:srgbClr val="333399"/>
              </a:solidFill>
            </a:endParaRPr>
          </a:p>
          <a:p>
            <a:pPr algn="just"/>
            <a:endParaRPr lang="fr-FR" sz="1600" b="1" kern="0" dirty="0">
              <a:solidFill>
                <a:srgbClr val="333399"/>
              </a:solidFill>
            </a:endParaRPr>
          </a:p>
          <a:p>
            <a:pPr algn="just"/>
            <a:endParaRPr lang="fr-FR" sz="1600" b="1" kern="0" dirty="0">
              <a:solidFill>
                <a:srgbClr val="333399"/>
              </a:solidFill>
            </a:endParaRPr>
          </a:p>
          <a:p>
            <a:pPr algn="just"/>
            <a:endParaRPr lang="fr-FR" sz="1600" b="1" kern="0" dirty="0">
              <a:solidFill>
                <a:srgbClr val="333399"/>
              </a:solidFill>
            </a:endParaRPr>
          </a:p>
          <a:p>
            <a:pPr algn="just"/>
            <a:endParaRPr lang="fr-FR" sz="1800" kern="0" dirty="0">
              <a:solidFill>
                <a:srgbClr val="333399"/>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Les canaux de distribution sont les différentes catégories d’intermédiaires par lesquelles passent les produits avant d’arriver au consommateur.</a:t>
            </a:r>
          </a:p>
          <a:p>
            <a:pPr algn="just"/>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endParaRPr lang="fr-FR" sz="1800" kern="0" dirty="0">
              <a:solidFill>
                <a:schemeClr val="accent6">
                  <a:lumMod val="75000"/>
                </a:schemeClr>
              </a:solidFill>
              <a:latin typeface="Arial" panose="020B0604020202020204" pitchFamily="34" charset="0"/>
              <a:cs typeface="Arial" panose="020B0604020202020204" pitchFamily="34" charset="0"/>
            </a:endParaRPr>
          </a:p>
          <a:p>
            <a:r>
              <a:rPr lang="fr-FR" sz="1800" b="1" kern="0" dirty="0">
                <a:solidFill>
                  <a:schemeClr val="accent6">
                    <a:lumMod val="75000"/>
                  </a:schemeClr>
                </a:solidFill>
                <a:latin typeface="Arial" panose="020B0604020202020204" pitchFamily="34" charset="0"/>
                <a:cs typeface="Arial" panose="020B0604020202020204" pitchFamily="34" charset="0"/>
              </a:rPr>
              <a:t>Objectifs </a:t>
            </a:r>
          </a:p>
          <a:p>
            <a:endParaRPr lang="fr-FR" sz="1800" b="1"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Le produit doit être au </a:t>
            </a:r>
            <a:r>
              <a:rPr lang="fr-FR" sz="1800" b="1" kern="0" dirty="0">
                <a:solidFill>
                  <a:schemeClr val="accent6">
                    <a:lumMod val="75000"/>
                  </a:schemeClr>
                </a:solidFill>
                <a:latin typeface="Arial" panose="020B0604020202020204" pitchFamily="34" charset="0"/>
                <a:cs typeface="Arial" panose="020B0604020202020204" pitchFamily="34" charset="0"/>
              </a:rPr>
              <a:t>bon endroit, </a:t>
            </a:r>
            <a:r>
              <a:rPr lang="fr-FR" sz="1800" kern="0" dirty="0">
                <a:solidFill>
                  <a:schemeClr val="accent6">
                    <a:lumMod val="75000"/>
                  </a:schemeClr>
                </a:solidFill>
                <a:latin typeface="Arial" panose="020B0604020202020204" pitchFamily="34" charset="0"/>
                <a:cs typeface="Arial" panose="020B0604020202020204" pitchFamily="34" charset="0"/>
              </a:rPr>
              <a:t>au </a:t>
            </a:r>
            <a:r>
              <a:rPr lang="fr-FR" sz="1800" b="1" kern="0" dirty="0">
                <a:solidFill>
                  <a:schemeClr val="accent6">
                    <a:lumMod val="75000"/>
                  </a:schemeClr>
                </a:solidFill>
                <a:latin typeface="Arial" panose="020B0604020202020204" pitchFamily="34" charset="0"/>
                <a:cs typeface="Arial" panose="020B0604020202020204" pitchFamily="34" charset="0"/>
              </a:rPr>
              <a:t>bon moment</a:t>
            </a:r>
            <a:r>
              <a:rPr lang="fr-FR" sz="1800" kern="0" dirty="0">
                <a:solidFill>
                  <a:schemeClr val="accent6">
                    <a:lumMod val="75000"/>
                  </a:schemeClr>
                </a:solidFill>
                <a:latin typeface="Arial" panose="020B0604020202020204" pitchFamily="34" charset="0"/>
                <a:cs typeface="Arial" panose="020B0604020202020204" pitchFamily="34" charset="0"/>
              </a:rPr>
              <a:t>, en </a:t>
            </a:r>
            <a:r>
              <a:rPr lang="fr-FR" sz="1800" b="1" kern="0" dirty="0">
                <a:solidFill>
                  <a:schemeClr val="accent6">
                    <a:lumMod val="75000"/>
                  </a:schemeClr>
                </a:solidFill>
                <a:latin typeface="Arial" panose="020B0604020202020204" pitchFamily="34" charset="0"/>
                <a:cs typeface="Arial" panose="020B0604020202020204" pitchFamily="34" charset="0"/>
              </a:rPr>
              <a:t>quantité suffisante </a:t>
            </a:r>
            <a:r>
              <a:rPr lang="fr-FR" sz="1800" kern="0" dirty="0">
                <a:solidFill>
                  <a:schemeClr val="accent6">
                    <a:lumMod val="75000"/>
                  </a:schemeClr>
                </a:solidFill>
                <a:latin typeface="Arial" panose="020B0604020202020204" pitchFamily="34" charset="0"/>
                <a:cs typeface="Arial" panose="020B0604020202020204" pitchFamily="34" charset="0"/>
              </a:rPr>
              <a:t>et avec les </a:t>
            </a:r>
            <a:r>
              <a:rPr lang="fr-FR" sz="1800" b="1" kern="0" dirty="0">
                <a:solidFill>
                  <a:schemeClr val="accent6">
                    <a:lumMod val="75000"/>
                  </a:schemeClr>
                </a:solidFill>
                <a:latin typeface="Arial" panose="020B0604020202020204" pitchFamily="34" charset="0"/>
                <a:cs typeface="Arial" panose="020B0604020202020204" pitchFamily="34" charset="0"/>
              </a:rPr>
              <a:t>services</a:t>
            </a:r>
            <a:r>
              <a:rPr lang="fr-FR" sz="1800" kern="0" dirty="0">
                <a:solidFill>
                  <a:schemeClr val="accent6">
                    <a:lumMod val="75000"/>
                  </a:schemeClr>
                </a:solidFill>
                <a:latin typeface="Arial" panose="020B0604020202020204" pitchFamily="34" charset="0"/>
                <a:cs typeface="Arial" panose="020B0604020202020204" pitchFamily="34" charset="0"/>
              </a:rPr>
              <a:t> nécessaires à sa vente, sa consommation et le cas échéant son </a:t>
            </a:r>
            <a:r>
              <a:rPr lang="fr-FR" sz="1800" b="1" kern="0" dirty="0">
                <a:solidFill>
                  <a:schemeClr val="accent6">
                    <a:lumMod val="75000"/>
                  </a:schemeClr>
                </a:solidFill>
                <a:latin typeface="Arial" panose="020B0604020202020204" pitchFamily="34" charset="0"/>
                <a:cs typeface="Arial" panose="020B0604020202020204" pitchFamily="34" charset="0"/>
              </a:rPr>
              <a:t>entretien</a:t>
            </a:r>
            <a:r>
              <a:rPr lang="fr-FR" sz="1800" kern="0" dirty="0">
                <a:solidFill>
                  <a:schemeClr val="accent6">
                    <a:lumMod val="75000"/>
                  </a:schemeClr>
                </a:solidFill>
                <a:latin typeface="Arial" panose="020B0604020202020204" pitchFamily="34" charset="0"/>
                <a:cs typeface="Arial" panose="020B0604020202020204" pitchFamily="34" charset="0"/>
              </a:rPr>
              <a:t>.</a:t>
            </a:r>
          </a:p>
        </p:txBody>
      </p:sp>
      <p:sp>
        <p:nvSpPr>
          <p:cNvPr id="4" name="Rectangle 10"/>
          <p:cNvSpPr txBox="1">
            <a:spLocks noChangeArrowheads="1"/>
          </p:cNvSpPr>
          <p:nvPr/>
        </p:nvSpPr>
        <p:spPr>
          <a:xfrm>
            <a:off x="2267744" y="685873"/>
            <a:ext cx="450865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6229604"/>
      </p:ext>
    </p:extLst>
  </p:cSld>
  <p:clrMapOvr>
    <a:masterClrMapping/>
  </p:clrMapOvr>
  <p:transition spd="med">
    <p:randomBar/>
  </p:transition>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435</a:t>
            </a:fld>
            <a:endParaRPr lang="fr-FR" dirty="0"/>
          </a:p>
        </p:txBody>
      </p:sp>
      <p:pic>
        <p:nvPicPr>
          <p:cNvPr id="5396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9334" t="12499" r="29721" b="8210"/>
          <a:stretch/>
        </p:blipFill>
        <p:spPr bwMode="auto">
          <a:xfrm>
            <a:off x="323528" y="548680"/>
            <a:ext cx="7929562" cy="580029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213074746"/>
      </p:ext>
    </p:extLst>
  </p:cSld>
  <p:clrMapOvr>
    <a:masterClrMapping/>
  </p:clrMapOvr>
  <p:transition spd="med">
    <p:randomBa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675688" y="6624638"/>
            <a:ext cx="468312" cy="260350"/>
          </a:xfrm>
        </p:spPr>
        <p:txBody>
          <a:bodyPr/>
          <a:lstStyle/>
          <a:p>
            <a:fld id="{3AB9DBEF-7D28-4FBA-8D1A-91BC4CE8C0EB}" type="slidenum">
              <a:rPr lang="fr-FR"/>
              <a:pPr/>
              <a:t>436</a:t>
            </a:fld>
            <a:endParaRPr lang="fr-FR"/>
          </a:p>
        </p:txBody>
      </p:sp>
      <p:sp>
        <p:nvSpPr>
          <p:cNvPr id="130051" name="Rectangle 3"/>
          <p:cNvSpPr>
            <a:spLocks noGrp="1" noChangeArrowheads="1"/>
          </p:cNvSpPr>
          <p:nvPr>
            <p:ph type="body" idx="4294967295"/>
          </p:nvPr>
        </p:nvSpPr>
        <p:spPr>
          <a:xfrm>
            <a:off x="601663" y="2132856"/>
            <a:ext cx="8229600" cy="2806700"/>
          </a:xfrm>
          <a:prstGeom prst="rect">
            <a:avLst/>
          </a:prstGeom>
        </p:spPr>
        <p:txBody>
          <a:bodyPr/>
          <a:lstStyle/>
          <a:p>
            <a:r>
              <a:rPr lang="fr-FR" sz="1800" dirty="0">
                <a:solidFill>
                  <a:schemeClr val="accent6">
                    <a:lumMod val="75000"/>
                  </a:schemeClr>
                </a:solidFill>
                <a:latin typeface="Arial" panose="020B0604020202020204" pitchFamily="34" charset="0"/>
                <a:cs typeface="Arial" panose="020B0604020202020204" pitchFamily="34" charset="0"/>
              </a:rPr>
              <a:t>Mettre l’offre à </a:t>
            </a:r>
            <a:r>
              <a:rPr lang="fr-FR" sz="1800" b="1" dirty="0">
                <a:solidFill>
                  <a:schemeClr val="accent6">
                    <a:lumMod val="75000"/>
                  </a:schemeClr>
                </a:solidFill>
                <a:latin typeface="Arial" panose="020B0604020202020204" pitchFamily="34" charset="0"/>
                <a:cs typeface="Arial" panose="020B0604020202020204" pitchFamily="34" charset="0"/>
              </a:rPr>
              <a:t>disposition des clients potentiels</a:t>
            </a:r>
          </a:p>
          <a:p>
            <a:r>
              <a:rPr lang="fr-FR" sz="1800" dirty="0">
                <a:solidFill>
                  <a:schemeClr val="accent6">
                    <a:lumMod val="75000"/>
                  </a:schemeClr>
                </a:solidFill>
                <a:latin typeface="Arial" panose="020B0604020202020204" pitchFamily="34" charset="0"/>
                <a:cs typeface="Arial" panose="020B0604020202020204" pitchFamily="34" charset="0"/>
              </a:rPr>
              <a:t>En fonction de plusieurs </a:t>
            </a:r>
            <a:r>
              <a:rPr lang="fr-FR" sz="1800" b="1" dirty="0">
                <a:solidFill>
                  <a:schemeClr val="accent6">
                    <a:lumMod val="75000"/>
                  </a:schemeClr>
                </a:solidFill>
                <a:latin typeface="Arial" panose="020B0604020202020204" pitchFamily="34" charset="0"/>
                <a:cs typeface="Arial" panose="020B0604020202020204" pitchFamily="34" charset="0"/>
              </a:rPr>
              <a:t>critères </a:t>
            </a:r>
            <a:r>
              <a:rPr lang="fr-FR" sz="1800" dirty="0">
                <a:solidFill>
                  <a:schemeClr val="accent6">
                    <a:lumMod val="75000"/>
                  </a:schemeClr>
                </a:solidFill>
                <a:latin typeface="Arial" panose="020B0604020202020204" pitchFamily="34" charset="0"/>
                <a:cs typeface="Arial" panose="020B0604020202020204" pitchFamily="34" charset="0"/>
              </a:rPr>
              <a:t>:</a:t>
            </a:r>
          </a:p>
          <a:p>
            <a:endParaRPr lang="fr-FR" sz="1800" dirty="0">
              <a:solidFill>
                <a:schemeClr val="accent6">
                  <a:lumMod val="75000"/>
                </a:schemeClr>
              </a:solidFill>
              <a:latin typeface="Arial" panose="020B0604020202020204" pitchFamily="34" charset="0"/>
              <a:cs typeface="Arial" panose="020B0604020202020204" pitchFamily="34" charset="0"/>
            </a:endParaRPr>
          </a:p>
          <a:p>
            <a:pPr lvl="1"/>
            <a:r>
              <a:rPr lang="fr-FR" sz="1800" dirty="0">
                <a:solidFill>
                  <a:schemeClr val="accent6">
                    <a:lumMod val="75000"/>
                  </a:schemeClr>
                </a:solidFill>
                <a:latin typeface="Arial" panose="020B0604020202020204" pitchFamily="34" charset="0"/>
                <a:cs typeface="Arial" panose="020B0604020202020204" pitchFamily="34" charset="0"/>
              </a:rPr>
              <a:t>la </a:t>
            </a:r>
            <a:r>
              <a:rPr lang="fr-FR" sz="1800" b="1" dirty="0">
                <a:solidFill>
                  <a:schemeClr val="accent6">
                    <a:lumMod val="75000"/>
                  </a:schemeClr>
                </a:solidFill>
                <a:latin typeface="Arial" panose="020B0604020202020204" pitchFamily="34" charset="0"/>
                <a:cs typeface="Arial" panose="020B0604020202020204" pitchFamily="34" charset="0"/>
              </a:rPr>
              <a:t>zone géographique</a:t>
            </a:r>
          </a:p>
          <a:p>
            <a:pPr lvl="1"/>
            <a:r>
              <a:rPr lang="fr-FR" sz="1800" dirty="0">
                <a:solidFill>
                  <a:schemeClr val="accent6">
                    <a:lumMod val="75000"/>
                  </a:schemeClr>
                </a:solidFill>
                <a:latin typeface="Arial" panose="020B0604020202020204" pitchFamily="34" charset="0"/>
                <a:cs typeface="Arial" panose="020B0604020202020204" pitchFamily="34" charset="0"/>
              </a:rPr>
              <a:t>la </a:t>
            </a:r>
            <a:r>
              <a:rPr lang="fr-FR" sz="1800" b="1" dirty="0">
                <a:solidFill>
                  <a:schemeClr val="accent6">
                    <a:lumMod val="75000"/>
                  </a:schemeClr>
                </a:solidFill>
                <a:latin typeface="Arial" panose="020B0604020202020204" pitchFamily="34" charset="0"/>
                <a:cs typeface="Arial" panose="020B0604020202020204" pitchFamily="34" charset="0"/>
              </a:rPr>
              <a:t>période</a:t>
            </a:r>
          </a:p>
          <a:p>
            <a:pPr lvl="1"/>
            <a:r>
              <a:rPr lang="fr-FR" sz="1800" dirty="0">
                <a:solidFill>
                  <a:schemeClr val="accent6">
                    <a:lumMod val="75000"/>
                  </a:schemeClr>
                </a:solidFill>
                <a:latin typeface="Arial" panose="020B0604020202020204" pitchFamily="34" charset="0"/>
                <a:cs typeface="Arial" panose="020B0604020202020204" pitchFamily="34" charset="0"/>
              </a:rPr>
              <a:t>La </a:t>
            </a:r>
            <a:r>
              <a:rPr lang="fr-FR" sz="1800" b="1" dirty="0">
                <a:solidFill>
                  <a:schemeClr val="accent6">
                    <a:lumMod val="75000"/>
                  </a:schemeClr>
                </a:solidFill>
                <a:latin typeface="Arial" panose="020B0604020202020204" pitchFamily="34" charset="0"/>
                <a:cs typeface="Arial" panose="020B0604020202020204" pitchFamily="34" charset="0"/>
              </a:rPr>
              <a:t>quantité</a:t>
            </a:r>
          </a:p>
          <a:p>
            <a:pPr lvl="1"/>
            <a:r>
              <a:rPr lang="fr-FR" sz="1800" dirty="0">
                <a:solidFill>
                  <a:schemeClr val="accent6">
                    <a:lumMod val="75000"/>
                  </a:schemeClr>
                </a:solidFill>
                <a:latin typeface="Arial" panose="020B0604020202020204" pitchFamily="34" charset="0"/>
                <a:cs typeface="Arial" panose="020B0604020202020204" pitchFamily="34" charset="0"/>
              </a:rPr>
              <a:t>Le </a:t>
            </a:r>
            <a:r>
              <a:rPr lang="fr-FR" sz="1800" b="1" dirty="0">
                <a:solidFill>
                  <a:schemeClr val="accent6">
                    <a:lumMod val="75000"/>
                  </a:schemeClr>
                </a:solidFill>
                <a:latin typeface="Arial" panose="020B0604020202020204" pitchFamily="34" charset="0"/>
                <a:cs typeface="Arial" panose="020B0604020202020204" pitchFamily="34" charset="0"/>
              </a:rPr>
              <a:t>service de vente </a:t>
            </a:r>
            <a:r>
              <a:rPr lang="fr-FR" sz="1800" dirty="0">
                <a:solidFill>
                  <a:schemeClr val="accent6">
                    <a:lumMod val="75000"/>
                  </a:schemeClr>
                </a:solidFill>
                <a:latin typeface="Arial" panose="020B0604020202020204" pitchFamily="34" charset="0"/>
                <a:cs typeface="Arial" panose="020B0604020202020204" pitchFamily="34" charset="0"/>
              </a:rPr>
              <a:t>(conseil, merchandising, financement…)</a:t>
            </a:r>
          </a:p>
          <a:p>
            <a:pPr lvl="1"/>
            <a:r>
              <a:rPr lang="fr-FR" sz="1800" dirty="0">
                <a:solidFill>
                  <a:schemeClr val="accent6">
                    <a:lumMod val="75000"/>
                  </a:schemeClr>
                </a:solidFill>
                <a:latin typeface="Arial" panose="020B0604020202020204" pitchFamily="34" charset="0"/>
                <a:cs typeface="Arial" panose="020B0604020202020204" pitchFamily="34" charset="0"/>
              </a:rPr>
              <a:t>Le </a:t>
            </a:r>
            <a:r>
              <a:rPr lang="fr-FR" sz="1800" b="1" dirty="0">
                <a:solidFill>
                  <a:schemeClr val="accent6">
                    <a:lumMod val="75000"/>
                  </a:schemeClr>
                </a:solidFill>
                <a:latin typeface="Arial" panose="020B0604020202020204" pitchFamily="34" charset="0"/>
                <a:cs typeface="Arial" panose="020B0604020202020204" pitchFamily="34" charset="0"/>
              </a:rPr>
              <a:t>SAV </a:t>
            </a:r>
          </a:p>
        </p:txBody>
      </p:sp>
      <p:sp>
        <p:nvSpPr>
          <p:cNvPr id="130053" name="Text Box 5"/>
          <p:cNvSpPr txBox="1">
            <a:spLocks noChangeArrowheads="1"/>
          </p:cNvSpPr>
          <p:nvPr/>
        </p:nvSpPr>
        <p:spPr bwMode="auto">
          <a:xfrm>
            <a:off x="2700338" y="5949950"/>
            <a:ext cx="5256212" cy="519113"/>
          </a:xfrm>
          <a:prstGeom prst="rect">
            <a:avLst/>
          </a:prstGeom>
          <a:solidFill>
            <a:srgbClr val="3333CC"/>
          </a:solidFill>
          <a:ln w="9525">
            <a:noFill/>
            <a:miter lim="800000"/>
            <a:headEnd/>
            <a:tailEnd/>
          </a:ln>
          <a:effectLst/>
        </p:spPr>
        <p:txBody>
          <a:bodyPr>
            <a:spAutoFit/>
          </a:bodyPr>
          <a:lstStyle/>
          <a:p>
            <a:pPr algn="ctr">
              <a:spcBef>
                <a:spcPct val="50000"/>
              </a:spcBef>
            </a:pPr>
            <a:r>
              <a:rPr lang="fr-FR" sz="2800" b="1" i="1" dirty="0">
                <a:solidFill>
                  <a:schemeClr val="bg1"/>
                </a:solidFill>
              </a:rPr>
              <a:t>Quel circuit de distribution ?</a:t>
            </a:r>
          </a:p>
        </p:txBody>
      </p:sp>
      <p:sp>
        <p:nvSpPr>
          <p:cNvPr id="130054" name="AutoShape 6"/>
          <p:cNvSpPr>
            <a:spLocks noChangeArrowheads="1"/>
          </p:cNvSpPr>
          <p:nvPr/>
        </p:nvSpPr>
        <p:spPr bwMode="auto">
          <a:xfrm rot="16200000">
            <a:off x="1366838" y="5842000"/>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130055" name="AutoShape 7"/>
          <p:cNvSpPr>
            <a:spLocks noChangeArrowheads="1"/>
          </p:cNvSpPr>
          <p:nvPr/>
        </p:nvSpPr>
        <p:spPr bwMode="auto">
          <a:xfrm rot="5400000">
            <a:off x="1906588" y="6021387"/>
            <a:ext cx="649288"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30056" name="Text Box 8"/>
          <p:cNvSpPr txBox="1">
            <a:spLocks noChangeArrowheads="1"/>
          </p:cNvSpPr>
          <p:nvPr/>
        </p:nvSpPr>
        <p:spPr bwMode="auto">
          <a:xfrm>
            <a:off x="971550" y="1298575"/>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30057" name="Text Box 9"/>
          <p:cNvSpPr txBox="1">
            <a:spLocks noChangeArrowheads="1"/>
          </p:cNvSpPr>
          <p:nvPr/>
        </p:nvSpPr>
        <p:spPr bwMode="auto">
          <a:xfrm>
            <a:off x="5315285" y="1196752"/>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rgbClr val="000066"/>
                </a:solidFill>
              </a:rPr>
              <a:t> </a:t>
            </a:r>
            <a:r>
              <a:rPr lang="fr-FR" sz="2400" b="1" i="1" dirty="0">
                <a:solidFill>
                  <a:schemeClr val="accent6">
                    <a:lumMod val="75000"/>
                  </a:schemeClr>
                </a:solidFill>
              </a:rPr>
              <a:t>Son rôle</a:t>
            </a:r>
          </a:p>
        </p:txBody>
      </p:sp>
      <p:sp>
        <p:nvSpPr>
          <p:cNvPr id="130058" name="AutoShape 10"/>
          <p:cNvSpPr>
            <a:spLocks noChangeArrowheads="1"/>
          </p:cNvSpPr>
          <p:nvPr/>
        </p:nvSpPr>
        <p:spPr bwMode="auto">
          <a:xfrm rot="5400000">
            <a:off x="5003800" y="1317625"/>
            <a:ext cx="360363"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30062" name="Text Box 14"/>
          <p:cNvSpPr txBox="1">
            <a:spLocks noChangeArrowheads="1"/>
          </p:cNvSpPr>
          <p:nvPr/>
        </p:nvSpPr>
        <p:spPr bwMode="auto">
          <a:xfrm>
            <a:off x="971550" y="5157788"/>
            <a:ext cx="6624638" cy="3968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C’est le lieu où l’offre et la demande vont s’</a:t>
            </a:r>
            <a:r>
              <a:rPr lang="fr-FR" sz="2000" b="1" dirty="0">
                <a:solidFill>
                  <a:schemeClr val="accent6">
                    <a:lumMod val="75000"/>
                  </a:schemeClr>
                </a:solidFill>
              </a:rPr>
              <a:t>ajuste</a:t>
            </a:r>
            <a:r>
              <a:rPr lang="fr-FR" sz="2000" dirty="0">
                <a:solidFill>
                  <a:schemeClr val="accent6">
                    <a:lumMod val="75000"/>
                  </a:schemeClr>
                </a:solidFill>
              </a:rPr>
              <a:t>r </a:t>
            </a:r>
          </a:p>
        </p:txBody>
      </p:sp>
      <p:sp>
        <p:nvSpPr>
          <p:cNvPr id="13" name="Rectangle 10"/>
          <p:cNvSpPr txBox="1">
            <a:spLocks noChangeArrowheads="1"/>
          </p:cNvSpPr>
          <p:nvPr/>
        </p:nvSpPr>
        <p:spPr>
          <a:xfrm>
            <a:off x="1907705" y="296822"/>
            <a:ext cx="424847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56034" name="Picture 2" descr="C:\Users\BLUEOFFICE\Desktop\14891984912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8208" y="2740025"/>
            <a:ext cx="1897980" cy="98865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Espace réservé du numéro de diapositive 5"/>
          <p:cNvSpPr>
            <a:spLocks noGrp="1"/>
          </p:cNvSpPr>
          <p:nvPr>
            <p:ph type="sldNum" sz="quarter" idx="4"/>
          </p:nvPr>
        </p:nvSpPr>
        <p:spPr>
          <a:xfrm>
            <a:off x="8604448" y="6597352"/>
            <a:ext cx="539552" cy="287636"/>
          </a:xfrm>
        </p:spPr>
        <p:txBody>
          <a:bodyPr/>
          <a:lstStyle/>
          <a:p>
            <a:fld id="{582CAB86-CAA1-463C-90D4-C9492075B462}" type="slidenum">
              <a:rPr lang="fr-FR"/>
              <a:pPr/>
              <a:t>437</a:t>
            </a:fld>
            <a:endParaRPr lang="fr-FR" dirty="0"/>
          </a:p>
        </p:txBody>
      </p:sp>
      <p:sp>
        <p:nvSpPr>
          <p:cNvPr id="138242" name="Rectangle 2"/>
          <p:cNvSpPr>
            <a:spLocks noGrp="1" noChangeArrowheads="1"/>
          </p:cNvSpPr>
          <p:nvPr>
            <p:ph type="body" idx="4294967295"/>
          </p:nvPr>
        </p:nvSpPr>
        <p:spPr>
          <a:xfrm>
            <a:off x="914400" y="1989138"/>
            <a:ext cx="8229600" cy="503237"/>
          </a:xfrm>
          <a:prstGeom prst="rect">
            <a:avLst/>
          </a:prstGeom>
        </p:spPr>
        <p:txBody>
          <a:bodyPr/>
          <a:lstStyle/>
          <a:p>
            <a:pPr>
              <a:buFontTx/>
              <a:buNone/>
            </a:pPr>
            <a:r>
              <a:rPr lang="fr-FR" sz="2000" dirty="0">
                <a:solidFill>
                  <a:schemeClr val="accent6">
                    <a:lumMod val="75000"/>
                  </a:schemeClr>
                </a:solidFill>
                <a:latin typeface="Arial" panose="020B0604020202020204" pitchFamily="34" charset="0"/>
                <a:cs typeface="Arial" panose="020B0604020202020204" pitchFamily="34" charset="0"/>
              </a:rPr>
              <a:t>Distribuer c’est réaliser plusieurs types de fonctions</a:t>
            </a:r>
          </a:p>
        </p:txBody>
      </p:sp>
      <p:sp>
        <p:nvSpPr>
          <p:cNvPr id="138246" name="Text Box 6"/>
          <p:cNvSpPr txBox="1">
            <a:spLocks noChangeArrowheads="1"/>
          </p:cNvSpPr>
          <p:nvPr/>
        </p:nvSpPr>
        <p:spPr bwMode="auto">
          <a:xfrm>
            <a:off x="971550" y="1227138"/>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38247" name="Text Box 7"/>
          <p:cNvSpPr txBox="1">
            <a:spLocks noChangeArrowheads="1"/>
          </p:cNvSpPr>
          <p:nvPr/>
        </p:nvSpPr>
        <p:spPr bwMode="auto">
          <a:xfrm>
            <a:off x="5364164" y="1214745"/>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rgbClr val="000066"/>
                </a:solidFill>
              </a:rPr>
              <a:t> </a:t>
            </a:r>
            <a:r>
              <a:rPr lang="fr-FR" sz="2400" b="1" i="1" dirty="0">
                <a:solidFill>
                  <a:schemeClr val="accent6">
                    <a:lumMod val="75000"/>
                  </a:schemeClr>
                </a:solidFill>
              </a:rPr>
              <a:t>Ses fonctions</a:t>
            </a:r>
          </a:p>
        </p:txBody>
      </p:sp>
      <p:sp>
        <p:nvSpPr>
          <p:cNvPr id="138248" name="AutoShape 8"/>
          <p:cNvSpPr>
            <a:spLocks noChangeArrowheads="1"/>
          </p:cNvSpPr>
          <p:nvPr/>
        </p:nvSpPr>
        <p:spPr bwMode="auto">
          <a:xfrm rot="5400000">
            <a:off x="5003801" y="1246187"/>
            <a:ext cx="360362" cy="360363"/>
          </a:xfrm>
          <a:prstGeom prst="triangle">
            <a:avLst>
              <a:gd name="adj" fmla="val 50000"/>
            </a:avLst>
          </a:prstGeom>
          <a:solidFill>
            <a:srgbClr val="3333CC"/>
          </a:solidFill>
          <a:ln w="9525">
            <a:solidFill>
              <a:srgbClr val="3333CC"/>
            </a:solidFill>
            <a:miter lim="800000"/>
            <a:headEnd/>
            <a:tailEnd/>
          </a:ln>
          <a:effectLst/>
        </p:spPr>
        <p:txBody>
          <a:bodyPr wrap="none" anchor="ctr"/>
          <a:lstStyle/>
          <a:p>
            <a:endParaRPr lang="fr-FR"/>
          </a:p>
        </p:txBody>
      </p:sp>
      <p:sp>
        <p:nvSpPr>
          <p:cNvPr id="138250" name="Text Box 10"/>
          <p:cNvSpPr txBox="1">
            <a:spLocks noChangeArrowheads="1"/>
          </p:cNvSpPr>
          <p:nvPr/>
        </p:nvSpPr>
        <p:spPr bwMode="auto">
          <a:xfrm>
            <a:off x="250825" y="2701925"/>
            <a:ext cx="1512888" cy="366713"/>
          </a:xfrm>
          <a:prstGeom prst="rect">
            <a:avLst/>
          </a:prstGeom>
          <a:solidFill>
            <a:schemeClr val="accent2"/>
          </a:solidFill>
          <a:ln w="9525">
            <a:noFill/>
            <a:miter lim="800000"/>
            <a:headEnd/>
            <a:tailEnd/>
          </a:ln>
          <a:effectLst/>
        </p:spPr>
        <p:txBody>
          <a:bodyPr anchor="ctr" anchorCtr="1"/>
          <a:lstStyle/>
          <a:p>
            <a:pPr>
              <a:spcBef>
                <a:spcPct val="50000"/>
              </a:spcBef>
            </a:pPr>
            <a:r>
              <a:rPr lang="fr-FR" sz="1800" dirty="0">
                <a:solidFill>
                  <a:schemeClr val="bg1"/>
                </a:solidFill>
              </a:rPr>
              <a:t>Transporter</a:t>
            </a:r>
          </a:p>
        </p:txBody>
      </p:sp>
      <p:sp>
        <p:nvSpPr>
          <p:cNvPr id="138251" name="Text Box 11"/>
          <p:cNvSpPr txBox="1">
            <a:spLocks noChangeArrowheads="1"/>
          </p:cNvSpPr>
          <p:nvPr/>
        </p:nvSpPr>
        <p:spPr bwMode="auto">
          <a:xfrm>
            <a:off x="1763713" y="2701925"/>
            <a:ext cx="7128767" cy="369332"/>
          </a:xfrm>
          <a:prstGeom prst="rect">
            <a:avLst/>
          </a:prstGeom>
          <a:noFill/>
          <a:ln w="9525">
            <a:noFill/>
            <a:miter lim="800000"/>
            <a:headEnd/>
            <a:tailEnd/>
          </a:ln>
          <a:effectLst/>
        </p:spPr>
        <p:txBody>
          <a:bodyPr wrap="square">
            <a:spAutoFit/>
          </a:bodyPr>
          <a:lstStyle/>
          <a:p>
            <a:pPr>
              <a:spcBef>
                <a:spcPct val="50000"/>
              </a:spcBef>
            </a:pPr>
            <a:r>
              <a:rPr lang="fr-FR" sz="1800" dirty="0">
                <a:solidFill>
                  <a:srgbClr val="000066"/>
                </a:solidFill>
              </a:rPr>
              <a:t>Amener le produit de son lieu de </a:t>
            </a:r>
            <a:r>
              <a:rPr lang="fr-FR" sz="1800" b="1" dirty="0">
                <a:solidFill>
                  <a:srgbClr val="000066"/>
                </a:solidFill>
              </a:rPr>
              <a:t>fabrication à son lieu de vente</a:t>
            </a:r>
          </a:p>
        </p:txBody>
      </p:sp>
      <p:sp>
        <p:nvSpPr>
          <p:cNvPr id="138252" name="Text Box 12"/>
          <p:cNvSpPr txBox="1">
            <a:spLocks noChangeArrowheads="1"/>
          </p:cNvSpPr>
          <p:nvPr/>
        </p:nvSpPr>
        <p:spPr bwMode="auto">
          <a:xfrm>
            <a:off x="250825" y="3270250"/>
            <a:ext cx="1512888" cy="511175"/>
          </a:xfrm>
          <a:prstGeom prst="rect">
            <a:avLst/>
          </a:prstGeom>
          <a:solidFill>
            <a:schemeClr val="accent2"/>
          </a:solidFill>
          <a:ln w="9525">
            <a:noFill/>
            <a:miter lim="800000"/>
            <a:headEnd/>
            <a:tailEnd/>
          </a:ln>
          <a:effectLst/>
        </p:spPr>
        <p:txBody>
          <a:bodyPr anchor="ctr" anchorCtr="1"/>
          <a:lstStyle/>
          <a:p>
            <a:pPr>
              <a:spcBef>
                <a:spcPct val="50000"/>
              </a:spcBef>
            </a:pPr>
            <a:r>
              <a:rPr lang="fr-FR" sz="1800">
                <a:solidFill>
                  <a:schemeClr val="bg1"/>
                </a:solidFill>
              </a:rPr>
              <a:t>Assortir</a:t>
            </a:r>
          </a:p>
        </p:txBody>
      </p:sp>
      <p:sp>
        <p:nvSpPr>
          <p:cNvPr id="138253" name="Text Box 13"/>
          <p:cNvSpPr txBox="1">
            <a:spLocks noChangeArrowheads="1"/>
          </p:cNvSpPr>
          <p:nvPr/>
        </p:nvSpPr>
        <p:spPr bwMode="auto">
          <a:xfrm>
            <a:off x="1763713" y="3213100"/>
            <a:ext cx="6624637" cy="641350"/>
          </a:xfrm>
          <a:prstGeom prst="rect">
            <a:avLst/>
          </a:prstGeom>
          <a:noFill/>
          <a:ln w="9525">
            <a:noFill/>
            <a:miter lim="800000"/>
            <a:headEnd/>
            <a:tailEnd/>
          </a:ln>
          <a:effectLst/>
        </p:spPr>
        <p:txBody>
          <a:bodyPr>
            <a:spAutoFit/>
          </a:bodyPr>
          <a:lstStyle/>
          <a:p>
            <a:pPr>
              <a:spcBef>
                <a:spcPct val="50000"/>
              </a:spcBef>
            </a:pPr>
            <a:r>
              <a:rPr lang="fr-FR" sz="1800" b="1" dirty="0">
                <a:solidFill>
                  <a:srgbClr val="000066"/>
                </a:solidFill>
              </a:rPr>
              <a:t>Assembler des produits </a:t>
            </a:r>
            <a:r>
              <a:rPr lang="fr-FR" sz="1800" dirty="0">
                <a:solidFill>
                  <a:srgbClr val="000066"/>
                </a:solidFill>
              </a:rPr>
              <a:t>afin de permettre leur consommation ou leur utilisation (Café en grains…)</a:t>
            </a:r>
          </a:p>
        </p:txBody>
      </p:sp>
      <p:sp>
        <p:nvSpPr>
          <p:cNvPr id="138254" name="Text Box 14"/>
          <p:cNvSpPr txBox="1">
            <a:spLocks noChangeArrowheads="1"/>
          </p:cNvSpPr>
          <p:nvPr/>
        </p:nvSpPr>
        <p:spPr bwMode="auto">
          <a:xfrm>
            <a:off x="250825" y="4011613"/>
            <a:ext cx="1512888" cy="574675"/>
          </a:xfrm>
          <a:prstGeom prst="rect">
            <a:avLst/>
          </a:prstGeom>
          <a:solidFill>
            <a:schemeClr val="accent2"/>
          </a:solidFill>
          <a:ln w="9525">
            <a:noFill/>
            <a:miter lim="800000"/>
            <a:headEnd/>
            <a:tailEnd/>
          </a:ln>
          <a:effectLst/>
        </p:spPr>
        <p:txBody>
          <a:bodyPr anchor="ctr" anchorCtr="1"/>
          <a:lstStyle/>
          <a:p>
            <a:pPr>
              <a:spcBef>
                <a:spcPct val="50000"/>
              </a:spcBef>
            </a:pPr>
            <a:r>
              <a:rPr lang="fr-FR" sz="1800" dirty="0">
                <a:solidFill>
                  <a:schemeClr val="bg1"/>
                </a:solidFill>
              </a:rPr>
              <a:t>Fractionner</a:t>
            </a:r>
          </a:p>
        </p:txBody>
      </p:sp>
      <p:sp>
        <p:nvSpPr>
          <p:cNvPr id="138255" name="Text Box 15"/>
          <p:cNvSpPr txBox="1">
            <a:spLocks noChangeArrowheads="1"/>
          </p:cNvSpPr>
          <p:nvPr/>
        </p:nvSpPr>
        <p:spPr bwMode="auto">
          <a:xfrm>
            <a:off x="1763713" y="4011613"/>
            <a:ext cx="6624637" cy="641350"/>
          </a:xfrm>
          <a:prstGeom prst="rect">
            <a:avLst/>
          </a:prstGeom>
          <a:noFill/>
          <a:ln w="9525">
            <a:noFill/>
            <a:miter lim="800000"/>
            <a:headEnd/>
            <a:tailEnd/>
          </a:ln>
          <a:effectLst/>
        </p:spPr>
        <p:txBody>
          <a:bodyPr>
            <a:spAutoFit/>
          </a:bodyPr>
          <a:lstStyle/>
          <a:p>
            <a:pPr>
              <a:spcBef>
                <a:spcPct val="50000"/>
              </a:spcBef>
            </a:pPr>
            <a:r>
              <a:rPr lang="fr-FR" sz="1800" dirty="0">
                <a:solidFill>
                  <a:srgbClr val="000066"/>
                </a:solidFill>
              </a:rPr>
              <a:t>Mettre les produits dans un </a:t>
            </a:r>
            <a:r>
              <a:rPr lang="fr-FR" sz="1800" b="1" dirty="0">
                <a:solidFill>
                  <a:srgbClr val="000066"/>
                </a:solidFill>
              </a:rPr>
              <a:t>conditionnement </a:t>
            </a:r>
            <a:r>
              <a:rPr lang="fr-FR" sz="1800" dirty="0">
                <a:solidFill>
                  <a:srgbClr val="000066"/>
                </a:solidFill>
              </a:rPr>
              <a:t>convenant aux consommateurs (fruits &amp; légumes)</a:t>
            </a:r>
          </a:p>
        </p:txBody>
      </p:sp>
      <p:sp>
        <p:nvSpPr>
          <p:cNvPr id="138256" name="Text Box 16"/>
          <p:cNvSpPr txBox="1">
            <a:spLocks noChangeArrowheads="1"/>
          </p:cNvSpPr>
          <p:nvPr/>
        </p:nvSpPr>
        <p:spPr bwMode="auto">
          <a:xfrm>
            <a:off x="250825" y="4791075"/>
            <a:ext cx="1512888" cy="366713"/>
          </a:xfrm>
          <a:prstGeom prst="rect">
            <a:avLst/>
          </a:prstGeom>
          <a:solidFill>
            <a:schemeClr val="accent2"/>
          </a:solidFill>
          <a:ln w="9525">
            <a:noFill/>
            <a:miter lim="800000"/>
            <a:headEnd/>
            <a:tailEnd/>
          </a:ln>
          <a:effectLst/>
        </p:spPr>
        <p:txBody>
          <a:bodyPr anchor="ctr" anchorCtr="1"/>
          <a:lstStyle/>
          <a:p>
            <a:pPr>
              <a:spcBef>
                <a:spcPct val="50000"/>
              </a:spcBef>
            </a:pPr>
            <a:r>
              <a:rPr lang="fr-FR" sz="1800">
                <a:solidFill>
                  <a:schemeClr val="bg1"/>
                </a:solidFill>
              </a:rPr>
              <a:t>Stocker</a:t>
            </a:r>
          </a:p>
        </p:txBody>
      </p:sp>
      <p:sp>
        <p:nvSpPr>
          <p:cNvPr id="138257" name="Text Box 17"/>
          <p:cNvSpPr txBox="1">
            <a:spLocks noChangeArrowheads="1"/>
          </p:cNvSpPr>
          <p:nvPr/>
        </p:nvSpPr>
        <p:spPr bwMode="auto">
          <a:xfrm>
            <a:off x="1763713" y="4791075"/>
            <a:ext cx="6624637" cy="366713"/>
          </a:xfrm>
          <a:prstGeom prst="rect">
            <a:avLst/>
          </a:prstGeom>
          <a:noFill/>
          <a:ln w="9525">
            <a:noFill/>
            <a:miter lim="800000"/>
            <a:headEnd/>
            <a:tailEnd/>
          </a:ln>
          <a:effectLst/>
        </p:spPr>
        <p:txBody>
          <a:bodyPr>
            <a:spAutoFit/>
          </a:bodyPr>
          <a:lstStyle/>
          <a:p>
            <a:pPr>
              <a:spcBef>
                <a:spcPct val="50000"/>
              </a:spcBef>
            </a:pPr>
            <a:r>
              <a:rPr lang="fr-FR" sz="1800" b="1" dirty="0">
                <a:solidFill>
                  <a:srgbClr val="000066"/>
                </a:solidFill>
              </a:rPr>
              <a:t>Conserver</a:t>
            </a:r>
            <a:r>
              <a:rPr lang="fr-FR" sz="1800" dirty="0">
                <a:solidFill>
                  <a:srgbClr val="000066"/>
                </a:solidFill>
              </a:rPr>
              <a:t> le produit entre la fabrication et la vente</a:t>
            </a:r>
          </a:p>
        </p:txBody>
      </p:sp>
      <p:sp>
        <p:nvSpPr>
          <p:cNvPr id="138258" name="Text Box 18"/>
          <p:cNvSpPr txBox="1">
            <a:spLocks noChangeArrowheads="1"/>
          </p:cNvSpPr>
          <p:nvPr/>
        </p:nvSpPr>
        <p:spPr bwMode="auto">
          <a:xfrm>
            <a:off x="250825" y="5438775"/>
            <a:ext cx="1512888" cy="366713"/>
          </a:xfrm>
          <a:prstGeom prst="rect">
            <a:avLst/>
          </a:prstGeom>
          <a:solidFill>
            <a:schemeClr val="accent2"/>
          </a:solidFill>
          <a:ln w="9525">
            <a:noFill/>
            <a:miter lim="800000"/>
            <a:headEnd/>
            <a:tailEnd/>
          </a:ln>
          <a:effectLst/>
        </p:spPr>
        <p:txBody>
          <a:bodyPr anchor="ctr" anchorCtr="1"/>
          <a:lstStyle/>
          <a:p>
            <a:pPr>
              <a:spcBef>
                <a:spcPct val="50000"/>
              </a:spcBef>
            </a:pPr>
            <a:r>
              <a:rPr lang="fr-FR" sz="1800" dirty="0">
                <a:solidFill>
                  <a:schemeClr val="bg1"/>
                </a:solidFill>
              </a:rPr>
              <a:t>Contacter</a:t>
            </a:r>
          </a:p>
        </p:txBody>
      </p:sp>
      <p:sp>
        <p:nvSpPr>
          <p:cNvPr id="138259" name="Text Box 19"/>
          <p:cNvSpPr txBox="1">
            <a:spLocks noChangeArrowheads="1"/>
          </p:cNvSpPr>
          <p:nvPr/>
        </p:nvSpPr>
        <p:spPr bwMode="auto">
          <a:xfrm>
            <a:off x="1763713" y="5438775"/>
            <a:ext cx="6624637" cy="366713"/>
          </a:xfrm>
          <a:prstGeom prst="rect">
            <a:avLst/>
          </a:prstGeom>
          <a:noFill/>
          <a:ln w="9525">
            <a:noFill/>
            <a:miter lim="800000"/>
            <a:headEnd/>
            <a:tailEnd/>
          </a:ln>
          <a:effectLst/>
        </p:spPr>
        <p:txBody>
          <a:bodyPr>
            <a:spAutoFit/>
          </a:bodyPr>
          <a:lstStyle/>
          <a:p>
            <a:pPr>
              <a:spcBef>
                <a:spcPct val="50000"/>
              </a:spcBef>
            </a:pPr>
            <a:r>
              <a:rPr lang="fr-FR" sz="1800" dirty="0">
                <a:solidFill>
                  <a:srgbClr val="000066"/>
                </a:solidFill>
              </a:rPr>
              <a:t>Faciliter l’</a:t>
            </a:r>
            <a:r>
              <a:rPr lang="fr-FR" sz="1800" b="1" dirty="0">
                <a:solidFill>
                  <a:srgbClr val="000066"/>
                </a:solidFill>
              </a:rPr>
              <a:t>accessibilité</a:t>
            </a:r>
            <a:r>
              <a:rPr lang="fr-FR" sz="1800" dirty="0">
                <a:solidFill>
                  <a:srgbClr val="000066"/>
                </a:solidFill>
              </a:rPr>
              <a:t> des groupes d’acheteurs</a:t>
            </a:r>
          </a:p>
        </p:txBody>
      </p:sp>
      <p:sp>
        <p:nvSpPr>
          <p:cNvPr id="138260" name="Text Box 20"/>
          <p:cNvSpPr txBox="1">
            <a:spLocks noChangeArrowheads="1"/>
          </p:cNvSpPr>
          <p:nvPr/>
        </p:nvSpPr>
        <p:spPr bwMode="auto">
          <a:xfrm>
            <a:off x="250825" y="6021388"/>
            <a:ext cx="1512888" cy="366712"/>
          </a:xfrm>
          <a:prstGeom prst="rect">
            <a:avLst/>
          </a:prstGeom>
          <a:solidFill>
            <a:schemeClr val="accent2"/>
          </a:solidFill>
          <a:ln w="9525">
            <a:noFill/>
            <a:miter lim="800000"/>
            <a:headEnd/>
            <a:tailEnd/>
          </a:ln>
          <a:effectLst/>
        </p:spPr>
        <p:txBody>
          <a:bodyPr anchor="ctr" anchorCtr="1"/>
          <a:lstStyle/>
          <a:p>
            <a:pPr>
              <a:spcBef>
                <a:spcPct val="50000"/>
              </a:spcBef>
            </a:pPr>
            <a:r>
              <a:rPr lang="fr-FR" sz="1800" dirty="0">
                <a:solidFill>
                  <a:schemeClr val="bg1"/>
                </a:solidFill>
              </a:rPr>
              <a:t>Informer</a:t>
            </a:r>
          </a:p>
        </p:txBody>
      </p:sp>
      <p:sp>
        <p:nvSpPr>
          <p:cNvPr id="138261" name="Text Box 21"/>
          <p:cNvSpPr txBox="1">
            <a:spLocks noChangeArrowheads="1"/>
          </p:cNvSpPr>
          <p:nvPr/>
        </p:nvSpPr>
        <p:spPr bwMode="auto">
          <a:xfrm>
            <a:off x="1763713" y="6021388"/>
            <a:ext cx="6624637" cy="366712"/>
          </a:xfrm>
          <a:prstGeom prst="rect">
            <a:avLst/>
          </a:prstGeom>
          <a:noFill/>
          <a:ln w="9525">
            <a:noFill/>
            <a:miter lim="800000"/>
            <a:headEnd/>
            <a:tailEnd/>
          </a:ln>
          <a:effectLst/>
        </p:spPr>
        <p:txBody>
          <a:bodyPr>
            <a:spAutoFit/>
          </a:bodyPr>
          <a:lstStyle/>
          <a:p>
            <a:pPr>
              <a:spcBef>
                <a:spcPct val="50000"/>
              </a:spcBef>
            </a:pPr>
            <a:r>
              <a:rPr lang="fr-FR" sz="1800" dirty="0">
                <a:solidFill>
                  <a:srgbClr val="000066"/>
                </a:solidFill>
              </a:rPr>
              <a:t>Améliorer la </a:t>
            </a:r>
            <a:r>
              <a:rPr lang="fr-FR" sz="1800" b="1" dirty="0">
                <a:solidFill>
                  <a:srgbClr val="000066"/>
                </a:solidFill>
              </a:rPr>
              <a:t>connaissance des besoins du marché</a:t>
            </a:r>
          </a:p>
        </p:txBody>
      </p:sp>
      <p:sp>
        <p:nvSpPr>
          <p:cNvPr id="21" name="Rectangle 10"/>
          <p:cNvSpPr txBox="1">
            <a:spLocks noChangeArrowheads="1"/>
          </p:cNvSpPr>
          <p:nvPr/>
        </p:nvSpPr>
        <p:spPr>
          <a:xfrm>
            <a:off x="2051720" y="296822"/>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Espace réservé du numéro de diapositive 5"/>
          <p:cNvSpPr>
            <a:spLocks noGrp="1"/>
          </p:cNvSpPr>
          <p:nvPr>
            <p:ph type="sldNum" sz="quarter" idx="4"/>
          </p:nvPr>
        </p:nvSpPr>
        <p:spPr>
          <a:xfrm>
            <a:off x="8604448" y="6597352"/>
            <a:ext cx="539552" cy="287636"/>
          </a:xfrm>
        </p:spPr>
        <p:txBody>
          <a:bodyPr/>
          <a:lstStyle/>
          <a:p>
            <a:fld id="{9268AD1C-9C89-469C-8907-05311B807639}" type="slidenum">
              <a:rPr lang="fr-FR"/>
              <a:pPr/>
              <a:t>438</a:t>
            </a:fld>
            <a:endParaRPr lang="fr-FR" dirty="0"/>
          </a:p>
        </p:txBody>
      </p:sp>
      <p:sp>
        <p:nvSpPr>
          <p:cNvPr id="139270" name="Text Box 6"/>
          <p:cNvSpPr txBox="1">
            <a:spLocks noChangeArrowheads="1"/>
          </p:cNvSpPr>
          <p:nvPr/>
        </p:nvSpPr>
        <p:spPr bwMode="auto">
          <a:xfrm>
            <a:off x="971550" y="15160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39271" name="Text Box 7"/>
          <p:cNvSpPr txBox="1">
            <a:spLocks noChangeArrowheads="1"/>
          </p:cNvSpPr>
          <p:nvPr/>
        </p:nvSpPr>
        <p:spPr bwMode="auto">
          <a:xfrm>
            <a:off x="5480844" y="1299794"/>
            <a:ext cx="3529012"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Longueur des circuits de distribution</a:t>
            </a:r>
          </a:p>
        </p:txBody>
      </p:sp>
      <p:sp>
        <p:nvSpPr>
          <p:cNvPr id="139272" name="AutoShape 8"/>
          <p:cNvSpPr>
            <a:spLocks noChangeArrowheads="1"/>
          </p:cNvSpPr>
          <p:nvPr/>
        </p:nvSpPr>
        <p:spPr bwMode="auto">
          <a:xfrm rot="5400000">
            <a:off x="5003801" y="15351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39275" name="Text Box 11"/>
          <p:cNvSpPr txBox="1">
            <a:spLocks noChangeArrowheads="1"/>
          </p:cNvSpPr>
          <p:nvPr/>
        </p:nvSpPr>
        <p:spPr bwMode="auto">
          <a:xfrm>
            <a:off x="900113" y="2276475"/>
            <a:ext cx="5184775" cy="7016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Elle est fonction du nombre d’intermédiaires qui séparent le fabricant du client final</a:t>
            </a:r>
          </a:p>
        </p:txBody>
      </p:sp>
      <p:sp>
        <p:nvSpPr>
          <p:cNvPr id="139276" name="Text Box 12"/>
          <p:cNvSpPr txBox="1">
            <a:spLocks noChangeArrowheads="1"/>
          </p:cNvSpPr>
          <p:nvPr/>
        </p:nvSpPr>
        <p:spPr bwMode="auto">
          <a:xfrm rot="16200000">
            <a:off x="-613568" y="4221956"/>
            <a:ext cx="2305050" cy="576263"/>
          </a:xfrm>
          <a:prstGeom prst="rect">
            <a:avLst/>
          </a:prstGeom>
          <a:solidFill>
            <a:srgbClr val="333399"/>
          </a:solidFill>
          <a:ln w="9525">
            <a:noFill/>
            <a:miter lim="800000"/>
            <a:headEnd/>
            <a:tailEnd/>
          </a:ln>
          <a:effectLst/>
        </p:spPr>
        <p:txBody>
          <a:bodyPr anchor="ctr" anchorCtr="1"/>
          <a:lstStyle/>
          <a:p>
            <a:pPr algn="ctr">
              <a:spcBef>
                <a:spcPct val="50000"/>
              </a:spcBef>
            </a:pPr>
            <a:r>
              <a:rPr lang="fr-FR" sz="2000" dirty="0">
                <a:solidFill>
                  <a:schemeClr val="bg1"/>
                </a:solidFill>
              </a:rPr>
              <a:t>Producteur</a:t>
            </a:r>
          </a:p>
        </p:txBody>
      </p:sp>
      <p:sp>
        <p:nvSpPr>
          <p:cNvPr id="139279" name="AutoShape 15"/>
          <p:cNvSpPr>
            <a:spLocks noChangeArrowheads="1"/>
          </p:cNvSpPr>
          <p:nvPr/>
        </p:nvSpPr>
        <p:spPr bwMode="auto">
          <a:xfrm>
            <a:off x="1116013" y="3232150"/>
            <a:ext cx="6696075" cy="646113"/>
          </a:xfrm>
          <a:prstGeom prst="rightArrow">
            <a:avLst>
              <a:gd name="adj1" fmla="val 49778"/>
              <a:gd name="adj2" fmla="val 87563"/>
            </a:avLst>
          </a:prstGeom>
          <a:solidFill>
            <a:schemeClr val="accent2"/>
          </a:solidFill>
          <a:ln w="9525" algn="ctr">
            <a:noFill/>
            <a:miter lim="800000"/>
            <a:headEnd/>
            <a:tailEnd/>
          </a:ln>
          <a:effectLst/>
        </p:spPr>
        <p:txBody>
          <a:bodyPr>
            <a:spAutoFit/>
          </a:bodyPr>
          <a:lstStyle/>
          <a:p>
            <a:pPr algn="ctr"/>
            <a:r>
              <a:rPr lang="fr-FR" sz="1800">
                <a:solidFill>
                  <a:schemeClr val="bg1"/>
                </a:solidFill>
              </a:rPr>
              <a:t>Direct</a:t>
            </a:r>
          </a:p>
        </p:txBody>
      </p:sp>
      <p:sp>
        <p:nvSpPr>
          <p:cNvPr id="139280" name="Text Box 16"/>
          <p:cNvSpPr txBox="1">
            <a:spLocks noChangeArrowheads="1"/>
          </p:cNvSpPr>
          <p:nvPr/>
        </p:nvSpPr>
        <p:spPr bwMode="auto">
          <a:xfrm rot="16200000">
            <a:off x="7308057" y="4221956"/>
            <a:ext cx="2305050" cy="576263"/>
          </a:xfrm>
          <a:prstGeom prst="rect">
            <a:avLst/>
          </a:prstGeom>
          <a:solidFill>
            <a:srgbClr val="333399"/>
          </a:solidFill>
          <a:ln w="9525">
            <a:noFill/>
            <a:miter lim="800000"/>
            <a:headEnd/>
            <a:tailEnd/>
          </a:ln>
          <a:effectLst/>
        </p:spPr>
        <p:txBody>
          <a:bodyPr anchor="ctr" anchorCtr="1"/>
          <a:lstStyle/>
          <a:p>
            <a:pPr algn="ctr">
              <a:spcBef>
                <a:spcPct val="50000"/>
              </a:spcBef>
            </a:pPr>
            <a:r>
              <a:rPr lang="fr-FR" sz="2000" dirty="0">
                <a:solidFill>
                  <a:schemeClr val="bg1"/>
                </a:solidFill>
              </a:rPr>
              <a:t>Consommateur</a:t>
            </a:r>
          </a:p>
        </p:txBody>
      </p:sp>
      <p:sp>
        <p:nvSpPr>
          <p:cNvPr id="139281" name="AutoShape 17"/>
          <p:cNvSpPr>
            <a:spLocks noChangeArrowheads="1"/>
          </p:cNvSpPr>
          <p:nvPr/>
        </p:nvSpPr>
        <p:spPr bwMode="auto">
          <a:xfrm>
            <a:off x="5435600" y="4078288"/>
            <a:ext cx="2376488" cy="646112"/>
          </a:xfrm>
          <a:prstGeom prst="rightArrow">
            <a:avLst>
              <a:gd name="adj1" fmla="val 49778"/>
              <a:gd name="adj2" fmla="val 31077"/>
            </a:avLst>
          </a:prstGeom>
          <a:solidFill>
            <a:srgbClr val="333399"/>
          </a:solidFill>
          <a:ln w="9525" algn="ctr">
            <a:noFill/>
            <a:miter lim="800000"/>
            <a:headEnd/>
            <a:tailEnd/>
          </a:ln>
          <a:effectLst/>
        </p:spPr>
        <p:txBody>
          <a:bodyPr>
            <a:spAutoFit/>
          </a:bodyPr>
          <a:lstStyle/>
          <a:p>
            <a:pPr algn="ctr"/>
            <a:r>
              <a:rPr lang="fr-FR" sz="1800" dirty="0">
                <a:solidFill>
                  <a:schemeClr val="bg1"/>
                </a:solidFill>
              </a:rPr>
              <a:t>Court</a:t>
            </a:r>
          </a:p>
        </p:txBody>
      </p:sp>
      <p:sp>
        <p:nvSpPr>
          <p:cNvPr id="139282" name="Text Box 18"/>
          <p:cNvSpPr txBox="1">
            <a:spLocks noChangeArrowheads="1"/>
          </p:cNvSpPr>
          <p:nvPr/>
        </p:nvSpPr>
        <p:spPr bwMode="auto">
          <a:xfrm>
            <a:off x="3635375" y="4222750"/>
            <a:ext cx="1584325" cy="366713"/>
          </a:xfrm>
          <a:prstGeom prst="rect">
            <a:avLst/>
          </a:prstGeom>
          <a:solidFill>
            <a:schemeClr val="bg1"/>
          </a:solidFill>
          <a:ln w="9525">
            <a:solidFill>
              <a:srgbClr val="3333CC"/>
            </a:solidFill>
            <a:miter lim="800000"/>
            <a:headEnd/>
            <a:tailEnd/>
          </a:ln>
          <a:effectLst/>
        </p:spPr>
        <p:txBody>
          <a:bodyPr>
            <a:spAutoFit/>
          </a:bodyPr>
          <a:lstStyle/>
          <a:p>
            <a:pPr>
              <a:spcBef>
                <a:spcPct val="50000"/>
              </a:spcBef>
            </a:pPr>
            <a:r>
              <a:rPr lang="fr-FR" sz="1600" dirty="0">
                <a:solidFill>
                  <a:schemeClr val="accent6">
                    <a:lumMod val="75000"/>
                  </a:schemeClr>
                </a:solidFill>
              </a:rPr>
              <a:t>   Distributeu</a:t>
            </a:r>
            <a:r>
              <a:rPr lang="fr-FR" sz="1800" dirty="0">
                <a:solidFill>
                  <a:schemeClr val="accent6">
                    <a:lumMod val="75000"/>
                  </a:schemeClr>
                </a:solidFill>
              </a:rPr>
              <a:t>r</a:t>
            </a:r>
          </a:p>
        </p:txBody>
      </p:sp>
      <p:sp>
        <p:nvSpPr>
          <p:cNvPr id="139283" name="AutoShape 19"/>
          <p:cNvSpPr>
            <a:spLocks noChangeArrowheads="1"/>
          </p:cNvSpPr>
          <p:nvPr/>
        </p:nvSpPr>
        <p:spPr bwMode="auto">
          <a:xfrm>
            <a:off x="1116013" y="4076700"/>
            <a:ext cx="2376487" cy="646113"/>
          </a:xfrm>
          <a:prstGeom prst="rightArrow">
            <a:avLst>
              <a:gd name="adj1" fmla="val 49778"/>
              <a:gd name="adj2" fmla="val 31077"/>
            </a:avLst>
          </a:prstGeom>
          <a:solidFill>
            <a:srgbClr val="333399"/>
          </a:solidFill>
          <a:ln w="9525" algn="ctr">
            <a:noFill/>
            <a:miter lim="800000"/>
            <a:headEnd/>
            <a:tailEnd/>
          </a:ln>
          <a:effectLst/>
        </p:spPr>
        <p:txBody>
          <a:bodyPr>
            <a:spAutoFit/>
          </a:bodyPr>
          <a:lstStyle/>
          <a:p>
            <a:pPr algn="ctr"/>
            <a:r>
              <a:rPr lang="fr-FR" sz="1800">
                <a:solidFill>
                  <a:schemeClr val="bg1"/>
                </a:solidFill>
              </a:rPr>
              <a:t>Court</a:t>
            </a:r>
          </a:p>
        </p:txBody>
      </p:sp>
      <p:sp>
        <p:nvSpPr>
          <p:cNvPr id="139284" name="AutoShape 20"/>
          <p:cNvSpPr>
            <a:spLocks noChangeArrowheads="1"/>
          </p:cNvSpPr>
          <p:nvPr/>
        </p:nvSpPr>
        <p:spPr bwMode="auto">
          <a:xfrm>
            <a:off x="3924300" y="5014913"/>
            <a:ext cx="1025525" cy="646112"/>
          </a:xfrm>
          <a:prstGeom prst="rightArrow">
            <a:avLst>
              <a:gd name="adj1" fmla="val 49880"/>
              <a:gd name="adj2" fmla="val 25307"/>
            </a:avLst>
          </a:prstGeom>
          <a:solidFill>
            <a:srgbClr val="333399"/>
          </a:solidFill>
          <a:ln w="9525" algn="ctr">
            <a:noFill/>
            <a:miter lim="800000"/>
            <a:headEnd/>
            <a:tailEnd/>
          </a:ln>
          <a:effectLst/>
        </p:spPr>
        <p:txBody>
          <a:bodyPr>
            <a:spAutoFit/>
          </a:bodyPr>
          <a:lstStyle/>
          <a:p>
            <a:pPr algn="ctr"/>
            <a:r>
              <a:rPr lang="fr-FR" sz="1800" dirty="0">
                <a:solidFill>
                  <a:schemeClr val="bg1"/>
                </a:solidFill>
              </a:rPr>
              <a:t>Long</a:t>
            </a:r>
          </a:p>
        </p:txBody>
      </p:sp>
      <p:sp>
        <p:nvSpPr>
          <p:cNvPr id="139285" name="Text Box 21"/>
          <p:cNvSpPr txBox="1">
            <a:spLocks noChangeArrowheads="1"/>
          </p:cNvSpPr>
          <p:nvPr/>
        </p:nvSpPr>
        <p:spPr bwMode="auto">
          <a:xfrm>
            <a:off x="2339975" y="5168900"/>
            <a:ext cx="1511300" cy="336550"/>
          </a:xfrm>
          <a:prstGeom prst="rect">
            <a:avLst/>
          </a:prstGeom>
          <a:solidFill>
            <a:schemeClr val="bg1"/>
          </a:solidFill>
          <a:ln w="9525">
            <a:solidFill>
              <a:srgbClr val="3333CC"/>
            </a:solidFill>
            <a:miter lim="800000"/>
            <a:headEnd/>
            <a:tailEnd/>
          </a:ln>
          <a:effectLst/>
        </p:spPr>
        <p:txBody>
          <a:bodyPr>
            <a:spAutoFit/>
          </a:bodyPr>
          <a:lstStyle/>
          <a:p>
            <a:pPr>
              <a:spcBef>
                <a:spcPct val="50000"/>
              </a:spcBef>
            </a:pPr>
            <a:r>
              <a:rPr lang="fr-FR" sz="1600" dirty="0"/>
              <a:t> </a:t>
            </a:r>
            <a:r>
              <a:rPr lang="fr-FR" sz="1600" dirty="0">
                <a:solidFill>
                  <a:schemeClr val="accent6">
                    <a:lumMod val="75000"/>
                  </a:schemeClr>
                </a:solidFill>
              </a:rPr>
              <a:t>Intermédiaire</a:t>
            </a:r>
          </a:p>
        </p:txBody>
      </p:sp>
      <p:sp>
        <p:nvSpPr>
          <p:cNvPr id="139286" name="AutoShape 22"/>
          <p:cNvSpPr>
            <a:spLocks noChangeArrowheads="1"/>
          </p:cNvSpPr>
          <p:nvPr/>
        </p:nvSpPr>
        <p:spPr bwMode="auto">
          <a:xfrm>
            <a:off x="1116013" y="5035550"/>
            <a:ext cx="1152525" cy="604838"/>
          </a:xfrm>
          <a:prstGeom prst="rightArrow">
            <a:avLst>
              <a:gd name="adj1" fmla="val 53806"/>
              <a:gd name="adj2" fmla="val 29024"/>
            </a:avLst>
          </a:prstGeom>
          <a:solidFill>
            <a:srgbClr val="333399"/>
          </a:solidFill>
          <a:ln w="9525" algn="ctr">
            <a:noFill/>
            <a:miter lim="800000"/>
            <a:headEnd/>
            <a:tailEnd/>
          </a:ln>
          <a:effectLst/>
        </p:spPr>
        <p:txBody>
          <a:bodyPr>
            <a:spAutoFit/>
          </a:bodyPr>
          <a:lstStyle/>
          <a:p>
            <a:pPr algn="ctr"/>
            <a:r>
              <a:rPr lang="fr-FR" sz="1800">
                <a:solidFill>
                  <a:schemeClr val="bg1"/>
                </a:solidFill>
              </a:rPr>
              <a:t>Long</a:t>
            </a:r>
          </a:p>
        </p:txBody>
      </p:sp>
      <p:sp>
        <p:nvSpPr>
          <p:cNvPr id="139287" name="AutoShape 23"/>
          <p:cNvSpPr>
            <a:spLocks noChangeArrowheads="1"/>
          </p:cNvSpPr>
          <p:nvPr/>
        </p:nvSpPr>
        <p:spPr bwMode="auto">
          <a:xfrm>
            <a:off x="6732588" y="5035550"/>
            <a:ext cx="1025525" cy="604838"/>
          </a:xfrm>
          <a:prstGeom prst="rightArrow">
            <a:avLst>
              <a:gd name="adj1" fmla="val 53806"/>
              <a:gd name="adj2" fmla="val 23094"/>
            </a:avLst>
          </a:prstGeom>
          <a:solidFill>
            <a:srgbClr val="333399"/>
          </a:solidFill>
          <a:ln w="9525" algn="ctr">
            <a:noFill/>
            <a:miter lim="800000"/>
            <a:headEnd/>
            <a:tailEnd/>
          </a:ln>
          <a:effectLst/>
        </p:spPr>
        <p:txBody>
          <a:bodyPr>
            <a:spAutoFit/>
          </a:bodyPr>
          <a:lstStyle/>
          <a:p>
            <a:pPr algn="ctr"/>
            <a:r>
              <a:rPr lang="fr-FR" sz="1800" dirty="0">
                <a:solidFill>
                  <a:schemeClr val="bg1"/>
                </a:solidFill>
              </a:rPr>
              <a:t>Long</a:t>
            </a:r>
          </a:p>
        </p:txBody>
      </p:sp>
      <p:sp>
        <p:nvSpPr>
          <p:cNvPr id="139288" name="Text Box 24"/>
          <p:cNvSpPr txBox="1">
            <a:spLocks noChangeArrowheads="1"/>
          </p:cNvSpPr>
          <p:nvPr/>
        </p:nvSpPr>
        <p:spPr bwMode="auto">
          <a:xfrm>
            <a:off x="5003800" y="5168900"/>
            <a:ext cx="1620044" cy="336550"/>
          </a:xfrm>
          <a:prstGeom prst="rect">
            <a:avLst/>
          </a:prstGeom>
          <a:solidFill>
            <a:schemeClr val="bg1"/>
          </a:solidFill>
          <a:ln w="9525">
            <a:solidFill>
              <a:srgbClr val="3333CC"/>
            </a:solidFill>
            <a:miter lim="800000"/>
            <a:headEnd/>
            <a:tailEnd/>
          </a:ln>
          <a:effectLst/>
        </p:spPr>
        <p:txBody>
          <a:bodyPr wrap="square">
            <a:spAutoFit/>
          </a:bodyPr>
          <a:lstStyle/>
          <a:p>
            <a:pPr>
              <a:spcBef>
                <a:spcPct val="50000"/>
              </a:spcBef>
            </a:pPr>
            <a:r>
              <a:rPr lang="fr-FR" sz="1600" dirty="0">
                <a:solidFill>
                  <a:schemeClr val="accent6">
                    <a:lumMod val="75000"/>
                  </a:schemeClr>
                </a:solidFill>
              </a:rPr>
              <a:t>  Distributeur</a:t>
            </a:r>
          </a:p>
        </p:txBody>
      </p:sp>
      <p:sp>
        <p:nvSpPr>
          <p:cNvPr id="20" name="Rectangle 10"/>
          <p:cNvSpPr txBox="1">
            <a:spLocks noChangeArrowheads="1"/>
          </p:cNvSpPr>
          <p:nvPr/>
        </p:nvSpPr>
        <p:spPr>
          <a:xfrm>
            <a:off x="1907705" y="332655"/>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439</a:t>
            </a:fld>
            <a:endParaRPr lang="fr-FR" dirty="0"/>
          </a:p>
        </p:txBody>
      </p:sp>
      <p:pic>
        <p:nvPicPr>
          <p:cNvPr id="53657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2826" t="41977" r="32028" b="13086"/>
          <a:stretch/>
        </p:blipFill>
        <p:spPr bwMode="auto">
          <a:xfrm>
            <a:off x="1835696" y="1268760"/>
            <a:ext cx="4928022" cy="4951148"/>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10"/>
          <p:cNvSpPr txBox="1">
            <a:spLocks noChangeArrowheads="1"/>
          </p:cNvSpPr>
          <p:nvPr/>
        </p:nvSpPr>
        <p:spPr>
          <a:xfrm>
            <a:off x="1907705" y="332655"/>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2869724982"/>
      </p:ext>
    </p:extLst>
  </p:cSld>
  <p:clrMapOvr>
    <a:masterClrMapping/>
  </p:clrMapOvr>
  <p:transition spd="med">
    <p:randomBar/>
  </p:transition>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440</a:t>
            </a:fld>
            <a:endParaRPr lang="fr-FR" dirty="0"/>
          </a:p>
        </p:txBody>
      </p:sp>
      <p:sp>
        <p:nvSpPr>
          <p:cNvPr id="3" name="Rectangle 10"/>
          <p:cNvSpPr txBox="1">
            <a:spLocks noChangeArrowheads="1"/>
          </p:cNvSpPr>
          <p:nvPr/>
        </p:nvSpPr>
        <p:spPr>
          <a:xfrm>
            <a:off x="1907705" y="116632"/>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graphicFrame>
        <p:nvGraphicFramePr>
          <p:cNvPr id="4" name="Tableau 3"/>
          <p:cNvGraphicFramePr>
            <a:graphicFrameLocks noGrp="1"/>
          </p:cNvGraphicFramePr>
          <p:nvPr>
            <p:extLst>
              <p:ext uri="{D42A27DB-BD31-4B8C-83A1-F6EECF244321}">
                <p14:modId xmlns:p14="http://schemas.microsoft.com/office/powerpoint/2010/main" val="1179996835"/>
              </p:ext>
            </p:extLst>
          </p:nvPr>
        </p:nvGraphicFramePr>
        <p:xfrm>
          <a:off x="107504" y="764703"/>
          <a:ext cx="8928992" cy="5855903"/>
        </p:xfrm>
        <a:graphic>
          <a:graphicData uri="http://schemas.openxmlformats.org/drawingml/2006/table">
            <a:tbl>
              <a:tblPr firstRow="1" bandRow="1">
                <a:tableStyleId>{5C22544A-7EE6-4342-B048-85BDC9FD1C3A}</a:tableStyleId>
              </a:tblPr>
              <a:tblGrid>
                <a:gridCol w="1533663">
                  <a:extLst>
                    <a:ext uri="{9D8B030D-6E8A-4147-A177-3AD203B41FA5}">
                      <a16:colId xmlns:a16="http://schemas.microsoft.com/office/drawing/2014/main" val="20000"/>
                    </a:ext>
                  </a:extLst>
                </a:gridCol>
                <a:gridCol w="3722921">
                  <a:extLst>
                    <a:ext uri="{9D8B030D-6E8A-4147-A177-3AD203B41FA5}">
                      <a16:colId xmlns:a16="http://schemas.microsoft.com/office/drawing/2014/main" val="20001"/>
                    </a:ext>
                  </a:extLst>
                </a:gridCol>
                <a:gridCol w="3672408">
                  <a:extLst>
                    <a:ext uri="{9D8B030D-6E8A-4147-A177-3AD203B41FA5}">
                      <a16:colId xmlns:a16="http://schemas.microsoft.com/office/drawing/2014/main" val="20002"/>
                    </a:ext>
                  </a:extLst>
                </a:gridCol>
              </a:tblGrid>
              <a:tr h="344090">
                <a:tc>
                  <a:txBody>
                    <a:bodyPr/>
                    <a:lstStyle/>
                    <a:p>
                      <a:pPr algn="just">
                        <a:lnSpc>
                          <a:spcPct val="107000"/>
                        </a:lnSpc>
                        <a:spcAft>
                          <a:spcPts val="400"/>
                        </a:spcAft>
                      </a:pPr>
                      <a:r>
                        <a:rPr lang="fr-FR" sz="1600" dirty="0">
                          <a:effectLst/>
                        </a:rPr>
                        <a:t> </a:t>
                      </a:r>
                      <a:endParaRPr lang="fr-FR" sz="1200" dirty="0">
                        <a:effectLst/>
                        <a:latin typeface="Times New Roman" panose="02020603050405020304" pitchFamily="18" charset="0"/>
                        <a:ea typeface="Times New Roman" panose="02020603050405020304" pitchFamily="18" charset="0"/>
                      </a:endParaRPr>
                    </a:p>
                  </a:txBody>
                  <a:tcPr marL="83168" marR="83168" marT="41584" marB="41584">
                    <a:lnL w="12700" cap="flat" cmpd="sng" algn="ctr">
                      <a:solidFill>
                        <a:srgbClr val="3333CC"/>
                      </a:solidFill>
                      <a:prstDash val="solid"/>
                      <a:round/>
                      <a:headEnd type="none" w="med" len="med"/>
                      <a:tailEnd type="none" w="med" len="med"/>
                    </a:lnL>
                    <a:lnT w="12700" cap="flat" cmpd="sng" algn="ctr">
                      <a:solidFill>
                        <a:srgbClr val="3333CC"/>
                      </a:solidFill>
                      <a:prstDash val="solid"/>
                      <a:round/>
                      <a:headEnd type="none" w="med" len="med"/>
                      <a:tailEnd type="none" w="med" len="med"/>
                    </a:lnT>
                  </a:tcPr>
                </a:tc>
                <a:tc>
                  <a:txBody>
                    <a:bodyPr/>
                    <a:lstStyle/>
                    <a:p>
                      <a:pPr algn="ctr">
                        <a:lnSpc>
                          <a:spcPct val="107000"/>
                        </a:lnSpc>
                        <a:spcAft>
                          <a:spcPts val="400"/>
                        </a:spcAft>
                      </a:pPr>
                      <a:r>
                        <a:rPr lang="fr-FR" sz="1600" kern="1200" dirty="0">
                          <a:effectLst/>
                        </a:rPr>
                        <a:t>Avantages</a:t>
                      </a:r>
                      <a:endParaRPr lang="fr-FR" sz="1200" dirty="0">
                        <a:effectLst/>
                        <a:latin typeface="Times New Roman" panose="02020603050405020304" pitchFamily="18" charset="0"/>
                        <a:ea typeface="Times New Roman" panose="02020603050405020304" pitchFamily="18" charset="0"/>
                      </a:endParaRPr>
                    </a:p>
                  </a:txBody>
                  <a:tcPr marL="83168" marR="83168" marT="41584" marB="41584">
                    <a:lnT w="12700" cap="flat" cmpd="sng" algn="ctr">
                      <a:solidFill>
                        <a:srgbClr val="3333CC"/>
                      </a:solidFill>
                      <a:prstDash val="solid"/>
                      <a:round/>
                      <a:headEnd type="none" w="med" len="med"/>
                      <a:tailEnd type="none" w="med" len="med"/>
                    </a:lnT>
                  </a:tcPr>
                </a:tc>
                <a:tc>
                  <a:txBody>
                    <a:bodyPr/>
                    <a:lstStyle/>
                    <a:p>
                      <a:pPr algn="ctr">
                        <a:lnSpc>
                          <a:spcPct val="107000"/>
                        </a:lnSpc>
                        <a:spcAft>
                          <a:spcPts val="400"/>
                        </a:spcAft>
                      </a:pPr>
                      <a:r>
                        <a:rPr lang="fr-FR" sz="1600" kern="1200" dirty="0">
                          <a:effectLst/>
                        </a:rPr>
                        <a:t>Inconvénients</a:t>
                      </a:r>
                      <a:endParaRPr lang="fr-FR" sz="1200" dirty="0">
                        <a:effectLst/>
                        <a:latin typeface="Times New Roman" panose="02020603050405020304" pitchFamily="18" charset="0"/>
                        <a:ea typeface="Times New Roman" panose="02020603050405020304" pitchFamily="18" charset="0"/>
                      </a:endParaRPr>
                    </a:p>
                  </a:txBody>
                  <a:tcPr marL="83168" marR="83168" marT="41584" marB="41584">
                    <a:lnR w="12700" cap="flat" cmpd="sng" algn="ctr">
                      <a:solidFill>
                        <a:srgbClr val="3333CC"/>
                      </a:solidFill>
                      <a:prstDash val="solid"/>
                      <a:round/>
                      <a:headEnd type="none" w="med" len="med"/>
                      <a:tailEnd type="none" w="med" len="med"/>
                    </a:lnR>
                    <a:lnT w="12700" cap="flat" cmpd="sng" algn="ctr">
                      <a:solidFill>
                        <a:srgbClr val="3333CC"/>
                      </a:solidFill>
                      <a:prstDash val="solid"/>
                      <a:round/>
                      <a:headEnd type="none" w="med" len="med"/>
                      <a:tailEnd type="none" w="med" len="med"/>
                    </a:lnT>
                  </a:tcPr>
                </a:tc>
                <a:extLst>
                  <a:ext uri="{0D108BD9-81ED-4DB2-BD59-A6C34878D82A}">
                    <a16:rowId xmlns:a16="http://schemas.microsoft.com/office/drawing/2014/main" val="10000"/>
                  </a:ext>
                </a:extLst>
              </a:tr>
              <a:tr h="1750297">
                <a:tc>
                  <a:txBody>
                    <a:bodyPr/>
                    <a:lstStyle/>
                    <a:p>
                      <a:pPr algn="ctr">
                        <a:lnSpc>
                          <a:spcPct val="107000"/>
                        </a:lnSpc>
                        <a:spcAft>
                          <a:spcPts val="400"/>
                        </a:spcAft>
                      </a:pPr>
                      <a:r>
                        <a:rPr lang="fr-FR" sz="1600" b="1" kern="1200" dirty="0">
                          <a:solidFill>
                            <a:srgbClr val="3333CC"/>
                          </a:solidFill>
                          <a:effectLst/>
                        </a:rPr>
                        <a:t>Circuit direct</a:t>
                      </a:r>
                      <a:endParaRPr lang="fr-FR" sz="1200" b="1" dirty="0">
                        <a:solidFill>
                          <a:srgbClr val="3333CC"/>
                        </a:solidFill>
                        <a:effectLst/>
                        <a:latin typeface="Times New Roman" panose="02020603050405020304" pitchFamily="18" charset="0"/>
                        <a:ea typeface="Times New Roman" panose="02020603050405020304" pitchFamily="18" charset="0"/>
                      </a:endParaRPr>
                    </a:p>
                  </a:txBody>
                  <a:tcPr marL="83168" marR="83168" marT="41584" marB="41584" anchor="ctr">
                    <a:lnL w="12700" cap="flat" cmpd="sng" algn="ctr">
                      <a:solidFill>
                        <a:srgbClr val="3333CC"/>
                      </a:solidFill>
                      <a:prstDash val="solid"/>
                      <a:round/>
                      <a:headEnd type="none" w="med" len="med"/>
                      <a:tailEnd type="none" w="med" len="med"/>
                    </a:lnL>
                  </a:tcPr>
                </a:tc>
                <a:tc>
                  <a:txBody>
                    <a:bodyPr/>
                    <a:lstStyle/>
                    <a:p>
                      <a:pPr algn="l">
                        <a:lnSpc>
                          <a:spcPct val="107000"/>
                        </a:lnSpc>
                        <a:spcAft>
                          <a:spcPts val="400"/>
                        </a:spcAft>
                      </a:pPr>
                      <a:r>
                        <a:rPr lang="fr-FR" sz="1600" dirty="0">
                          <a:solidFill>
                            <a:schemeClr val="accent6">
                              <a:lumMod val="75000"/>
                            </a:schemeClr>
                          </a:solidFill>
                          <a:effectLst/>
                        </a:rPr>
                        <a:t>– Meilleure </a:t>
                      </a:r>
                      <a:r>
                        <a:rPr lang="fr-FR" sz="1600" b="1" dirty="0">
                          <a:solidFill>
                            <a:schemeClr val="accent6">
                              <a:lumMod val="75000"/>
                            </a:schemeClr>
                          </a:solidFill>
                          <a:effectLst/>
                        </a:rPr>
                        <a:t>connaissance </a:t>
                      </a:r>
                      <a:r>
                        <a:rPr lang="fr-FR" sz="1600" dirty="0">
                          <a:solidFill>
                            <a:schemeClr val="accent6">
                              <a:lumMod val="75000"/>
                            </a:schemeClr>
                          </a:solidFill>
                          <a:effectLst/>
                        </a:rPr>
                        <a:t>des besoins des </a:t>
                      </a:r>
                      <a:r>
                        <a:rPr lang="fr-FR" sz="1600" b="1" dirty="0">
                          <a:solidFill>
                            <a:schemeClr val="accent6">
                              <a:lumMod val="75000"/>
                            </a:schemeClr>
                          </a:solidFill>
                          <a:effectLst/>
                        </a:rPr>
                        <a:t>clients</a:t>
                      </a:r>
                      <a:r>
                        <a:rPr lang="fr-FR" sz="1600" dirty="0">
                          <a:solidFill>
                            <a:schemeClr val="accent6">
                              <a:lumMod val="75000"/>
                            </a:schemeClr>
                          </a:solidFill>
                          <a:effectLst/>
                        </a:rPr>
                        <a:t>.</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Services personnalisés </a:t>
                      </a:r>
                      <a:r>
                        <a:rPr lang="fr-FR" sz="1600" dirty="0">
                          <a:solidFill>
                            <a:schemeClr val="accent6">
                              <a:lumMod val="75000"/>
                            </a:schemeClr>
                          </a:solidFill>
                          <a:effectLst/>
                        </a:rPr>
                        <a:t>pour les clients.</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Marge</a:t>
                      </a:r>
                      <a:r>
                        <a:rPr lang="fr-FR" sz="1600" dirty="0">
                          <a:solidFill>
                            <a:schemeClr val="accent6">
                              <a:lumMod val="75000"/>
                            </a:schemeClr>
                          </a:solidFill>
                          <a:effectLst/>
                        </a:rPr>
                        <a:t> plus importante car pas d’intermédiaires.</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83168" marR="83168" marT="41584" marB="41584"/>
                </a:tc>
                <a:tc>
                  <a:txBody>
                    <a:bodyPr/>
                    <a:lstStyle/>
                    <a:p>
                      <a:pPr algn="l">
                        <a:lnSpc>
                          <a:spcPct val="107000"/>
                        </a:lnSpc>
                        <a:spcAft>
                          <a:spcPts val="400"/>
                        </a:spcAft>
                      </a:pPr>
                      <a:endParaRPr lang="fr-FR" sz="16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Nécessité de </a:t>
                      </a:r>
                      <a:r>
                        <a:rPr lang="fr-FR" sz="1600" b="1" dirty="0">
                          <a:solidFill>
                            <a:schemeClr val="accent6">
                              <a:lumMod val="75000"/>
                            </a:schemeClr>
                          </a:solidFill>
                          <a:effectLst/>
                        </a:rPr>
                        <a:t>stocker </a:t>
                      </a:r>
                      <a:r>
                        <a:rPr lang="fr-FR" sz="1600" dirty="0">
                          <a:solidFill>
                            <a:schemeClr val="accent6">
                              <a:lumMod val="75000"/>
                            </a:schemeClr>
                          </a:solidFill>
                          <a:effectLst/>
                        </a:rPr>
                        <a:t>la marchandise.</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Gestion</a:t>
                      </a:r>
                      <a:r>
                        <a:rPr lang="fr-FR" sz="1600" dirty="0">
                          <a:solidFill>
                            <a:schemeClr val="accent6">
                              <a:lumMod val="75000"/>
                            </a:schemeClr>
                          </a:solidFill>
                          <a:effectLst/>
                        </a:rPr>
                        <a:t> financière et organisationnelle d’un point de vente.</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83168" marR="83168" marT="41584" marB="41584">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1"/>
                  </a:ext>
                </a:extLst>
              </a:tr>
              <a:tr h="916733">
                <a:tc>
                  <a:txBody>
                    <a:bodyPr/>
                    <a:lstStyle/>
                    <a:p>
                      <a:pPr algn="ctr">
                        <a:lnSpc>
                          <a:spcPct val="107000"/>
                        </a:lnSpc>
                        <a:spcAft>
                          <a:spcPts val="400"/>
                        </a:spcAft>
                      </a:pPr>
                      <a:r>
                        <a:rPr lang="fr-FR" sz="1600" b="1" kern="1200" dirty="0">
                          <a:solidFill>
                            <a:srgbClr val="3333CC"/>
                          </a:solidFill>
                          <a:effectLst/>
                        </a:rPr>
                        <a:t>Circuit court</a:t>
                      </a:r>
                      <a:endParaRPr lang="fr-FR" sz="1200" b="1" dirty="0">
                        <a:solidFill>
                          <a:srgbClr val="3333CC"/>
                        </a:solidFill>
                        <a:effectLst/>
                        <a:latin typeface="Times New Roman" panose="02020603050405020304" pitchFamily="18" charset="0"/>
                        <a:ea typeface="Times New Roman" panose="02020603050405020304" pitchFamily="18" charset="0"/>
                      </a:endParaRPr>
                    </a:p>
                  </a:txBody>
                  <a:tcPr marL="83168" marR="83168" marT="41584" marB="41584" anchor="ctr">
                    <a:lnL w="12700" cap="flat" cmpd="sng" algn="ctr">
                      <a:solidFill>
                        <a:srgbClr val="3333CC"/>
                      </a:solidFill>
                      <a:prstDash val="solid"/>
                      <a:round/>
                      <a:headEnd type="none" w="med" len="med"/>
                      <a:tailEnd type="none" w="med" len="med"/>
                    </a:lnL>
                  </a:tcPr>
                </a:tc>
                <a:tc>
                  <a:txBody>
                    <a:bodyPr/>
                    <a:lstStyle/>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Marge</a:t>
                      </a:r>
                      <a:r>
                        <a:rPr lang="fr-FR" sz="1600" dirty="0">
                          <a:solidFill>
                            <a:schemeClr val="accent6">
                              <a:lumMod val="75000"/>
                            </a:schemeClr>
                          </a:solidFill>
                          <a:effectLst/>
                        </a:rPr>
                        <a:t> importante car un seul intermédiaire. </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Meilleure </a:t>
                      </a:r>
                      <a:r>
                        <a:rPr lang="fr-FR" sz="1600" b="1" dirty="0">
                          <a:solidFill>
                            <a:schemeClr val="accent6">
                              <a:lumMod val="75000"/>
                            </a:schemeClr>
                          </a:solidFill>
                          <a:effectLst/>
                        </a:rPr>
                        <a:t>connaissance </a:t>
                      </a:r>
                      <a:r>
                        <a:rPr lang="fr-FR" sz="1600" dirty="0">
                          <a:solidFill>
                            <a:schemeClr val="accent6">
                              <a:lumMod val="75000"/>
                            </a:schemeClr>
                          </a:solidFill>
                          <a:effectLst/>
                        </a:rPr>
                        <a:t>du </a:t>
                      </a:r>
                      <a:r>
                        <a:rPr lang="fr-FR" sz="1600" b="1" dirty="0">
                          <a:solidFill>
                            <a:schemeClr val="accent6">
                              <a:lumMod val="75000"/>
                            </a:schemeClr>
                          </a:solidFill>
                          <a:effectLst/>
                        </a:rPr>
                        <a:t>marché.</a:t>
                      </a:r>
                      <a:endParaRPr lang="fr-FR" sz="1200" b="1"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83168" marR="83168" marT="41584" marB="41584"/>
                </a:tc>
                <a:tc>
                  <a:txBody>
                    <a:bodyPr/>
                    <a:lstStyle/>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Stockage </a:t>
                      </a:r>
                      <a:r>
                        <a:rPr lang="fr-FR" sz="1600" dirty="0">
                          <a:solidFill>
                            <a:schemeClr val="accent6">
                              <a:lumMod val="75000"/>
                            </a:schemeClr>
                          </a:solidFill>
                          <a:effectLst/>
                        </a:rPr>
                        <a:t>important.</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Perte </a:t>
                      </a:r>
                      <a:r>
                        <a:rPr lang="fr-FR" sz="1600" b="1" dirty="0">
                          <a:solidFill>
                            <a:schemeClr val="accent6">
                              <a:lumMod val="75000"/>
                            </a:schemeClr>
                          </a:solidFill>
                          <a:effectLst/>
                        </a:rPr>
                        <a:t>d’autonomie </a:t>
                      </a:r>
                      <a:r>
                        <a:rPr lang="fr-FR" sz="1600" dirty="0">
                          <a:solidFill>
                            <a:schemeClr val="accent6">
                              <a:lumMod val="75000"/>
                            </a:schemeClr>
                          </a:solidFill>
                          <a:effectLst/>
                        </a:rPr>
                        <a:t>car le producteur dépend du distributeur.</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83168" marR="83168" marT="41584" marB="41584">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2"/>
                  </a:ext>
                </a:extLst>
              </a:tr>
              <a:tr h="2844783">
                <a:tc>
                  <a:txBody>
                    <a:bodyPr/>
                    <a:lstStyle/>
                    <a:p>
                      <a:pPr algn="ctr">
                        <a:lnSpc>
                          <a:spcPct val="107000"/>
                        </a:lnSpc>
                        <a:spcAft>
                          <a:spcPts val="400"/>
                        </a:spcAft>
                      </a:pPr>
                      <a:r>
                        <a:rPr lang="fr-FR" sz="1600" b="1" kern="1200" dirty="0">
                          <a:solidFill>
                            <a:srgbClr val="3333CC"/>
                          </a:solidFill>
                          <a:effectLst/>
                        </a:rPr>
                        <a:t>Circuit long</a:t>
                      </a:r>
                      <a:endParaRPr lang="fr-FR" sz="1200" b="1" dirty="0">
                        <a:solidFill>
                          <a:srgbClr val="3333CC"/>
                        </a:solidFill>
                        <a:effectLst/>
                        <a:latin typeface="Times New Roman" panose="02020603050405020304" pitchFamily="18" charset="0"/>
                        <a:ea typeface="Times New Roman" panose="02020603050405020304" pitchFamily="18" charset="0"/>
                      </a:endParaRPr>
                    </a:p>
                  </a:txBody>
                  <a:tcPr marL="83168" marR="83168" marT="41584" marB="41584" anchor="ctr">
                    <a:lnL w="12700" cap="flat" cmpd="sng" algn="ctr">
                      <a:solidFill>
                        <a:srgbClr val="3333CC"/>
                      </a:solidFill>
                      <a:prstDash val="solid"/>
                      <a:round/>
                      <a:headEnd type="none" w="med" len="med"/>
                      <a:tailEnd type="none" w="med" len="med"/>
                    </a:lnL>
                    <a:lnB w="12700" cap="flat" cmpd="sng" algn="ctr">
                      <a:solidFill>
                        <a:srgbClr val="3333CC"/>
                      </a:solidFill>
                      <a:prstDash val="solid"/>
                      <a:round/>
                      <a:headEnd type="none" w="med" len="med"/>
                      <a:tailEnd type="none" w="med" len="med"/>
                    </a:lnB>
                  </a:tcPr>
                </a:tc>
                <a:tc>
                  <a:txBody>
                    <a:bodyPr/>
                    <a:lstStyle/>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Réduction de son équipe </a:t>
                      </a:r>
                      <a:r>
                        <a:rPr lang="fr-FR" sz="1600" dirty="0">
                          <a:solidFill>
                            <a:schemeClr val="accent6">
                              <a:lumMod val="75000"/>
                            </a:schemeClr>
                          </a:solidFill>
                          <a:effectLst/>
                        </a:rPr>
                        <a:t>de vente.</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Couverture géographique </a:t>
                      </a:r>
                      <a:r>
                        <a:rPr lang="fr-FR" sz="1600" dirty="0">
                          <a:solidFill>
                            <a:schemeClr val="accent6">
                              <a:lumMod val="75000"/>
                            </a:schemeClr>
                          </a:solidFill>
                          <a:effectLst/>
                        </a:rPr>
                        <a:t>plus importante.</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Peu de stockage </a:t>
                      </a:r>
                      <a:r>
                        <a:rPr lang="fr-FR" sz="1600" dirty="0">
                          <a:solidFill>
                            <a:schemeClr val="accent6">
                              <a:lumMod val="75000"/>
                            </a:schemeClr>
                          </a:solidFill>
                          <a:effectLst/>
                        </a:rPr>
                        <a:t>car il est assuré par les intermédiaires.</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83168" marR="83168" marT="41584" marB="41584" anchor="ctr">
                    <a:lnB w="12700" cap="flat" cmpd="sng" algn="ctr">
                      <a:solidFill>
                        <a:srgbClr val="3333CC"/>
                      </a:solidFill>
                      <a:prstDash val="solid"/>
                      <a:round/>
                      <a:headEnd type="none" w="med" len="med"/>
                      <a:tailEnd type="none" w="med" len="med"/>
                    </a:lnB>
                  </a:tcPr>
                </a:tc>
                <a:tc>
                  <a:txBody>
                    <a:bodyPr/>
                    <a:lstStyle/>
                    <a:p>
                      <a:pPr algn="l">
                        <a:lnSpc>
                          <a:spcPct val="107000"/>
                        </a:lnSpc>
                        <a:spcAft>
                          <a:spcPts val="400"/>
                        </a:spcAft>
                      </a:pPr>
                      <a:r>
                        <a:rPr lang="fr-FR" sz="1600" dirty="0">
                          <a:solidFill>
                            <a:schemeClr val="accent6">
                              <a:lumMod val="75000"/>
                            </a:schemeClr>
                          </a:solidFill>
                          <a:effectLst/>
                        </a:rPr>
                        <a:t>– Connaissance moins précise du marché car </a:t>
                      </a:r>
                      <a:r>
                        <a:rPr lang="fr-FR" sz="1600" b="1" dirty="0">
                          <a:solidFill>
                            <a:schemeClr val="accent6">
                              <a:lumMod val="75000"/>
                            </a:schemeClr>
                          </a:solidFill>
                          <a:effectLst/>
                        </a:rPr>
                        <a:t>peu de contacts </a:t>
                      </a:r>
                      <a:r>
                        <a:rPr lang="fr-FR" sz="1600" dirty="0">
                          <a:solidFill>
                            <a:schemeClr val="accent6">
                              <a:lumMod val="75000"/>
                            </a:schemeClr>
                          </a:solidFill>
                          <a:effectLst/>
                        </a:rPr>
                        <a:t>avec les clients.</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Dépendance </a:t>
                      </a:r>
                      <a:r>
                        <a:rPr lang="fr-FR" sz="1600" dirty="0">
                          <a:solidFill>
                            <a:schemeClr val="accent6">
                              <a:lumMod val="75000"/>
                            </a:schemeClr>
                          </a:solidFill>
                          <a:effectLst/>
                        </a:rPr>
                        <a:t>vis-à-vis des grossistes.</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a:t>
                      </a:r>
                      <a:r>
                        <a:rPr lang="fr-FR" sz="1600" b="1" dirty="0">
                          <a:solidFill>
                            <a:schemeClr val="accent6">
                              <a:lumMod val="75000"/>
                            </a:schemeClr>
                          </a:solidFill>
                          <a:effectLst/>
                        </a:rPr>
                        <a:t>Pression</a:t>
                      </a:r>
                      <a:r>
                        <a:rPr lang="fr-FR" sz="1600" dirty="0">
                          <a:solidFill>
                            <a:schemeClr val="accent6">
                              <a:lumMod val="75000"/>
                            </a:schemeClr>
                          </a:solidFill>
                          <a:effectLst/>
                        </a:rPr>
                        <a:t> sur les</a:t>
                      </a:r>
                      <a:r>
                        <a:rPr lang="fr-FR" sz="1600" b="1" dirty="0">
                          <a:solidFill>
                            <a:schemeClr val="accent6">
                              <a:lumMod val="75000"/>
                            </a:schemeClr>
                          </a:solidFill>
                          <a:effectLst/>
                        </a:rPr>
                        <a:t> prix </a:t>
                      </a:r>
                      <a:r>
                        <a:rPr lang="fr-FR" sz="1600" dirty="0">
                          <a:solidFill>
                            <a:schemeClr val="accent6">
                              <a:lumMod val="75000"/>
                            </a:schemeClr>
                          </a:solidFill>
                          <a:effectLst/>
                        </a:rPr>
                        <a:t>et les </a:t>
                      </a:r>
                      <a:r>
                        <a:rPr lang="fr-FR" sz="1600" b="1" dirty="0">
                          <a:solidFill>
                            <a:schemeClr val="accent6">
                              <a:lumMod val="75000"/>
                            </a:schemeClr>
                          </a:solidFill>
                          <a:effectLst/>
                        </a:rPr>
                        <a:t>marges</a:t>
                      </a:r>
                      <a:r>
                        <a:rPr lang="fr-FR" sz="1600" dirty="0">
                          <a:solidFill>
                            <a:schemeClr val="accent6">
                              <a:lumMod val="75000"/>
                            </a:schemeClr>
                          </a:solidFill>
                          <a:effectLst/>
                        </a:rPr>
                        <a:t> si vente en grande distribution.</a:t>
                      </a:r>
                      <a:endParaRPr lang="fr-FR" sz="1200" dirty="0">
                        <a:solidFill>
                          <a:schemeClr val="accent6">
                            <a:lumMod val="75000"/>
                          </a:schemeClr>
                        </a:solidFill>
                        <a:effectLst/>
                      </a:endParaRPr>
                    </a:p>
                    <a:p>
                      <a:pPr algn="l">
                        <a:lnSpc>
                          <a:spcPct val="107000"/>
                        </a:lnSpc>
                        <a:spcAft>
                          <a:spcPts val="400"/>
                        </a:spcAft>
                      </a:pPr>
                      <a:r>
                        <a:rPr lang="fr-FR" sz="1600" dirty="0">
                          <a:solidFill>
                            <a:schemeClr val="accent6">
                              <a:lumMod val="75000"/>
                            </a:schemeClr>
                          </a:solidFill>
                          <a:effectLst/>
                        </a:rPr>
                        <a:t>– Nécessité de </a:t>
                      </a:r>
                      <a:r>
                        <a:rPr lang="fr-FR" sz="1600" b="1" dirty="0">
                          <a:solidFill>
                            <a:schemeClr val="accent6">
                              <a:lumMod val="75000"/>
                            </a:schemeClr>
                          </a:solidFill>
                          <a:effectLst/>
                        </a:rPr>
                        <a:t>promouvoir </a:t>
                      </a:r>
                      <a:r>
                        <a:rPr lang="fr-FR" sz="1600" dirty="0">
                          <a:solidFill>
                            <a:schemeClr val="accent6">
                              <a:lumMod val="75000"/>
                            </a:schemeClr>
                          </a:solidFill>
                          <a:effectLst/>
                        </a:rPr>
                        <a:t>les produits auprès des grossistes et des détaillants.</a:t>
                      </a:r>
                      <a:endParaRPr lang="fr-FR" sz="1200"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83168" marR="83168" marT="41584" marB="41584">
                    <a:lnR w="12700" cap="flat" cmpd="sng" algn="ctr">
                      <a:solidFill>
                        <a:srgbClr val="3333CC"/>
                      </a:solidFill>
                      <a:prstDash val="solid"/>
                      <a:round/>
                      <a:headEnd type="none" w="med" len="med"/>
                      <a:tailEnd type="none" w="med" len="med"/>
                    </a:lnR>
                    <a:lnB w="12700" cap="flat" cmpd="sng" algn="ctr">
                      <a:solidFill>
                        <a:srgbClr val="3333CC"/>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8212417"/>
      </p:ext>
    </p:extLst>
  </p:cSld>
  <p:clrMapOvr>
    <a:masterClrMapping/>
  </p:clrMapOvr>
  <p:transition spd="med">
    <p:randomBar/>
  </p:transition>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441</a:t>
            </a:fld>
            <a:endParaRPr lang="fr-FR" dirty="0"/>
          </a:p>
        </p:txBody>
      </p:sp>
      <p:sp>
        <p:nvSpPr>
          <p:cNvPr id="4" name="Rectangle 10"/>
          <p:cNvSpPr txBox="1">
            <a:spLocks noChangeArrowheads="1"/>
          </p:cNvSpPr>
          <p:nvPr/>
        </p:nvSpPr>
        <p:spPr>
          <a:xfrm>
            <a:off x="1907705" y="332655"/>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6"/>
          <p:cNvSpPr txBox="1">
            <a:spLocks noChangeArrowheads="1"/>
          </p:cNvSpPr>
          <p:nvPr/>
        </p:nvSpPr>
        <p:spPr bwMode="auto">
          <a:xfrm>
            <a:off x="827584" y="1153922"/>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6" name="AutoShape 8"/>
          <p:cNvSpPr>
            <a:spLocks noChangeArrowheads="1"/>
          </p:cNvSpPr>
          <p:nvPr/>
        </p:nvSpPr>
        <p:spPr bwMode="auto">
          <a:xfrm rot="5400000">
            <a:off x="4823619" y="1174750"/>
            <a:ext cx="360362" cy="360363"/>
          </a:xfrm>
          <a:prstGeom prst="triangle">
            <a:avLst>
              <a:gd name="adj" fmla="val 50000"/>
            </a:avLst>
          </a:prstGeom>
          <a:solidFill>
            <a:schemeClr val="accent2"/>
          </a:solidFill>
          <a:ln w="9525">
            <a:solidFill>
              <a:srgbClr val="3333CC"/>
            </a:solidFill>
            <a:miter lim="800000"/>
            <a:headEnd/>
            <a:tailEnd/>
          </a:ln>
          <a:effectLst/>
        </p:spPr>
        <p:txBody>
          <a:bodyPr wrap="none" anchor="ctr"/>
          <a:lstStyle/>
          <a:p>
            <a:endParaRPr lang="fr-FR"/>
          </a:p>
        </p:txBody>
      </p:sp>
      <p:sp>
        <p:nvSpPr>
          <p:cNvPr id="7" name="Text Box 7"/>
          <p:cNvSpPr txBox="1">
            <a:spLocks noChangeArrowheads="1"/>
          </p:cNvSpPr>
          <p:nvPr/>
        </p:nvSpPr>
        <p:spPr bwMode="auto">
          <a:xfrm>
            <a:off x="5364163" y="1039092"/>
            <a:ext cx="3529012"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Des différents canaux de distribution</a:t>
            </a:r>
          </a:p>
        </p:txBody>
      </p:sp>
      <p:sp>
        <p:nvSpPr>
          <p:cNvPr id="8" name="Espace réservé du contenu 2"/>
          <p:cNvSpPr txBox="1">
            <a:spLocks/>
          </p:cNvSpPr>
          <p:nvPr/>
        </p:nvSpPr>
        <p:spPr>
          <a:xfrm>
            <a:off x="281415" y="1890395"/>
            <a:ext cx="8568952" cy="427490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800" b="1" dirty="0">
                <a:solidFill>
                  <a:schemeClr val="accent6">
                    <a:lumMod val="75000"/>
                  </a:schemeClr>
                </a:solidFill>
                <a:latin typeface="Arial" panose="020B0604020202020204" pitchFamily="34" charset="0"/>
                <a:cs typeface="Arial" panose="020B0604020202020204" pitchFamily="34" charset="0"/>
              </a:rPr>
              <a:t>Les différents types d’intermédiaires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algn="just"/>
            <a:r>
              <a:rPr lang="fr-FR" sz="1800" dirty="0">
                <a:solidFill>
                  <a:schemeClr val="accent6">
                    <a:lumMod val="75000"/>
                  </a:schemeClr>
                </a:solidFill>
                <a:latin typeface="Arial" panose="020B0604020202020204" pitchFamily="34" charset="0"/>
                <a:cs typeface="Arial" panose="020B0604020202020204" pitchFamily="34" charset="0"/>
              </a:rPr>
              <a:t>Le </a:t>
            </a:r>
            <a:r>
              <a:rPr lang="fr-FR" sz="1800" b="1" dirty="0">
                <a:solidFill>
                  <a:schemeClr val="accent6">
                    <a:lumMod val="75000"/>
                  </a:schemeClr>
                </a:solidFill>
                <a:latin typeface="Arial" panose="020B0604020202020204" pitchFamily="34" charset="0"/>
                <a:cs typeface="Arial" panose="020B0604020202020204" pitchFamily="34" charset="0"/>
              </a:rPr>
              <a:t>grossiste</a:t>
            </a:r>
            <a:r>
              <a:rPr lang="fr-FR" sz="1800" dirty="0">
                <a:solidFill>
                  <a:schemeClr val="accent6">
                    <a:lumMod val="75000"/>
                  </a:schemeClr>
                </a:solidFill>
                <a:latin typeface="Arial" panose="020B0604020202020204" pitchFamily="34" charset="0"/>
                <a:cs typeface="Arial" panose="020B0604020202020204" pitchFamily="34" charset="0"/>
              </a:rPr>
              <a:t> : entreprise servant d’</a:t>
            </a:r>
            <a:r>
              <a:rPr lang="fr-FR" sz="1800" b="1" dirty="0">
                <a:solidFill>
                  <a:schemeClr val="accent6">
                    <a:lumMod val="75000"/>
                  </a:schemeClr>
                </a:solidFill>
                <a:latin typeface="Arial" panose="020B0604020202020204" pitchFamily="34" charset="0"/>
                <a:cs typeface="Arial" panose="020B0604020202020204" pitchFamily="34" charset="0"/>
              </a:rPr>
              <a:t>intermédiaire </a:t>
            </a:r>
            <a:r>
              <a:rPr lang="fr-FR" sz="1800" dirty="0">
                <a:solidFill>
                  <a:schemeClr val="accent6">
                    <a:lumMod val="75000"/>
                  </a:schemeClr>
                </a:solidFill>
                <a:latin typeface="Arial" panose="020B0604020202020204" pitchFamily="34" charset="0"/>
                <a:cs typeface="Arial" panose="020B0604020202020204" pitchFamily="34" charset="0"/>
              </a:rPr>
              <a:t>entre le producteur et le détaillant. Il achète et vend des biens exclusivement à d’autres entreprises.</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algn="just"/>
            <a:r>
              <a:rPr lang="fr-FR" sz="1800" dirty="0">
                <a:solidFill>
                  <a:schemeClr val="accent6">
                    <a:lumMod val="75000"/>
                  </a:schemeClr>
                </a:solidFill>
                <a:latin typeface="Arial" panose="020B0604020202020204" pitchFamily="34" charset="0"/>
                <a:cs typeface="Arial" panose="020B0604020202020204" pitchFamily="34" charset="0"/>
              </a:rPr>
              <a:t>La </a:t>
            </a:r>
            <a:r>
              <a:rPr lang="fr-FR" sz="1800" b="1" dirty="0">
                <a:solidFill>
                  <a:schemeClr val="accent6">
                    <a:lumMod val="75000"/>
                  </a:schemeClr>
                </a:solidFill>
                <a:latin typeface="Arial" panose="020B0604020202020204" pitchFamily="34" charset="0"/>
                <a:cs typeface="Arial" panose="020B0604020202020204" pitchFamily="34" charset="0"/>
              </a:rPr>
              <a:t>centrale d’achat</a:t>
            </a:r>
            <a:r>
              <a:rPr lang="fr-FR" sz="1800" dirty="0">
                <a:solidFill>
                  <a:schemeClr val="accent6">
                    <a:lumMod val="75000"/>
                  </a:schemeClr>
                </a:solidFill>
                <a:latin typeface="Arial" panose="020B0604020202020204" pitchFamily="34" charset="0"/>
                <a:cs typeface="Arial" panose="020B0604020202020204" pitchFamily="34" charset="0"/>
              </a:rPr>
              <a:t> : structure </a:t>
            </a:r>
            <a:r>
              <a:rPr lang="fr-FR" sz="1800" b="1" dirty="0">
                <a:solidFill>
                  <a:schemeClr val="accent6">
                    <a:lumMod val="75000"/>
                  </a:schemeClr>
                </a:solidFill>
                <a:latin typeface="Arial" panose="020B0604020202020204" pitchFamily="34" charset="0"/>
                <a:cs typeface="Arial" panose="020B0604020202020204" pitchFamily="34" charset="0"/>
              </a:rPr>
              <a:t>gérant les achats d’un ensemble </a:t>
            </a:r>
            <a:r>
              <a:rPr lang="fr-FR" sz="1800" dirty="0">
                <a:solidFill>
                  <a:schemeClr val="accent6">
                    <a:lumMod val="75000"/>
                  </a:schemeClr>
                </a:solidFill>
                <a:latin typeface="Arial" panose="020B0604020202020204" pitchFamily="34" charset="0"/>
                <a:cs typeface="Arial" panose="020B0604020202020204" pitchFamily="34" charset="0"/>
              </a:rPr>
              <a:t>de détaillants et de grossistes. L’objectif essentiel de la centrale d’achat est d’obtenir de </a:t>
            </a:r>
            <a:r>
              <a:rPr lang="fr-FR" sz="1800" b="1" dirty="0">
                <a:solidFill>
                  <a:schemeClr val="accent6">
                    <a:lumMod val="75000"/>
                  </a:schemeClr>
                </a:solidFill>
                <a:latin typeface="Arial" panose="020B0604020202020204" pitchFamily="34" charset="0"/>
                <a:cs typeface="Arial" panose="020B0604020202020204" pitchFamily="34" charset="0"/>
              </a:rPr>
              <a:t>meilleures conditions commerciales </a:t>
            </a:r>
            <a:r>
              <a:rPr lang="fr-FR" sz="1800" dirty="0">
                <a:solidFill>
                  <a:schemeClr val="accent6">
                    <a:lumMod val="75000"/>
                  </a:schemeClr>
                </a:solidFill>
                <a:latin typeface="Arial" panose="020B0604020202020204" pitchFamily="34" charset="0"/>
                <a:cs typeface="Arial" panose="020B0604020202020204" pitchFamily="34" charset="0"/>
              </a:rPr>
              <a:t>grâce aux </a:t>
            </a:r>
            <a:r>
              <a:rPr lang="fr-FR" sz="1800" b="1" dirty="0">
                <a:solidFill>
                  <a:schemeClr val="accent6">
                    <a:lumMod val="75000"/>
                  </a:schemeClr>
                </a:solidFill>
                <a:latin typeface="Arial" panose="020B0604020202020204" pitchFamily="34" charset="0"/>
                <a:cs typeface="Arial" panose="020B0604020202020204" pitchFamily="34" charset="0"/>
              </a:rPr>
              <a:t>volumes</a:t>
            </a:r>
            <a:r>
              <a:rPr lang="fr-FR" sz="1800" dirty="0">
                <a:solidFill>
                  <a:schemeClr val="accent6">
                    <a:lumMod val="75000"/>
                  </a:schemeClr>
                </a:solidFill>
                <a:latin typeface="Arial" panose="020B0604020202020204" pitchFamily="34" charset="0"/>
                <a:cs typeface="Arial" panose="020B0604020202020204" pitchFamily="34" charset="0"/>
              </a:rPr>
              <a:t> obtenus par le regroupement des achats.</a:t>
            </a: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 </a:t>
            </a:r>
          </a:p>
          <a:p>
            <a:pPr algn="just"/>
            <a:r>
              <a:rPr lang="fr-FR" sz="1800" dirty="0">
                <a:solidFill>
                  <a:schemeClr val="accent6">
                    <a:lumMod val="75000"/>
                  </a:schemeClr>
                </a:solidFill>
                <a:latin typeface="Arial" panose="020B0604020202020204" pitchFamily="34" charset="0"/>
                <a:cs typeface="Arial" panose="020B0604020202020204" pitchFamily="34" charset="0"/>
              </a:rPr>
              <a:t>Le </a:t>
            </a:r>
            <a:r>
              <a:rPr lang="fr-FR" sz="1800" b="1" dirty="0">
                <a:solidFill>
                  <a:schemeClr val="accent6">
                    <a:lumMod val="75000"/>
                  </a:schemeClr>
                </a:solidFill>
                <a:latin typeface="Arial" panose="020B0604020202020204" pitchFamily="34" charset="0"/>
                <a:cs typeface="Arial" panose="020B0604020202020204" pitchFamily="34" charset="0"/>
              </a:rPr>
              <a:t>détaillant</a:t>
            </a:r>
            <a:r>
              <a:rPr lang="fr-FR" sz="1800" dirty="0">
                <a:solidFill>
                  <a:schemeClr val="accent6">
                    <a:lumMod val="75000"/>
                  </a:schemeClr>
                </a:solidFill>
                <a:latin typeface="Arial" panose="020B0604020202020204" pitchFamily="34" charset="0"/>
                <a:cs typeface="Arial" panose="020B0604020202020204" pitchFamily="34" charset="0"/>
              </a:rPr>
              <a:t> : commerçant qui pratique la </a:t>
            </a:r>
            <a:r>
              <a:rPr lang="fr-FR" sz="1800" b="1" dirty="0">
                <a:solidFill>
                  <a:schemeClr val="accent6">
                    <a:lumMod val="75000"/>
                  </a:schemeClr>
                </a:solidFill>
                <a:latin typeface="Arial" panose="020B0604020202020204" pitchFamily="34" charset="0"/>
                <a:cs typeface="Arial" panose="020B0604020202020204" pitchFamily="34" charset="0"/>
              </a:rPr>
              <a:t>vente au détail</a:t>
            </a:r>
            <a:r>
              <a:rPr lang="fr-FR" sz="1800" dirty="0">
                <a:solidFill>
                  <a:schemeClr val="accent6">
                    <a:lumMod val="75000"/>
                  </a:schemeClr>
                </a:solidFill>
                <a:latin typeface="Arial" panose="020B0604020202020204" pitchFamily="34" charset="0"/>
                <a:cs typeface="Arial" panose="020B0604020202020204" pitchFamily="34" charset="0"/>
              </a:rPr>
              <a:t>. Il achète les produits auprès d'un producteur, soit directement ou par l'intermédiaire d'un grossiste puis revend la marchandise à l'</a:t>
            </a:r>
            <a:r>
              <a:rPr lang="fr-FR" sz="1800" b="1" dirty="0">
                <a:solidFill>
                  <a:schemeClr val="accent6">
                    <a:lumMod val="75000"/>
                  </a:schemeClr>
                </a:solidFill>
                <a:latin typeface="Arial" panose="020B0604020202020204" pitchFamily="34" charset="0"/>
                <a:cs typeface="Arial" panose="020B0604020202020204" pitchFamily="34" charset="0"/>
              </a:rPr>
              <a:t>unité </a:t>
            </a:r>
            <a:r>
              <a:rPr lang="fr-FR" sz="1800" dirty="0">
                <a:solidFill>
                  <a:schemeClr val="accent6">
                    <a:lumMod val="75000"/>
                  </a:schemeClr>
                </a:solidFill>
                <a:latin typeface="Arial" panose="020B0604020202020204" pitchFamily="34" charset="0"/>
                <a:cs typeface="Arial" panose="020B0604020202020204" pitchFamily="34" charset="0"/>
              </a:rPr>
              <a:t>ou par </a:t>
            </a:r>
            <a:r>
              <a:rPr lang="fr-FR" sz="1800" b="1" dirty="0">
                <a:solidFill>
                  <a:schemeClr val="accent6">
                    <a:lumMod val="75000"/>
                  </a:schemeClr>
                </a:solidFill>
                <a:latin typeface="Arial" panose="020B0604020202020204" pitchFamily="34" charset="0"/>
                <a:cs typeface="Arial" panose="020B0604020202020204" pitchFamily="34" charset="0"/>
              </a:rPr>
              <a:t>petite quantité </a:t>
            </a:r>
            <a:r>
              <a:rPr lang="fr-FR" sz="1800" dirty="0">
                <a:solidFill>
                  <a:schemeClr val="accent6">
                    <a:lumMod val="75000"/>
                  </a:schemeClr>
                </a:solidFill>
                <a:latin typeface="Arial" panose="020B0604020202020204" pitchFamily="34" charset="0"/>
                <a:cs typeface="Arial" panose="020B0604020202020204" pitchFamily="34" charset="0"/>
              </a:rPr>
              <a:t>au client final.</a:t>
            </a:r>
          </a:p>
          <a:p>
            <a:pPr marL="0" indent="0">
              <a:buNone/>
            </a:pPr>
            <a:endParaRPr lang="fr-FR" sz="2000" dirty="0"/>
          </a:p>
        </p:txBody>
      </p:sp>
    </p:spTree>
    <p:extLst>
      <p:ext uri="{BB962C8B-B14F-4D97-AF65-F5344CB8AC3E}">
        <p14:creationId xmlns:p14="http://schemas.microsoft.com/office/powerpoint/2010/main" val="1612402255"/>
      </p:ext>
    </p:extLst>
  </p:cSld>
  <p:clrMapOvr>
    <a:masterClrMapping/>
  </p:clrMapOvr>
  <p:transition spd="med">
    <p:randomBar/>
  </p:transition>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442</a:t>
            </a:fld>
            <a:endParaRPr lang="fr-FR" dirty="0"/>
          </a:p>
        </p:txBody>
      </p:sp>
      <p:pic>
        <p:nvPicPr>
          <p:cNvPr id="544770" name="Picture 2" descr="C:\Users\BLUEOFFICE\Desktop\15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96752"/>
            <a:ext cx="5207860" cy="426288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4" name="Image 3"/>
          <p:cNvPicPr>
            <a:picLocks noChangeAspect="1"/>
          </p:cNvPicPr>
          <p:nvPr/>
        </p:nvPicPr>
        <p:blipFill>
          <a:blip r:embed="rId3"/>
          <a:stretch>
            <a:fillRect/>
          </a:stretch>
        </p:blipFill>
        <p:spPr>
          <a:xfrm>
            <a:off x="251520" y="4143235"/>
            <a:ext cx="2088232" cy="1936597"/>
          </a:xfrm>
          <a:prstGeom prst="rect">
            <a:avLst/>
          </a:prstGeom>
          <a:ln>
            <a:solidFill>
              <a:srgbClr val="3333CC"/>
            </a:solidFill>
          </a:ln>
        </p:spPr>
      </p:pic>
      <p:pic>
        <p:nvPicPr>
          <p:cNvPr id="5" name="Picture 2" descr="Afficher l'image d'origi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8459" y="170383"/>
            <a:ext cx="2429483" cy="161637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6" name="Picture 2" descr="Afficher l'image d'orig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87463" y="2130645"/>
            <a:ext cx="3193461" cy="2395097"/>
          </a:xfrm>
          <a:prstGeom prst="rect">
            <a:avLst/>
          </a:prstGeom>
          <a:noFill/>
          <a:extLst>
            <a:ext uri="{909E8E84-426E-40DD-AFC4-6F175D3DCCD1}">
              <a14:hiddenFill xmlns:a14="http://schemas.microsoft.com/office/drawing/2010/main">
                <a:solidFill>
                  <a:srgbClr val="FFFFFF"/>
                </a:solidFill>
              </a14:hiddenFill>
            </a:ext>
          </a:extLst>
        </p:spPr>
      </p:pic>
      <p:pic>
        <p:nvPicPr>
          <p:cNvPr id="556034" name="Picture 2" descr="C:\Users\BLUEOFFICE\Desktop\44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13732" y="4714044"/>
            <a:ext cx="1529824" cy="113124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5" name="Picture 3" descr="C:\Users\BLUEOFFICE\Desktop\analyse-marketing-de-cocacola-12-638.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2500" y="170383"/>
            <a:ext cx="3648040" cy="205273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6" name="Picture 4" descr="C:\Users\BLUEOFFICE\Desktop\index.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21878" y="5098020"/>
            <a:ext cx="2375560" cy="144348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7" name="Picture 5" descr="C:\Users\BLUEOFFICE\Desktop\news_20131219124720.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452320" y="4885320"/>
            <a:ext cx="1204497" cy="165618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240078"/>
      </p:ext>
    </p:extLst>
  </p:cSld>
  <p:clrMapOvr>
    <a:masterClrMapping/>
  </p:clrMapOvr>
  <p:transition spd="med">
    <p:randomBa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Espace réservé du numéro de diapositive 5"/>
          <p:cNvSpPr>
            <a:spLocks noGrp="1"/>
          </p:cNvSpPr>
          <p:nvPr>
            <p:ph type="sldNum" sz="quarter" idx="4"/>
          </p:nvPr>
        </p:nvSpPr>
        <p:spPr>
          <a:xfrm>
            <a:off x="8604448" y="6597352"/>
            <a:ext cx="539552" cy="287636"/>
          </a:xfrm>
        </p:spPr>
        <p:txBody>
          <a:bodyPr/>
          <a:lstStyle/>
          <a:p>
            <a:fld id="{94BB6149-E94B-40EE-99F7-0A2B35F0C2DB}" type="slidenum">
              <a:rPr lang="fr-FR"/>
              <a:pPr/>
              <a:t>443</a:t>
            </a:fld>
            <a:endParaRPr lang="fr-FR" dirty="0"/>
          </a:p>
        </p:txBody>
      </p:sp>
      <p:sp>
        <p:nvSpPr>
          <p:cNvPr id="148482" name="Text Box 2"/>
          <p:cNvSpPr txBox="1">
            <a:spLocks noChangeArrowheads="1"/>
          </p:cNvSpPr>
          <p:nvPr/>
        </p:nvSpPr>
        <p:spPr bwMode="auto">
          <a:xfrm>
            <a:off x="971550" y="1373188"/>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8483" name="Text Box 3"/>
          <p:cNvSpPr txBox="1">
            <a:spLocks noChangeArrowheads="1"/>
          </p:cNvSpPr>
          <p:nvPr/>
        </p:nvSpPr>
        <p:spPr bwMode="auto">
          <a:xfrm>
            <a:off x="5364163" y="1316038"/>
            <a:ext cx="3529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Une typologie</a:t>
            </a:r>
          </a:p>
        </p:txBody>
      </p:sp>
      <p:sp>
        <p:nvSpPr>
          <p:cNvPr id="148484" name="AutoShape 4"/>
          <p:cNvSpPr>
            <a:spLocks noChangeArrowheads="1"/>
          </p:cNvSpPr>
          <p:nvPr/>
        </p:nvSpPr>
        <p:spPr bwMode="auto">
          <a:xfrm rot="5400000">
            <a:off x="5003801" y="1392237"/>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8486" name="Text Box 6"/>
          <p:cNvSpPr txBox="1">
            <a:spLocks noChangeArrowheads="1"/>
          </p:cNvSpPr>
          <p:nvPr/>
        </p:nvSpPr>
        <p:spPr bwMode="auto">
          <a:xfrm>
            <a:off x="323850" y="2060575"/>
            <a:ext cx="2592388" cy="396875"/>
          </a:xfrm>
          <a:prstGeom prst="rect">
            <a:avLst/>
          </a:prstGeom>
          <a:solidFill>
            <a:srgbClr val="000066"/>
          </a:solidFill>
          <a:ln w="9525">
            <a:noFill/>
            <a:miter lim="800000"/>
            <a:headEnd/>
            <a:tailEnd/>
          </a:ln>
          <a:effectLst/>
        </p:spPr>
        <p:txBody>
          <a:bodyPr>
            <a:spAutoFit/>
          </a:bodyPr>
          <a:lstStyle/>
          <a:p>
            <a:pPr algn="ctr">
              <a:spcBef>
                <a:spcPct val="50000"/>
              </a:spcBef>
            </a:pPr>
            <a:r>
              <a:rPr lang="fr-FR" sz="2000">
                <a:solidFill>
                  <a:schemeClr val="bg1"/>
                </a:solidFill>
              </a:rPr>
              <a:t>Intensive</a:t>
            </a:r>
          </a:p>
        </p:txBody>
      </p:sp>
      <p:sp>
        <p:nvSpPr>
          <p:cNvPr id="148498" name="Text Box 18"/>
          <p:cNvSpPr txBox="1">
            <a:spLocks noChangeArrowheads="1"/>
          </p:cNvSpPr>
          <p:nvPr/>
        </p:nvSpPr>
        <p:spPr bwMode="auto">
          <a:xfrm>
            <a:off x="6227763" y="2060575"/>
            <a:ext cx="2592387" cy="396875"/>
          </a:xfrm>
          <a:prstGeom prst="rect">
            <a:avLst/>
          </a:prstGeom>
          <a:solidFill>
            <a:srgbClr val="000066"/>
          </a:solidFill>
          <a:ln w="9525">
            <a:noFill/>
            <a:miter lim="800000"/>
            <a:headEnd/>
            <a:tailEnd/>
          </a:ln>
          <a:effectLst/>
        </p:spPr>
        <p:txBody>
          <a:bodyPr>
            <a:spAutoFit/>
          </a:bodyPr>
          <a:lstStyle/>
          <a:p>
            <a:pPr algn="ctr">
              <a:spcBef>
                <a:spcPct val="50000"/>
              </a:spcBef>
            </a:pPr>
            <a:r>
              <a:rPr lang="fr-FR" sz="2000">
                <a:solidFill>
                  <a:schemeClr val="bg1"/>
                </a:solidFill>
              </a:rPr>
              <a:t>Exclusive</a:t>
            </a:r>
          </a:p>
        </p:txBody>
      </p:sp>
      <p:sp>
        <p:nvSpPr>
          <p:cNvPr id="148499" name="Text Box 19"/>
          <p:cNvSpPr txBox="1">
            <a:spLocks noChangeArrowheads="1"/>
          </p:cNvSpPr>
          <p:nvPr/>
        </p:nvSpPr>
        <p:spPr bwMode="auto">
          <a:xfrm>
            <a:off x="3276600" y="2060575"/>
            <a:ext cx="2592388" cy="396875"/>
          </a:xfrm>
          <a:prstGeom prst="rect">
            <a:avLst/>
          </a:prstGeom>
          <a:solidFill>
            <a:srgbClr val="000066"/>
          </a:solidFill>
          <a:ln w="9525">
            <a:noFill/>
            <a:miter lim="800000"/>
            <a:headEnd/>
            <a:tailEnd/>
          </a:ln>
          <a:effectLst/>
        </p:spPr>
        <p:txBody>
          <a:bodyPr>
            <a:spAutoFit/>
          </a:bodyPr>
          <a:lstStyle/>
          <a:p>
            <a:pPr algn="ctr">
              <a:spcBef>
                <a:spcPct val="50000"/>
              </a:spcBef>
            </a:pPr>
            <a:r>
              <a:rPr lang="fr-FR" sz="2000">
                <a:solidFill>
                  <a:schemeClr val="bg1"/>
                </a:solidFill>
              </a:rPr>
              <a:t>Sélective</a:t>
            </a:r>
          </a:p>
        </p:txBody>
      </p:sp>
      <p:sp>
        <p:nvSpPr>
          <p:cNvPr id="148500" name="Text Box 20"/>
          <p:cNvSpPr txBox="1">
            <a:spLocks noChangeArrowheads="1"/>
          </p:cNvSpPr>
          <p:nvPr/>
        </p:nvSpPr>
        <p:spPr bwMode="auto">
          <a:xfrm>
            <a:off x="323850" y="2635250"/>
            <a:ext cx="2592388" cy="915988"/>
          </a:xfrm>
          <a:prstGeom prst="rect">
            <a:avLst/>
          </a:prstGeom>
          <a:solidFill>
            <a:schemeClr val="accent1"/>
          </a:solidFill>
          <a:ln w="12700">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Recherche du plus </a:t>
            </a:r>
            <a:r>
              <a:rPr lang="fr-FR" sz="1800" b="1" dirty="0">
                <a:solidFill>
                  <a:schemeClr val="accent6">
                    <a:lumMod val="75000"/>
                  </a:schemeClr>
                </a:solidFill>
              </a:rPr>
              <a:t>grand nombre </a:t>
            </a:r>
            <a:r>
              <a:rPr lang="fr-FR" sz="1800" dirty="0">
                <a:solidFill>
                  <a:schemeClr val="accent6">
                    <a:lumMod val="75000"/>
                  </a:schemeClr>
                </a:solidFill>
              </a:rPr>
              <a:t>de points de vente. </a:t>
            </a:r>
          </a:p>
        </p:txBody>
      </p:sp>
      <p:sp>
        <p:nvSpPr>
          <p:cNvPr id="148501" name="Text Box 21"/>
          <p:cNvSpPr txBox="1">
            <a:spLocks noChangeArrowheads="1"/>
          </p:cNvSpPr>
          <p:nvPr/>
        </p:nvSpPr>
        <p:spPr bwMode="auto">
          <a:xfrm>
            <a:off x="323850" y="4579938"/>
            <a:ext cx="2592388" cy="654050"/>
          </a:xfrm>
          <a:prstGeom prst="rect">
            <a:avLst/>
          </a:prstGeom>
          <a:noFill/>
          <a:ln w="12700">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Niveau de contrôle faible</a:t>
            </a:r>
          </a:p>
        </p:txBody>
      </p:sp>
      <p:sp>
        <p:nvSpPr>
          <p:cNvPr id="148502" name="Text Box 22"/>
          <p:cNvSpPr txBox="1">
            <a:spLocks noChangeArrowheads="1"/>
          </p:cNvSpPr>
          <p:nvPr/>
        </p:nvSpPr>
        <p:spPr bwMode="auto">
          <a:xfrm>
            <a:off x="3276600" y="2635250"/>
            <a:ext cx="2592388" cy="915988"/>
          </a:xfrm>
          <a:prstGeom prst="rect">
            <a:avLst/>
          </a:prstGeom>
          <a:solidFill>
            <a:schemeClr val="accent1"/>
          </a:solidFill>
          <a:ln w="12700" algn="ctr">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Sélection </a:t>
            </a:r>
            <a:r>
              <a:rPr lang="fr-FR" sz="1800" b="1" dirty="0">
                <a:solidFill>
                  <a:schemeClr val="accent6">
                    <a:lumMod val="75000"/>
                  </a:schemeClr>
                </a:solidFill>
              </a:rPr>
              <a:t>qualitative</a:t>
            </a:r>
            <a:r>
              <a:rPr lang="fr-FR" sz="1800" dirty="0">
                <a:solidFill>
                  <a:schemeClr val="accent6">
                    <a:lumMod val="75000"/>
                  </a:schemeClr>
                </a:solidFill>
              </a:rPr>
              <a:t> des distributeurs parmi ceux disponibles</a:t>
            </a:r>
            <a:r>
              <a:rPr lang="fr-FR" sz="1800" dirty="0"/>
              <a:t>. </a:t>
            </a:r>
          </a:p>
        </p:txBody>
      </p:sp>
      <p:sp>
        <p:nvSpPr>
          <p:cNvPr id="148503" name="Text Box 23"/>
          <p:cNvSpPr txBox="1">
            <a:spLocks noChangeArrowheads="1"/>
          </p:cNvSpPr>
          <p:nvPr/>
        </p:nvSpPr>
        <p:spPr bwMode="auto">
          <a:xfrm>
            <a:off x="323850" y="3787775"/>
            <a:ext cx="2592388" cy="654050"/>
          </a:xfrm>
          <a:prstGeom prst="rect">
            <a:avLst/>
          </a:prstGeom>
          <a:noFill/>
          <a:ln w="12700">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Couverture du marché élevée</a:t>
            </a:r>
          </a:p>
        </p:txBody>
      </p:sp>
      <p:sp>
        <p:nvSpPr>
          <p:cNvPr id="148504" name="Text Box 24"/>
          <p:cNvSpPr txBox="1">
            <a:spLocks noChangeArrowheads="1"/>
          </p:cNvSpPr>
          <p:nvPr/>
        </p:nvSpPr>
        <p:spPr bwMode="auto">
          <a:xfrm>
            <a:off x="3276600" y="3787775"/>
            <a:ext cx="2592388" cy="379413"/>
          </a:xfrm>
          <a:prstGeom prst="rect">
            <a:avLst/>
          </a:prstGeom>
          <a:noFill/>
          <a:ln w="12700">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Couverture plus réduite </a:t>
            </a:r>
          </a:p>
        </p:txBody>
      </p:sp>
      <p:sp>
        <p:nvSpPr>
          <p:cNvPr id="148505" name="Text Box 25"/>
          <p:cNvSpPr txBox="1">
            <a:spLocks noChangeArrowheads="1"/>
          </p:cNvSpPr>
          <p:nvPr/>
        </p:nvSpPr>
        <p:spPr bwMode="auto">
          <a:xfrm>
            <a:off x="323850" y="5661025"/>
            <a:ext cx="2592388" cy="654050"/>
          </a:xfrm>
          <a:prstGeom prst="rect">
            <a:avLst/>
          </a:prstGeom>
          <a:solidFill>
            <a:srgbClr val="333399"/>
          </a:solidFill>
          <a:ln w="12700">
            <a:solidFill>
              <a:schemeClr val="bg1"/>
            </a:solidFill>
            <a:miter lim="800000"/>
            <a:headEnd/>
            <a:tailEnd/>
          </a:ln>
          <a:effectLst/>
        </p:spPr>
        <p:txBody>
          <a:bodyPr>
            <a:spAutoFit/>
          </a:bodyPr>
          <a:lstStyle/>
          <a:p>
            <a:pPr algn="ctr">
              <a:spcBef>
                <a:spcPct val="50000"/>
              </a:spcBef>
            </a:pPr>
            <a:r>
              <a:rPr lang="fr-FR" sz="1800" dirty="0">
                <a:solidFill>
                  <a:schemeClr val="bg1"/>
                </a:solidFill>
              </a:rPr>
              <a:t>Recherche de </a:t>
            </a:r>
            <a:r>
              <a:rPr lang="fr-FR" sz="1800" b="1" dirty="0">
                <a:solidFill>
                  <a:schemeClr val="bg1"/>
                </a:solidFill>
              </a:rPr>
              <a:t>volume</a:t>
            </a:r>
            <a:r>
              <a:rPr lang="fr-FR" sz="1800" dirty="0">
                <a:solidFill>
                  <a:schemeClr val="bg1"/>
                </a:solidFill>
              </a:rPr>
              <a:t> et de </a:t>
            </a:r>
            <a:r>
              <a:rPr lang="fr-FR" sz="1800" b="1" dirty="0">
                <a:solidFill>
                  <a:schemeClr val="bg1"/>
                </a:solidFill>
              </a:rPr>
              <a:t>notoriété</a:t>
            </a:r>
          </a:p>
        </p:txBody>
      </p:sp>
      <p:sp>
        <p:nvSpPr>
          <p:cNvPr id="148506" name="Text Box 26"/>
          <p:cNvSpPr txBox="1">
            <a:spLocks noChangeArrowheads="1"/>
          </p:cNvSpPr>
          <p:nvPr/>
        </p:nvSpPr>
        <p:spPr bwMode="auto">
          <a:xfrm>
            <a:off x="3276600" y="4579938"/>
            <a:ext cx="2592388" cy="928687"/>
          </a:xfrm>
          <a:prstGeom prst="rect">
            <a:avLst/>
          </a:prstGeom>
          <a:noFill/>
          <a:ln w="12700" algn="ctr">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Niveau de contrôle moyen mais meilleure coopération</a:t>
            </a:r>
          </a:p>
        </p:txBody>
      </p:sp>
      <p:sp>
        <p:nvSpPr>
          <p:cNvPr id="148507" name="Text Box 27"/>
          <p:cNvSpPr txBox="1">
            <a:spLocks noChangeArrowheads="1"/>
          </p:cNvSpPr>
          <p:nvPr/>
        </p:nvSpPr>
        <p:spPr bwMode="auto">
          <a:xfrm>
            <a:off x="3276600" y="5661025"/>
            <a:ext cx="2592388" cy="654050"/>
          </a:xfrm>
          <a:prstGeom prst="rect">
            <a:avLst/>
          </a:prstGeom>
          <a:solidFill>
            <a:srgbClr val="333399"/>
          </a:solidFill>
          <a:ln w="12700">
            <a:solidFill>
              <a:schemeClr val="bg1"/>
            </a:solidFill>
            <a:miter lim="800000"/>
            <a:headEnd/>
            <a:tailEnd/>
          </a:ln>
          <a:effectLst/>
        </p:spPr>
        <p:txBody>
          <a:bodyPr>
            <a:spAutoFit/>
          </a:bodyPr>
          <a:lstStyle/>
          <a:p>
            <a:pPr algn="ctr">
              <a:spcBef>
                <a:spcPct val="50000"/>
              </a:spcBef>
            </a:pPr>
            <a:r>
              <a:rPr lang="fr-FR" sz="1800" dirty="0">
                <a:solidFill>
                  <a:schemeClr val="bg1"/>
                </a:solidFill>
              </a:rPr>
              <a:t>Recherche d’</a:t>
            </a:r>
            <a:r>
              <a:rPr lang="fr-FR" sz="1800" b="1" dirty="0">
                <a:solidFill>
                  <a:schemeClr val="bg1"/>
                </a:solidFill>
              </a:rPr>
              <a:t>image </a:t>
            </a:r>
            <a:r>
              <a:rPr lang="fr-FR" sz="1800" dirty="0">
                <a:solidFill>
                  <a:schemeClr val="bg1"/>
                </a:solidFill>
              </a:rPr>
              <a:t>et de </a:t>
            </a:r>
            <a:r>
              <a:rPr lang="fr-FR" sz="1800" b="1" dirty="0">
                <a:solidFill>
                  <a:schemeClr val="bg1"/>
                </a:solidFill>
              </a:rPr>
              <a:t>marge</a:t>
            </a:r>
          </a:p>
        </p:txBody>
      </p:sp>
      <p:sp>
        <p:nvSpPr>
          <p:cNvPr id="148508" name="Text Box 28"/>
          <p:cNvSpPr txBox="1">
            <a:spLocks noChangeArrowheads="1"/>
          </p:cNvSpPr>
          <p:nvPr/>
        </p:nvSpPr>
        <p:spPr bwMode="auto">
          <a:xfrm>
            <a:off x="6227763" y="2635250"/>
            <a:ext cx="2592387" cy="915988"/>
          </a:xfrm>
          <a:prstGeom prst="rect">
            <a:avLst/>
          </a:prstGeom>
          <a:solidFill>
            <a:schemeClr val="accent1"/>
          </a:solidFill>
          <a:ln w="12700" algn="ctr">
            <a:solidFill>
              <a:srgbClr val="3333CC"/>
            </a:solidFill>
            <a:miter lim="800000"/>
            <a:headEnd/>
            <a:tailEnd/>
          </a:ln>
          <a:effectLst/>
        </p:spPr>
        <p:txBody>
          <a:bodyPr>
            <a:spAutoFit/>
          </a:bodyPr>
          <a:lstStyle/>
          <a:p>
            <a:pPr algn="ctr">
              <a:spcBef>
                <a:spcPct val="50000"/>
              </a:spcBef>
            </a:pPr>
            <a:r>
              <a:rPr lang="fr-FR" sz="1800" b="1" dirty="0">
                <a:solidFill>
                  <a:schemeClr val="accent6">
                    <a:lumMod val="75000"/>
                  </a:schemeClr>
                </a:solidFill>
              </a:rPr>
              <a:t>Limitation</a:t>
            </a:r>
            <a:r>
              <a:rPr lang="fr-FR" sz="1800" dirty="0">
                <a:solidFill>
                  <a:schemeClr val="accent6">
                    <a:lumMod val="75000"/>
                  </a:schemeClr>
                </a:solidFill>
              </a:rPr>
              <a:t> d’un seul distributeur dans une zone donnée</a:t>
            </a:r>
            <a:r>
              <a:rPr lang="fr-FR" sz="1800" dirty="0"/>
              <a:t>. </a:t>
            </a:r>
          </a:p>
        </p:txBody>
      </p:sp>
      <p:sp>
        <p:nvSpPr>
          <p:cNvPr id="148509" name="Text Box 29"/>
          <p:cNvSpPr txBox="1">
            <a:spLocks noChangeArrowheads="1"/>
          </p:cNvSpPr>
          <p:nvPr/>
        </p:nvSpPr>
        <p:spPr bwMode="auto">
          <a:xfrm>
            <a:off x="6227763" y="3787775"/>
            <a:ext cx="2592387" cy="379413"/>
          </a:xfrm>
          <a:prstGeom prst="rect">
            <a:avLst/>
          </a:prstGeom>
          <a:noFill/>
          <a:ln w="12700">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Couverture plus réduite </a:t>
            </a:r>
          </a:p>
        </p:txBody>
      </p:sp>
      <p:sp>
        <p:nvSpPr>
          <p:cNvPr id="148510" name="Text Box 30"/>
          <p:cNvSpPr txBox="1">
            <a:spLocks noChangeArrowheads="1"/>
          </p:cNvSpPr>
          <p:nvPr/>
        </p:nvSpPr>
        <p:spPr bwMode="auto">
          <a:xfrm>
            <a:off x="6227763" y="4579938"/>
            <a:ext cx="2592387" cy="654050"/>
          </a:xfrm>
          <a:prstGeom prst="rect">
            <a:avLst/>
          </a:prstGeom>
          <a:noFill/>
          <a:ln w="12700" algn="ctr">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Niveau de contrôle élevée</a:t>
            </a:r>
          </a:p>
        </p:txBody>
      </p:sp>
      <p:sp>
        <p:nvSpPr>
          <p:cNvPr id="148511" name="Text Box 31"/>
          <p:cNvSpPr txBox="1">
            <a:spLocks noChangeArrowheads="1"/>
          </p:cNvSpPr>
          <p:nvPr/>
        </p:nvSpPr>
        <p:spPr bwMode="auto">
          <a:xfrm>
            <a:off x="6227763" y="5661025"/>
            <a:ext cx="2592387" cy="654050"/>
          </a:xfrm>
          <a:prstGeom prst="rect">
            <a:avLst/>
          </a:prstGeom>
          <a:solidFill>
            <a:srgbClr val="333399"/>
          </a:solidFill>
          <a:ln w="12700">
            <a:solidFill>
              <a:schemeClr val="bg1"/>
            </a:solidFill>
            <a:miter lim="800000"/>
            <a:headEnd/>
            <a:tailEnd/>
          </a:ln>
          <a:effectLst/>
        </p:spPr>
        <p:txBody>
          <a:bodyPr>
            <a:spAutoFit/>
          </a:bodyPr>
          <a:lstStyle/>
          <a:p>
            <a:pPr algn="ctr">
              <a:spcBef>
                <a:spcPct val="50000"/>
              </a:spcBef>
            </a:pPr>
            <a:r>
              <a:rPr lang="fr-FR" sz="1800" dirty="0">
                <a:solidFill>
                  <a:schemeClr val="bg1"/>
                </a:solidFill>
              </a:rPr>
              <a:t>Recherche d’</a:t>
            </a:r>
            <a:r>
              <a:rPr lang="fr-FR" sz="1800" b="1" dirty="0">
                <a:solidFill>
                  <a:schemeClr val="bg1"/>
                </a:solidFill>
              </a:rPr>
              <a:t>image </a:t>
            </a:r>
            <a:r>
              <a:rPr lang="fr-FR" sz="1800" dirty="0">
                <a:solidFill>
                  <a:schemeClr val="bg1"/>
                </a:solidFill>
              </a:rPr>
              <a:t>et de </a:t>
            </a:r>
            <a:r>
              <a:rPr lang="fr-FR" sz="1800" b="1" dirty="0">
                <a:solidFill>
                  <a:schemeClr val="bg1"/>
                </a:solidFill>
              </a:rPr>
              <a:t>marge</a:t>
            </a:r>
          </a:p>
        </p:txBody>
      </p:sp>
      <p:sp>
        <p:nvSpPr>
          <p:cNvPr id="23" name="Rectangle 10"/>
          <p:cNvSpPr txBox="1">
            <a:spLocks noChangeArrowheads="1"/>
          </p:cNvSpPr>
          <p:nvPr/>
        </p:nvSpPr>
        <p:spPr>
          <a:xfrm>
            <a:off x="2155031" y="310470"/>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5344"/>
            <a:ext cx="539552" cy="359644"/>
          </a:xfrm>
        </p:spPr>
        <p:txBody>
          <a:bodyPr/>
          <a:lstStyle/>
          <a:p>
            <a:fld id="{C2AC79EF-C3D2-4B96-9A0A-9A7D2BECDB90}" type="slidenum">
              <a:rPr lang="fr-FR"/>
              <a:pPr/>
              <a:t>444</a:t>
            </a:fld>
            <a:endParaRPr lang="fr-FR" dirty="0"/>
          </a:p>
        </p:txBody>
      </p:sp>
      <p:sp>
        <p:nvSpPr>
          <p:cNvPr id="142338"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2339" name="Text Box 3"/>
          <p:cNvSpPr txBox="1">
            <a:spLocks noChangeArrowheads="1"/>
          </p:cNvSpPr>
          <p:nvPr/>
        </p:nvSpPr>
        <p:spPr bwMode="auto">
          <a:xfrm>
            <a:off x="5364163" y="1243013"/>
            <a:ext cx="3529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intermédiaires</a:t>
            </a:r>
          </a:p>
        </p:txBody>
      </p:sp>
      <p:sp>
        <p:nvSpPr>
          <p:cNvPr id="142340" name="AutoShape 4"/>
          <p:cNvSpPr>
            <a:spLocks noChangeArrowheads="1"/>
          </p:cNvSpPr>
          <p:nvPr/>
        </p:nvSpPr>
        <p:spPr bwMode="auto">
          <a:xfrm rot="5400000">
            <a:off x="5003801" y="13192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2342" name="Text Box 6"/>
          <p:cNvSpPr txBox="1">
            <a:spLocks noChangeArrowheads="1"/>
          </p:cNvSpPr>
          <p:nvPr/>
        </p:nvSpPr>
        <p:spPr bwMode="auto">
          <a:xfrm>
            <a:off x="584282" y="2204864"/>
            <a:ext cx="8172450" cy="4031873"/>
          </a:xfrm>
          <a:prstGeom prst="rect">
            <a:avLst/>
          </a:prstGeom>
          <a:noFill/>
          <a:ln w="9525">
            <a:noFill/>
            <a:miter lim="800000"/>
            <a:headEnd/>
            <a:tailEnd/>
          </a:ln>
          <a:effectLst/>
        </p:spPr>
        <p:txBody>
          <a:bodyPr>
            <a:spAutoFit/>
          </a:bodyPr>
          <a:lstStyle/>
          <a:p>
            <a:pPr>
              <a:lnSpc>
                <a:spcPct val="110000"/>
              </a:lnSpc>
              <a:spcBef>
                <a:spcPct val="30000"/>
              </a:spcBef>
            </a:pPr>
            <a:r>
              <a:rPr lang="fr-FR" sz="2000" dirty="0">
                <a:solidFill>
                  <a:schemeClr val="accent6">
                    <a:lumMod val="75000"/>
                  </a:schemeClr>
                </a:solidFill>
              </a:rPr>
              <a:t>Le choix d’un intermédiaire s’impose quand le producteur estime que sa </a:t>
            </a:r>
            <a:r>
              <a:rPr lang="fr-FR" sz="2000" b="1" dirty="0">
                <a:solidFill>
                  <a:schemeClr val="accent6">
                    <a:lumMod val="75000"/>
                  </a:schemeClr>
                </a:solidFill>
              </a:rPr>
              <a:t>présence est plus efficace</a:t>
            </a:r>
            <a:r>
              <a:rPr lang="fr-FR" sz="2000" dirty="0">
                <a:solidFill>
                  <a:schemeClr val="accent6">
                    <a:lumMod val="75000"/>
                  </a:schemeClr>
                </a:solidFill>
              </a:rPr>
              <a:t>. En contrepartie d’une rémunération, il doit offrir :</a:t>
            </a:r>
          </a:p>
          <a:p>
            <a:pPr marL="811213" lvl="1" indent="-354013">
              <a:lnSpc>
                <a:spcPct val="110000"/>
              </a:lnSpc>
              <a:spcBef>
                <a:spcPct val="30000"/>
              </a:spcBef>
              <a:buFontTx/>
              <a:buChar char="•"/>
            </a:pPr>
            <a:r>
              <a:rPr lang="fr-FR" sz="2000" dirty="0">
                <a:solidFill>
                  <a:schemeClr val="accent6">
                    <a:lumMod val="75000"/>
                  </a:schemeClr>
                </a:solidFill>
              </a:rPr>
              <a:t>Une </a:t>
            </a:r>
            <a:r>
              <a:rPr lang="fr-FR" sz="2000" b="1" dirty="0">
                <a:solidFill>
                  <a:schemeClr val="accent6">
                    <a:lumMod val="75000"/>
                  </a:schemeClr>
                </a:solidFill>
              </a:rPr>
              <a:t>démultiplication</a:t>
            </a:r>
            <a:r>
              <a:rPr lang="fr-FR" sz="2000" dirty="0">
                <a:solidFill>
                  <a:schemeClr val="accent6">
                    <a:lumMod val="75000"/>
                  </a:schemeClr>
                </a:solidFill>
              </a:rPr>
              <a:t> des contacts</a:t>
            </a:r>
          </a:p>
          <a:p>
            <a:pPr marL="811213" lvl="1" indent="-354013">
              <a:lnSpc>
                <a:spcPct val="110000"/>
              </a:lnSpc>
              <a:spcBef>
                <a:spcPct val="30000"/>
              </a:spcBef>
              <a:buFontTx/>
              <a:buChar char="•"/>
            </a:pPr>
            <a:r>
              <a:rPr lang="fr-FR" sz="2000" dirty="0">
                <a:solidFill>
                  <a:schemeClr val="accent6">
                    <a:lumMod val="75000"/>
                  </a:schemeClr>
                </a:solidFill>
              </a:rPr>
              <a:t>Des </a:t>
            </a:r>
            <a:r>
              <a:rPr lang="fr-FR" sz="2000" b="1" dirty="0">
                <a:solidFill>
                  <a:schemeClr val="accent6">
                    <a:lumMod val="75000"/>
                  </a:schemeClr>
                </a:solidFill>
              </a:rPr>
              <a:t>économies</a:t>
            </a:r>
            <a:r>
              <a:rPr lang="fr-FR" sz="2000" dirty="0">
                <a:solidFill>
                  <a:schemeClr val="accent6">
                    <a:lumMod val="75000"/>
                  </a:schemeClr>
                </a:solidFill>
              </a:rPr>
              <a:t> d’échelles</a:t>
            </a:r>
          </a:p>
          <a:p>
            <a:pPr marL="811213" lvl="1" indent="-354013">
              <a:lnSpc>
                <a:spcPct val="110000"/>
              </a:lnSpc>
              <a:spcBef>
                <a:spcPct val="30000"/>
              </a:spcBef>
              <a:buFontTx/>
              <a:buChar char="•"/>
            </a:pPr>
            <a:r>
              <a:rPr lang="fr-FR" sz="2000" dirty="0">
                <a:solidFill>
                  <a:schemeClr val="accent6">
                    <a:lumMod val="75000"/>
                  </a:schemeClr>
                </a:solidFill>
              </a:rPr>
              <a:t>Un meilleur </a:t>
            </a:r>
            <a:r>
              <a:rPr lang="fr-FR" sz="2000" b="1" dirty="0">
                <a:solidFill>
                  <a:schemeClr val="accent6">
                    <a:lumMod val="75000"/>
                  </a:schemeClr>
                </a:solidFill>
              </a:rPr>
              <a:t>fonctionnement</a:t>
            </a:r>
          </a:p>
          <a:p>
            <a:pPr marL="811213" lvl="1" indent="-354013">
              <a:lnSpc>
                <a:spcPct val="110000"/>
              </a:lnSpc>
              <a:spcBef>
                <a:spcPct val="30000"/>
              </a:spcBef>
              <a:buFontTx/>
              <a:buChar char="•"/>
            </a:pPr>
            <a:r>
              <a:rPr lang="fr-FR" sz="2000" dirty="0">
                <a:solidFill>
                  <a:schemeClr val="accent6">
                    <a:lumMod val="75000"/>
                  </a:schemeClr>
                </a:solidFill>
              </a:rPr>
              <a:t>Meilleur</a:t>
            </a:r>
            <a:r>
              <a:rPr lang="fr-FR" sz="2000" b="1" dirty="0">
                <a:solidFill>
                  <a:schemeClr val="accent6">
                    <a:lumMod val="75000"/>
                  </a:schemeClr>
                </a:solidFill>
              </a:rPr>
              <a:t> assortiment </a:t>
            </a:r>
            <a:r>
              <a:rPr lang="fr-FR" sz="2000" dirty="0">
                <a:solidFill>
                  <a:schemeClr val="accent6">
                    <a:lumMod val="75000"/>
                  </a:schemeClr>
                </a:solidFill>
              </a:rPr>
              <a:t>(avec la présence d’autres producteurs…)</a:t>
            </a:r>
          </a:p>
          <a:p>
            <a:pPr marL="811213" lvl="1" indent="-354013">
              <a:lnSpc>
                <a:spcPct val="110000"/>
              </a:lnSpc>
              <a:spcBef>
                <a:spcPct val="30000"/>
              </a:spcBef>
              <a:buFontTx/>
              <a:buChar char="•"/>
            </a:pPr>
            <a:r>
              <a:rPr lang="fr-FR" sz="2000" dirty="0">
                <a:solidFill>
                  <a:schemeClr val="accent6">
                    <a:lumMod val="75000"/>
                  </a:schemeClr>
                </a:solidFill>
              </a:rPr>
              <a:t>un meilleur </a:t>
            </a:r>
            <a:r>
              <a:rPr lang="fr-FR" sz="2000" b="1" dirty="0">
                <a:solidFill>
                  <a:schemeClr val="accent6">
                    <a:lumMod val="75000"/>
                  </a:schemeClr>
                </a:solidFill>
              </a:rPr>
              <a:t>service</a:t>
            </a:r>
          </a:p>
          <a:p>
            <a:pPr>
              <a:lnSpc>
                <a:spcPct val="110000"/>
              </a:lnSpc>
              <a:spcBef>
                <a:spcPct val="30000"/>
              </a:spcBef>
            </a:pPr>
            <a:endParaRPr lang="fr-FR" sz="2000" dirty="0">
              <a:solidFill>
                <a:srgbClr val="000066"/>
              </a:solidFill>
            </a:endParaRPr>
          </a:p>
        </p:txBody>
      </p:sp>
      <p:sp>
        <p:nvSpPr>
          <p:cNvPr id="9" name="Rectangle 10"/>
          <p:cNvSpPr txBox="1">
            <a:spLocks noChangeArrowheads="1"/>
          </p:cNvSpPr>
          <p:nvPr/>
        </p:nvSpPr>
        <p:spPr>
          <a:xfrm>
            <a:off x="2123729" y="346299"/>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04448" y="6525344"/>
            <a:ext cx="539551" cy="359644"/>
          </a:xfrm>
        </p:spPr>
        <p:txBody>
          <a:bodyPr/>
          <a:lstStyle/>
          <a:p>
            <a:fld id="{530B8C7E-9009-4747-BBAB-5B79FA26C4E5}" type="slidenum">
              <a:rPr lang="fr-FR"/>
              <a:pPr/>
              <a:t>445</a:t>
            </a:fld>
            <a:endParaRPr lang="fr-FR" dirty="0"/>
          </a:p>
        </p:txBody>
      </p:sp>
      <p:sp>
        <p:nvSpPr>
          <p:cNvPr id="141314" name="Text Box 2"/>
          <p:cNvSpPr txBox="1">
            <a:spLocks noChangeArrowheads="1"/>
          </p:cNvSpPr>
          <p:nvPr/>
        </p:nvSpPr>
        <p:spPr bwMode="auto">
          <a:xfrm>
            <a:off x="971550" y="15160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1315" name="Text Box 3"/>
          <p:cNvSpPr txBox="1">
            <a:spLocks noChangeArrowheads="1"/>
          </p:cNvSpPr>
          <p:nvPr/>
        </p:nvSpPr>
        <p:spPr bwMode="auto">
          <a:xfrm>
            <a:off x="5364163" y="1458913"/>
            <a:ext cx="3529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différents flux</a:t>
            </a:r>
          </a:p>
        </p:txBody>
      </p:sp>
      <p:sp>
        <p:nvSpPr>
          <p:cNvPr id="141316" name="AutoShape 4"/>
          <p:cNvSpPr>
            <a:spLocks noChangeArrowheads="1"/>
          </p:cNvSpPr>
          <p:nvPr/>
        </p:nvSpPr>
        <p:spPr bwMode="auto">
          <a:xfrm rot="5400000">
            <a:off x="5003801" y="15351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1319" name="Text Box 7"/>
          <p:cNvSpPr txBox="1">
            <a:spLocks noChangeArrowheads="1"/>
          </p:cNvSpPr>
          <p:nvPr/>
        </p:nvSpPr>
        <p:spPr bwMode="auto">
          <a:xfrm rot="16200000">
            <a:off x="-1440656" y="3896519"/>
            <a:ext cx="3816350" cy="576262"/>
          </a:xfrm>
          <a:prstGeom prst="rect">
            <a:avLst/>
          </a:prstGeom>
          <a:solidFill>
            <a:srgbClr val="333399"/>
          </a:solidFill>
          <a:ln w="9525">
            <a:noFill/>
            <a:miter lim="800000"/>
            <a:headEnd/>
            <a:tailEnd/>
          </a:ln>
          <a:effectLst/>
        </p:spPr>
        <p:txBody>
          <a:bodyPr anchor="ctr" anchorCtr="1"/>
          <a:lstStyle/>
          <a:p>
            <a:pPr algn="ctr">
              <a:spcBef>
                <a:spcPct val="50000"/>
              </a:spcBef>
            </a:pPr>
            <a:r>
              <a:rPr lang="fr-FR" sz="2000">
                <a:solidFill>
                  <a:schemeClr val="bg1"/>
                </a:solidFill>
              </a:rPr>
              <a:t>Producteur</a:t>
            </a:r>
          </a:p>
        </p:txBody>
      </p:sp>
      <p:sp>
        <p:nvSpPr>
          <p:cNvPr id="141320" name="AutoShape 8"/>
          <p:cNvSpPr>
            <a:spLocks noChangeArrowheads="1"/>
          </p:cNvSpPr>
          <p:nvPr/>
        </p:nvSpPr>
        <p:spPr bwMode="auto">
          <a:xfrm>
            <a:off x="1042988" y="2422525"/>
            <a:ext cx="6842125" cy="737235"/>
          </a:xfrm>
          <a:prstGeom prst="rightArrow">
            <a:avLst>
              <a:gd name="adj1" fmla="val 49778"/>
              <a:gd name="adj2" fmla="val 89473"/>
            </a:avLst>
          </a:prstGeom>
          <a:solidFill>
            <a:srgbClr val="333399"/>
          </a:solidFill>
          <a:ln w="9525" algn="ctr">
            <a:noFill/>
            <a:miter lim="800000"/>
            <a:headEnd/>
            <a:tailEnd/>
          </a:ln>
          <a:effectLst/>
        </p:spPr>
        <p:txBody>
          <a:bodyPr>
            <a:spAutoFit/>
          </a:bodyPr>
          <a:lstStyle/>
          <a:p>
            <a:pPr algn="ctr"/>
            <a:r>
              <a:rPr lang="fr-FR" sz="1800" dirty="0">
                <a:solidFill>
                  <a:schemeClr val="bg1"/>
                </a:solidFill>
              </a:rPr>
              <a:t>Propriété</a:t>
            </a:r>
          </a:p>
        </p:txBody>
      </p:sp>
      <p:sp>
        <p:nvSpPr>
          <p:cNvPr id="141321" name="Text Box 9"/>
          <p:cNvSpPr txBox="1">
            <a:spLocks noChangeArrowheads="1"/>
          </p:cNvSpPr>
          <p:nvPr/>
        </p:nvSpPr>
        <p:spPr bwMode="auto">
          <a:xfrm rot="16200000">
            <a:off x="6408738" y="3897313"/>
            <a:ext cx="3960812" cy="576262"/>
          </a:xfrm>
          <a:prstGeom prst="rect">
            <a:avLst/>
          </a:prstGeom>
          <a:solidFill>
            <a:srgbClr val="333399"/>
          </a:solidFill>
          <a:ln w="9525">
            <a:noFill/>
            <a:miter lim="800000"/>
            <a:headEnd/>
            <a:tailEnd/>
          </a:ln>
          <a:effectLst/>
        </p:spPr>
        <p:txBody>
          <a:bodyPr anchor="ctr" anchorCtr="1"/>
          <a:lstStyle/>
          <a:p>
            <a:pPr algn="ctr">
              <a:spcBef>
                <a:spcPct val="50000"/>
              </a:spcBef>
            </a:pPr>
            <a:r>
              <a:rPr lang="fr-FR" sz="2000" dirty="0">
                <a:solidFill>
                  <a:schemeClr val="bg1"/>
                </a:solidFill>
              </a:rPr>
              <a:t>Consommateur</a:t>
            </a:r>
          </a:p>
        </p:txBody>
      </p:sp>
      <p:sp>
        <p:nvSpPr>
          <p:cNvPr id="141333" name="AutoShape 21"/>
          <p:cNvSpPr>
            <a:spLocks noChangeArrowheads="1"/>
          </p:cNvSpPr>
          <p:nvPr/>
        </p:nvSpPr>
        <p:spPr bwMode="auto">
          <a:xfrm>
            <a:off x="900113" y="4149725"/>
            <a:ext cx="6913562" cy="669369"/>
          </a:xfrm>
          <a:prstGeom prst="leftArrow">
            <a:avLst>
              <a:gd name="adj1" fmla="val 54898"/>
              <a:gd name="adj2" fmla="val 97853"/>
            </a:avLst>
          </a:prstGeom>
          <a:solidFill>
            <a:schemeClr val="bg1"/>
          </a:solidFill>
          <a:ln w="9525" algn="ctr">
            <a:solidFill>
              <a:srgbClr val="3333CC"/>
            </a:solidFill>
            <a:miter lim="800000"/>
            <a:headEnd/>
            <a:tailEnd/>
          </a:ln>
          <a:effectLst/>
        </p:spPr>
        <p:txBody>
          <a:bodyPr>
            <a:spAutoFit/>
          </a:bodyPr>
          <a:lstStyle/>
          <a:p>
            <a:r>
              <a:rPr lang="fr-FR" sz="1800" dirty="0">
                <a:solidFill>
                  <a:srgbClr val="3333CC"/>
                </a:solidFill>
              </a:rPr>
              <a:t>                                       </a:t>
            </a:r>
            <a:r>
              <a:rPr lang="fr-FR" sz="1800" dirty="0">
                <a:solidFill>
                  <a:schemeClr val="accent6">
                    <a:lumMod val="75000"/>
                  </a:schemeClr>
                </a:solidFill>
              </a:rPr>
              <a:t>Financier</a:t>
            </a:r>
          </a:p>
        </p:txBody>
      </p:sp>
      <p:sp>
        <p:nvSpPr>
          <p:cNvPr id="141334" name="AutoShape 22"/>
          <p:cNvSpPr>
            <a:spLocks noChangeArrowheads="1"/>
          </p:cNvSpPr>
          <p:nvPr/>
        </p:nvSpPr>
        <p:spPr bwMode="auto">
          <a:xfrm>
            <a:off x="1042988" y="3359150"/>
            <a:ext cx="6842125" cy="737235"/>
          </a:xfrm>
          <a:prstGeom prst="rightArrow">
            <a:avLst>
              <a:gd name="adj1" fmla="val 49778"/>
              <a:gd name="adj2" fmla="val 89473"/>
            </a:avLst>
          </a:prstGeom>
          <a:solidFill>
            <a:srgbClr val="333399"/>
          </a:solidFill>
          <a:ln w="9525" algn="ctr">
            <a:noFill/>
            <a:miter lim="800000"/>
            <a:headEnd/>
            <a:tailEnd/>
          </a:ln>
          <a:effectLst/>
        </p:spPr>
        <p:txBody>
          <a:bodyPr>
            <a:spAutoFit/>
          </a:bodyPr>
          <a:lstStyle/>
          <a:p>
            <a:pPr algn="ctr"/>
            <a:r>
              <a:rPr lang="fr-FR" sz="1800" dirty="0">
                <a:solidFill>
                  <a:schemeClr val="bg1"/>
                </a:solidFill>
              </a:rPr>
              <a:t>Physique</a:t>
            </a:r>
          </a:p>
        </p:txBody>
      </p:sp>
      <p:sp>
        <p:nvSpPr>
          <p:cNvPr id="141335" name="AutoShape 23"/>
          <p:cNvSpPr>
            <a:spLocks noChangeArrowheads="1"/>
          </p:cNvSpPr>
          <p:nvPr/>
        </p:nvSpPr>
        <p:spPr bwMode="auto">
          <a:xfrm>
            <a:off x="900113" y="5084763"/>
            <a:ext cx="6911975" cy="576262"/>
          </a:xfrm>
          <a:prstGeom prst="leftRightArrow">
            <a:avLst>
              <a:gd name="adj1" fmla="val 62537"/>
              <a:gd name="adj2" fmla="val 112393"/>
            </a:avLst>
          </a:prstGeom>
          <a:solidFill>
            <a:srgbClr val="333399"/>
          </a:solidFill>
          <a:ln w="9525">
            <a:noFill/>
            <a:miter lim="800000"/>
            <a:headEnd/>
            <a:tailEnd/>
          </a:ln>
          <a:effectLst/>
        </p:spPr>
        <p:txBody>
          <a:bodyPr wrap="none" anchor="ctr"/>
          <a:lstStyle/>
          <a:p>
            <a:pPr algn="ctr"/>
            <a:r>
              <a:rPr lang="fr-FR" sz="1800" dirty="0">
                <a:solidFill>
                  <a:schemeClr val="bg1"/>
                </a:solidFill>
              </a:rPr>
              <a:t>  Informations</a:t>
            </a:r>
          </a:p>
        </p:txBody>
      </p:sp>
      <p:sp>
        <p:nvSpPr>
          <p:cNvPr id="14" name="Rectangle 10"/>
          <p:cNvSpPr txBox="1">
            <a:spLocks noChangeArrowheads="1"/>
          </p:cNvSpPr>
          <p:nvPr/>
        </p:nvSpPr>
        <p:spPr>
          <a:xfrm>
            <a:off x="2267745" y="324118"/>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Espace réservé du numéro de diapositive 5"/>
          <p:cNvSpPr>
            <a:spLocks noGrp="1"/>
          </p:cNvSpPr>
          <p:nvPr>
            <p:ph type="sldNum" sz="quarter" idx="4"/>
          </p:nvPr>
        </p:nvSpPr>
        <p:spPr>
          <a:xfrm>
            <a:off x="8604448" y="6597650"/>
            <a:ext cx="539552" cy="287338"/>
          </a:xfrm>
        </p:spPr>
        <p:txBody>
          <a:bodyPr/>
          <a:lstStyle/>
          <a:p>
            <a:fld id="{C4FD4141-C029-44AB-90CF-758A4B571A0C}" type="slidenum">
              <a:rPr lang="fr-FR"/>
              <a:pPr/>
              <a:t>446</a:t>
            </a:fld>
            <a:endParaRPr lang="fr-FR"/>
          </a:p>
        </p:txBody>
      </p:sp>
      <p:sp>
        <p:nvSpPr>
          <p:cNvPr id="143362"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3363" name="Text Box 3"/>
          <p:cNvSpPr txBox="1">
            <a:spLocks noChangeArrowheads="1"/>
          </p:cNvSpPr>
          <p:nvPr/>
        </p:nvSpPr>
        <p:spPr bwMode="auto">
          <a:xfrm>
            <a:off x="5364163" y="1243013"/>
            <a:ext cx="3529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 rémunération</a:t>
            </a:r>
          </a:p>
        </p:txBody>
      </p:sp>
      <p:sp>
        <p:nvSpPr>
          <p:cNvPr id="143364" name="AutoShape 4"/>
          <p:cNvSpPr>
            <a:spLocks noChangeArrowheads="1"/>
          </p:cNvSpPr>
          <p:nvPr/>
        </p:nvSpPr>
        <p:spPr bwMode="auto">
          <a:xfrm rot="5400000">
            <a:off x="5003801" y="1319212"/>
            <a:ext cx="360362" cy="360363"/>
          </a:xfrm>
          <a:prstGeom prst="triangle">
            <a:avLst>
              <a:gd name="adj" fmla="val 50000"/>
            </a:avLst>
          </a:prstGeom>
          <a:solidFill>
            <a:srgbClr val="333399"/>
          </a:solidFill>
          <a:ln w="9525">
            <a:noFill/>
            <a:miter lim="800000"/>
            <a:headEnd/>
            <a:tailEnd/>
          </a:ln>
          <a:effectLst/>
        </p:spPr>
        <p:txBody>
          <a:bodyPr wrap="none" anchor="ctr"/>
          <a:lstStyle/>
          <a:p>
            <a:endParaRPr lang="fr-FR"/>
          </a:p>
        </p:txBody>
      </p:sp>
      <p:sp>
        <p:nvSpPr>
          <p:cNvPr id="143366" name="Text Box 6"/>
          <p:cNvSpPr txBox="1">
            <a:spLocks noChangeArrowheads="1"/>
          </p:cNvSpPr>
          <p:nvPr/>
        </p:nvSpPr>
        <p:spPr bwMode="auto">
          <a:xfrm>
            <a:off x="323850" y="2420938"/>
            <a:ext cx="1657350" cy="628650"/>
          </a:xfrm>
          <a:prstGeom prst="rect">
            <a:avLst/>
          </a:prstGeom>
          <a:noFill/>
          <a:ln w="9525">
            <a:noFill/>
            <a:miter lim="800000"/>
            <a:headEnd/>
            <a:tailEnd/>
          </a:ln>
          <a:effectLst/>
        </p:spPr>
        <p:txBody>
          <a:bodyPr>
            <a:spAutoFit/>
          </a:bodyPr>
          <a:lstStyle/>
          <a:p>
            <a:pPr algn="ctr">
              <a:lnSpc>
                <a:spcPct val="110000"/>
              </a:lnSpc>
              <a:spcBef>
                <a:spcPct val="30000"/>
              </a:spcBef>
            </a:pPr>
            <a:r>
              <a:rPr lang="fr-FR" sz="1600" dirty="0">
                <a:solidFill>
                  <a:schemeClr val="accent6">
                    <a:lumMod val="75000"/>
                  </a:schemeClr>
                </a:solidFill>
              </a:rPr>
              <a:t>Ristourne Fournisseur</a:t>
            </a:r>
          </a:p>
        </p:txBody>
      </p:sp>
      <p:sp>
        <p:nvSpPr>
          <p:cNvPr id="143368" name="Rectangle 8"/>
          <p:cNvSpPr>
            <a:spLocks noChangeArrowheads="1"/>
          </p:cNvSpPr>
          <p:nvPr/>
        </p:nvSpPr>
        <p:spPr bwMode="auto">
          <a:xfrm>
            <a:off x="3276600" y="2062163"/>
            <a:ext cx="1439863" cy="576262"/>
          </a:xfrm>
          <a:prstGeom prst="rect">
            <a:avLst/>
          </a:prstGeom>
          <a:solidFill>
            <a:srgbClr val="CC66FF"/>
          </a:solidFill>
          <a:ln w="9525">
            <a:solidFill>
              <a:schemeClr val="tx1"/>
            </a:solidFill>
            <a:miter lim="800000"/>
            <a:headEnd/>
            <a:tailEnd/>
          </a:ln>
          <a:effectLst/>
        </p:spPr>
        <p:txBody>
          <a:bodyPr wrap="none" anchor="ctr"/>
          <a:lstStyle/>
          <a:p>
            <a:endParaRPr lang="fr-FR"/>
          </a:p>
        </p:txBody>
      </p:sp>
      <p:sp>
        <p:nvSpPr>
          <p:cNvPr id="143369" name="Rectangle 9"/>
          <p:cNvSpPr>
            <a:spLocks noChangeArrowheads="1"/>
          </p:cNvSpPr>
          <p:nvPr/>
        </p:nvSpPr>
        <p:spPr bwMode="auto">
          <a:xfrm>
            <a:off x="3276600" y="2638425"/>
            <a:ext cx="1439863" cy="865188"/>
          </a:xfrm>
          <a:prstGeom prst="rect">
            <a:avLst/>
          </a:prstGeom>
          <a:solidFill>
            <a:srgbClr val="FF6600"/>
          </a:solidFill>
          <a:ln w="9525">
            <a:solidFill>
              <a:schemeClr val="tx1"/>
            </a:solidFill>
            <a:miter lim="800000"/>
            <a:headEnd/>
            <a:tailEnd/>
          </a:ln>
          <a:effectLst/>
        </p:spPr>
        <p:txBody>
          <a:bodyPr wrap="none" anchor="ctr"/>
          <a:lstStyle/>
          <a:p>
            <a:endParaRPr lang="fr-FR"/>
          </a:p>
        </p:txBody>
      </p:sp>
      <p:sp>
        <p:nvSpPr>
          <p:cNvPr id="143370" name="Rectangle 10"/>
          <p:cNvSpPr>
            <a:spLocks noChangeArrowheads="1"/>
          </p:cNvSpPr>
          <p:nvPr/>
        </p:nvSpPr>
        <p:spPr bwMode="auto">
          <a:xfrm>
            <a:off x="3276600" y="3502025"/>
            <a:ext cx="1439863" cy="1008063"/>
          </a:xfrm>
          <a:prstGeom prst="rect">
            <a:avLst/>
          </a:prstGeom>
          <a:solidFill>
            <a:srgbClr val="FFFF00"/>
          </a:solidFill>
          <a:ln w="9525">
            <a:solidFill>
              <a:schemeClr val="tx1"/>
            </a:solidFill>
            <a:miter lim="800000"/>
            <a:headEnd/>
            <a:tailEnd/>
          </a:ln>
          <a:effectLst/>
        </p:spPr>
        <p:txBody>
          <a:bodyPr wrap="none" anchor="ctr"/>
          <a:lstStyle/>
          <a:p>
            <a:endParaRPr lang="fr-FR"/>
          </a:p>
        </p:txBody>
      </p:sp>
      <p:sp>
        <p:nvSpPr>
          <p:cNvPr id="143371" name="Text Box 11"/>
          <p:cNvSpPr txBox="1">
            <a:spLocks noChangeArrowheads="1"/>
          </p:cNvSpPr>
          <p:nvPr/>
        </p:nvSpPr>
        <p:spPr bwMode="auto">
          <a:xfrm>
            <a:off x="2484438" y="1917700"/>
            <a:ext cx="719137" cy="366713"/>
          </a:xfrm>
          <a:prstGeom prst="rect">
            <a:avLst/>
          </a:prstGeom>
          <a:noFill/>
          <a:ln w="9525">
            <a:noFill/>
            <a:miter lim="800000"/>
            <a:headEnd/>
            <a:tailEnd/>
          </a:ln>
          <a:effectLst/>
        </p:spPr>
        <p:txBody>
          <a:bodyPr>
            <a:spAutoFit/>
          </a:bodyPr>
          <a:lstStyle/>
          <a:p>
            <a:pPr algn="r">
              <a:spcBef>
                <a:spcPct val="50000"/>
              </a:spcBef>
            </a:pPr>
            <a:r>
              <a:rPr lang="fr-FR" sz="1800" dirty="0">
                <a:solidFill>
                  <a:schemeClr val="accent6">
                    <a:lumMod val="75000"/>
                  </a:schemeClr>
                </a:solidFill>
              </a:rPr>
              <a:t>200</a:t>
            </a:r>
          </a:p>
        </p:txBody>
      </p:sp>
      <p:sp>
        <p:nvSpPr>
          <p:cNvPr id="143372" name="Text Box 12"/>
          <p:cNvSpPr txBox="1">
            <a:spLocks noChangeArrowheads="1"/>
          </p:cNvSpPr>
          <p:nvPr/>
        </p:nvSpPr>
        <p:spPr bwMode="auto">
          <a:xfrm>
            <a:off x="2484438" y="2422525"/>
            <a:ext cx="719137" cy="366713"/>
          </a:xfrm>
          <a:prstGeom prst="rect">
            <a:avLst/>
          </a:prstGeom>
          <a:noFill/>
          <a:ln w="9525">
            <a:noFill/>
            <a:miter lim="800000"/>
            <a:headEnd/>
            <a:tailEnd/>
          </a:ln>
          <a:effectLst/>
        </p:spPr>
        <p:txBody>
          <a:bodyPr>
            <a:spAutoFit/>
          </a:bodyPr>
          <a:lstStyle/>
          <a:p>
            <a:pPr algn="r">
              <a:spcBef>
                <a:spcPct val="50000"/>
              </a:spcBef>
            </a:pPr>
            <a:r>
              <a:rPr lang="fr-FR" sz="1800" dirty="0">
                <a:solidFill>
                  <a:schemeClr val="accent6">
                    <a:lumMod val="75000"/>
                  </a:schemeClr>
                </a:solidFill>
              </a:rPr>
              <a:t>190</a:t>
            </a:r>
          </a:p>
        </p:txBody>
      </p:sp>
      <p:sp>
        <p:nvSpPr>
          <p:cNvPr id="143373" name="Text Box 13"/>
          <p:cNvSpPr txBox="1">
            <a:spLocks noChangeArrowheads="1"/>
          </p:cNvSpPr>
          <p:nvPr/>
        </p:nvSpPr>
        <p:spPr bwMode="auto">
          <a:xfrm>
            <a:off x="2484438" y="3286125"/>
            <a:ext cx="719137" cy="366713"/>
          </a:xfrm>
          <a:prstGeom prst="rect">
            <a:avLst/>
          </a:prstGeom>
          <a:noFill/>
          <a:ln w="9525">
            <a:noFill/>
            <a:miter lim="800000"/>
            <a:headEnd/>
            <a:tailEnd/>
          </a:ln>
          <a:effectLst/>
        </p:spPr>
        <p:txBody>
          <a:bodyPr>
            <a:spAutoFit/>
          </a:bodyPr>
          <a:lstStyle/>
          <a:p>
            <a:pPr algn="r">
              <a:spcBef>
                <a:spcPct val="50000"/>
              </a:spcBef>
            </a:pPr>
            <a:r>
              <a:rPr lang="fr-FR" sz="1800" dirty="0">
                <a:solidFill>
                  <a:schemeClr val="accent6">
                    <a:lumMod val="75000"/>
                  </a:schemeClr>
                </a:solidFill>
              </a:rPr>
              <a:t>140</a:t>
            </a:r>
          </a:p>
        </p:txBody>
      </p:sp>
      <p:sp>
        <p:nvSpPr>
          <p:cNvPr id="143374" name="Text Box 14"/>
          <p:cNvSpPr txBox="1">
            <a:spLocks noChangeArrowheads="1"/>
          </p:cNvSpPr>
          <p:nvPr/>
        </p:nvSpPr>
        <p:spPr bwMode="auto">
          <a:xfrm>
            <a:off x="2484438" y="4359275"/>
            <a:ext cx="719137" cy="366713"/>
          </a:xfrm>
          <a:prstGeom prst="rect">
            <a:avLst/>
          </a:prstGeom>
          <a:noFill/>
          <a:ln w="9525">
            <a:noFill/>
            <a:miter lim="800000"/>
            <a:headEnd/>
            <a:tailEnd/>
          </a:ln>
          <a:effectLst/>
        </p:spPr>
        <p:txBody>
          <a:bodyPr>
            <a:spAutoFit/>
          </a:bodyPr>
          <a:lstStyle/>
          <a:p>
            <a:pPr algn="r">
              <a:spcBef>
                <a:spcPct val="50000"/>
              </a:spcBef>
            </a:pPr>
            <a:r>
              <a:rPr lang="fr-FR" sz="1800" dirty="0">
                <a:solidFill>
                  <a:schemeClr val="accent6">
                    <a:lumMod val="75000"/>
                  </a:schemeClr>
                </a:solidFill>
              </a:rPr>
              <a:t>100</a:t>
            </a:r>
          </a:p>
        </p:txBody>
      </p:sp>
      <p:sp>
        <p:nvSpPr>
          <p:cNvPr id="143375" name="Rectangle 15"/>
          <p:cNvSpPr>
            <a:spLocks noChangeArrowheads="1"/>
          </p:cNvSpPr>
          <p:nvPr/>
        </p:nvSpPr>
        <p:spPr bwMode="auto">
          <a:xfrm>
            <a:off x="3276600" y="4510088"/>
            <a:ext cx="1439863" cy="2087562"/>
          </a:xfrm>
          <a:prstGeom prst="rect">
            <a:avLst/>
          </a:prstGeom>
          <a:solidFill>
            <a:schemeClr val="accent1"/>
          </a:solidFill>
          <a:ln w="9525">
            <a:solidFill>
              <a:schemeClr val="tx1"/>
            </a:solidFill>
            <a:miter lim="800000"/>
            <a:headEnd/>
            <a:tailEnd/>
          </a:ln>
          <a:effectLst/>
        </p:spPr>
        <p:txBody>
          <a:bodyPr wrap="none" anchor="ctr"/>
          <a:lstStyle/>
          <a:p>
            <a:endParaRPr lang="fr-FR"/>
          </a:p>
        </p:txBody>
      </p:sp>
      <p:sp>
        <p:nvSpPr>
          <p:cNvPr id="143376" name="AutoShape 16"/>
          <p:cNvSpPr>
            <a:spLocks/>
          </p:cNvSpPr>
          <p:nvPr/>
        </p:nvSpPr>
        <p:spPr bwMode="auto">
          <a:xfrm>
            <a:off x="4932363" y="3573463"/>
            <a:ext cx="576262" cy="936625"/>
          </a:xfrm>
          <a:prstGeom prst="rightBrace">
            <a:avLst>
              <a:gd name="adj1" fmla="val 13545"/>
              <a:gd name="adj2" fmla="val 50000"/>
            </a:avLst>
          </a:prstGeom>
          <a:noFill/>
          <a:ln w="38100">
            <a:solidFill>
              <a:srgbClr val="000066"/>
            </a:solidFill>
            <a:round/>
            <a:headEnd/>
            <a:tailEnd/>
          </a:ln>
          <a:effectLst/>
        </p:spPr>
        <p:txBody>
          <a:bodyPr wrap="none" anchor="ctr"/>
          <a:lstStyle/>
          <a:p>
            <a:endParaRPr lang="fr-FR"/>
          </a:p>
        </p:txBody>
      </p:sp>
      <p:sp>
        <p:nvSpPr>
          <p:cNvPr id="143377" name="Text Box 17"/>
          <p:cNvSpPr txBox="1">
            <a:spLocks noChangeArrowheads="1"/>
          </p:cNvSpPr>
          <p:nvPr/>
        </p:nvSpPr>
        <p:spPr bwMode="auto">
          <a:xfrm>
            <a:off x="3276600" y="3214688"/>
            <a:ext cx="1439863" cy="1277273"/>
          </a:xfrm>
          <a:prstGeom prst="rect">
            <a:avLst/>
          </a:prstGeom>
          <a:noFill/>
          <a:ln w="9525">
            <a:noFill/>
            <a:miter lim="800000"/>
            <a:headEnd/>
            <a:tailEnd/>
          </a:ln>
          <a:effectLst/>
        </p:spPr>
        <p:txBody>
          <a:bodyPr>
            <a:spAutoFit/>
          </a:bodyPr>
          <a:lstStyle/>
          <a:p>
            <a:pPr>
              <a:spcBef>
                <a:spcPct val="50000"/>
              </a:spcBef>
            </a:pPr>
            <a:r>
              <a:rPr lang="fr-FR" dirty="0"/>
              <a:t>Prix facturé par </a:t>
            </a:r>
          </a:p>
          <a:p>
            <a:pPr>
              <a:spcBef>
                <a:spcPct val="50000"/>
              </a:spcBef>
            </a:pPr>
            <a:endParaRPr lang="fr-FR" dirty="0"/>
          </a:p>
          <a:p>
            <a:pPr>
              <a:spcBef>
                <a:spcPct val="50000"/>
              </a:spcBef>
            </a:pPr>
            <a:endParaRPr lang="fr-FR" dirty="0"/>
          </a:p>
          <a:p>
            <a:pPr>
              <a:spcBef>
                <a:spcPct val="50000"/>
              </a:spcBef>
            </a:pPr>
            <a:r>
              <a:rPr lang="fr-FR" dirty="0"/>
              <a:t>Le fabricant</a:t>
            </a:r>
          </a:p>
        </p:txBody>
      </p:sp>
      <p:sp>
        <p:nvSpPr>
          <p:cNvPr id="143378" name="Text Box 18"/>
          <p:cNvSpPr txBox="1">
            <a:spLocks noChangeArrowheads="1"/>
          </p:cNvSpPr>
          <p:nvPr/>
        </p:nvSpPr>
        <p:spPr bwMode="auto">
          <a:xfrm>
            <a:off x="3348038" y="4510088"/>
            <a:ext cx="1368425" cy="954107"/>
          </a:xfrm>
          <a:prstGeom prst="rect">
            <a:avLst/>
          </a:prstGeom>
          <a:noFill/>
          <a:ln w="9525">
            <a:noFill/>
            <a:miter lim="800000"/>
            <a:headEnd/>
            <a:tailEnd/>
          </a:ln>
          <a:effectLst/>
        </p:spPr>
        <p:txBody>
          <a:bodyPr>
            <a:spAutoFit/>
          </a:bodyPr>
          <a:lstStyle/>
          <a:p>
            <a:pPr>
              <a:spcBef>
                <a:spcPct val="50000"/>
              </a:spcBef>
            </a:pPr>
            <a:r>
              <a:rPr lang="fr-FR" dirty="0"/>
              <a:t>Somme réellement perçue par le fabricant</a:t>
            </a:r>
          </a:p>
        </p:txBody>
      </p:sp>
      <p:sp>
        <p:nvSpPr>
          <p:cNvPr id="143379" name="Text Box 19"/>
          <p:cNvSpPr txBox="1">
            <a:spLocks noChangeArrowheads="1"/>
          </p:cNvSpPr>
          <p:nvPr/>
        </p:nvSpPr>
        <p:spPr bwMode="auto">
          <a:xfrm>
            <a:off x="3276600" y="2405063"/>
            <a:ext cx="1439863" cy="304800"/>
          </a:xfrm>
          <a:prstGeom prst="rect">
            <a:avLst/>
          </a:prstGeom>
          <a:noFill/>
          <a:ln w="9525">
            <a:noFill/>
            <a:miter lim="800000"/>
            <a:headEnd/>
            <a:tailEnd/>
          </a:ln>
          <a:effectLst/>
        </p:spPr>
        <p:txBody>
          <a:bodyPr>
            <a:spAutoFit/>
          </a:bodyPr>
          <a:lstStyle/>
          <a:p>
            <a:pPr>
              <a:spcBef>
                <a:spcPct val="50000"/>
              </a:spcBef>
            </a:pPr>
            <a:r>
              <a:rPr lang="fr-FR" dirty="0"/>
              <a:t>Prix public</a:t>
            </a:r>
          </a:p>
        </p:txBody>
      </p:sp>
      <p:sp>
        <p:nvSpPr>
          <p:cNvPr id="143380" name="Text Box 20"/>
          <p:cNvSpPr txBox="1">
            <a:spLocks noChangeArrowheads="1"/>
          </p:cNvSpPr>
          <p:nvPr/>
        </p:nvSpPr>
        <p:spPr bwMode="auto">
          <a:xfrm>
            <a:off x="3276600" y="1773238"/>
            <a:ext cx="1439863"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Prix catalogue</a:t>
            </a:r>
          </a:p>
        </p:txBody>
      </p:sp>
      <p:sp>
        <p:nvSpPr>
          <p:cNvPr id="143381" name="AutoShape 21"/>
          <p:cNvSpPr>
            <a:spLocks/>
          </p:cNvSpPr>
          <p:nvPr/>
        </p:nvSpPr>
        <p:spPr bwMode="auto">
          <a:xfrm>
            <a:off x="4932363" y="2636838"/>
            <a:ext cx="576262" cy="865187"/>
          </a:xfrm>
          <a:prstGeom prst="rightBrace">
            <a:avLst>
              <a:gd name="adj1" fmla="val 12511"/>
              <a:gd name="adj2" fmla="val 50000"/>
            </a:avLst>
          </a:prstGeom>
          <a:noFill/>
          <a:ln w="38100">
            <a:solidFill>
              <a:srgbClr val="000066"/>
            </a:solidFill>
            <a:round/>
            <a:headEnd/>
            <a:tailEnd/>
          </a:ln>
          <a:effectLst/>
        </p:spPr>
        <p:txBody>
          <a:bodyPr wrap="none" anchor="ctr"/>
          <a:lstStyle/>
          <a:p>
            <a:endParaRPr lang="fr-FR"/>
          </a:p>
        </p:txBody>
      </p:sp>
      <p:sp>
        <p:nvSpPr>
          <p:cNvPr id="143383" name="AutoShape 23"/>
          <p:cNvSpPr>
            <a:spLocks/>
          </p:cNvSpPr>
          <p:nvPr/>
        </p:nvSpPr>
        <p:spPr bwMode="auto">
          <a:xfrm>
            <a:off x="1979613" y="2060575"/>
            <a:ext cx="288925" cy="1368425"/>
          </a:xfrm>
          <a:prstGeom prst="leftBrace">
            <a:avLst>
              <a:gd name="adj1" fmla="val 39469"/>
              <a:gd name="adj2" fmla="val 50000"/>
            </a:avLst>
          </a:prstGeom>
          <a:noFill/>
          <a:ln w="38100">
            <a:solidFill>
              <a:srgbClr val="000066"/>
            </a:solidFill>
            <a:round/>
            <a:headEnd/>
            <a:tailEnd/>
          </a:ln>
          <a:effectLst/>
        </p:spPr>
        <p:txBody>
          <a:bodyPr wrap="none" anchor="ctr"/>
          <a:lstStyle/>
          <a:p>
            <a:endParaRPr lang="fr-FR"/>
          </a:p>
        </p:txBody>
      </p:sp>
      <p:sp>
        <p:nvSpPr>
          <p:cNvPr id="143384" name="Text Box 24"/>
          <p:cNvSpPr txBox="1">
            <a:spLocks noChangeArrowheads="1"/>
          </p:cNvSpPr>
          <p:nvPr/>
        </p:nvSpPr>
        <p:spPr bwMode="auto">
          <a:xfrm>
            <a:off x="5580063" y="2852738"/>
            <a:ext cx="1657350" cy="342145"/>
          </a:xfrm>
          <a:prstGeom prst="rect">
            <a:avLst/>
          </a:prstGeom>
          <a:noFill/>
          <a:ln w="9525">
            <a:noFill/>
            <a:miter lim="800000"/>
            <a:headEnd/>
            <a:tailEnd/>
          </a:ln>
          <a:effectLst/>
        </p:spPr>
        <p:txBody>
          <a:bodyPr>
            <a:spAutoFit/>
          </a:bodyPr>
          <a:lstStyle/>
          <a:p>
            <a:pPr algn="ctr">
              <a:lnSpc>
                <a:spcPct val="110000"/>
              </a:lnSpc>
              <a:spcBef>
                <a:spcPct val="30000"/>
              </a:spcBef>
            </a:pPr>
            <a:r>
              <a:rPr lang="fr-FR" sz="1600" dirty="0">
                <a:solidFill>
                  <a:schemeClr val="accent6">
                    <a:lumMod val="75000"/>
                  </a:schemeClr>
                </a:solidFill>
              </a:rPr>
              <a:t>Marge avant</a:t>
            </a:r>
          </a:p>
        </p:txBody>
      </p:sp>
      <p:sp>
        <p:nvSpPr>
          <p:cNvPr id="143385" name="Text Box 25"/>
          <p:cNvSpPr txBox="1">
            <a:spLocks noChangeArrowheads="1"/>
          </p:cNvSpPr>
          <p:nvPr/>
        </p:nvSpPr>
        <p:spPr bwMode="auto">
          <a:xfrm>
            <a:off x="5580063" y="3860800"/>
            <a:ext cx="1657350" cy="342145"/>
          </a:xfrm>
          <a:prstGeom prst="rect">
            <a:avLst/>
          </a:prstGeom>
          <a:noFill/>
          <a:ln w="9525">
            <a:noFill/>
            <a:miter lim="800000"/>
            <a:headEnd/>
            <a:tailEnd/>
          </a:ln>
          <a:effectLst/>
        </p:spPr>
        <p:txBody>
          <a:bodyPr>
            <a:spAutoFit/>
          </a:bodyPr>
          <a:lstStyle/>
          <a:p>
            <a:pPr algn="ctr">
              <a:lnSpc>
                <a:spcPct val="110000"/>
              </a:lnSpc>
              <a:spcBef>
                <a:spcPct val="30000"/>
              </a:spcBef>
            </a:pPr>
            <a:r>
              <a:rPr lang="fr-FR" sz="1600" dirty="0">
                <a:solidFill>
                  <a:schemeClr val="accent6">
                    <a:lumMod val="75000"/>
                  </a:schemeClr>
                </a:solidFill>
              </a:rPr>
              <a:t>Marge arrière</a:t>
            </a:r>
          </a:p>
        </p:txBody>
      </p:sp>
      <p:sp>
        <p:nvSpPr>
          <p:cNvPr id="143386" name="Text Box 26"/>
          <p:cNvSpPr txBox="1">
            <a:spLocks noChangeArrowheads="1"/>
          </p:cNvSpPr>
          <p:nvPr/>
        </p:nvSpPr>
        <p:spPr bwMode="auto">
          <a:xfrm>
            <a:off x="5795963" y="3141663"/>
            <a:ext cx="2952750"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Px de vente – Px facturé</a:t>
            </a:r>
          </a:p>
        </p:txBody>
      </p:sp>
      <p:sp>
        <p:nvSpPr>
          <p:cNvPr id="143387" name="Text Box 27"/>
          <p:cNvSpPr txBox="1">
            <a:spLocks noChangeArrowheads="1"/>
          </p:cNvSpPr>
          <p:nvPr/>
        </p:nvSpPr>
        <p:spPr bwMode="auto">
          <a:xfrm>
            <a:off x="5795963" y="4221163"/>
            <a:ext cx="2952750" cy="1384995"/>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Budget versé par le fournisseur pour contribution aux frais de promotion du produit (catalogue, PLV…)</a:t>
            </a:r>
            <a:br>
              <a:rPr lang="fr-FR" dirty="0">
                <a:solidFill>
                  <a:schemeClr val="accent6">
                    <a:lumMod val="75000"/>
                  </a:schemeClr>
                </a:solidFill>
              </a:rPr>
            </a:br>
            <a:r>
              <a:rPr lang="fr-FR" dirty="0">
                <a:solidFill>
                  <a:schemeClr val="accent6">
                    <a:lumMod val="75000"/>
                  </a:schemeClr>
                </a:solidFill>
              </a:rPr>
              <a:t>Désormais encadrée par la loi Dutreil du 2.08.2005</a:t>
            </a:r>
          </a:p>
        </p:txBody>
      </p:sp>
      <p:sp>
        <p:nvSpPr>
          <p:cNvPr id="28" name="Rectangle 10"/>
          <p:cNvSpPr txBox="1">
            <a:spLocks noChangeArrowheads="1"/>
          </p:cNvSpPr>
          <p:nvPr/>
        </p:nvSpPr>
        <p:spPr>
          <a:xfrm>
            <a:off x="2235009" y="332656"/>
            <a:ext cx="478526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5344"/>
            <a:ext cx="539552" cy="359644"/>
          </a:xfrm>
        </p:spPr>
        <p:txBody>
          <a:bodyPr/>
          <a:lstStyle/>
          <a:p>
            <a:fld id="{F3A5FAE7-38AE-48D0-8E4E-C508C5EA2809}" type="slidenum">
              <a:rPr lang="fr-FR"/>
              <a:pPr/>
              <a:t>447</a:t>
            </a:fld>
            <a:endParaRPr lang="fr-FR" dirty="0"/>
          </a:p>
        </p:txBody>
      </p:sp>
      <p:sp>
        <p:nvSpPr>
          <p:cNvPr id="144386"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4387" name="Text Box 3"/>
          <p:cNvSpPr txBox="1">
            <a:spLocks noChangeArrowheads="1"/>
          </p:cNvSpPr>
          <p:nvPr/>
        </p:nvSpPr>
        <p:spPr bwMode="auto">
          <a:xfrm>
            <a:off x="5364163" y="1243013"/>
            <a:ext cx="3529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indicateurs</a:t>
            </a:r>
          </a:p>
        </p:txBody>
      </p:sp>
      <p:sp>
        <p:nvSpPr>
          <p:cNvPr id="144388" name="AutoShape 4"/>
          <p:cNvSpPr>
            <a:spLocks noChangeArrowheads="1"/>
          </p:cNvSpPr>
          <p:nvPr/>
        </p:nvSpPr>
        <p:spPr bwMode="auto">
          <a:xfrm rot="5400000">
            <a:off x="5003801" y="13192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4410" name="Text Box 26"/>
          <p:cNvSpPr txBox="1">
            <a:spLocks noChangeArrowheads="1"/>
          </p:cNvSpPr>
          <p:nvPr/>
        </p:nvSpPr>
        <p:spPr bwMode="auto">
          <a:xfrm>
            <a:off x="827088" y="2205038"/>
            <a:ext cx="7561262" cy="2989262"/>
          </a:xfrm>
          <a:prstGeom prst="rect">
            <a:avLst/>
          </a:prstGeom>
          <a:noFill/>
          <a:ln w="9525">
            <a:noFill/>
            <a:miter lim="800000"/>
            <a:headEnd/>
            <a:tailEnd/>
          </a:ln>
          <a:effectLst/>
        </p:spPr>
        <p:txBody>
          <a:bodyPr>
            <a:spAutoFit/>
          </a:bodyPr>
          <a:lstStyle/>
          <a:p>
            <a:pPr>
              <a:lnSpc>
                <a:spcPct val="110000"/>
              </a:lnSpc>
              <a:spcBef>
                <a:spcPct val="30000"/>
              </a:spcBef>
            </a:pPr>
            <a:r>
              <a:rPr lang="fr-FR" sz="2000" dirty="0">
                <a:solidFill>
                  <a:schemeClr val="accent6">
                    <a:lumMod val="75000"/>
                  </a:schemeClr>
                </a:solidFill>
              </a:rPr>
              <a:t>à surveiller dans une politique de distribution :</a:t>
            </a:r>
          </a:p>
          <a:p>
            <a:pPr marL="811213" lvl="1" indent="-354013">
              <a:lnSpc>
                <a:spcPct val="110000"/>
              </a:lnSpc>
              <a:spcBef>
                <a:spcPct val="30000"/>
              </a:spcBef>
              <a:buFontTx/>
              <a:buChar char="•"/>
            </a:pPr>
            <a:r>
              <a:rPr lang="fr-FR" sz="2000" dirty="0">
                <a:solidFill>
                  <a:schemeClr val="accent6">
                    <a:lumMod val="75000"/>
                  </a:schemeClr>
                </a:solidFill>
              </a:rPr>
              <a:t>La </a:t>
            </a:r>
            <a:r>
              <a:rPr lang="fr-FR" sz="2000" b="1" dirty="0">
                <a:solidFill>
                  <a:schemeClr val="accent6">
                    <a:lumMod val="75000"/>
                  </a:schemeClr>
                </a:solidFill>
              </a:rPr>
              <a:t>rotation des stocks</a:t>
            </a:r>
          </a:p>
          <a:p>
            <a:pPr marL="811213" lvl="1" indent="-354013">
              <a:lnSpc>
                <a:spcPct val="110000"/>
              </a:lnSpc>
              <a:spcBef>
                <a:spcPct val="30000"/>
              </a:spcBef>
              <a:buFontTx/>
              <a:buChar char="•"/>
            </a:pPr>
            <a:r>
              <a:rPr lang="fr-FR" sz="2000" dirty="0">
                <a:solidFill>
                  <a:schemeClr val="accent6">
                    <a:lumMod val="75000"/>
                  </a:schemeClr>
                </a:solidFill>
              </a:rPr>
              <a:t>Le </a:t>
            </a:r>
            <a:r>
              <a:rPr lang="fr-FR" sz="2000" b="1" dirty="0">
                <a:solidFill>
                  <a:schemeClr val="accent6">
                    <a:lumMod val="75000"/>
                  </a:schemeClr>
                </a:solidFill>
              </a:rPr>
              <a:t>panier moyen</a:t>
            </a:r>
          </a:p>
          <a:p>
            <a:pPr marL="811213" lvl="1" indent="-354013">
              <a:lnSpc>
                <a:spcPct val="110000"/>
              </a:lnSpc>
              <a:spcBef>
                <a:spcPct val="30000"/>
              </a:spcBef>
              <a:buFontTx/>
              <a:buChar char="•"/>
            </a:pPr>
            <a:r>
              <a:rPr lang="fr-FR" sz="2000" dirty="0">
                <a:solidFill>
                  <a:schemeClr val="accent6">
                    <a:lumMod val="75000"/>
                  </a:schemeClr>
                </a:solidFill>
              </a:rPr>
              <a:t>La </a:t>
            </a:r>
            <a:r>
              <a:rPr lang="fr-FR" sz="2000" b="1" dirty="0">
                <a:solidFill>
                  <a:schemeClr val="accent6">
                    <a:lumMod val="75000"/>
                  </a:schemeClr>
                </a:solidFill>
              </a:rPr>
              <a:t>fréquence</a:t>
            </a:r>
            <a:r>
              <a:rPr lang="fr-FR" sz="2000" dirty="0">
                <a:solidFill>
                  <a:schemeClr val="accent6">
                    <a:lumMod val="75000"/>
                  </a:schemeClr>
                </a:solidFill>
              </a:rPr>
              <a:t> de contact</a:t>
            </a:r>
          </a:p>
          <a:p>
            <a:pPr marL="811213" lvl="1" indent="-354013">
              <a:lnSpc>
                <a:spcPct val="110000"/>
              </a:lnSpc>
              <a:spcBef>
                <a:spcPct val="30000"/>
              </a:spcBef>
              <a:buFontTx/>
              <a:buChar char="•"/>
            </a:pPr>
            <a:r>
              <a:rPr lang="fr-FR" sz="2000" dirty="0">
                <a:solidFill>
                  <a:schemeClr val="accent6">
                    <a:lumMod val="75000"/>
                  </a:schemeClr>
                </a:solidFill>
              </a:rPr>
              <a:t>La </a:t>
            </a:r>
            <a:r>
              <a:rPr lang="fr-FR" sz="2000" b="1" dirty="0">
                <a:solidFill>
                  <a:schemeClr val="accent6">
                    <a:lumMod val="75000"/>
                  </a:schemeClr>
                </a:solidFill>
              </a:rPr>
              <a:t>récence</a:t>
            </a:r>
            <a:r>
              <a:rPr lang="fr-FR" sz="2000" dirty="0">
                <a:solidFill>
                  <a:schemeClr val="accent6">
                    <a:lumMod val="75000"/>
                  </a:schemeClr>
                </a:solidFill>
              </a:rPr>
              <a:t> RFM/LTV/CRM</a:t>
            </a:r>
          </a:p>
          <a:p>
            <a:pPr marL="811213" lvl="1" indent="-354013">
              <a:lnSpc>
                <a:spcPct val="110000"/>
              </a:lnSpc>
              <a:spcBef>
                <a:spcPct val="30000"/>
              </a:spcBef>
              <a:buFontTx/>
              <a:buChar char="•"/>
            </a:pPr>
            <a:r>
              <a:rPr lang="fr-FR" sz="2000" dirty="0">
                <a:solidFill>
                  <a:schemeClr val="accent6">
                    <a:lumMod val="75000"/>
                  </a:schemeClr>
                </a:solidFill>
              </a:rPr>
              <a:t>La Distribution numérique / distribution en valeur</a:t>
            </a:r>
          </a:p>
          <a:p>
            <a:pPr marL="811213" lvl="1" indent="-354013">
              <a:lnSpc>
                <a:spcPct val="110000"/>
              </a:lnSpc>
              <a:spcBef>
                <a:spcPct val="30000"/>
              </a:spcBef>
              <a:buFontTx/>
              <a:buChar char="•"/>
            </a:pPr>
            <a:r>
              <a:rPr lang="fr-FR" sz="2000" b="1" dirty="0">
                <a:solidFill>
                  <a:schemeClr val="accent6">
                    <a:lumMod val="75000"/>
                  </a:schemeClr>
                </a:solidFill>
              </a:rPr>
              <a:t>Zone de chalandise</a:t>
            </a:r>
          </a:p>
        </p:txBody>
      </p:sp>
      <p:sp>
        <p:nvSpPr>
          <p:cNvPr id="9" name="Rectangle 10"/>
          <p:cNvSpPr txBox="1">
            <a:spLocks noChangeArrowheads="1"/>
          </p:cNvSpPr>
          <p:nvPr/>
        </p:nvSpPr>
        <p:spPr>
          <a:xfrm>
            <a:off x="2339753" y="332655"/>
            <a:ext cx="439248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250" y="6525344"/>
            <a:ext cx="539750" cy="359644"/>
          </a:xfrm>
        </p:spPr>
        <p:txBody>
          <a:bodyPr/>
          <a:lstStyle/>
          <a:p>
            <a:fld id="{2C199D0B-6E6E-47F6-BD9D-94EF52463FE1}" type="slidenum">
              <a:rPr lang="fr-FR"/>
              <a:pPr/>
              <a:t>448</a:t>
            </a:fld>
            <a:endParaRPr lang="fr-FR" dirty="0"/>
          </a:p>
        </p:txBody>
      </p:sp>
      <p:sp>
        <p:nvSpPr>
          <p:cNvPr id="146434"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6435" name="Text Box 3"/>
          <p:cNvSpPr txBox="1">
            <a:spLocks noChangeArrowheads="1"/>
          </p:cNvSpPr>
          <p:nvPr/>
        </p:nvSpPr>
        <p:spPr bwMode="auto">
          <a:xfrm>
            <a:off x="5364163" y="1125538"/>
            <a:ext cx="3529012" cy="701675"/>
          </a:xfrm>
          <a:prstGeom prst="rect">
            <a:avLst/>
          </a:prstGeom>
          <a:noFill/>
          <a:ln w="9525">
            <a:noFill/>
            <a:miter lim="800000"/>
            <a:headEnd/>
            <a:tailEnd/>
          </a:ln>
          <a:effectLst/>
        </p:spPr>
        <p:txBody>
          <a:bodyPr>
            <a:spAutoFit/>
          </a:bodyPr>
          <a:lstStyle/>
          <a:p>
            <a:pPr>
              <a:spcBef>
                <a:spcPct val="50000"/>
              </a:spcBef>
            </a:pPr>
            <a:r>
              <a:rPr lang="fr-FR" sz="2000" b="1" i="1" dirty="0">
                <a:solidFill>
                  <a:schemeClr val="accent6">
                    <a:lumMod val="75000"/>
                  </a:schemeClr>
                </a:solidFill>
              </a:rPr>
              <a:t>Les relations producteurs/distributeurs</a:t>
            </a:r>
          </a:p>
        </p:txBody>
      </p:sp>
      <p:sp>
        <p:nvSpPr>
          <p:cNvPr id="146436" name="AutoShape 4"/>
          <p:cNvSpPr>
            <a:spLocks noChangeArrowheads="1"/>
          </p:cNvSpPr>
          <p:nvPr/>
        </p:nvSpPr>
        <p:spPr bwMode="auto">
          <a:xfrm rot="5400000">
            <a:off x="5003801" y="13192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6442" name="Text Box 10"/>
          <p:cNvSpPr txBox="1">
            <a:spLocks noChangeArrowheads="1"/>
          </p:cNvSpPr>
          <p:nvPr/>
        </p:nvSpPr>
        <p:spPr bwMode="auto">
          <a:xfrm>
            <a:off x="827088" y="2420938"/>
            <a:ext cx="7777162" cy="3093154"/>
          </a:xfrm>
          <a:prstGeom prst="rect">
            <a:avLst/>
          </a:prstGeom>
          <a:noFill/>
          <a:ln w="9525">
            <a:noFill/>
            <a:miter lim="800000"/>
            <a:headEnd/>
            <a:tailEnd/>
          </a:ln>
          <a:effectLst/>
        </p:spPr>
        <p:txBody>
          <a:bodyPr>
            <a:spAutoFit/>
          </a:bodyPr>
          <a:lstStyle/>
          <a:p>
            <a:pPr marL="269875" indent="-269875">
              <a:lnSpc>
                <a:spcPct val="110000"/>
              </a:lnSpc>
              <a:spcBef>
                <a:spcPct val="30000"/>
              </a:spcBef>
              <a:buFontTx/>
              <a:buChar char="•"/>
            </a:pPr>
            <a:r>
              <a:rPr lang="fr-FR" sz="2000" dirty="0">
                <a:solidFill>
                  <a:schemeClr val="accent6">
                    <a:lumMod val="75000"/>
                  </a:schemeClr>
                </a:solidFill>
              </a:rPr>
              <a:t>Une variable essentielle mais difficile à maîtriser.</a:t>
            </a:r>
            <a:br>
              <a:rPr lang="fr-FR" sz="2000" dirty="0">
                <a:solidFill>
                  <a:schemeClr val="accent6">
                    <a:lumMod val="75000"/>
                  </a:schemeClr>
                </a:solidFill>
              </a:rPr>
            </a:br>
            <a:r>
              <a:rPr lang="fr-FR" sz="2000" dirty="0">
                <a:solidFill>
                  <a:schemeClr val="accent6">
                    <a:lumMod val="75000"/>
                  </a:schemeClr>
                </a:solidFill>
                <a:sym typeface="Wingdings 3" pitchFamily="18" charset="2"/>
              </a:rPr>
              <a:t> </a:t>
            </a:r>
            <a:r>
              <a:rPr lang="fr-FR" sz="1800" dirty="0">
                <a:solidFill>
                  <a:schemeClr val="accent6">
                    <a:lumMod val="75000"/>
                  </a:schemeClr>
                </a:solidFill>
              </a:rPr>
              <a:t>Arbitrage entre coûts, efficacité et importance de la relation directe avec le consommateur final</a:t>
            </a:r>
          </a:p>
          <a:p>
            <a:pPr>
              <a:lnSpc>
                <a:spcPct val="110000"/>
              </a:lnSpc>
              <a:spcBef>
                <a:spcPct val="30000"/>
              </a:spcBef>
            </a:pPr>
            <a:endParaRPr lang="fr-FR" sz="1800" dirty="0">
              <a:solidFill>
                <a:schemeClr val="accent6">
                  <a:lumMod val="75000"/>
                </a:schemeClr>
              </a:solidFill>
            </a:endParaRPr>
          </a:p>
          <a:p>
            <a:pPr marL="269875" indent="-269875">
              <a:lnSpc>
                <a:spcPct val="110000"/>
              </a:lnSpc>
              <a:spcBef>
                <a:spcPct val="30000"/>
              </a:spcBef>
              <a:buFontTx/>
              <a:buChar char="•"/>
            </a:pPr>
            <a:r>
              <a:rPr lang="fr-FR" sz="2000" dirty="0">
                <a:solidFill>
                  <a:schemeClr val="accent6">
                    <a:lumMod val="75000"/>
                  </a:schemeClr>
                </a:solidFill>
              </a:rPr>
              <a:t>Des relations souvent difficiles.</a:t>
            </a:r>
            <a:br>
              <a:rPr lang="fr-FR" sz="2000" dirty="0">
                <a:solidFill>
                  <a:schemeClr val="accent6">
                    <a:lumMod val="75000"/>
                  </a:schemeClr>
                </a:solidFill>
              </a:rPr>
            </a:br>
            <a:r>
              <a:rPr lang="fr-FR" sz="2000" dirty="0">
                <a:solidFill>
                  <a:schemeClr val="accent6">
                    <a:lumMod val="75000"/>
                  </a:schemeClr>
                </a:solidFill>
                <a:sym typeface="Wingdings 3" pitchFamily="18" charset="2"/>
              </a:rPr>
              <a:t> </a:t>
            </a:r>
            <a:r>
              <a:rPr lang="fr-FR" sz="1800" dirty="0">
                <a:solidFill>
                  <a:schemeClr val="accent6">
                    <a:lumMod val="75000"/>
                  </a:schemeClr>
                </a:solidFill>
              </a:rPr>
              <a:t>Un contexte de concentration des distributeurs</a:t>
            </a:r>
          </a:p>
          <a:p>
            <a:pPr marL="269875" indent="-269875">
              <a:lnSpc>
                <a:spcPct val="110000"/>
              </a:lnSpc>
              <a:spcBef>
                <a:spcPct val="30000"/>
              </a:spcBef>
              <a:buFontTx/>
              <a:buChar char="•"/>
            </a:pPr>
            <a:endParaRPr lang="fr-FR" sz="2000" dirty="0">
              <a:solidFill>
                <a:schemeClr val="accent6">
                  <a:lumMod val="75000"/>
                </a:schemeClr>
              </a:solidFill>
            </a:endParaRPr>
          </a:p>
          <a:p>
            <a:pPr marL="269875" indent="-269875">
              <a:lnSpc>
                <a:spcPct val="110000"/>
              </a:lnSpc>
              <a:spcBef>
                <a:spcPct val="30000"/>
              </a:spcBef>
              <a:buFontTx/>
              <a:buChar char="•"/>
            </a:pPr>
            <a:endParaRPr lang="fr-FR" sz="2000" dirty="0">
              <a:solidFill>
                <a:srgbClr val="000066"/>
              </a:solidFill>
            </a:endParaRPr>
          </a:p>
        </p:txBody>
      </p:sp>
      <p:sp>
        <p:nvSpPr>
          <p:cNvPr id="9" name="Rectangle 10"/>
          <p:cNvSpPr txBox="1">
            <a:spLocks noChangeArrowheads="1"/>
          </p:cNvSpPr>
          <p:nvPr/>
        </p:nvSpPr>
        <p:spPr>
          <a:xfrm>
            <a:off x="2339753" y="310470"/>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449</a:t>
            </a:fld>
            <a:endParaRPr lang="fr-FR" dirty="0"/>
          </a:p>
        </p:txBody>
      </p:sp>
      <p:sp>
        <p:nvSpPr>
          <p:cNvPr id="3" name="Espace réservé du contenu 2"/>
          <p:cNvSpPr txBox="1">
            <a:spLocks/>
          </p:cNvSpPr>
          <p:nvPr/>
        </p:nvSpPr>
        <p:spPr>
          <a:xfrm>
            <a:off x="287524" y="1844824"/>
            <a:ext cx="8568952" cy="4435421"/>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endParaRPr lang="fr-FR" sz="2000" dirty="0"/>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Il existe trois cas de figures selon le distributeur, qui révèlent le degré de liberté laissé aux points de vente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lvl="0" algn="just"/>
            <a:r>
              <a:rPr lang="fr-FR" sz="1800" dirty="0">
                <a:solidFill>
                  <a:schemeClr val="accent6">
                    <a:lumMod val="75000"/>
                  </a:schemeClr>
                </a:solidFill>
                <a:latin typeface="Arial" panose="020B0604020202020204" pitchFamily="34" charset="0"/>
                <a:cs typeface="Arial" panose="020B0604020202020204" pitchFamily="34" charset="0"/>
              </a:rPr>
              <a:t>Dans certaines chaînes, le référencement est </a:t>
            </a:r>
            <a:r>
              <a:rPr lang="fr-FR" sz="1800" b="1" dirty="0">
                <a:solidFill>
                  <a:schemeClr val="accent6">
                    <a:lumMod val="75000"/>
                  </a:schemeClr>
                </a:solidFill>
                <a:latin typeface="Arial" panose="020B0604020202020204" pitchFamily="34" charset="0"/>
                <a:cs typeface="Arial" panose="020B0604020202020204" pitchFamily="34" charset="0"/>
              </a:rPr>
              <a:t>totalement centralisé </a:t>
            </a:r>
            <a:r>
              <a:rPr lang="fr-FR" sz="1800" dirty="0">
                <a:solidFill>
                  <a:schemeClr val="accent6">
                    <a:lumMod val="75000"/>
                  </a:schemeClr>
                </a:solidFill>
                <a:latin typeface="Arial" panose="020B0604020202020204" pitchFamily="34" charset="0"/>
                <a:cs typeface="Arial" panose="020B0604020202020204" pitchFamily="34" charset="0"/>
              </a:rPr>
              <a:t>et aucune liberté n’est laissée aux directeurs des magasins.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lvl="0" algn="just"/>
            <a:r>
              <a:rPr lang="fr-FR" sz="1800" dirty="0">
                <a:solidFill>
                  <a:schemeClr val="accent6">
                    <a:lumMod val="75000"/>
                  </a:schemeClr>
                </a:solidFill>
                <a:latin typeface="Arial" panose="020B0604020202020204" pitchFamily="34" charset="0"/>
                <a:cs typeface="Arial" panose="020B0604020202020204" pitchFamily="34" charset="0"/>
              </a:rPr>
              <a:t>Dans d’autres chaînes, une </a:t>
            </a:r>
            <a:r>
              <a:rPr lang="fr-FR" sz="1800" b="1" dirty="0">
                <a:solidFill>
                  <a:schemeClr val="accent6">
                    <a:lumMod val="75000"/>
                  </a:schemeClr>
                </a:solidFill>
                <a:latin typeface="Arial" panose="020B0604020202020204" pitchFamily="34" charset="0"/>
                <a:cs typeface="Arial" panose="020B0604020202020204" pitchFamily="34" charset="0"/>
              </a:rPr>
              <a:t>partie seulement des référencements </a:t>
            </a:r>
            <a:r>
              <a:rPr lang="fr-FR" sz="1800" dirty="0">
                <a:solidFill>
                  <a:schemeClr val="accent6">
                    <a:lumMod val="75000"/>
                  </a:schemeClr>
                </a:solidFill>
                <a:latin typeface="Arial" panose="020B0604020202020204" pitchFamily="34" charset="0"/>
                <a:cs typeface="Arial" panose="020B0604020202020204" pitchFamily="34" charset="0"/>
              </a:rPr>
              <a:t>est décidée par la centrale d’achat et imposée aux points de vente.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lvl="0" algn="just"/>
            <a:r>
              <a:rPr lang="fr-FR" sz="1800" dirty="0">
                <a:solidFill>
                  <a:schemeClr val="accent6">
                    <a:lumMod val="75000"/>
                  </a:schemeClr>
                </a:solidFill>
                <a:latin typeface="Arial" panose="020B0604020202020204" pitchFamily="34" charset="0"/>
                <a:cs typeface="Arial" panose="020B0604020202020204" pitchFamily="34" charset="0"/>
              </a:rPr>
              <a:t>Dans un troisième cas, il existe un </a:t>
            </a:r>
            <a:r>
              <a:rPr lang="fr-FR" sz="1800" b="1" dirty="0">
                <a:solidFill>
                  <a:schemeClr val="accent6">
                    <a:lumMod val="75000"/>
                  </a:schemeClr>
                </a:solidFill>
                <a:latin typeface="Arial" panose="020B0604020202020204" pitchFamily="34" charset="0"/>
                <a:cs typeface="Arial" panose="020B0604020202020204" pitchFamily="34" charset="0"/>
              </a:rPr>
              <a:t>double référencement</a:t>
            </a:r>
            <a:r>
              <a:rPr lang="fr-FR" sz="1800" dirty="0">
                <a:solidFill>
                  <a:schemeClr val="accent6">
                    <a:lumMod val="75000"/>
                  </a:schemeClr>
                </a:solidFill>
                <a:latin typeface="Arial" panose="020B0604020202020204" pitchFamily="34" charset="0"/>
                <a:cs typeface="Arial" panose="020B0604020202020204" pitchFamily="34" charset="0"/>
              </a:rPr>
              <a:t> : celui de la centrale d’abord, puis celui du magasin qui est libre de ne pas suivre les choix de sa centrale. (ex : produits locaux ou saisonniers le surf, …) </a:t>
            </a:r>
          </a:p>
        </p:txBody>
      </p:sp>
      <p:sp>
        <p:nvSpPr>
          <p:cNvPr id="4" name="Rectangle 10"/>
          <p:cNvSpPr txBox="1">
            <a:spLocks noChangeArrowheads="1"/>
          </p:cNvSpPr>
          <p:nvPr/>
        </p:nvSpPr>
        <p:spPr>
          <a:xfrm>
            <a:off x="2195737" y="188640"/>
            <a:ext cx="424847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2"/>
          <p:cNvSpPr txBox="1">
            <a:spLocks noChangeArrowheads="1"/>
          </p:cNvSpPr>
          <p:nvPr/>
        </p:nvSpPr>
        <p:spPr bwMode="auto">
          <a:xfrm>
            <a:off x="539552" y="1044976"/>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6" name="AutoShape 4"/>
          <p:cNvSpPr>
            <a:spLocks noChangeArrowheads="1"/>
          </p:cNvSpPr>
          <p:nvPr/>
        </p:nvSpPr>
        <p:spPr bwMode="auto">
          <a:xfrm rot="5400000">
            <a:off x="4572000" y="106323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232141" y="892575"/>
            <a:ext cx="3529012" cy="701675"/>
          </a:xfrm>
          <a:prstGeom prst="rect">
            <a:avLst/>
          </a:prstGeom>
          <a:noFill/>
          <a:ln w="9525">
            <a:noFill/>
            <a:miter lim="800000"/>
            <a:headEnd/>
            <a:tailEnd/>
          </a:ln>
          <a:effectLst/>
        </p:spPr>
        <p:txBody>
          <a:bodyPr>
            <a:spAutoFit/>
          </a:bodyPr>
          <a:lstStyle/>
          <a:p>
            <a:pPr>
              <a:spcBef>
                <a:spcPct val="50000"/>
              </a:spcBef>
            </a:pPr>
            <a:r>
              <a:rPr lang="fr-FR" sz="2000" b="1" i="1" dirty="0">
                <a:solidFill>
                  <a:schemeClr val="accent6">
                    <a:lumMod val="75000"/>
                  </a:schemeClr>
                </a:solidFill>
              </a:rPr>
              <a:t>Les relations producteurs/distributeurs</a:t>
            </a:r>
          </a:p>
        </p:txBody>
      </p:sp>
    </p:spTree>
    <p:extLst>
      <p:ext uri="{BB962C8B-B14F-4D97-AF65-F5344CB8AC3E}">
        <p14:creationId xmlns:p14="http://schemas.microsoft.com/office/powerpoint/2010/main" val="1870109599"/>
      </p:ext>
    </p:extLst>
  </p:cSld>
  <p:clrMapOvr>
    <a:masterClrMapping/>
  </p:clrMapOvr>
  <p:transition spd="med">
    <p:randomBa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25344"/>
            <a:ext cx="539552" cy="359644"/>
          </a:xfrm>
        </p:spPr>
        <p:txBody>
          <a:bodyPr/>
          <a:lstStyle/>
          <a:p>
            <a:fld id="{3E9FE2E4-7EE6-432C-855E-777D89A6ED00}" type="slidenum">
              <a:rPr lang="fr-FR"/>
              <a:pPr/>
              <a:t>450</a:t>
            </a:fld>
            <a:endParaRPr lang="fr-FR" dirty="0"/>
          </a:p>
        </p:txBody>
      </p:sp>
      <p:sp>
        <p:nvSpPr>
          <p:cNvPr id="145410"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5411" name="Text Box 3"/>
          <p:cNvSpPr txBox="1">
            <a:spLocks noChangeArrowheads="1"/>
          </p:cNvSpPr>
          <p:nvPr/>
        </p:nvSpPr>
        <p:spPr bwMode="auto">
          <a:xfrm>
            <a:off x="5364163" y="1243013"/>
            <a:ext cx="3529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L’assortiment</a:t>
            </a:r>
          </a:p>
        </p:txBody>
      </p:sp>
      <p:sp>
        <p:nvSpPr>
          <p:cNvPr id="145412" name="AutoShape 4"/>
          <p:cNvSpPr>
            <a:spLocks noChangeArrowheads="1"/>
          </p:cNvSpPr>
          <p:nvPr/>
        </p:nvSpPr>
        <p:spPr bwMode="auto">
          <a:xfrm rot="5400000">
            <a:off x="5003801" y="13192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5414" name="Text Box 6"/>
          <p:cNvSpPr txBox="1">
            <a:spLocks noChangeArrowheads="1"/>
          </p:cNvSpPr>
          <p:nvPr/>
        </p:nvSpPr>
        <p:spPr bwMode="auto">
          <a:xfrm>
            <a:off x="539750" y="2205038"/>
            <a:ext cx="7920038" cy="404663"/>
          </a:xfrm>
          <a:prstGeom prst="rect">
            <a:avLst/>
          </a:prstGeom>
          <a:solidFill>
            <a:srgbClr val="3333CC"/>
          </a:solidFill>
          <a:ln w="9525">
            <a:noFill/>
            <a:miter lim="800000"/>
            <a:headEnd/>
            <a:tailEnd/>
          </a:ln>
          <a:effectLst/>
        </p:spPr>
        <p:txBody>
          <a:bodyPr>
            <a:spAutoFit/>
          </a:bodyPr>
          <a:lstStyle/>
          <a:p>
            <a:pPr algn="ctr">
              <a:lnSpc>
                <a:spcPct val="110000"/>
              </a:lnSpc>
              <a:spcBef>
                <a:spcPct val="30000"/>
              </a:spcBef>
            </a:pPr>
            <a:r>
              <a:rPr lang="fr-FR" sz="2000" b="1" dirty="0">
                <a:solidFill>
                  <a:schemeClr val="bg1"/>
                </a:solidFill>
              </a:rPr>
              <a:t>Largeur</a:t>
            </a:r>
            <a:r>
              <a:rPr lang="fr-FR" sz="2000" dirty="0">
                <a:solidFill>
                  <a:schemeClr val="bg1"/>
                </a:solidFill>
              </a:rPr>
              <a:t> de l’assortiment</a:t>
            </a:r>
          </a:p>
        </p:txBody>
      </p:sp>
      <p:sp>
        <p:nvSpPr>
          <p:cNvPr id="145415" name="Text Box 7"/>
          <p:cNvSpPr txBox="1">
            <a:spLocks noChangeArrowheads="1"/>
          </p:cNvSpPr>
          <p:nvPr/>
        </p:nvSpPr>
        <p:spPr bwMode="auto">
          <a:xfrm>
            <a:off x="539750" y="3933825"/>
            <a:ext cx="1655763" cy="2303463"/>
          </a:xfrm>
          <a:prstGeom prst="rect">
            <a:avLst/>
          </a:prstGeom>
          <a:solidFill>
            <a:schemeClr val="accent2"/>
          </a:solidFill>
          <a:ln w="9525">
            <a:noFill/>
            <a:miter lim="800000"/>
            <a:headEnd/>
            <a:tailEnd/>
          </a:ln>
          <a:effectLst/>
        </p:spPr>
        <p:txBody>
          <a:bodyPr anchor="ctr" anchorCtr="1"/>
          <a:lstStyle/>
          <a:p>
            <a:pPr>
              <a:lnSpc>
                <a:spcPct val="110000"/>
              </a:lnSpc>
              <a:spcBef>
                <a:spcPct val="30000"/>
              </a:spcBef>
            </a:pPr>
            <a:r>
              <a:rPr lang="fr-FR" sz="2000" b="1" dirty="0">
                <a:solidFill>
                  <a:schemeClr val="bg1"/>
                </a:solidFill>
              </a:rPr>
              <a:t>Profondeur </a:t>
            </a:r>
            <a:r>
              <a:rPr lang="fr-FR" sz="2000" dirty="0">
                <a:solidFill>
                  <a:schemeClr val="bg1"/>
                </a:solidFill>
              </a:rPr>
              <a:t>de l’assortiment</a:t>
            </a:r>
          </a:p>
        </p:txBody>
      </p:sp>
      <p:sp>
        <p:nvSpPr>
          <p:cNvPr id="145416" name="Text Box 8"/>
          <p:cNvSpPr txBox="1">
            <a:spLocks noChangeArrowheads="1"/>
          </p:cNvSpPr>
          <p:nvPr/>
        </p:nvSpPr>
        <p:spPr bwMode="auto">
          <a:xfrm>
            <a:off x="539750" y="2708275"/>
            <a:ext cx="7920038"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C’est le nombre de familles de produits différentes</a:t>
            </a:r>
          </a:p>
        </p:txBody>
      </p:sp>
      <p:sp>
        <p:nvSpPr>
          <p:cNvPr id="145417" name="Text Box 9"/>
          <p:cNvSpPr txBox="1">
            <a:spLocks noChangeArrowheads="1"/>
          </p:cNvSpPr>
          <p:nvPr/>
        </p:nvSpPr>
        <p:spPr bwMode="auto">
          <a:xfrm>
            <a:off x="2771775" y="4652963"/>
            <a:ext cx="5976938" cy="641350"/>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Le nombre de produits dans chaque famille. </a:t>
            </a:r>
            <a:br>
              <a:rPr lang="fr-FR" sz="1800" dirty="0">
                <a:solidFill>
                  <a:schemeClr val="accent6">
                    <a:lumMod val="75000"/>
                  </a:schemeClr>
                </a:solidFill>
              </a:rPr>
            </a:br>
            <a:r>
              <a:rPr lang="fr-FR" sz="1800" dirty="0">
                <a:solidFill>
                  <a:schemeClr val="accent6">
                    <a:lumMod val="75000"/>
                  </a:schemeClr>
                </a:solidFill>
              </a:rPr>
              <a:t>Le choix laissé au consommateur</a:t>
            </a:r>
          </a:p>
        </p:txBody>
      </p:sp>
      <p:sp>
        <p:nvSpPr>
          <p:cNvPr id="12" name="Rectangle 10"/>
          <p:cNvSpPr txBox="1">
            <a:spLocks noChangeArrowheads="1"/>
          </p:cNvSpPr>
          <p:nvPr/>
        </p:nvSpPr>
        <p:spPr>
          <a:xfrm>
            <a:off x="2411761" y="324118"/>
            <a:ext cx="4536504"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3180008049"/>
      </p:ext>
    </p:extLst>
  </p:cSld>
  <p:clrMapOvr>
    <a:masterClrMapping/>
  </p:clrMapOvr>
  <p:transition spd="med">
    <p:randomBar/>
  </p:transition>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451</a:t>
            </a:fld>
            <a:endParaRPr lang="fr-FR" dirty="0"/>
          </a:p>
        </p:txBody>
      </p:sp>
      <p:sp>
        <p:nvSpPr>
          <p:cNvPr id="4" name="Text Box 2"/>
          <p:cNvSpPr txBox="1">
            <a:spLocks noChangeArrowheads="1"/>
          </p:cNvSpPr>
          <p:nvPr/>
        </p:nvSpPr>
        <p:spPr bwMode="auto">
          <a:xfrm>
            <a:off x="539552" y="1044976"/>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5" name="Rectangle 10"/>
          <p:cNvSpPr txBox="1">
            <a:spLocks noChangeArrowheads="1"/>
          </p:cNvSpPr>
          <p:nvPr/>
        </p:nvSpPr>
        <p:spPr>
          <a:xfrm>
            <a:off x="2195737" y="188640"/>
            <a:ext cx="468052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6" name="AutoShape 4"/>
          <p:cNvSpPr>
            <a:spLocks noChangeArrowheads="1"/>
          </p:cNvSpPr>
          <p:nvPr/>
        </p:nvSpPr>
        <p:spPr bwMode="auto">
          <a:xfrm rot="5400000">
            <a:off x="4572000" y="106323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076055" y="692696"/>
            <a:ext cx="3888431" cy="1661993"/>
          </a:xfrm>
          <a:prstGeom prst="rect">
            <a:avLst/>
          </a:prstGeom>
          <a:noFill/>
          <a:ln w="9525">
            <a:noFill/>
            <a:miter lim="800000"/>
            <a:headEnd/>
            <a:tailEnd/>
          </a:ln>
          <a:effectLst/>
        </p:spPr>
        <p:txBody>
          <a:bodyPr wrap="square">
            <a:spAutoFit/>
          </a:bodyPr>
          <a:lstStyle/>
          <a:p>
            <a:pPr>
              <a:spcBef>
                <a:spcPct val="50000"/>
              </a:spcBef>
            </a:pPr>
            <a:r>
              <a:rPr lang="fr-FR" sz="2400" b="1" i="1" kern="0" dirty="0">
                <a:solidFill>
                  <a:schemeClr val="accent6">
                    <a:lumMod val="75000"/>
                  </a:schemeClr>
                </a:solidFill>
              </a:rPr>
              <a:t>S’insérer dans la politique d’assortiment du distributeur</a:t>
            </a:r>
          </a:p>
          <a:p>
            <a:pPr>
              <a:spcBef>
                <a:spcPct val="50000"/>
              </a:spcBef>
            </a:pPr>
            <a:r>
              <a:rPr lang="fr-FR" sz="2000" b="1" i="1" dirty="0">
                <a:solidFill>
                  <a:srgbClr val="3333CC"/>
                </a:solidFill>
              </a:rPr>
              <a:t> </a:t>
            </a:r>
          </a:p>
        </p:txBody>
      </p:sp>
      <p:sp>
        <p:nvSpPr>
          <p:cNvPr id="8" name="Espace réservé du contenu 2"/>
          <p:cNvSpPr txBox="1">
            <a:spLocks/>
          </p:cNvSpPr>
          <p:nvPr/>
        </p:nvSpPr>
        <p:spPr>
          <a:xfrm>
            <a:off x="363435" y="2127181"/>
            <a:ext cx="8568952" cy="4347864"/>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fr-FR" sz="1800" b="1" dirty="0">
                <a:solidFill>
                  <a:schemeClr val="accent6">
                    <a:lumMod val="75000"/>
                  </a:schemeClr>
                </a:solidFill>
                <a:latin typeface="Arial" panose="020B0604020202020204" pitchFamily="34" charset="0"/>
                <a:cs typeface="Arial" panose="020B0604020202020204" pitchFamily="34" charset="0"/>
              </a:rPr>
              <a:t>Problème : les linéaires de ventes ne sont pas extensibles à l’infini</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Plusieurs questions se posent donc au producteur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lvl="0" algn="just"/>
            <a:r>
              <a:rPr lang="fr-FR" sz="1800" dirty="0">
                <a:solidFill>
                  <a:schemeClr val="accent6">
                    <a:lumMod val="75000"/>
                  </a:schemeClr>
                </a:solidFill>
                <a:latin typeface="Arial" panose="020B0604020202020204" pitchFamily="34" charset="0"/>
                <a:cs typeface="Arial" panose="020B0604020202020204" pitchFamily="34" charset="0"/>
              </a:rPr>
              <a:t>Les produits qu’il propose sont-ils en </a:t>
            </a:r>
            <a:r>
              <a:rPr lang="fr-FR" sz="1800" b="1" dirty="0">
                <a:solidFill>
                  <a:schemeClr val="accent6">
                    <a:lumMod val="75000"/>
                  </a:schemeClr>
                </a:solidFill>
                <a:latin typeface="Arial" panose="020B0604020202020204" pitchFamily="34" charset="0"/>
                <a:cs typeface="Arial" panose="020B0604020202020204" pitchFamily="34" charset="0"/>
              </a:rPr>
              <a:t>adéquation </a:t>
            </a:r>
            <a:r>
              <a:rPr lang="fr-FR" sz="1800" dirty="0">
                <a:solidFill>
                  <a:schemeClr val="accent6">
                    <a:lumMod val="75000"/>
                  </a:schemeClr>
                </a:solidFill>
                <a:latin typeface="Arial" panose="020B0604020202020204" pitchFamily="34" charset="0"/>
                <a:cs typeface="Arial" panose="020B0604020202020204" pitchFamily="34" charset="0"/>
              </a:rPr>
              <a:t>avec la politique d’assortiment du distributeur ? </a:t>
            </a:r>
          </a:p>
          <a:p>
            <a:pPr marL="0" lv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lvl="0" algn="just"/>
            <a:r>
              <a:rPr lang="fr-FR" sz="1800" dirty="0">
                <a:solidFill>
                  <a:schemeClr val="accent6">
                    <a:lumMod val="75000"/>
                  </a:schemeClr>
                </a:solidFill>
                <a:latin typeface="Arial" panose="020B0604020202020204" pitchFamily="34" charset="0"/>
                <a:cs typeface="Arial" panose="020B0604020202020204" pitchFamily="34" charset="0"/>
              </a:rPr>
              <a:t>L’</a:t>
            </a:r>
            <a:r>
              <a:rPr lang="fr-FR" sz="1800" b="1" dirty="0">
                <a:solidFill>
                  <a:schemeClr val="accent6">
                    <a:lumMod val="75000"/>
                  </a:schemeClr>
                </a:solidFill>
                <a:latin typeface="Arial" panose="020B0604020202020204" pitchFamily="34" charset="0"/>
                <a:cs typeface="Arial" panose="020B0604020202020204" pitchFamily="34" charset="0"/>
              </a:rPr>
              <a:t>assortiment</a:t>
            </a:r>
            <a:r>
              <a:rPr lang="fr-FR" sz="1800" dirty="0">
                <a:solidFill>
                  <a:schemeClr val="accent6">
                    <a:lumMod val="75000"/>
                  </a:schemeClr>
                </a:solidFill>
                <a:latin typeface="Arial" panose="020B0604020202020204" pitchFamily="34" charset="0"/>
                <a:cs typeface="Arial" panose="020B0604020202020204" pitchFamily="34" charset="0"/>
              </a:rPr>
              <a:t> du distributeur est-il stratégiquement très </a:t>
            </a:r>
            <a:r>
              <a:rPr lang="fr-FR" sz="1800" b="1" dirty="0">
                <a:solidFill>
                  <a:schemeClr val="accent6">
                    <a:lumMod val="75000"/>
                  </a:schemeClr>
                </a:solidFill>
                <a:latin typeface="Arial" panose="020B0604020202020204" pitchFamily="34" charset="0"/>
                <a:cs typeface="Arial" panose="020B0604020202020204" pitchFamily="34" charset="0"/>
              </a:rPr>
              <a:t>profond ou </a:t>
            </a:r>
            <a:r>
              <a:rPr lang="fr-FR" sz="1800" dirty="0">
                <a:solidFill>
                  <a:schemeClr val="accent6">
                    <a:lumMod val="75000"/>
                  </a:schemeClr>
                </a:solidFill>
                <a:latin typeface="Arial" panose="020B0604020202020204" pitchFamily="34" charset="0"/>
                <a:cs typeface="Arial" panose="020B0604020202020204" pitchFamily="34" charset="0"/>
              </a:rPr>
              <a:t>au contraire </a:t>
            </a:r>
            <a:r>
              <a:rPr lang="fr-FR" sz="1800" b="1" dirty="0">
                <a:solidFill>
                  <a:schemeClr val="accent6">
                    <a:lumMod val="75000"/>
                  </a:schemeClr>
                </a:solidFill>
                <a:latin typeface="Arial" panose="020B0604020202020204" pitchFamily="34" charset="0"/>
                <a:cs typeface="Arial" panose="020B0604020202020204" pitchFamily="34" charset="0"/>
              </a:rPr>
              <a:t>limité </a:t>
            </a:r>
            <a:r>
              <a:rPr lang="fr-FR" sz="1800" dirty="0">
                <a:solidFill>
                  <a:schemeClr val="accent6">
                    <a:lumMod val="75000"/>
                  </a:schemeClr>
                </a:solidFill>
                <a:latin typeface="Arial" panose="020B0604020202020204" pitchFamily="34" charset="0"/>
                <a:cs typeface="Arial" panose="020B0604020202020204" pitchFamily="34" charset="0"/>
              </a:rPr>
              <a:t>à quelques articles ?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lvl="0" algn="just"/>
            <a:r>
              <a:rPr lang="fr-FR" sz="1800" dirty="0">
                <a:solidFill>
                  <a:schemeClr val="accent6">
                    <a:lumMod val="75000"/>
                  </a:schemeClr>
                </a:solidFill>
                <a:latin typeface="Arial" panose="020B0604020202020204" pitchFamily="34" charset="0"/>
                <a:cs typeface="Arial" panose="020B0604020202020204" pitchFamily="34" charset="0"/>
              </a:rPr>
              <a:t>Quelle est l’exigence du distributeur en termes de chiffre d’affaires ou </a:t>
            </a:r>
            <a:r>
              <a:rPr lang="fr-FR" sz="1800" b="1" dirty="0">
                <a:solidFill>
                  <a:schemeClr val="accent6">
                    <a:lumMod val="75000"/>
                  </a:schemeClr>
                </a:solidFill>
                <a:latin typeface="Arial" panose="020B0604020202020204" pitchFamily="34" charset="0"/>
                <a:cs typeface="Arial" panose="020B0604020202020204" pitchFamily="34" charset="0"/>
              </a:rPr>
              <a:t>rentabilité au mètre linéaire </a:t>
            </a:r>
            <a:r>
              <a:rPr lang="fr-FR" sz="1800" dirty="0">
                <a:solidFill>
                  <a:schemeClr val="accent6">
                    <a:lumMod val="75000"/>
                  </a:schemeClr>
                </a:solidFill>
                <a:latin typeface="Arial" panose="020B0604020202020204" pitchFamily="34" charset="0"/>
                <a:cs typeface="Arial" panose="020B0604020202020204" pitchFamily="34" charset="0"/>
              </a:rPr>
              <a:t>et le produit proposé peut-il satisfaire ces exigences ?</a:t>
            </a:r>
          </a:p>
          <a:p>
            <a:pPr marL="0" lvl="0" indent="0" algn="ctr">
              <a:buNone/>
            </a:pPr>
            <a:r>
              <a:rPr lang="fr-FR" sz="1800" i="1" dirty="0">
                <a:solidFill>
                  <a:schemeClr val="accent6">
                    <a:lumMod val="75000"/>
                  </a:schemeClr>
                </a:solidFill>
                <a:latin typeface="Arial" panose="020B0604020202020204" pitchFamily="34" charset="0"/>
                <a:cs typeface="Arial" panose="020B0604020202020204" pitchFamily="34" charset="0"/>
              </a:rPr>
              <a:t>Merchandising</a:t>
            </a:r>
          </a:p>
        </p:txBody>
      </p:sp>
    </p:spTree>
    <p:extLst>
      <p:ext uri="{BB962C8B-B14F-4D97-AF65-F5344CB8AC3E}">
        <p14:creationId xmlns:p14="http://schemas.microsoft.com/office/powerpoint/2010/main" val="228377803"/>
      </p:ext>
    </p:extLst>
  </p:cSld>
  <p:clrMapOvr>
    <a:masterClrMapping/>
  </p:clrMapOvr>
  <p:transition spd="med">
    <p:randomBa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452</a:t>
            </a:fld>
            <a:endParaRPr lang="fr-FR" dirty="0"/>
          </a:p>
        </p:txBody>
      </p:sp>
      <p:graphicFrame>
        <p:nvGraphicFramePr>
          <p:cNvPr id="3" name="Objet 2"/>
          <p:cNvGraphicFramePr>
            <a:graphicFrameLocks noChangeAspect="1"/>
          </p:cNvGraphicFramePr>
          <p:nvPr>
            <p:extLst>
              <p:ext uri="{D42A27DB-BD31-4B8C-83A1-F6EECF244321}">
                <p14:modId xmlns:p14="http://schemas.microsoft.com/office/powerpoint/2010/main" val="4020365278"/>
              </p:ext>
            </p:extLst>
          </p:nvPr>
        </p:nvGraphicFramePr>
        <p:xfrm>
          <a:off x="2525713" y="3086100"/>
          <a:ext cx="4090987" cy="685800"/>
        </p:xfrm>
        <a:graphic>
          <a:graphicData uri="http://schemas.openxmlformats.org/presentationml/2006/ole">
            <mc:AlternateContent xmlns:mc="http://schemas.openxmlformats.org/markup-compatibility/2006">
              <mc:Choice xmlns:v="urn:schemas-microsoft-com:vml" Requires="v">
                <p:oleObj spid="_x0000_s568463" name="Objet d’environnement du Gestionnaire de liaisons" showAsIcon="1" r:id="rId3" imgW="4090320" imgH="685800" progId="Package">
                  <p:embed/>
                </p:oleObj>
              </mc:Choice>
              <mc:Fallback>
                <p:oleObj name="Objet d’environnement du Gestionnaire de liaisons" showAsIcon="1" r:id="rId3" imgW="4090320" imgH="685800" progId="Package">
                  <p:embed/>
                  <p:pic>
                    <p:nvPicPr>
                      <p:cNvPr id="0" name=""/>
                      <p:cNvPicPr/>
                      <p:nvPr/>
                    </p:nvPicPr>
                    <p:blipFill>
                      <a:blip r:embed="rId4"/>
                      <a:stretch>
                        <a:fillRect/>
                      </a:stretch>
                    </p:blipFill>
                    <p:spPr>
                      <a:xfrm>
                        <a:off x="2525713" y="3086100"/>
                        <a:ext cx="4090987" cy="685800"/>
                      </a:xfrm>
                      <a:prstGeom prst="rect">
                        <a:avLst/>
                      </a:prstGeom>
                    </p:spPr>
                  </p:pic>
                </p:oleObj>
              </mc:Fallback>
            </mc:AlternateContent>
          </a:graphicData>
        </a:graphic>
      </p:graphicFrame>
    </p:spTree>
    <p:extLst>
      <p:ext uri="{BB962C8B-B14F-4D97-AF65-F5344CB8AC3E}">
        <p14:creationId xmlns:p14="http://schemas.microsoft.com/office/powerpoint/2010/main" val="2942300975"/>
      </p:ext>
    </p:extLst>
  </p:cSld>
  <p:clrMapOvr>
    <a:masterClrMapping/>
  </p:clrMapOvr>
  <p:transition spd="med">
    <p:randomBa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453</a:t>
            </a:fld>
            <a:endParaRPr lang="fr-FR" dirty="0"/>
          </a:p>
        </p:txBody>
      </p:sp>
      <p:sp>
        <p:nvSpPr>
          <p:cNvPr id="4" name="Text Box 2"/>
          <p:cNvSpPr txBox="1">
            <a:spLocks noChangeArrowheads="1"/>
          </p:cNvSpPr>
          <p:nvPr/>
        </p:nvSpPr>
        <p:spPr bwMode="auto">
          <a:xfrm>
            <a:off x="539552" y="1044976"/>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5" name="Rectangle 10"/>
          <p:cNvSpPr txBox="1">
            <a:spLocks noChangeArrowheads="1"/>
          </p:cNvSpPr>
          <p:nvPr/>
        </p:nvSpPr>
        <p:spPr>
          <a:xfrm>
            <a:off x="2195737" y="188640"/>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6" name="AutoShape 4"/>
          <p:cNvSpPr>
            <a:spLocks noChangeArrowheads="1"/>
          </p:cNvSpPr>
          <p:nvPr/>
        </p:nvSpPr>
        <p:spPr bwMode="auto">
          <a:xfrm rot="5400000">
            <a:off x="4572000" y="106323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4932363" y="610854"/>
            <a:ext cx="3888431" cy="1661993"/>
          </a:xfrm>
          <a:prstGeom prst="rect">
            <a:avLst/>
          </a:prstGeom>
          <a:noFill/>
          <a:ln w="9525">
            <a:noFill/>
            <a:miter lim="800000"/>
            <a:headEnd/>
            <a:tailEnd/>
          </a:ln>
          <a:effectLst/>
        </p:spPr>
        <p:txBody>
          <a:bodyPr wrap="square">
            <a:spAutoFit/>
          </a:bodyPr>
          <a:lstStyle/>
          <a:p>
            <a:pPr>
              <a:spcBef>
                <a:spcPct val="50000"/>
              </a:spcBef>
            </a:pPr>
            <a:r>
              <a:rPr lang="fr-FR" sz="2400" b="1" i="1" kern="0" dirty="0">
                <a:solidFill>
                  <a:schemeClr val="accent6">
                    <a:lumMod val="75000"/>
                  </a:schemeClr>
                </a:solidFill>
              </a:rPr>
              <a:t>S’insérer dans la politique d’assortiment du distributeur</a:t>
            </a:r>
          </a:p>
          <a:p>
            <a:pPr>
              <a:spcBef>
                <a:spcPct val="50000"/>
              </a:spcBef>
            </a:pPr>
            <a:r>
              <a:rPr lang="fr-FR" sz="2000" b="1" i="1" dirty="0">
                <a:solidFill>
                  <a:schemeClr val="accent6">
                    <a:lumMod val="75000"/>
                  </a:schemeClr>
                </a:solidFill>
              </a:rPr>
              <a:t> </a:t>
            </a:r>
          </a:p>
        </p:txBody>
      </p:sp>
      <p:sp>
        <p:nvSpPr>
          <p:cNvPr id="9" name="Titre 1"/>
          <p:cNvSpPr txBox="1">
            <a:spLocks/>
          </p:cNvSpPr>
          <p:nvPr/>
        </p:nvSpPr>
        <p:spPr>
          <a:xfrm>
            <a:off x="165280" y="1844824"/>
            <a:ext cx="8229600" cy="571500"/>
          </a:xfrm>
          <a:prstGeom prst="rect">
            <a:avLst/>
          </a:prstGeom>
        </p:spPr>
        <p:txBody>
          <a:bodyPr>
            <a:normAutofit fontScale="975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800" b="1" kern="0" dirty="0">
                <a:solidFill>
                  <a:schemeClr val="accent6">
                    <a:lumMod val="75000"/>
                  </a:schemeClr>
                </a:solidFill>
              </a:rPr>
              <a:t>Un rapport de force difficile pour les producteurs</a:t>
            </a:r>
          </a:p>
        </p:txBody>
      </p:sp>
      <p:sp>
        <p:nvSpPr>
          <p:cNvPr id="10" name="Espace réservé du contenu 2"/>
          <p:cNvSpPr txBox="1">
            <a:spLocks/>
          </p:cNvSpPr>
          <p:nvPr/>
        </p:nvSpPr>
        <p:spPr>
          <a:xfrm>
            <a:off x="169665" y="2272308"/>
            <a:ext cx="8568952" cy="410902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900" dirty="0">
                <a:solidFill>
                  <a:schemeClr val="accent6">
                    <a:lumMod val="75000"/>
                  </a:schemeClr>
                </a:solidFill>
                <a:latin typeface="Arial" panose="020B0604020202020204" pitchFamily="34" charset="0"/>
                <a:cs typeface="Arial" panose="020B0604020202020204" pitchFamily="34" charset="0"/>
              </a:rPr>
              <a:t>Les grandes enseignes sont devenues </a:t>
            </a:r>
            <a:r>
              <a:rPr lang="fr-FR" sz="1900" b="1" dirty="0">
                <a:solidFill>
                  <a:schemeClr val="accent6">
                    <a:lumMod val="75000"/>
                  </a:schemeClr>
                </a:solidFill>
                <a:latin typeface="Arial" panose="020B0604020202020204" pitchFamily="34" charset="0"/>
                <a:cs typeface="Arial" panose="020B0604020202020204" pitchFamily="34" charset="0"/>
              </a:rPr>
              <a:t>incontournables</a:t>
            </a:r>
            <a:r>
              <a:rPr lang="fr-FR" sz="1900" dirty="0">
                <a:solidFill>
                  <a:schemeClr val="accent6">
                    <a:lumMod val="75000"/>
                  </a:schemeClr>
                </a:solidFill>
                <a:latin typeface="Arial" panose="020B0604020202020204" pitchFamily="34" charset="0"/>
                <a:cs typeface="Arial" panose="020B0604020202020204" pitchFamily="34" charset="0"/>
              </a:rPr>
              <a:t> pour les entreprises qui offrent des produits de grande consommation. En raison de la très forte concentration des enseignes de la grande distribution, notamment en France, le rapport de force n’est pas toujours favorable au producteur, notamment s’il s’agit d’une PME.</a:t>
            </a:r>
          </a:p>
          <a:p>
            <a:pPr marL="0" indent="0" algn="just">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algn="just"/>
            <a:r>
              <a:rPr lang="fr-FR" sz="1900" dirty="0">
                <a:solidFill>
                  <a:schemeClr val="accent6">
                    <a:lumMod val="75000"/>
                  </a:schemeClr>
                </a:solidFill>
                <a:latin typeface="Arial" panose="020B0604020202020204" pitchFamily="34" charset="0"/>
                <a:cs typeface="Arial" panose="020B0604020202020204" pitchFamily="34" charset="0"/>
              </a:rPr>
              <a:t>Il n’est pas rare qu’un producteur, même très important (ex : Danone, Unilever...), </a:t>
            </a:r>
            <a:r>
              <a:rPr lang="fr-FR" sz="1900" b="1" dirty="0">
                <a:solidFill>
                  <a:schemeClr val="accent6">
                    <a:lumMod val="75000"/>
                  </a:schemeClr>
                </a:solidFill>
                <a:latin typeface="Arial" panose="020B0604020202020204" pitchFamily="34" charset="0"/>
                <a:cs typeface="Arial" panose="020B0604020202020204" pitchFamily="34" charset="0"/>
              </a:rPr>
              <a:t>dépende</a:t>
            </a:r>
            <a:r>
              <a:rPr lang="fr-FR" sz="1900" dirty="0">
                <a:solidFill>
                  <a:schemeClr val="accent6">
                    <a:lumMod val="75000"/>
                  </a:schemeClr>
                </a:solidFill>
                <a:latin typeface="Arial" panose="020B0604020202020204" pitchFamily="34" charset="0"/>
                <a:cs typeface="Arial" panose="020B0604020202020204" pitchFamily="34" charset="0"/>
              </a:rPr>
              <a:t> d’un très petit nombre de distributeurs pour l’écoulement de sa production.</a:t>
            </a:r>
          </a:p>
          <a:p>
            <a:pPr marL="0" indent="0" algn="just">
              <a:buNone/>
            </a:pPr>
            <a:endParaRPr lang="fr-FR" sz="1900" dirty="0">
              <a:solidFill>
                <a:schemeClr val="accent6">
                  <a:lumMod val="75000"/>
                </a:schemeClr>
              </a:solidFill>
              <a:latin typeface="Arial" panose="020B0604020202020204" pitchFamily="34" charset="0"/>
              <a:cs typeface="Arial" panose="020B0604020202020204" pitchFamily="34" charset="0"/>
            </a:endParaRPr>
          </a:p>
          <a:p>
            <a:pPr algn="just"/>
            <a:r>
              <a:rPr lang="fr-FR" sz="1900" dirty="0">
                <a:solidFill>
                  <a:schemeClr val="accent6">
                    <a:lumMod val="75000"/>
                  </a:schemeClr>
                </a:solidFill>
                <a:latin typeface="Arial" panose="020B0604020202020204" pitchFamily="34" charset="0"/>
                <a:cs typeface="Arial" panose="020B0604020202020204" pitchFamily="34" charset="0"/>
              </a:rPr>
              <a:t>Inversement, aucun producteur (même de grandes marques nationales) ne pèse, à lui seul, plus de </a:t>
            </a:r>
            <a:r>
              <a:rPr lang="fr-FR" sz="1900" b="1" dirty="0">
                <a:solidFill>
                  <a:schemeClr val="accent6">
                    <a:lumMod val="75000"/>
                  </a:schemeClr>
                </a:solidFill>
                <a:latin typeface="Arial" panose="020B0604020202020204" pitchFamily="34" charset="0"/>
                <a:cs typeface="Arial" panose="020B0604020202020204" pitchFamily="34" charset="0"/>
              </a:rPr>
              <a:t>1 % du chiffre d’affaires d’un grand distributeur</a:t>
            </a:r>
            <a:r>
              <a:rPr lang="fr-FR" sz="2400" dirty="0"/>
              <a:t>. </a:t>
            </a:r>
          </a:p>
        </p:txBody>
      </p:sp>
    </p:spTree>
    <p:extLst>
      <p:ext uri="{BB962C8B-B14F-4D97-AF65-F5344CB8AC3E}">
        <p14:creationId xmlns:p14="http://schemas.microsoft.com/office/powerpoint/2010/main" val="4144667308"/>
      </p:ext>
    </p:extLst>
  </p:cSld>
  <p:clrMapOvr>
    <a:masterClrMapping/>
  </p:clrMapOvr>
  <p:transition spd="med">
    <p:randomBa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454</a:t>
            </a:fld>
            <a:endParaRPr lang="fr-FR" dirty="0"/>
          </a:p>
        </p:txBody>
      </p:sp>
      <p:sp>
        <p:nvSpPr>
          <p:cNvPr id="4" name="Text Box 2"/>
          <p:cNvSpPr txBox="1">
            <a:spLocks noChangeArrowheads="1"/>
          </p:cNvSpPr>
          <p:nvPr/>
        </p:nvSpPr>
        <p:spPr bwMode="auto">
          <a:xfrm>
            <a:off x="539552" y="881580"/>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5" name="Rectangle 10"/>
          <p:cNvSpPr txBox="1">
            <a:spLocks noChangeArrowheads="1"/>
          </p:cNvSpPr>
          <p:nvPr/>
        </p:nvSpPr>
        <p:spPr>
          <a:xfrm>
            <a:off x="2195737" y="188640"/>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6" name="AutoShape 4"/>
          <p:cNvSpPr>
            <a:spLocks noChangeArrowheads="1"/>
          </p:cNvSpPr>
          <p:nvPr/>
        </p:nvSpPr>
        <p:spPr bwMode="auto">
          <a:xfrm rot="5400000">
            <a:off x="4572000" y="899836"/>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076055" y="596629"/>
            <a:ext cx="3888431" cy="1661993"/>
          </a:xfrm>
          <a:prstGeom prst="rect">
            <a:avLst/>
          </a:prstGeom>
          <a:noFill/>
          <a:ln w="9525">
            <a:noFill/>
            <a:miter lim="800000"/>
            <a:headEnd/>
            <a:tailEnd/>
          </a:ln>
          <a:effectLst/>
        </p:spPr>
        <p:txBody>
          <a:bodyPr wrap="square">
            <a:spAutoFit/>
          </a:bodyPr>
          <a:lstStyle/>
          <a:p>
            <a:pPr>
              <a:spcBef>
                <a:spcPct val="50000"/>
              </a:spcBef>
            </a:pPr>
            <a:r>
              <a:rPr lang="fr-FR" sz="2400" b="1" i="1" kern="0" dirty="0">
                <a:solidFill>
                  <a:schemeClr val="accent6">
                    <a:lumMod val="75000"/>
                  </a:schemeClr>
                </a:solidFill>
              </a:rPr>
              <a:t>S’insérer dans la politique d’assortiment du distributeur</a:t>
            </a:r>
          </a:p>
          <a:p>
            <a:pPr>
              <a:spcBef>
                <a:spcPct val="50000"/>
              </a:spcBef>
            </a:pPr>
            <a:r>
              <a:rPr lang="fr-FR" sz="2000" b="1" i="1" dirty="0">
                <a:solidFill>
                  <a:srgbClr val="3333CC"/>
                </a:solidFill>
              </a:rPr>
              <a:t> </a:t>
            </a:r>
          </a:p>
        </p:txBody>
      </p:sp>
      <p:sp>
        <p:nvSpPr>
          <p:cNvPr id="9" name="Titre 1"/>
          <p:cNvSpPr txBox="1">
            <a:spLocks/>
          </p:cNvSpPr>
          <p:nvPr/>
        </p:nvSpPr>
        <p:spPr>
          <a:xfrm>
            <a:off x="169665" y="1863731"/>
            <a:ext cx="8229600" cy="571500"/>
          </a:xfrm>
          <a:prstGeom prst="rect">
            <a:avLst/>
          </a:prstGeom>
        </p:spPr>
        <p:txBody>
          <a:bodyPr>
            <a:normAutofit fontScale="975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800" b="1" kern="0" dirty="0">
                <a:solidFill>
                  <a:schemeClr val="accent6">
                    <a:lumMod val="75000"/>
                  </a:schemeClr>
                </a:solidFill>
              </a:rPr>
              <a:t>  Un rapport de force difficile pour les producteurs</a:t>
            </a:r>
          </a:p>
        </p:txBody>
      </p:sp>
      <p:sp>
        <p:nvSpPr>
          <p:cNvPr id="11" name="Espace réservé du contenu 2"/>
          <p:cNvSpPr txBox="1">
            <a:spLocks/>
          </p:cNvSpPr>
          <p:nvPr/>
        </p:nvSpPr>
        <p:spPr>
          <a:xfrm>
            <a:off x="287523" y="2420888"/>
            <a:ext cx="8568952" cy="27268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En cas de conflit entre un producteur et un distributeur, si aucun accord n’est trouvé et si la marque du producteur est </a:t>
            </a:r>
            <a:r>
              <a:rPr lang="fr-FR" sz="1800" b="1" dirty="0">
                <a:solidFill>
                  <a:schemeClr val="accent6">
                    <a:lumMod val="75000"/>
                  </a:schemeClr>
                </a:solidFill>
                <a:latin typeface="Arial" panose="020B0604020202020204" pitchFamily="34" charset="0"/>
                <a:cs typeface="Arial" panose="020B0604020202020204" pitchFamily="34" charset="0"/>
              </a:rPr>
              <a:t>déréférencée</a:t>
            </a:r>
            <a:r>
              <a:rPr lang="fr-FR" sz="1800" dirty="0">
                <a:solidFill>
                  <a:schemeClr val="accent6">
                    <a:lumMod val="75000"/>
                  </a:schemeClr>
                </a:solidFill>
                <a:latin typeface="Arial" panose="020B0604020202020204" pitchFamily="34" charset="0"/>
                <a:cs typeface="Arial" panose="020B0604020202020204" pitchFamily="34" charset="0"/>
              </a:rPr>
              <a:t> par le distributeur, celui-ci risque de perdre au maximum quelques fractions de pourcentage de son chiffre d’affaires alors que le producteur est presque assuré de </a:t>
            </a:r>
            <a:r>
              <a:rPr lang="fr-FR" sz="1800" b="1" dirty="0">
                <a:solidFill>
                  <a:schemeClr val="accent6">
                    <a:lumMod val="75000"/>
                  </a:schemeClr>
                </a:solidFill>
                <a:latin typeface="Arial" panose="020B0604020202020204" pitchFamily="34" charset="0"/>
                <a:cs typeface="Arial" panose="020B0604020202020204" pitchFamily="34" charset="0"/>
              </a:rPr>
              <a:t>perdre 10 % ou 15 % </a:t>
            </a:r>
            <a:r>
              <a:rPr lang="fr-FR" sz="1800" dirty="0">
                <a:solidFill>
                  <a:schemeClr val="accent6">
                    <a:lumMod val="75000"/>
                  </a:schemeClr>
                </a:solidFill>
                <a:latin typeface="Arial" panose="020B0604020202020204" pitchFamily="34" charset="0"/>
                <a:cs typeface="Arial" panose="020B0604020202020204" pitchFamily="34" charset="0"/>
              </a:rPr>
              <a:t>du sien.</a:t>
            </a:r>
          </a:p>
          <a:p>
            <a:pPr marL="0" indent="0" algn="just">
              <a:buNone/>
            </a:pPr>
            <a:endParaRPr lang="fr-FR" sz="5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b="1" dirty="0">
                <a:solidFill>
                  <a:schemeClr val="accent6">
                    <a:lumMod val="75000"/>
                  </a:schemeClr>
                </a:solidFill>
                <a:latin typeface="Arial" panose="020B0604020202020204" pitchFamily="34" charset="0"/>
                <a:cs typeface="Arial" panose="020B0604020202020204" pitchFamily="34" charset="0"/>
              </a:rPr>
              <a:t>Ex </a:t>
            </a:r>
            <a:r>
              <a:rPr lang="fr-FR" sz="1800" dirty="0">
                <a:solidFill>
                  <a:schemeClr val="accent6">
                    <a:lumMod val="75000"/>
                  </a:schemeClr>
                </a:solidFill>
                <a:latin typeface="Arial" panose="020B0604020202020204" pitchFamily="34" charset="0"/>
                <a:cs typeface="Arial" panose="020B0604020202020204" pitchFamily="34" charset="0"/>
              </a:rPr>
              <a:t>: </a:t>
            </a:r>
            <a:r>
              <a:rPr lang="fr-FR" sz="1200" dirty="0">
                <a:solidFill>
                  <a:schemeClr val="accent6">
                    <a:lumMod val="75000"/>
                  </a:schemeClr>
                </a:solidFill>
                <a:latin typeface="Arial" panose="020B0604020202020204" pitchFamily="34" charset="0"/>
                <a:cs typeface="Arial" panose="020B0604020202020204" pitchFamily="34" charset="0"/>
              </a:rPr>
              <a:t>voyant ses parts de marché se réduire en France, le Groupe Casino a lancé en 2013 une campagne de réduction des prix qui s’est traduite par la suppression de 1500 références de produits au chiffre d’affaires trop faible et une forte pression commerciale sur les fournisseurs</a:t>
            </a:r>
            <a:r>
              <a:rPr lang="fr-FR" sz="1800" dirty="0">
                <a:solidFill>
                  <a:srgbClr val="3333CC"/>
                </a:solidFill>
                <a:latin typeface="Arial" panose="020B0604020202020204" pitchFamily="34" charset="0"/>
                <a:cs typeface="Arial" panose="020B0604020202020204" pitchFamily="34" charset="0"/>
              </a:rPr>
              <a:t>. </a:t>
            </a:r>
          </a:p>
        </p:txBody>
      </p:sp>
      <p:pic>
        <p:nvPicPr>
          <p:cNvPr id="13" name="Image 12"/>
          <p:cNvPicPr>
            <a:picLocks noChangeAspect="1"/>
          </p:cNvPicPr>
          <p:nvPr/>
        </p:nvPicPr>
        <p:blipFill>
          <a:blip r:embed="rId2"/>
          <a:stretch>
            <a:fillRect/>
          </a:stretch>
        </p:blipFill>
        <p:spPr>
          <a:xfrm>
            <a:off x="1043608" y="4869160"/>
            <a:ext cx="1745183" cy="1574694"/>
          </a:xfrm>
          <a:prstGeom prst="rect">
            <a:avLst/>
          </a:prstGeom>
          <a:ln>
            <a:solidFill>
              <a:srgbClr val="3333CC"/>
            </a:solidFill>
          </a:ln>
        </p:spPr>
      </p:pic>
      <p:pic>
        <p:nvPicPr>
          <p:cNvPr id="14" name="Picture 2" descr="Afficher l'image d'orig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3267" y="4859678"/>
            <a:ext cx="1584176" cy="158417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15" name="Image 14"/>
          <p:cNvPicPr>
            <a:picLocks noChangeAspect="1"/>
          </p:cNvPicPr>
          <p:nvPr/>
        </p:nvPicPr>
        <p:blipFill>
          <a:blip r:embed="rId4"/>
          <a:stretch>
            <a:fillRect/>
          </a:stretch>
        </p:blipFill>
        <p:spPr>
          <a:xfrm>
            <a:off x="6399092" y="4872546"/>
            <a:ext cx="1049856" cy="1567922"/>
          </a:xfrm>
          <a:prstGeom prst="rect">
            <a:avLst/>
          </a:prstGeom>
          <a:ln>
            <a:solidFill>
              <a:srgbClr val="3333CC"/>
            </a:solidFill>
          </a:ln>
        </p:spPr>
      </p:pic>
    </p:spTree>
    <p:extLst>
      <p:ext uri="{BB962C8B-B14F-4D97-AF65-F5344CB8AC3E}">
        <p14:creationId xmlns:p14="http://schemas.microsoft.com/office/powerpoint/2010/main" val="2904093753"/>
      </p:ext>
    </p:extLst>
  </p:cSld>
  <p:clrMapOvr>
    <a:masterClrMapping/>
  </p:clrMapOvr>
  <p:transition spd="med">
    <p:randomBa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455</a:t>
            </a:fld>
            <a:endParaRPr lang="fr-FR" dirty="0"/>
          </a:p>
        </p:txBody>
      </p:sp>
      <p:sp>
        <p:nvSpPr>
          <p:cNvPr id="3" name="Titre 1"/>
          <p:cNvSpPr txBox="1">
            <a:spLocks/>
          </p:cNvSpPr>
          <p:nvPr/>
        </p:nvSpPr>
        <p:spPr>
          <a:xfrm>
            <a:off x="179512" y="173403"/>
            <a:ext cx="8229600" cy="458924"/>
          </a:xfrm>
          <a:prstGeom prst="rect">
            <a:avLst/>
          </a:prstGeom>
        </p:spPr>
        <p:txBody>
          <a:bodyPr>
            <a:no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Source de conflits producteurs-distributeurs</a:t>
            </a:r>
          </a:p>
        </p:txBody>
      </p:sp>
      <p:graphicFrame>
        <p:nvGraphicFramePr>
          <p:cNvPr id="4" name="Tableau 3"/>
          <p:cNvGraphicFramePr>
            <a:graphicFrameLocks noGrp="1"/>
          </p:cNvGraphicFramePr>
          <p:nvPr>
            <p:extLst>
              <p:ext uri="{D42A27DB-BD31-4B8C-83A1-F6EECF244321}">
                <p14:modId xmlns:p14="http://schemas.microsoft.com/office/powerpoint/2010/main" val="1435442382"/>
              </p:ext>
            </p:extLst>
          </p:nvPr>
        </p:nvGraphicFramePr>
        <p:xfrm>
          <a:off x="107505" y="980728"/>
          <a:ext cx="8928991" cy="5377069"/>
        </p:xfrm>
        <a:graphic>
          <a:graphicData uri="http://schemas.openxmlformats.org/drawingml/2006/table">
            <a:tbl>
              <a:tblPr firstRow="1" firstCol="1" bandRow="1">
                <a:tableStyleId>{93296810-A885-4BE3-A3E7-6D5BEEA58F35}</a:tableStyleId>
              </a:tblPr>
              <a:tblGrid>
                <a:gridCol w="1512167">
                  <a:extLst>
                    <a:ext uri="{9D8B030D-6E8A-4147-A177-3AD203B41FA5}">
                      <a16:colId xmlns:a16="http://schemas.microsoft.com/office/drawing/2014/main" val="20000"/>
                    </a:ext>
                  </a:extLst>
                </a:gridCol>
                <a:gridCol w="7416824">
                  <a:extLst>
                    <a:ext uri="{9D8B030D-6E8A-4147-A177-3AD203B41FA5}">
                      <a16:colId xmlns:a16="http://schemas.microsoft.com/office/drawing/2014/main" val="20001"/>
                    </a:ext>
                  </a:extLst>
                </a:gridCol>
              </a:tblGrid>
              <a:tr h="599460">
                <a:tc>
                  <a:txBody>
                    <a:bodyPr/>
                    <a:lstStyle/>
                    <a:p>
                      <a:pPr algn="ctr">
                        <a:lnSpc>
                          <a:spcPts val="1300"/>
                        </a:lnSpc>
                        <a:spcAft>
                          <a:spcPts val="0"/>
                        </a:spcAft>
                      </a:pPr>
                      <a:r>
                        <a:rPr lang="fr-FR" sz="1600" dirty="0">
                          <a:effectLst/>
                        </a:rPr>
                        <a:t>Origine des conflits</a:t>
                      </a:r>
                      <a:endParaRPr lang="fr-FR" sz="1200" dirty="0">
                        <a:solidFill>
                          <a:srgbClr val="000000"/>
                        </a:solidFill>
                        <a:effectLst/>
                        <a:latin typeface="GuidePedagoTimes"/>
                        <a:ea typeface="Times New Roman" panose="02020603050405020304" pitchFamily="18" charset="0"/>
                        <a:cs typeface="GuidePedagoTimes"/>
                      </a:endParaRPr>
                    </a:p>
                  </a:txBody>
                  <a:tcPr marL="63985" marR="63985" marT="0" marB="0" anchor="ctr">
                    <a:lnL w="12700" cap="flat" cmpd="sng" algn="ctr">
                      <a:solidFill>
                        <a:srgbClr val="3333CC"/>
                      </a:solidFill>
                      <a:prstDash val="solid"/>
                      <a:round/>
                      <a:headEnd type="none" w="med" len="med"/>
                      <a:tailEnd type="none" w="med" len="med"/>
                    </a:lnL>
                    <a:lnT w="12700" cap="flat" cmpd="sng" algn="ctr">
                      <a:solidFill>
                        <a:srgbClr val="3333CC"/>
                      </a:solidFill>
                      <a:prstDash val="solid"/>
                      <a:round/>
                      <a:headEnd type="none" w="med" len="med"/>
                      <a:tailEnd type="none" w="med" len="med"/>
                    </a:lnT>
                  </a:tcPr>
                </a:tc>
                <a:tc>
                  <a:txBody>
                    <a:bodyPr/>
                    <a:lstStyle/>
                    <a:p>
                      <a:pPr algn="ctr">
                        <a:lnSpc>
                          <a:spcPts val="1300"/>
                        </a:lnSpc>
                        <a:spcAft>
                          <a:spcPts val="0"/>
                        </a:spcAft>
                      </a:pPr>
                      <a:r>
                        <a:rPr lang="fr-FR" sz="1600" dirty="0">
                          <a:effectLst/>
                        </a:rPr>
                        <a:t>Menaces pour le producteur</a:t>
                      </a:r>
                      <a:endParaRPr lang="fr-FR" sz="1200" dirty="0">
                        <a:solidFill>
                          <a:srgbClr val="000000"/>
                        </a:solidFill>
                        <a:effectLst/>
                        <a:latin typeface="GuidePedagoTimes"/>
                        <a:ea typeface="Times New Roman" panose="02020603050405020304" pitchFamily="18" charset="0"/>
                        <a:cs typeface="GuidePedagoTimes"/>
                      </a:endParaRPr>
                    </a:p>
                  </a:txBody>
                  <a:tcPr marL="63985" marR="63985" marT="0" marB="0" anchor="ctr">
                    <a:lnR w="12700" cap="flat" cmpd="sng" algn="ctr">
                      <a:solidFill>
                        <a:srgbClr val="3333CC"/>
                      </a:solidFill>
                      <a:prstDash val="solid"/>
                      <a:round/>
                      <a:headEnd type="none" w="med" len="med"/>
                      <a:tailEnd type="none" w="med" len="med"/>
                    </a:lnR>
                    <a:lnT w="12700" cap="flat" cmpd="sng" algn="ctr">
                      <a:solidFill>
                        <a:srgbClr val="3333CC"/>
                      </a:solidFill>
                      <a:prstDash val="solid"/>
                      <a:round/>
                      <a:headEnd type="none" w="med" len="med"/>
                      <a:tailEnd type="none" w="med" len="med"/>
                    </a:lnT>
                  </a:tcPr>
                </a:tc>
                <a:extLst>
                  <a:ext uri="{0D108BD9-81ED-4DB2-BD59-A6C34878D82A}">
                    <a16:rowId xmlns:a16="http://schemas.microsoft.com/office/drawing/2014/main" val="10000"/>
                  </a:ext>
                </a:extLst>
              </a:tr>
              <a:tr h="1465642">
                <a:tc>
                  <a:txBody>
                    <a:bodyPr/>
                    <a:lstStyle/>
                    <a:p>
                      <a:pPr algn="ctr">
                        <a:lnSpc>
                          <a:spcPts val="1300"/>
                        </a:lnSpc>
                        <a:spcAft>
                          <a:spcPts val="0"/>
                        </a:spcAft>
                      </a:pPr>
                      <a:r>
                        <a:rPr lang="fr-FR" sz="1600" dirty="0">
                          <a:effectLst/>
                        </a:rPr>
                        <a:t> </a:t>
                      </a:r>
                      <a:endParaRPr lang="fr-FR" sz="1200" dirty="0">
                        <a:effectLst/>
                      </a:endParaRPr>
                    </a:p>
                    <a:p>
                      <a:pPr algn="ctr">
                        <a:lnSpc>
                          <a:spcPts val="1300"/>
                        </a:lnSpc>
                        <a:spcAft>
                          <a:spcPts val="0"/>
                        </a:spcAft>
                      </a:pPr>
                      <a:r>
                        <a:rPr lang="fr-FR" sz="1600" dirty="0">
                          <a:effectLst/>
                        </a:rPr>
                        <a:t>Prix et conditions générales </a:t>
                      </a:r>
                    </a:p>
                    <a:p>
                      <a:pPr algn="ctr">
                        <a:lnSpc>
                          <a:spcPts val="1300"/>
                        </a:lnSpc>
                        <a:spcAft>
                          <a:spcPts val="0"/>
                        </a:spcAft>
                      </a:pPr>
                      <a:r>
                        <a:rPr lang="fr-FR" sz="1600" dirty="0">
                          <a:effectLst/>
                        </a:rPr>
                        <a:t>de vente</a:t>
                      </a:r>
                      <a:endParaRPr lang="fr-FR" sz="1200" dirty="0">
                        <a:effectLst/>
                      </a:endParaRPr>
                    </a:p>
                    <a:p>
                      <a:pPr algn="ctr">
                        <a:lnSpc>
                          <a:spcPts val="1300"/>
                        </a:lnSpc>
                        <a:spcAft>
                          <a:spcPts val="0"/>
                        </a:spcAft>
                      </a:pPr>
                      <a:r>
                        <a:rPr lang="fr-FR" sz="1600" dirty="0">
                          <a:effectLst/>
                        </a:rPr>
                        <a:t> </a:t>
                      </a:r>
                      <a:endParaRPr lang="fr-FR" sz="1200" dirty="0">
                        <a:solidFill>
                          <a:srgbClr val="000000"/>
                        </a:solidFill>
                        <a:effectLst/>
                        <a:latin typeface="GuidePedagoTimes"/>
                        <a:ea typeface="Times New Roman" panose="02020603050405020304" pitchFamily="18" charset="0"/>
                        <a:cs typeface="GuidePedagoTimes"/>
                      </a:endParaRPr>
                    </a:p>
                  </a:txBody>
                  <a:tcPr marL="63985" marR="63985" marT="0" marB="0" anchor="ctr">
                    <a:lnL w="12700" cap="flat" cmpd="sng" algn="ctr">
                      <a:solidFill>
                        <a:srgbClr val="3333CC"/>
                      </a:solidFill>
                      <a:prstDash val="solid"/>
                      <a:round/>
                      <a:headEnd type="none" w="med" len="med"/>
                      <a:tailEnd type="none" w="med" len="med"/>
                    </a:lnL>
                  </a:tcPr>
                </a:tc>
                <a:tc>
                  <a:txBody>
                    <a:bodyPr/>
                    <a:lstStyle/>
                    <a:p>
                      <a:pPr algn="just">
                        <a:lnSpc>
                          <a:spcPct val="107000"/>
                        </a:lnSpc>
                        <a:spcAft>
                          <a:spcPts val="0"/>
                        </a:spcAft>
                      </a:pPr>
                      <a:r>
                        <a:rPr lang="fr-FR" sz="1600" dirty="0">
                          <a:solidFill>
                            <a:schemeClr val="accent6">
                              <a:lumMod val="75000"/>
                            </a:schemeClr>
                          </a:solidFill>
                          <a:effectLst/>
                        </a:rPr>
                        <a:t>Pour pouvoir vendre lui-même à prix bas au consommateur, le distributeur a tendance à imposer des </a:t>
                      </a:r>
                      <a:r>
                        <a:rPr lang="fr-FR" sz="1600" b="1" dirty="0">
                          <a:solidFill>
                            <a:schemeClr val="accent6">
                              <a:lumMod val="75000"/>
                            </a:schemeClr>
                          </a:solidFill>
                          <a:effectLst/>
                        </a:rPr>
                        <a:t>prix faibles </a:t>
                      </a:r>
                      <a:r>
                        <a:rPr lang="fr-FR" sz="1600" dirty="0">
                          <a:solidFill>
                            <a:schemeClr val="accent6">
                              <a:lumMod val="75000"/>
                            </a:schemeClr>
                          </a:solidFill>
                          <a:effectLst/>
                        </a:rPr>
                        <a:t>au producteur, à exiger des </a:t>
                      </a:r>
                      <a:r>
                        <a:rPr lang="fr-FR" sz="1600" b="1" dirty="0">
                          <a:solidFill>
                            <a:schemeClr val="accent6">
                              <a:lumMod val="75000"/>
                            </a:schemeClr>
                          </a:solidFill>
                          <a:effectLst/>
                        </a:rPr>
                        <a:t>délais </a:t>
                      </a:r>
                      <a:r>
                        <a:rPr lang="fr-FR" sz="1600" dirty="0">
                          <a:solidFill>
                            <a:schemeClr val="accent6">
                              <a:lumMod val="75000"/>
                            </a:schemeClr>
                          </a:solidFill>
                          <a:effectLst/>
                        </a:rPr>
                        <a:t>de livraison </a:t>
                      </a:r>
                      <a:r>
                        <a:rPr lang="fr-FR" sz="1600" b="1" dirty="0">
                          <a:solidFill>
                            <a:schemeClr val="accent6">
                              <a:lumMod val="75000"/>
                            </a:schemeClr>
                          </a:solidFill>
                          <a:effectLst/>
                        </a:rPr>
                        <a:t>réduits </a:t>
                      </a:r>
                      <a:r>
                        <a:rPr lang="fr-FR" sz="1600" dirty="0">
                          <a:solidFill>
                            <a:schemeClr val="accent6">
                              <a:lumMod val="75000"/>
                            </a:schemeClr>
                          </a:solidFill>
                          <a:effectLst/>
                        </a:rPr>
                        <a:t>et des </a:t>
                      </a:r>
                      <a:r>
                        <a:rPr lang="fr-FR" sz="1600" b="1" dirty="0">
                          <a:solidFill>
                            <a:schemeClr val="accent6">
                              <a:lumMod val="75000"/>
                            </a:schemeClr>
                          </a:solidFill>
                          <a:effectLst/>
                        </a:rPr>
                        <a:t>ristournes </a:t>
                      </a:r>
                      <a:r>
                        <a:rPr lang="fr-FR" sz="1600" dirty="0">
                          <a:solidFill>
                            <a:schemeClr val="accent6">
                              <a:lumMod val="75000"/>
                            </a:schemeClr>
                          </a:solidFill>
                          <a:effectLst/>
                        </a:rPr>
                        <a:t>(réductions attribuées en fin d’année et dont l’ampleur est basée sur le montant total des commandes réalisées sur l’année).</a:t>
                      </a:r>
                      <a:endParaRPr lang="fr-FR" sz="12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3985" marR="63985" marT="0" marB="0" anchor="ct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1"/>
                  </a:ext>
                </a:extLst>
              </a:tr>
              <a:tr h="2019492">
                <a:tc>
                  <a:txBody>
                    <a:bodyPr/>
                    <a:lstStyle/>
                    <a:p>
                      <a:pPr algn="ctr">
                        <a:lnSpc>
                          <a:spcPts val="1300"/>
                        </a:lnSpc>
                        <a:spcAft>
                          <a:spcPts val="0"/>
                        </a:spcAft>
                      </a:pPr>
                      <a:r>
                        <a:rPr lang="fr-FR" sz="1600" kern="1200" dirty="0">
                          <a:effectLst/>
                        </a:rPr>
                        <a:t>Les marges arrières</a:t>
                      </a:r>
                      <a:endParaRPr lang="fr-FR" sz="1200" dirty="0">
                        <a:solidFill>
                          <a:srgbClr val="000000"/>
                        </a:solidFill>
                        <a:effectLst/>
                        <a:latin typeface="GuidePedagoTimes"/>
                        <a:ea typeface="Times New Roman" panose="02020603050405020304" pitchFamily="18" charset="0"/>
                        <a:cs typeface="GuidePedagoTimes"/>
                      </a:endParaRPr>
                    </a:p>
                  </a:txBody>
                  <a:tcPr marL="63985" marR="63985" marT="0" marB="0" anchor="ctr">
                    <a:lnL w="12700" cap="flat" cmpd="sng" algn="ctr">
                      <a:solidFill>
                        <a:srgbClr val="3333CC"/>
                      </a:solidFill>
                      <a:prstDash val="solid"/>
                      <a:round/>
                      <a:headEnd type="none" w="med" len="med"/>
                      <a:tailEnd type="none" w="med" len="med"/>
                    </a:lnL>
                  </a:tcPr>
                </a:tc>
                <a:tc>
                  <a:txBody>
                    <a:bodyPr/>
                    <a:lstStyle/>
                    <a:p>
                      <a:pPr algn="just">
                        <a:lnSpc>
                          <a:spcPct val="107000"/>
                        </a:lnSpc>
                        <a:spcAft>
                          <a:spcPts val="800"/>
                        </a:spcAft>
                      </a:pPr>
                      <a:r>
                        <a:rPr lang="fr-FR" sz="1600" kern="1200" dirty="0">
                          <a:solidFill>
                            <a:schemeClr val="accent6">
                              <a:lumMod val="75000"/>
                            </a:schemeClr>
                          </a:solidFill>
                          <a:effectLst/>
                        </a:rPr>
                        <a:t>Ce sont des sommes </a:t>
                      </a:r>
                      <a:r>
                        <a:rPr lang="fr-FR" sz="1600" b="1" kern="1200" dirty="0">
                          <a:solidFill>
                            <a:schemeClr val="accent6">
                              <a:lumMod val="75000"/>
                            </a:schemeClr>
                          </a:solidFill>
                          <a:effectLst/>
                        </a:rPr>
                        <a:t>facturées par le distributeur </a:t>
                      </a:r>
                      <a:r>
                        <a:rPr lang="fr-FR" sz="1600" kern="1200" dirty="0">
                          <a:solidFill>
                            <a:schemeClr val="accent6">
                              <a:lumMod val="75000"/>
                            </a:schemeClr>
                          </a:solidFill>
                          <a:effectLst/>
                        </a:rPr>
                        <a:t>au producteur au titre de services de coopération commerciale. Le producteur doit les payer sous la menace de voir la distribution de ses produits remise en cause.</a:t>
                      </a:r>
                      <a:endParaRPr lang="fr-FR" sz="1200" dirty="0">
                        <a:solidFill>
                          <a:schemeClr val="accent6">
                            <a:lumMod val="75000"/>
                          </a:schemeClr>
                        </a:solidFill>
                        <a:effectLst/>
                      </a:endParaRPr>
                    </a:p>
                    <a:p>
                      <a:pPr algn="just">
                        <a:lnSpc>
                          <a:spcPct val="107000"/>
                        </a:lnSpc>
                        <a:spcAft>
                          <a:spcPts val="800"/>
                        </a:spcAft>
                      </a:pPr>
                      <a:r>
                        <a:rPr lang="fr-FR" sz="1600" b="1" u="none" kern="1200" dirty="0">
                          <a:solidFill>
                            <a:schemeClr val="accent6">
                              <a:lumMod val="75000"/>
                            </a:schemeClr>
                          </a:solidFill>
                          <a:effectLst/>
                        </a:rPr>
                        <a:t>Ex</a:t>
                      </a:r>
                      <a:r>
                        <a:rPr lang="fr-FR" sz="1600" kern="1200" dirty="0">
                          <a:solidFill>
                            <a:schemeClr val="accent6">
                              <a:lumMod val="75000"/>
                            </a:schemeClr>
                          </a:solidFill>
                          <a:effectLst/>
                        </a:rPr>
                        <a:t> : obtention d’un </a:t>
                      </a:r>
                      <a:r>
                        <a:rPr lang="fr-FR" sz="1600" b="1" kern="1200" dirty="0">
                          <a:solidFill>
                            <a:schemeClr val="accent6">
                              <a:lumMod val="75000"/>
                            </a:schemeClr>
                          </a:solidFill>
                          <a:effectLst/>
                        </a:rPr>
                        <a:t>emplacement privilégié (tête de gondole), PLV, annonces en magasin...</a:t>
                      </a:r>
                      <a:endParaRPr lang="fr-FR" sz="1200" b="1" dirty="0">
                        <a:solidFill>
                          <a:schemeClr val="accent6">
                            <a:lumMod val="75000"/>
                          </a:schemeClr>
                        </a:solidFill>
                        <a:effectLst/>
                      </a:endParaRPr>
                    </a:p>
                  </a:txBody>
                  <a:tcPr marL="63985" marR="63985" marT="0" marB="0" anchor="ct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2"/>
                  </a:ext>
                </a:extLst>
              </a:tr>
              <a:tr h="1292475">
                <a:tc>
                  <a:txBody>
                    <a:bodyPr/>
                    <a:lstStyle/>
                    <a:p>
                      <a:pPr algn="ctr">
                        <a:lnSpc>
                          <a:spcPts val="1300"/>
                        </a:lnSpc>
                        <a:spcAft>
                          <a:spcPts val="0"/>
                        </a:spcAft>
                      </a:pPr>
                      <a:r>
                        <a:rPr lang="fr-FR" sz="1600" dirty="0">
                          <a:effectLst/>
                        </a:rPr>
                        <a:t> </a:t>
                      </a:r>
                      <a:endParaRPr lang="fr-FR" sz="1200" dirty="0">
                        <a:effectLst/>
                      </a:endParaRPr>
                    </a:p>
                    <a:p>
                      <a:pPr algn="ctr">
                        <a:lnSpc>
                          <a:spcPts val="1300"/>
                        </a:lnSpc>
                        <a:spcAft>
                          <a:spcPts val="0"/>
                        </a:spcAft>
                      </a:pPr>
                      <a:r>
                        <a:rPr lang="fr-FR" sz="1600" dirty="0">
                          <a:effectLst/>
                        </a:rPr>
                        <a:t>L'approvisionnement</a:t>
                      </a:r>
                      <a:endParaRPr lang="fr-FR" sz="1200" dirty="0">
                        <a:solidFill>
                          <a:srgbClr val="000000"/>
                        </a:solidFill>
                        <a:effectLst/>
                        <a:latin typeface="GuidePedagoTimes"/>
                        <a:ea typeface="Times New Roman" panose="02020603050405020304" pitchFamily="18" charset="0"/>
                        <a:cs typeface="GuidePedagoTimes"/>
                      </a:endParaRPr>
                    </a:p>
                  </a:txBody>
                  <a:tcPr marL="63985" marR="63985" marT="0" marB="0" anchor="ctr">
                    <a:lnL w="12700" cap="flat" cmpd="sng" algn="ctr">
                      <a:solidFill>
                        <a:srgbClr val="3333CC"/>
                      </a:solidFill>
                      <a:prstDash val="solid"/>
                      <a:round/>
                      <a:headEnd type="none" w="med" len="med"/>
                      <a:tailEnd type="none" w="med" len="med"/>
                    </a:lnL>
                    <a:lnB w="12700" cap="flat" cmpd="sng" algn="ctr">
                      <a:solidFill>
                        <a:srgbClr val="3333CC"/>
                      </a:solidFill>
                      <a:prstDash val="solid"/>
                      <a:round/>
                      <a:headEnd type="none" w="med" len="med"/>
                      <a:tailEnd type="none" w="med" len="med"/>
                    </a:lnB>
                  </a:tcPr>
                </a:tc>
                <a:tc>
                  <a:txBody>
                    <a:bodyPr/>
                    <a:lstStyle/>
                    <a:p>
                      <a:pPr algn="just">
                        <a:lnSpc>
                          <a:spcPts val="1300"/>
                        </a:lnSpc>
                        <a:spcAft>
                          <a:spcPts val="0"/>
                        </a:spcAft>
                      </a:pPr>
                      <a:r>
                        <a:rPr lang="fr-FR" sz="1600" dirty="0">
                          <a:solidFill>
                            <a:schemeClr val="accent6">
                              <a:lumMod val="75000"/>
                            </a:schemeClr>
                          </a:solidFill>
                          <a:effectLst/>
                        </a:rPr>
                        <a:t>Les distributeurs sont très </a:t>
                      </a:r>
                      <a:r>
                        <a:rPr lang="fr-FR" sz="1600" b="1" dirty="0">
                          <a:solidFill>
                            <a:schemeClr val="accent6">
                              <a:lumMod val="75000"/>
                            </a:schemeClr>
                          </a:solidFill>
                          <a:effectLst/>
                        </a:rPr>
                        <a:t>exigeants </a:t>
                      </a:r>
                      <a:r>
                        <a:rPr lang="fr-FR" sz="1600" dirty="0">
                          <a:solidFill>
                            <a:schemeClr val="accent6">
                              <a:lumMod val="75000"/>
                            </a:schemeClr>
                          </a:solidFill>
                          <a:effectLst/>
                        </a:rPr>
                        <a:t>au niveau de l’acheminement des produits en temps réel pour assurer le </a:t>
                      </a:r>
                      <a:r>
                        <a:rPr lang="fr-FR" sz="1600" b="1" dirty="0">
                          <a:solidFill>
                            <a:schemeClr val="accent6">
                              <a:lumMod val="75000"/>
                            </a:schemeClr>
                          </a:solidFill>
                          <a:effectLst/>
                        </a:rPr>
                        <a:t>réapprovisionnement</a:t>
                      </a:r>
                      <a:r>
                        <a:rPr lang="fr-FR" sz="1600" dirty="0">
                          <a:solidFill>
                            <a:schemeClr val="accent6">
                              <a:lumMod val="75000"/>
                            </a:schemeClr>
                          </a:solidFill>
                          <a:effectLst/>
                        </a:rPr>
                        <a:t> des magasins et éviter les </a:t>
                      </a:r>
                      <a:r>
                        <a:rPr lang="fr-FR" sz="1600" b="1" dirty="0">
                          <a:solidFill>
                            <a:schemeClr val="accent6">
                              <a:lumMod val="75000"/>
                            </a:schemeClr>
                          </a:solidFill>
                          <a:effectLst/>
                        </a:rPr>
                        <a:t>ruptures </a:t>
                      </a:r>
                      <a:r>
                        <a:rPr lang="fr-FR" sz="1600" dirty="0">
                          <a:solidFill>
                            <a:schemeClr val="accent6">
                              <a:lumMod val="75000"/>
                            </a:schemeClr>
                          </a:solidFill>
                          <a:effectLst/>
                        </a:rPr>
                        <a:t>de stocks.</a:t>
                      </a:r>
                      <a:endParaRPr lang="fr-FR" sz="1200" dirty="0">
                        <a:solidFill>
                          <a:schemeClr val="accent6">
                            <a:lumMod val="75000"/>
                          </a:schemeClr>
                        </a:solidFill>
                        <a:effectLst/>
                      </a:endParaRPr>
                    </a:p>
                    <a:p>
                      <a:pPr algn="just">
                        <a:lnSpc>
                          <a:spcPts val="1300"/>
                        </a:lnSpc>
                        <a:spcAft>
                          <a:spcPts val="0"/>
                        </a:spcAft>
                      </a:pPr>
                      <a:r>
                        <a:rPr lang="fr-FR" sz="1600" dirty="0">
                          <a:solidFill>
                            <a:schemeClr val="accent6">
                              <a:lumMod val="75000"/>
                            </a:schemeClr>
                          </a:solidFill>
                          <a:effectLst/>
                        </a:rPr>
                        <a:t> </a:t>
                      </a:r>
                      <a:endParaRPr lang="fr-FR" sz="1200" dirty="0">
                        <a:solidFill>
                          <a:schemeClr val="accent6">
                            <a:lumMod val="75000"/>
                          </a:schemeClr>
                        </a:solidFill>
                        <a:effectLst/>
                      </a:endParaRPr>
                    </a:p>
                    <a:p>
                      <a:pPr algn="just">
                        <a:lnSpc>
                          <a:spcPts val="1300"/>
                        </a:lnSpc>
                        <a:spcAft>
                          <a:spcPts val="0"/>
                        </a:spcAft>
                      </a:pPr>
                      <a:r>
                        <a:rPr lang="fr-FR" sz="1600" dirty="0">
                          <a:solidFill>
                            <a:schemeClr val="accent6">
                              <a:lumMod val="75000"/>
                            </a:schemeClr>
                          </a:solidFill>
                          <a:effectLst/>
                        </a:rPr>
                        <a:t>Ils imposent des </a:t>
                      </a:r>
                      <a:r>
                        <a:rPr lang="fr-FR" sz="1600" b="1" dirty="0">
                          <a:solidFill>
                            <a:schemeClr val="accent6">
                              <a:lumMod val="75000"/>
                            </a:schemeClr>
                          </a:solidFill>
                          <a:effectLst/>
                        </a:rPr>
                        <a:t>pénalités</a:t>
                      </a:r>
                      <a:r>
                        <a:rPr lang="fr-FR" sz="1600" dirty="0">
                          <a:solidFill>
                            <a:schemeClr val="accent6">
                              <a:lumMod val="75000"/>
                            </a:schemeClr>
                          </a:solidFill>
                          <a:effectLst/>
                        </a:rPr>
                        <a:t> aux producteurs en cas de retard d’approvisionnement.</a:t>
                      </a:r>
                      <a:endParaRPr lang="fr-FR" sz="1200" dirty="0">
                        <a:solidFill>
                          <a:schemeClr val="accent6">
                            <a:lumMod val="75000"/>
                          </a:schemeClr>
                        </a:solidFill>
                        <a:effectLst/>
                      </a:endParaRPr>
                    </a:p>
                  </a:txBody>
                  <a:tcPr marL="63985" marR="63985" marT="0" marB="0" anchor="ctr">
                    <a:lnR w="12700" cap="flat" cmpd="sng" algn="ctr">
                      <a:solidFill>
                        <a:srgbClr val="3333CC"/>
                      </a:solidFill>
                      <a:prstDash val="solid"/>
                      <a:round/>
                      <a:headEnd type="none" w="med" len="med"/>
                      <a:tailEnd type="none" w="med" len="med"/>
                    </a:lnR>
                    <a:lnB w="12700" cap="flat" cmpd="sng" algn="ctr">
                      <a:solidFill>
                        <a:srgbClr val="3333CC"/>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076384562"/>
      </p:ext>
    </p:extLst>
  </p:cSld>
  <p:clrMapOvr>
    <a:masterClrMapping/>
  </p:clrMapOvr>
  <p:transition spd="med">
    <p:randomBa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456</a:t>
            </a:fld>
            <a:endParaRPr lang="fr-FR" dirty="0"/>
          </a:p>
        </p:txBody>
      </p:sp>
      <p:sp>
        <p:nvSpPr>
          <p:cNvPr id="3" name="Titre 1"/>
          <p:cNvSpPr txBox="1">
            <a:spLocks/>
          </p:cNvSpPr>
          <p:nvPr/>
        </p:nvSpPr>
        <p:spPr>
          <a:xfrm>
            <a:off x="107504" y="332656"/>
            <a:ext cx="8229600" cy="458924"/>
          </a:xfrm>
          <a:prstGeom prst="rect">
            <a:avLst/>
          </a:prstGeom>
        </p:spPr>
        <p:txBody>
          <a:bodyPr>
            <a:noAutofit/>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rgbClr val="3333CC"/>
                </a:solidFill>
                <a:latin typeface="Arial" panose="020B0604020202020204" pitchFamily="34" charset="0"/>
                <a:cs typeface="Arial" panose="020B0604020202020204" pitchFamily="34" charset="0"/>
              </a:rPr>
              <a:t>Source de conflits producteurs-distributeurs</a:t>
            </a:r>
          </a:p>
        </p:txBody>
      </p:sp>
      <p:graphicFrame>
        <p:nvGraphicFramePr>
          <p:cNvPr id="4" name="Tableau 3"/>
          <p:cNvGraphicFramePr>
            <a:graphicFrameLocks noGrp="1"/>
          </p:cNvGraphicFramePr>
          <p:nvPr>
            <p:extLst>
              <p:ext uri="{D42A27DB-BD31-4B8C-83A1-F6EECF244321}">
                <p14:modId xmlns:p14="http://schemas.microsoft.com/office/powerpoint/2010/main" val="103471965"/>
              </p:ext>
            </p:extLst>
          </p:nvPr>
        </p:nvGraphicFramePr>
        <p:xfrm>
          <a:off x="395536" y="1052736"/>
          <a:ext cx="8352928" cy="5332061"/>
        </p:xfrm>
        <a:graphic>
          <a:graphicData uri="http://schemas.openxmlformats.org/drawingml/2006/table">
            <a:tbl>
              <a:tblPr firstRow="1" firstCol="1" bandRow="1">
                <a:tableStyleId>{93296810-A885-4BE3-A3E7-6D5BEEA58F35}</a:tableStyleId>
              </a:tblPr>
              <a:tblGrid>
                <a:gridCol w="1873865">
                  <a:extLst>
                    <a:ext uri="{9D8B030D-6E8A-4147-A177-3AD203B41FA5}">
                      <a16:colId xmlns:a16="http://schemas.microsoft.com/office/drawing/2014/main" val="20000"/>
                    </a:ext>
                  </a:extLst>
                </a:gridCol>
                <a:gridCol w="6479063">
                  <a:extLst>
                    <a:ext uri="{9D8B030D-6E8A-4147-A177-3AD203B41FA5}">
                      <a16:colId xmlns:a16="http://schemas.microsoft.com/office/drawing/2014/main" val="20001"/>
                    </a:ext>
                  </a:extLst>
                </a:gridCol>
              </a:tblGrid>
              <a:tr h="421271">
                <a:tc>
                  <a:txBody>
                    <a:bodyPr/>
                    <a:lstStyle/>
                    <a:p>
                      <a:pPr algn="ctr">
                        <a:lnSpc>
                          <a:spcPts val="1300"/>
                        </a:lnSpc>
                        <a:spcAft>
                          <a:spcPts val="0"/>
                        </a:spcAft>
                      </a:pPr>
                      <a:r>
                        <a:rPr lang="fr-FR" sz="1600" dirty="0">
                          <a:effectLst/>
                        </a:rPr>
                        <a:t>Origine des conflits</a:t>
                      </a:r>
                      <a:endParaRPr lang="fr-FR" sz="1400" dirty="0">
                        <a:solidFill>
                          <a:srgbClr val="000000"/>
                        </a:solidFill>
                        <a:effectLst/>
                        <a:latin typeface="GuidePedagoTimes"/>
                        <a:ea typeface="Times New Roman" panose="02020603050405020304" pitchFamily="18" charset="0"/>
                        <a:cs typeface="GuidePedagoTimes"/>
                      </a:endParaRPr>
                    </a:p>
                  </a:txBody>
                  <a:tcPr marL="68580" marR="68580" marT="0" marB="0" anchor="ctr">
                    <a:lnL w="12700" cap="flat" cmpd="sng" algn="ctr">
                      <a:solidFill>
                        <a:srgbClr val="3333CC"/>
                      </a:solidFill>
                      <a:prstDash val="solid"/>
                      <a:round/>
                      <a:headEnd type="none" w="med" len="med"/>
                      <a:tailEnd type="none" w="med" len="med"/>
                    </a:lnL>
                    <a:lnT w="12700" cap="flat" cmpd="sng" algn="ctr">
                      <a:solidFill>
                        <a:srgbClr val="3333CC"/>
                      </a:solidFill>
                      <a:prstDash val="solid"/>
                      <a:round/>
                      <a:headEnd type="none" w="med" len="med"/>
                      <a:tailEnd type="none" w="med" len="med"/>
                    </a:lnT>
                  </a:tcPr>
                </a:tc>
                <a:tc>
                  <a:txBody>
                    <a:bodyPr/>
                    <a:lstStyle/>
                    <a:p>
                      <a:pPr algn="ctr">
                        <a:lnSpc>
                          <a:spcPts val="1300"/>
                        </a:lnSpc>
                        <a:spcAft>
                          <a:spcPts val="0"/>
                        </a:spcAft>
                      </a:pPr>
                      <a:r>
                        <a:rPr lang="fr-FR" sz="1600" dirty="0">
                          <a:effectLst/>
                        </a:rPr>
                        <a:t>Menaces pour le producteur</a:t>
                      </a:r>
                      <a:endParaRPr lang="fr-FR" sz="1400" dirty="0">
                        <a:solidFill>
                          <a:srgbClr val="000000"/>
                        </a:solidFill>
                        <a:effectLst/>
                        <a:latin typeface="GuidePedagoTimes"/>
                        <a:ea typeface="Times New Roman" panose="02020603050405020304" pitchFamily="18" charset="0"/>
                        <a:cs typeface="GuidePedagoTimes"/>
                      </a:endParaRPr>
                    </a:p>
                  </a:txBody>
                  <a:tcPr marL="68580" marR="68580" marT="0" marB="0" anchor="ctr">
                    <a:lnR w="12700" cap="flat" cmpd="sng" algn="ctr">
                      <a:solidFill>
                        <a:srgbClr val="3333CC"/>
                      </a:solidFill>
                      <a:prstDash val="solid"/>
                      <a:round/>
                      <a:headEnd type="none" w="med" len="med"/>
                      <a:tailEnd type="none" w="med" len="med"/>
                    </a:lnR>
                    <a:lnT w="12700" cap="flat" cmpd="sng" algn="ctr">
                      <a:solidFill>
                        <a:srgbClr val="3333CC"/>
                      </a:solidFill>
                      <a:prstDash val="solid"/>
                      <a:round/>
                      <a:headEnd type="none" w="med" len="med"/>
                      <a:tailEnd type="none" w="med" len="med"/>
                    </a:lnT>
                  </a:tcPr>
                </a:tc>
                <a:extLst>
                  <a:ext uri="{0D108BD9-81ED-4DB2-BD59-A6C34878D82A}">
                    <a16:rowId xmlns:a16="http://schemas.microsoft.com/office/drawing/2014/main" val="10000"/>
                  </a:ext>
                </a:extLst>
              </a:tr>
              <a:tr h="2853806">
                <a:tc>
                  <a:txBody>
                    <a:bodyPr/>
                    <a:lstStyle/>
                    <a:p>
                      <a:pPr algn="ctr">
                        <a:lnSpc>
                          <a:spcPts val="1300"/>
                        </a:lnSpc>
                        <a:spcAft>
                          <a:spcPts val="0"/>
                        </a:spcAft>
                      </a:pPr>
                      <a:r>
                        <a:rPr lang="fr-FR" sz="1600" kern="1200" dirty="0">
                          <a:effectLst/>
                        </a:rPr>
                        <a:t> </a:t>
                      </a:r>
                      <a:endParaRPr lang="fr-FR" sz="1400" dirty="0">
                        <a:effectLst/>
                      </a:endParaRPr>
                    </a:p>
                    <a:p>
                      <a:pPr algn="ctr">
                        <a:lnSpc>
                          <a:spcPts val="1300"/>
                        </a:lnSpc>
                        <a:spcAft>
                          <a:spcPts val="0"/>
                        </a:spcAft>
                      </a:pPr>
                      <a:r>
                        <a:rPr lang="fr-FR" sz="1600" kern="1200" dirty="0">
                          <a:effectLst/>
                        </a:rPr>
                        <a:t>La concentration des enseignes de distribution</a:t>
                      </a:r>
                      <a:endParaRPr lang="fr-FR" sz="1400" dirty="0">
                        <a:solidFill>
                          <a:srgbClr val="000000"/>
                        </a:solidFill>
                        <a:effectLst/>
                        <a:latin typeface="GuidePedagoTimes"/>
                        <a:ea typeface="Times New Roman" panose="02020603050405020304" pitchFamily="18" charset="0"/>
                        <a:cs typeface="GuidePedagoTimes"/>
                      </a:endParaRPr>
                    </a:p>
                  </a:txBody>
                  <a:tcPr marL="68580" marR="68580" marT="0" marB="0" anchor="ctr">
                    <a:lnL w="12700" cap="flat" cmpd="sng" algn="ctr">
                      <a:solidFill>
                        <a:srgbClr val="3333CC"/>
                      </a:solidFill>
                      <a:prstDash val="solid"/>
                      <a:round/>
                      <a:headEnd type="none" w="med" len="med"/>
                      <a:tailEnd type="none" w="med" len="med"/>
                    </a:lnL>
                  </a:tcPr>
                </a:tc>
                <a:tc>
                  <a:txBody>
                    <a:bodyPr/>
                    <a:lstStyle/>
                    <a:p>
                      <a:pPr algn="just">
                        <a:lnSpc>
                          <a:spcPct val="107000"/>
                        </a:lnSpc>
                        <a:spcAft>
                          <a:spcPts val="400"/>
                        </a:spcAft>
                      </a:pPr>
                      <a:r>
                        <a:rPr lang="fr-FR" sz="1600" kern="1200" dirty="0">
                          <a:solidFill>
                            <a:schemeClr val="accent6">
                              <a:lumMod val="75000"/>
                            </a:schemeClr>
                          </a:solidFill>
                          <a:effectLst/>
                        </a:rPr>
                        <a:t>Le degré de </a:t>
                      </a:r>
                      <a:r>
                        <a:rPr lang="fr-FR" sz="1600" b="1" kern="1200" dirty="0">
                          <a:solidFill>
                            <a:schemeClr val="accent6">
                              <a:lumMod val="75000"/>
                            </a:schemeClr>
                          </a:solidFill>
                          <a:effectLst/>
                        </a:rPr>
                        <a:t>dépendance</a:t>
                      </a:r>
                      <a:r>
                        <a:rPr lang="fr-FR" sz="1600" kern="1200" dirty="0">
                          <a:solidFill>
                            <a:schemeClr val="accent6">
                              <a:lumMod val="75000"/>
                            </a:schemeClr>
                          </a:solidFill>
                          <a:effectLst/>
                        </a:rPr>
                        <a:t> des fournisseurs à l’égard des distributeurs est très important pour les produits de grande consommation. Le rapport de force est souvent favorable au distributeur. </a:t>
                      </a:r>
                      <a:endParaRPr lang="fr-FR" sz="1400" dirty="0">
                        <a:solidFill>
                          <a:schemeClr val="accent6">
                            <a:lumMod val="75000"/>
                          </a:schemeClr>
                        </a:solidFill>
                        <a:effectLst/>
                      </a:endParaRPr>
                    </a:p>
                    <a:p>
                      <a:pPr algn="just">
                        <a:lnSpc>
                          <a:spcPct val="107000"/>
                        </a:lnSpc>
                        <a:spcAft>
                          <a:spcPts val="0"/>
                        </a:spcAft>
                      </a:pPr>
                      <a:r>
                        <a:rPr lang="fr-FR" sz="1600" kern="1200" dirty="0">
                          <a:solidFill>
                            <a:schemeClr val="accent6">
                              <a:lumMod val="75000"/>
                            </a:schemeClr>
                          </a:solidFill>
                          <a:effectLst/>
                        </a:rPr>
                        <a:t> </a:t>
                      </a:r>
                      <a:endParaRPr lang="fr-FR" sz="1400" dirty="0">
                        <a:solidFill>
                          <a:schemeClr val="accent6">
                            <a:lumMod val="75000"/>
                          </a:schemeClr>
                        </a:solidFill>
                        <a:effectLst/>
                      </a:endParaRPr>
                    </a:p>
                    <a:p>
                      <a:pPr algn="just">
                        <a:lnSpc>
                          <a:spcPct val="107000"/>
                        </a:lnSpc>
                        <a:spcAft>
                          <a:spcPts val="400"/>
                        </a:spcAft>
                      </a:pPr>
                      <a:r>
                        <a:rPr lang="fr-FR" sz="1600" b="1" u="none" dirty="0">
                          <a:solidFill>
                            <a:schemeClr val="accent6">
                              <a:lumMod val="75000"/>
                            </a:schemeClr>
                          </a:solidFill>
                          <a:effectLst/>
                        </a:rPr>
                        <a:t>Ex</a:t>
                      </a:r>
                      <a:r>
                        <a:rPr lang="fr-FR" sz="1600" dirty="0">
                          <a:solidFill>
                            <a:schemeClr val="accent6">
                              <a:lumMod val="75000"/>
                            </a:schemeClr>
                          </a:solidFill>
                          <a:effectLst/>
                        </a:rPr>
                        <a:t> : un producteur dont 20 % du chiffre d’affaires est réalisé avec une grosse centrale d’achat (type Carrefour ou Leclerc), aura un pouvoir de négociation très réduit vis-à-vis de cette dernière.</a:t>
                      </a:r>
                      <a:endParaRPr lang="fr-FR" sz="1400" dirty="0">
                        <a:solidFill>
                          <a:schemeClr val="accent6">
                            <a:lumMod val="75000"/>
                          </a:schemeClr>
                        </a:solidFill>
                        <a:effectLst/>
                      </a:endParaRPr>
                    </a:p>
                  </a:txBody>
                  <a:tcPr marL="68580" marR="68580" marT="0" marB="0" anchor="ct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1"/>
                  </a:ext>
                </a:extLst>
              </a:tr>
              <a:tr h="825500">
                <a:tc>
                  <a:txBody>
                    <a:bodyPr/>
                    <a:lstStyle/>
                    <a:p>
                      <a:pPr algn="ctr">
                        <a:lnSpc>
                          <a:spcPts val="1300"/>
                        </a:lnSpc>
                        <a:spcAft>
                          <a:spcPts val="0"/>
                        </a:spcAft>
                      </a:pPr>
                      <a:r>
                        <a:rPr lang="fr-FR" sz="1600" kern="1200">
                          <a:effectLst/>
                        </a:rPr>
                        <a:t> </a:t>
                      </a:r>
                      <a:endParaRPr lang="fr-FR" sz="1400">
                        <a:effectLst/>
                      </a:endParaRPr>
                    </a:p>
                    <a:p>
                      <a:pPr algn="ctr">
                        <a:lnSpc>
                          <a:spcPts val="1300"/>
                        </a:lnSpc>
                        <a:spcAft>
                          <a:spcPts val="0"/>
                        </a:spcAft>
                      </a:pPr>
                      <a:r>
                        <a:rPr lang="fr-FR" sz="1600" kern="1200">
                          <a:effectLst/>
                        </a:rPr>
                        <a:t>Les marques de distributeurs (MDD)</a:t>
                      </a:r>
                      <a:endParaRPr lang="fr-FR" sz="1400">
                        <a:effectLst/>
                      </a:endParaRPr>
                    </a:p>
                    <a:p>
                      <a:pPr algn="ctr">
                        <a:lnSpc>
                          <a:spcPts val="1300"/>
                        </a:lnSpc>
                        <a:spcAft>
                          <a:spcPts val="0"/>
                        </a:spcAft>
                      </a:pPr>
                      <a:r>
                        <a:rPr lang="fr-FR" sz="1600" kern="1200">
                          <a:effectLst/>
                        </a:rPr>
                        <a:t> </a:t>
                      </a:r>
                      <a:endParaRPr lang="fr-FR" sz="1400">
                        <a:solidFill>
                          <a:srgbClr val="000000"/>
                        </a:solidFill>
                        <a:effectLst/>
                        <a:latin typeface="GuidePedagoTimes"/>
                        <a:ea typeface="Times New Roman" panose="02020603050405020304" pitchFamily="18" charset="0"/>
                        <a:cs typeface="GuidePedagoTimes"/>
                      </a:endParaRPr>
                    </a:p>
                  </a:txBody>
                  <a:tcPr marL="68580" marR="68580" marT="0" marB="0" anchor="ctr">
                    <a:lnL w="12700" cap="flat" cmpd="sng" algn="ctr">
                      <a:solidFill>
                        <a:srgbClr val="3333CC"/>
                      </a:solidFill>
                      <a:prstDash val="solid"/>
                      <a:round/>
                      <a:headEnd type="none" w="med" len="med"/>
                      <a:tailEnd type="none" w="med" len="med"/>
                    </a:lnL>
                  </a:tcPr>
                </a:tc>
                <a:tc>
                  <a:txBody>
                    <a:bodyPr/>
                    <a:lstStyle/>
                    <a:p>
                      <a:pPr marL="21590" algn="just">
                        <a:lnSpc>
                          <a:spcPct val="107000"/>
                        </a:lnSpc>
                        <a:spcAft>
                          <a:spcPts val="400"/>
                        </a:spcAft>
                      </a:pPr>
                      <a:r>
                        <a:rPr lang="fr-FR" sz="1600" kern="1200" dirty="0">
                          <a:solidFill>
                            <a:schemeClr val="accent6">
                              <a:lumMod val="75000"/>
                            </a:schemeClr>
                          </a:solidFill>
                          <a:effectLst/>
                        </a:rPr>
                        <a:t>De partenaire commercial, le distributeur devient concurrent du producteur en proposant lui-même ses </a:t>
                      </a:r>
                      <a:r>
                        <a:rPr lang="fr-FR" sz="1600" b="1" kern="1200" dirty="0">
                          <a:solidFill>
                            <a:schemeClr val="accent6">
                              <a:lumMod val="75000"/>
                            </a:schemeClr>
                          </a:solidFill>
                          <a:effectLst/>
                        </a:rPr>
                        <a:t>propres marques </a:t>
                      </a:r>
                      <a:r>
                        <a:rPr lang="fr-FR" sz="1600" kern="1200" dirty="0">
                          <a:solidFill>
                            <a:schemeClr val="accent6">
                              <a:lumMod val="75000"/>
                            </a:schemeClr>
                          </a:solidFill>
                          <a:effectLst/>
                        </a:rPr>
                        <a:t>en linéaires et en tirant les </a:t>
                      </a:r>
                      <a:r>
                        <a:rPr lang="fr-FR" sz="1600" b="1" kern="1200" dirty="0">
                          <a:solidFill>
                            <a:schemeClr val="accent6">
                              <a:lumMod val="75000"/>
                            </a:schemeClr>
                          </a:solidFill>
                          <a:effectLst/>
                        </a:rPr>
                        <a:t>prix</a:t>
                      </a:r>
                      <a:r>
                        <a:rPr lang="fr-FR" sz="1600" kern="1200" dirty="0">
                          <a:solidFill>
                            <a:schemeClr val="accent6">
                              <a:lumMod val="75000"/>
                            </a:schemeClr>
                          </a:solidFill>
                          <a:effectLst/>
                        </a:rPr>
                        <a:t> vers le </a:t>
                      </a:r>
                      <a:r>
                        <a:rPr lang="fr-FR" sz="1600" b="1" kern="1200" dirty="0">
                          <a:solidFill>
                            <a:schemeClr val="accent6">
                              <a:lumMod val="75000"/>
                            </a:schemeClr>
                          </a:solidFill>
                          <a:effectLst/>
                        </a:rPr>
                        <a:t>bas. </a:t>
                      </a:r>
                      <a:endParaRPr lang="fr-FR" sz="1400" b="1"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2"/>
                  </a:ext>
                </a:extLst>
              </a:tr>
              <a:tr h="1231484">
                <a:tc>
                  <a:txBody>
                    <a:bodyPr/>
                    <a:lstStyle/>
                    <a:p>
                      <a:pPr algn="ctr">
                        <a:lnSpc>
                          <a:spcPts val="1300"/>
                        </a:lnSpc>
                        <a:spcAft>
                          <a:spcPts val="0"/>
                        </a:spcAft>
                      </a:pPr>
                      <a:r>
                        <a:rPr lang="fr-FR" sz="1600" kern="1200">
                          <a:effectLst/>
                        </a:rPr>
                        <a:t> </a:t>
                      </a:r>
                      <a:endParaRPr lang="fr-FR" sz="1400">
                        <a:effectLst/>
                      </a:endParaRPr>
                    </a:p>
                    <a:p>
                      <a:pPr algn="ctr">
                        <a:lnSpc>
                          <a:spcPts val="1300"/>
                        </a:lnSpc>
                        <a:spcAft>
                          <a:spcPts val="0"/>
                        </a:spcAft>
                      </a:pPr>
                      <a:r>
                        <a:rPr lang="fr-FR" sz="1600" kern="1200">
                          <a:effectLst/>
                        </a:rPr>
                        <a:t>Différence de traitement des producteurs par les distributeurs</a:t>
                      </a:r>
                      <a:endParaRPr lang="fr-FR" sz="1400">
                        <a:effectLst/>
                      </a:endParaRPr>
                    </a:p>
                    <a:p>
                      <a:pPr algn="ctr">
                        <a:lnSpc>
                          <a:spcPts val="1300"/>
                        </a:lnSpc>
                        <a:spcAft>
                          <a:spcPts val="0"/>
                        </a:spcAft>
                      </a:pPr>
                      <a:r>
                        <a:rPr lang="fr-FR" sz="1600" kern="1200">
                          <a:effectLst/>
                        </a:rPr>
                        <a:t> </a:t>
                      </a:r>
                      <a:endParaRPr lang="fr-FR" sz="1400">
                        <a:solidFill>
                          <a:srgbClr val="000000"/>
                        </a:solidFill>
                        <a:effectLst/>
                        <a:latin typeface="GuidePedagoTimes"/>
                        <a:ea typeface="Times New Roman" panose="02020603050405020304" pitchFamily="18" charset="0"/>
                        <a:cs typeface="GuidePedagoTimes"/>
                      </a:endParaRPr>
                    </a:p>
                  </a:txBody>
                  <a:tcPr marL="68580" marR="68580" marT="0" marB="0" anchor="ctr">
                    <a:lnL w="12700" cap="flat" cmpd="sng" algn="ctr">
                      <a:solidFill>
                        <a:srgbClr val="3333CC"/>
                      </a:solidFill>
                      <a:prstDash val="solid"/>
                      <a:round/>
                      <a:headEnd type="none" w="med" len="med"/>
                      <a:tailEnd type="none" w="med" len="med"/>
                    </a:lnL>
                    <a:lnB w="12700" cap="flat" cmpd="sng" algn="ctr">
                      <a:solidFill>
                        <a:srgbClr val="3333CC"/>
                      </a:solidFill>
                      <a:prstDash val="solid"/>
                      <a:round/>
                      <a:headEnd type="none" w="med" len="med"/>
                      <a:tailEnd type="none" w="med" len="med"/>
                    </a:lnB>
                  </a:tcPr>
                </a:tc>
                <a:tc>
                  <a:txBody>
                    <a:bodyPr/>
                    <a:lstStyle/>
                    <a:p>
                      <a:pPr marL="21590" indent="-21590" algn="just">
                        <a:lnSpc>
                          <a:spcPct val="107000"/>
                        </a:lnSpc>
                        <a:spcAft>
                          <a:spcPts val="400"/>
                        </a:spcAft>
                      </a:pPr>
                      <a:r>
                        <a:rPr lang="fr-FR" sz="1600" kern="1200" dirty="0">
                          <a:solidFill>
                            <a:schemeClr val="accent6">
                              <a:lumMod val="75000"/>
                            </a:schemeClr>
                          </a:solidFill>
                          <a:effectLst/>
                        </a:rPr>
                        <a:t>Certains producteurs sont privilégiés par rapport à d’autres, leurs produits sont davantage mis en avant dans les grandes surfaces et ils bénéficient d’une attention particulière, ce qui peut créer des </a:t>
                      </a:r>
                      <a:r>
                        <a:rPr lang="fr-FR" sz="1600" b="1" kern="1200" dirty="0">
                          <a:solidFill>
                            <a:schemeClr val="accent6">
                              <a:lumMod val="75000"/>
                            </a:schemeClr>
                          </a:solidFill>
                          <a:effectLst/>
                        </a:rPr>
                        <a:t>sentiments d’injustice.</a:t>
                      </a:r>
                      <a:endParaRPr lang="fr-FR" sz="1400" b="1" dirty="0">
                        <a:solidFill>
                          <a:schemeClr val="accent6">
                            <a:lumMod val="75000"/>
                          </a:schemeClr>
                        </a:solidFill>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rgbClr val="3333CC"/>
                      </a:solidFill>
                      <a:prstDash val="solid"/>
                      <a:round/>
                      <a:headEnd type="none" w="med" len="med"/>
                      <a:tailEnd type="none" w="med" len="med"/>
                    </a:lnR>
                    <a:lnB w="12700" cap="flat" cmpd="sng" algn="ctr">
                      <a:solidFill>
                        <a:srgbClr val="3333CC"/>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8857979"/>
      </p:ext>
    </p:extLst>
  </p:cSld>
  <p:clrMapOvr>
    <a:masterClrMapping/>
  </p:clrMapOvr>
  <p:transition spd="med">
    <p:randomBa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457</a:t>
            </a:fld>
            <a:endParaRPr lang="fr-FR" dirty="0"/>
          </a:p>
        </p:txBody>
      </p:sp>
      <p:graphicFrame>
        <p:nvGraphicFramePr>
          <p:cNvPr id="3" name="Objet 2"/>
          <p:cNvGraphicFramePr>
            <a:graphicFrameLocks noChangeAspect="1"/>
          </p:cNvGraphicFramePr>
          <p:nvPr>
            <p:extLst>
              <p:ext uri="{D42A27DB-BD31-4B8C-83A1-F6EECF244321}">
                <p14:modId xmlns:p14="http://schemas.microsoft.com/office/powerpoint/2010/main" val="3476468567"/>
              </p:ext>
            </p:extLst>
          </p:nvPr>
        </p:nvGraphicFramePr>
        <p:xfrm>
          <a:off x="2195736" y="2348880"/>
          <a:ext cx="3200400" cy="685800"/>
        </p:xfrm>
        <a:graphic>
          <a:graphicData uri="http://schemas.openxmlformats.org/presentationml/2006/ole">
            <mc:AlternateContent xmlns:mc="http://schemas.openxmlformats.org/markup-compatibility/2006">
              <mc:Choice xmlns:v="urn:schemas-microsoft-com:vml" Requires="v">
                <p:oleObj spid="_x0000_s569628" name="Objet d’environnement du Gestionnaire de liaisons" showAsIcon="1" r:id="rId3" imgW="3201120" imgH="685800" progId="Package">
                  <p:embed/>
                </p:oleObj>
              </mc:Choice>
              <mc:Fallback>
                <p:oleObj name="Objet d’environnement du Gestionnaire de liaisons" showAsIcon="1" r:id="rId3" imgW="3201120" imgH="685800" progId="Package">
                  <p:embed/>
                  <p:pic>
                    <p:nvPicPr>
                      <p:cNvPr id="0" name=""/>
                      <p:cNvPicPr/>
                      <p:nvPr/>
                    </p:nvPicPr>
                    <p:blipFill>
                      <a:blip r:embed="rId4"/>
                      <a:stretch>
                        <a:fillRect/>
                      </a:stretch>
                    </p:blipFill>
                    <p:spPr>
                      <a:xfrm>
                        <a:off x="2195736" y="2348880"/>
                        <a:ext cx="3200400" cy="685800"/>
                      </a:xfrm>
                      <a:prstGeom prst="rect">
                        <a:avLst/>
                      </a:prstGeom>
                    </p:spPr>
                  </p:pic>
                </p:oleObj>
              </mc:Fallback>
            </mc:AlternateContent>
          </a:graphicData>
        </a:graphic>
      </p:graphicFrame>
      <p:graphicFrame>
        <p:nvGraphicFramePr>
          <p:cNvPr id="4" name="Objet 3"/>
          <p:cNvGraphicFramePr>
            <a:graphicFrameLocks noChangeAspect="1"/>
          </p:cNvGraphicFramePr>
          <p:nvPr>
            <p:extLst>
              <p:ext uri="{D42A27DB-BD31-4B8C-83A1-F6EECF244321}">
                <p14:modId xmlns:p14="http://schemas.microsoft.com/office/powerpoint/2010/main" val="3108252722"/>
              </p:ext>
            </p:extLst>
          </p:nvPr>
        </p:nvGraphicFramePr>
        <p:xfrm>
          <a:off x="3995936" y="4077072"/>
          <a:ext cx="3200400" cy="685800"/>
        </p:xfrm>
        <a:graphic>
          <a:graphicData uri="http://schemas.openxmlformats.org/presentationml/2006/ole">
            <mc:AlternateContent xmlns:mc="http://schemas.openxmlformats.org/markup-compatibility/2006">
              <mc:Choice xmlns:v="urn:schemas-microsoft-com:vml" Requires="v">
                <p:oleObj spid="_x0000_s569629" name="Objet d’environnement du Gestionnaire de liaisons" showAsIcon="1" r:id="rId5" imgW="3201120" imgH="685800" progId="Package">
                  <p:embed/>
                </p:oleObj>
              </mc:Choice>
              <mc:Fallback>
                <p:oleObj name="Objet d’environnement du Gestionnaire de liaisons" showAsIcon="1" r:id="rId5" imgW="3201120" imgH="685800" progId="Package">
                  <p:embed/>
                  <p:pic>
                    <p:nvPicPr>
                      <p:cNvPr id="0" name=""/>
                      <p:cNvPicPr/>
                      <p:nvPr/>
                    </p:nvPicPr>
                    <p:blipFill>
                      <a:blip r:embed="rId6"/>
                      <a:stretch>
                        <a:fillRect/>
                      </a:stretch>
                    </p:blipFill>
                    <p:spPr>
                      <a:xfrm>
                        <a:off x="3995936" y="4077072"/>
                        <a:ext cx="3200400" cy="685800"/>
                      </a:xfrm>
                      <a:prstGeom prst="rect">
                        <a:avLst/>
                      </a:prstGeom>
                    </p:spPr>
                  </p:pic>
                </p:oleObj>
              </mc:Fallback>
            </mc:AlternateContent>
          </a:graphicData>
        </a:graphic>
      </p:graphicFrame>
    </p:spTree>
    <p:extLst>
      <p:ext uri="{BB962C8B-B14F-4D97-AF65-F5344CB8AC3E}">
        <p14:creationId xmlns:p14="http://schemas.microsoft.com/office/powerpoint/2010/main" val="2119107489"/>
      </p:ext>
    </p:extLst>
  </p:cSld>
  <p:clrMapOvr>
    <a:masterClrMapping/>
  </p:clrMapOvr>
  <p:transition spd="med">
    <p:randomBa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458</a:t>
            </a:fld>
            <a:endParaRPr lang="fr-FR" dirty="0"/>
          </a:p>
        </p:txBody>
      </p:sp>
      <p:sp>
        <p:nvSpPr>
          <p:cNvPr id="3" name="Titre 1"/>
          <p:cNvSpPr txBox="1">
            <a:spLocks/>
          </p:cNvSpPr>
          <p:nvPr/>
        </p:nvSpPr>
        <p:spPr>
          <a:xfrm>
            <a:off x="457200" y="161764"/>
            <a:ext cx="8229600" cy="1143000"/>
          </a:xfrm>
          <a:prstGeom prst="rect">
            <a:avLst/>
          </a:prstGeom>
        </p:spPr>
        <p:txBody>
          <a:bodyPr>
            <a:normAutofit fontScale="975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900" b="1" kern="0" dirty="0">
                <a:solidFill>
                  <a:schemeClr val="accent6">
                    <a:lumMod val="75000"/>
                  </a:schemeClr>
                </a:solidFill>
              </a:rPr>
              <a:t>« Partagez vos marges, sauvez l'élevage ! </a:t>
            </a:r>
            <a:r>
              <a:rPr lang="fr-FR" sz="3600" b="1" kern="0" dirty="0">
                <a:solidFill>
                  <a:schemeClr val="accent6">
                    <a:lumMod val="75000"/>
                  </a:schemeClr>
                </a:solidFill>
              </a:rPr>
              <a:t>»</a:t>
            </a:r>
            <a:br>
              <a:rPr lang="fr-FR" sz="3600" kern="0" dirty="0">
                <a:solidFill>
                  <a:schemeClr val="accent6">
                    <a:lumMod val="75000"/>
                  </a:schemeClr>
                </a:solidFill>
              </a:rPr>
            </a:br>
            <a:br>
              <a:rPr lang="fr-FR" sz="800" kern="0" dirty="0">
                <a:solidFill>
                  <a:schemeClr val="accent6">
                    <a:lumMod val="75000"/>
                  </a:schemeClr>
                </a:solidFill>
              </a:rPr>
            </a:br>
            <a:r>
              <a:rPr lang="fr-FR" sz="1300" b="1" kern="0" dirty="0">
                <a:solidFill>
                  <a:schemeClr val="accent6">
                    <a:lumMod val="75000"/>
                  </a:schemeClr>
                </a:solidFill>
              </a:rPr>
              <a:t>Des agriculteurs de Sablé manifestent leur mécontentement le 03/07/15</a:t>
            </a:r>
          </a:p>
        </p:txBody>
      </p:sp>
      <p:pic>
        <p:nvPicPr>
          <p:cNvPr id="4" name="Picture 5" descr="Afficher l'image d'orig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550" y="1691878"/>
            <a:ext cx="8572500" cy="47625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995674"/>
      </p:ext>
    </p:extLst>
  </p:cSld>
  <p:clrMapOvr>
    <a:masterClrMapping/>
  </p:clrMapOvr>
  <p:transition spd="med">
    <p:randomBa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459</a:t>
            </a:fld>
            <a:endParaRPr lang="fr-FR" dirty="0"/>
          </a:p>
        </p:txBody>
      </p:sp>
      <p:sp>
        <p:nvSpPr>
          <p:cNvPr id="3" name="Text Box 2"/>
          <p:cNvSpPr txBox="1">
            <a:spLocks noChangeArrowheads="1"/>
          </p:cNvSpPr>
          <p:nvPr/>
        </p:nvSpPr>
        <p:spPr bwMode="auto">
          <a:xfrm>
            <a:off x="691293"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4" name="Rectangle 10"/>
          <p:cNvSpPr txBox="1">
            <a:spLocks noChangeArrowheads="1"/>
          </p:cNvSpPr>
          <p:nvPr/>
        </p:nvSpPr>
        <p:spPr>
          <a:xfrm>
            <a:off x="2339753" y="310470"/>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AutoShape 4"/>
          <p:cNvSpPr>
            <a:spLocks noChangeArrowheads="1"/>
          </p:cNvSpPr>
          <p:nvPr/>
        </p:nvSpPr>
        <p:spPr bwMode="auto">
          <a:xfrm rot="5400000">
            <a:off x="4621238" y="1319213"/>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084765" y="1083101"/>
            <a:ext cx="3960441"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relations producteurs/distributeurs</a:t>
            </a:r>
          </a:p>
        </p:txBody>
      </p:sp>
      <p:sp>
        <p:nvSpPr>
          <p:cNvPr id="7" name="Titre 1"/>
          <p:cNvSpPr txBox="1">
            <a:spLocks/>
          </p:cNvSpPr>
          <p:nvPr/>
        </p:nvSpPr>
        <p:spPr>
          <a:xfrm>
            <a:off x="179513" y="2132856"/>
            <a:ext cx="8856984" cy="1143000"/>
          </a:xfrm>
          <a:prstGeom prst="rect">
            <a:avLst/>
          </a:prstGeom>
        </p:spPr>
        <p:txBody>
          <a:bodyPr>
            <a:normAutofit fontScale="975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800" b="1" kern="0" dirty="0">
                <a:solidFill>
                  <a:schemeClr val="accent6">
                    <a:lumMod val="75000"/>
                  </a:schemeClr>
                </a:solidFill>
              </a:rPr>
              <a:t>L’ECR : vers une collaboration producteur-distributeur mutuellement profitable</a:t>
            </a:r>
          </a:p>
        </p:txBody>
      </p:sp>
      <p:sp>
        <p:nvSpPr>
          <p:cNvPr id="8" name="Espace réservé du contenu 2"/>
          <p:cNvSpPr txBox="1">
            <a:spLocks/>
          </p:cNvSpPr>
          <p:nvPr/>
        </p:nvSpPr>
        <p:spPr>
          <a:xfrm>
            <a:off x="151730" y="2348880"/>
            <a:ext cx="8568952" cy="374441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endParaRPr lang="fr-FR" sz="2000" dirty="0">
              <a:solidFill>
                <a:schemeClr val="accent6">
                  <a:lumMod val="75000"/>
                </a:schemeClr>
              </a:solidFill>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La démarche a pour but d’inciter fournisseurs et détaillants à travailler en étroite </a:t>
            </a:r>
            <a:r>
              <a:rPr lang="fr-FR" sz="1800" b="1" dirty="0">
                <a:solidFill>
                  <a:schemeClr val="accent6">
                    <a:lumMod val="75000"/>
                  </a:schemeClr>
                </a:solidFill>
                <a:latin typeface="Arial" panose="020B0604020202020204" pitchFamily="34" charset="0"/>
                <a:cs typeface="Arial" panose="020B0604020202020204" pitchFamily="34" charset="0"/>
              </a:rPr>
              <a:t>collaboration </a:t>
            </a:r>
            <a:r>
              <a:rPr lang="fr-FR" sz="1800" dirty="0">
                <a:solidFill>
                  <a:schemeClr val="accent6">
                    <a:lumMod val="75000"/>
                  </a:schemeClr>
                </a:solidFill>
                <a:latin typeface="Arial" panose="020B0604020202020204" pitchFamily="34" charset="0"/>
                <a:cs typeface="Arial" panose="020B0604020202020204" pitchFamily="34" charset="0"/>
              </a:rPr>
              <a:t>afin de procurer au consommateur un meilleur rapport qualité-prix, en assurant le mieux possible la satisfaction de ses besoins tout en minimisant les coûts.</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La démarche ECR doit être profitable à chacun des acteurs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lv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 Pour le </a:t>
            </a:r>
            <a:r>
              <a:rPr lang="fr-FR" sz="1800" b="1" dirty="0">
                <a:solidFill>
                  <a:srgbClr val="FF0000"/>
                </a:solidFill>
                <a:latin typeface="Arial" panose="020B0604020202020204" pitchFamily="34" charset="0"/>
                <a:cs typeface="Arial" panose="020B0604020202020204" pitchFamily="34" charset="0"/>
              </a:rPr>
              <a:t>producteur</a:t>
            </a:r>
            <a:r>
              <a:rPr lang="fr-FR" sz="1800" dirty="0">
                <a:solidFill>
                  <a:schemeClr val="accent6">
                    <a:lumMod val="75000"/>
                  </a:schemeClr>
                </a:solidFill>
                <a:latin typeface="Arial" panose="020B0604020202020204" pitchFamily="34" charset="0"/>
                <a:cs typeface="Arial" panose="020B0604020202020204" pitchFamily="34" charset="0"/>
              </a:rPr>
              <a:t> et le </a:t>
            </a:r>
            <a:r>
              <a:rPr lang="fr-FR" sz="1800" b="1" dirty="0">
                <a:solidFill>
                  <a:srgbClr val="FF0000"/>
                </a:solidFill>
                <a:latin typeface="Arial" panose="020B0604020202020204" pitchFamily="34" charset="0"/>
                <a:cs typeface="Arial" panose="020B0604020202020204" pitchFamily="34" charset="0"/>
              </a:rPr>
              <a:t>distributeur</a:t>
            </a:r>
            <a:r>
              <a:rPr lang="fr-FR" sz="1800" dirty="0">
                <a:solidFill>
                  <a:schemeClr val="accent6">
                    <a:lumMod val="75000"/>
                  </a:schemeClr>
                </a:solidFill>
                <a:latin typeface="Arial" panose="020B0604020202020204" pitchFamily="34" charset="0"/>
                <a:cs typeface="Arial" panose="020B0604020202020204" pitchFamily="34" charset="0"/>
              </a:rPr>
              <a:t> </a:t>
            </a:r>
          </a:p>
          <a:p>
            <a:pPr marL="0" lv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 Pour le </a:t>
            </a:r>
            <a:r>
              <a:rPr lang="fr-FR" sz="1800" b="1" dirty="0">
                <a:solidFill>
                  <a:srgbClr val="FF0000"/>
                </a:solidFill>
                <a:latin typeface="Arial" panose="020B0604020202020204" pitchFamily="34" charset="0"/>
                <a:cs typeface="Arial" panose="020B0604020202020204" pitchFamily="34" charset="0"/>
              </a:rPr>
              <a:t>client</a:t>
            </a:r>
            <a:r>
              <a:rPr lang="fr-FR" sz="2000" b="1" dirty="0">
                <a:solidFill>
                  <a:srgbClr val="FF0000"/>
                </a:solidFill>
              </a:rPr>
              <a:t>   </a:t>
            </a:r>
          </a:p>
          <a:p>
            <a:pPr marL="0" lvl="0" indent="0" algn="just">
              <a:buNone/>
            </a:pPr>
            <a:endParaRPr lang="fr-FR" sz="1000" i="1" dirty="0"/>
          </a:p>
          <a:p>
            <a:pPr marL="0" lvl="0" indent="0" algn="just">
              <a:buNone/>
            </a:pPr>
            <a:r>
              <a:rPr lang="fr-FR" sz="1000" i="1" dirty="0">
                <a:solidFill>
                  <a:schemeClr val="accent6">
                    <a:lumMod val="75000"/>
                  </a:schemeClr>
                </a:solidFill>
              </a:rPr>
              <a:t>On peut imaginer de mêmes démarches pour le service</a:t>
            </a:r>
          </a:p>
          <a:p>
            <a:pPr marL="0" lvl="0" indent="0" algn="just">
              <a:buNone/>
            </a:pPr>
            <a:endParaRPr lang="fr-FR" sz="2000" b="1" dirty="0">
              <a:solidFill>
                <a:srgbClr val="FF0000"/>
              </a:solidFill>
            </a:endParaRPr>
          </a:p>
        </p:txBody>
      </p:sp>
      <p:pic>
        <p:nvPicPr>
          <p:cNvPr id="557058" name="Picture 2" descr="C:\Users\BLUEOFFICE\Desktop\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9444" y="4653136"/>
            <a:ext cx="2838450" cy="17621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216036"/>
      </p:ext>
    </p:extLst>
  </p:cSld>
  <p:clrMapOvr>
    <a:masterClrMapping/>
  </p:clrMapOvr>
  <p:transition spd="med">
    <p:randomBar/>
  </p:transition>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460</a:t>
            </a:fld>
            <a:endParaRPr lang="fr-FR" dirty="0"/>
          </a:p>
        </p:txBody>
      </p:sp>
      <p:sp>
        <p:nvSpPr>
          <p:cNvPr id="3" name="Text Box 2"/>
          <p:cNvSpPr txBox="1">
            <a:spLocks noChangeArrowheads="1"/>
          </p:cNvSpPr>
          <p:nvPr/>
        </p:nvSpPr>
        <p:spPr bwMode="auto">
          <a:xfrm>
            <a:off x="304816" y="1277937"/>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4" name="Rectangle 10"/>
          <p:cNvSpPr txBox="1">
            <a:spLocks noChangeArrowheads="1"/>
          </p:cNvSpPr>
          <p:nvPr/>
        </p:nvSpPr>
        <p:spPr>
          <a:xfrm>
            <a:off x="2339753" y="310470"/>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AutoShape 4"/>
          <p:cNvSpPr>
            <a:spLocks noChangeArrowheads="1"/>
          </p:cNvSpPr>
          <p:nvPr/>
        </p:nvSpPr>
        <p:spPr bwMode="auto">
          <a:xfrm rot="5400000">
            <a:off x="4474593" y="1296193"/>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076056" y="1125538"/>
            <a:ext cx="3960439"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rgbClr val="3333CC"/>
                </a:solidFill>
              </a:rPr>
              <a:t>Les relations producteurs/distributeurs</a:t>
            </a:r>
          </a:p>
        </p:txBody>
      </p:sp>
      <p:sp>
        <p:nvSpPr>
          <p:cNvPr id="7" name="Espace réservé du contenu 2"/>
          <p:cNvSpPr txBox="1">
            <a:spLocks/>
          </p:cNvSpPr>
          <p:nvPr/>
        </p:nvSpPr>
        <p:spPr>
          <a:xfrm>
            <a:off x="304816" y="2348880"/>
            <a:ext cx="8568952" cy="345638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fr-FR" sz="2000" dirty="0"/>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L’ECR repose suppose de mobiliser 5 leviers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algn="just"/>
            <a:r>
              <a:rPr lang="fr-FR" sz="1800" dirty="0">
                <a:solidFill>
                  <a:schemeClr val="accent6">
                    <a:lumMod val="75000"/>
                  </a:schemeClr>
                </a:solidFill>
                <a:latin typeface="Arial" panose="020B0604020202020204" pitchFamily="34" charset="0"/>
                <a:cs typeface="Arial" panose="020B0604020202020204" pitchFamily="34" charset="0"/>
              </a:rPr>
              <a:t>Le</a:t>
            </a:r>
            <a:r>
              <a:rPr lang="fr-FR" sz="1800" b="1" dirty="0">
                <a:solidFill>
                  <a:schemeClr val="accent6">
                    <a:lumMod val="75000"/>
                  </a:schemeClr>
                </a:solidFill>
                <a:latin typeface="Arial" panose="020B0604020202020204" pitchFamily="34" charset="0"/>
                <a:cs typeface="Arial" panose="020B0604020202020204" pitchFamily="34" charset="0"/>
              </a:rPr>
              <a:t> partage </a:t>
            </a:r>
            <a:r>
              <a:rPr lang="fr-FR" sz="1800" dirty="0">
                <a:solidFill>
                  <a:schemeClr val="accent6">
                    <a:lumMod val="75000"/>
                  </a:schemeClr>
                </a:solidFill>
                <a:latin typeface="Arial" panose="020B0604020202020204" pitchFamily="34" charset="0"/>
                <a:cs typeface="Arial" panose="020B0604020202020204" pitchFamily="34" charset="0"/>
              </a:rPr>
              <a:t>de l’information.</a:t>
            </a:r>
          </a:p>
          <a:p>
            <a:pPr algn="just"/>
            <a:r>
              <a:rPr lang="fr-FR" sz="1800" dirty="0">
                <a:solidFill>
                  <a:schemeClr val="accent6">
                    <a:lumMod val="75000"/>
                  </a:schemeClr>
                </a:solidFill>
                <a:latin typeface="Arial" panose="020B0604020202020204" pitchFamily="34" charset="0"/>
                <a:cs typeface="Arial" panose="020B0604020202020204" pitchFamily="34" charset="0"/>
              </a:rPr>
              <a:t>Proposer un </a:t>
            </a:r>
            <a:r>
              <a:rPr lang="fr-FR" sz="1800" b="1" dirty="0">
                <a:solidFill>
                  <a:schemeClr val="accent6">
                    <a:lumMod val="75000"/>
                  </a:schemeClr>
                </a:solidFill>
                <a:latin typeface="Arial" panose="020B0604020202020204" pitchFamily="34" charset="0"/>
                <a:cs typeface="Arial" panose="020B0604020202020204" pitchFamily="34" charset="0"/>
              </a:rPr>
              <a:t>assortiment</a:t>
            </a:r>
            <a:r>
              <a:rPr lang="fr-FR" sz="1800" dirty="0">
                <a:solidFill>
                  <a:schemeClr val="accent6">
                    <a:lumMod val="75000"/>
                  </a:schemeClr>
                </a:solidFill>
                <a:latin typeface="Arial" panose="020B0604020202020204" pitchFamily="34" charset="0"/>
                <a:cs typeface="Arial" panose="020B0604020202020204" pitchFamily="34" charset="0"/>
              </a:rPr>
              <a:t> judicieux de produits.</a:t>
            </a:r>
          </a:p>
          <a:p>
            <a:pPr algn="just"/>
            <a:r>
              <a:rPr lang="fr-FR" sz="1800" dirty="0">
                <a:solidFill>
                  <a:schemeClr val="accent6">
                    <a:lumMod val="75000"/>
                  </a:schemeClr>
                </a:solidFill>
                <a:latin typeface="Arial" panose="020B0604020202020204" pitchFamily="34" charset="0"/>
                <a:cs typeface="Arial" panose="020B0604020202020204" pitchFamily="34" charset="0"/>
              </a:rPr>
              <a:t>Gérer l’espace de vente de façon </a:t>
            </a:r>
            <a:r>
              <a:rPr lang="fr-FR" sz="1800" b="1" dirty="0">
                <a:solidFill>
                  <a:schemeClr val="accent6">
                    <a:lumMod val="75000"/>
                  </a:schemeClr>
                </a:solidFill>
                <a:latin typeface="Arial" panose="020B0604020202020204" pitchFamily="34" charset="0"/>
                <a:cs typeface="Arial" panose="020B0604020202020204" pitchFamily="34" charset="0"/>
              </a:rPr>
              <a:t>optimale</a:t>
            </a:r>
            <a:r>
              <a:rPr lang="fr-FR" sz="1800" dirty="0">
                <a:solidFill>
                  <a:schemeClr val="accent6">
                    <a:lumMod val="75000"/>
                  </a:schemeClr>
                </a:solidFill>
                <a:latin typeface="Arial" panose="020B0604020202020204" pitchFamily="34" charset="0"/>
                <a:cs typeface="Arial" panose="020B0604020202020204" pitchFamily="34" charset="0"/>
              </a:rPr>
              <a:t>.</a:t>
            </a:r>
          </a:p>
          <a:p>
            <a:pPr algn="just"/>
            <a:r>
              <a:rPr lang="fr-FR" sz="1800" dirty="0">
                <a:solidFill>
                  <a:schemeClr val="accent6">
                    <a:lumMod val="75000"/>
                  </a:schemeClr>
                </a:solidFill>
                <a:latin typeface="Arial" panose="020B0604020202020204" pitchFamily="34" charset="0"/>
                <a:cs typeface="Arial" panose="020B0604020202020204" pitchFamily="34" charset="0"/>
              </a:rPr>
              <a:t>Assurer un </a:t>
            </a:r>
            <a:r>
              <a:rPr lang="fr-FR" sz="1800" b="1" dirty="0">
                <a:solidFill>
                  <a:schemeClr val="accent6">
                    <a:lumMod val="75000"/>
                  </a:schemeClr>
                </a:solidFill>
                <a:latin typeface="Arial" panose="020B0604020202020204" pitchFamily="34" charset="0"/>
                <a:cs typeface="Arial" panose="020B0604020202020204" pitchFamily="34" charset="0"/>
              </a:rPr>
              <a:t>réapprovisionnement </a:t>
            </a:r>
            <a:r>
              <a:rPr lang="fr-FR" sz="1800" dirty="0">
                <a:solidFill>
                  <a:schemeClr val="accent6">
                    <a:lumMod val="75000"/>
                  </a:schemeClr>
                </a:solidFill>
                <a:latin typeface="Arial" panose="020B0604020202020204" pitchFamily="34" charset="0"/>
                <a:cs typeface="Arial" panose="020B0604020202020204" pitchFamily="34" charset="0"/>
              </a:rPr>
              <a:t>efficient.</a:t>
            </a:r>
          </a:p>
          <a:p>
            <a:pPr algn="just"/>
            <a:r>
              <a:rPr lang="fr-FR" sz="1800" b="1" dirty="0">
                <a:solidFill>
                  <a:schemeClr val="accent6">
                    <a:lumMod val="75000"/>
                  </a:schemeClr>
                </a:solidFill>
                <a:latin typeface="Arial" panose="020B0604020202020204" pitchFamily="34" charset="0"/>
                <a:cs typeface="Arial" panose="020B0604020202020204" pitchFamily="34" charset="0"/>
              </a:rPr>
              <a:t>Simplifier </a:t>
            </a:r>
            <a:r>
              <a:rPr lang="fr-FR" sz="1800" dirty="0">
                <a:solidFill>
                  <a:schemeClr val="accent6">
                    <a:lumMod val="75000"/>
                  </a:schemeClr>
                </a:solidFill>
                <a:latin typeface="Arial" panose="020B0604020202020204" pitchFamily="34" charset="0"/>
                <a:cs typeface="Arial" panose="020B0604020202020204" pitchFamily="34" charset="0"/>
              </a:rPr>
              <a:t>les opérations de communication et de promotion commerciales.</a:t>
            </a:r>
          </a:p>
        </p:txBody>
      </p:sp>
    </p:spTree>
    <p:extLst>
      <p:ext uri="{BB962C8B-B14F-4D97-AF65-F5344CB8AC3E}">
        <p14:creationId xmlns:p14="http://schemas.microsoft.com/office/powerpoint/2010/main" val="1420812177"/>
      </p:ext>
    </p:extLst>
  </p:cSld>
  <p:clrMapOvr>
    <a:masterClrMapping/>
  </p:clrMapOvr>
  <p:transition spd="med">
    <p:randomBa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461</a:t>
            </a:fld>
            <a:endParaRPr lang="fr-FR" dirty="0"/>
          </a:p>
        </p:txBody>
      </p:sp>
      <p:sp>
        <p:nvSpPr>
          <p:cNvPr id="3" name="Text Box 2"/>
          <p:cNvSpPr txBox="1">
            <a:spLocks noChangeArrowheads="1"/>
          </p:cNvSpPr>
          <p:nvPr/>
        </p:nvSpPr>
        <p:spPr bwMode="auto">
          <a:xfrm>
            <a:off x="467296" y="1277937"/>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4" name="Rectangle 10"/>
          <p:cNvSpPr txBox="1">
            <a:spLocks noChangeArrowheads="1"/>
          </p:cNvSpPr>
          <p:nvPr/>
        </p:nvSpPr>
        <p:spPr>
          <a:xfrm>
            <a:off x="2339753" y="310470"/>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AutoShape 4"/>
          <p:cNvSpPr>
            <a:spLocks noChangeArrowheads="1"/>
          </p:cNvSpPr>
          <p:nvPr/>
        </p:nvSpPr>
        <p:spPr bwMode="auto">
          <a:xfrm rot="5400000">
            <a:off x="4572001" y="129632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148064" y="1065813"/>
            <a:ext cx="3995936"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relations producteurs/distributeurs</a:t>
            </a:r>
          </a:p>
        </p:txBody>
      </p:sp>
      <p:pic>
        <p:nvPicPr>
          <p:cNvPr id="7" name="Image 6"/>
          <p:cNvPicPr>
            <a:picLocks noChangeAspect="1"/>
          </p:cNvPicPr>
          <p:nvPr/>
        </p:nvPicPr>
        <p:blipFill>
          <a:blip r:embed="rId2"/>
          <a:stretch>
            <a:fillRect/>
          </a:stretch>
        </p:blipFill>
        <p:spPr>
          <a:xfrm>
            <a:off x="397811" y="2276872"/>
            <a:ext cx="8462870" cy="3976861"/>
          </a:xfrm>
          <a:prstGeom prst="rect">
            <a:avLst/>
          </a:prstGeom>
          <a:ln>
            <a:solidFill>
              <a:srgbClr val="3333CC"/>
            </a:solidFill>
          </a:ln>
        </p:spPr>
      </p:pic>
    </p:spTree>
    <p:extLst>
      <p:ext uri="{BB962C8B-B14F-4D97-AF65-F5344CB8AC3E}">
        <p14:creationId xmlns:p14="http://schemas.microsoft.com/office/powerpoint/2010/main" val="1420812177"/>
      </p:ext>
    </p:extLst>
  </p:cSld>
  <p:clrMapOvr>
    <a:masterClrMapping/>
  </p:clrMapOvr>
  <p:transition spd="med">
    <p:randomBar/>
  </p:transition>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462</a:t>
            </a:fld>
            <a:endParaRPr lang="fr-FR" dirty="0"/>
          </a:p>
        </p:txBody>
      </p:sp>
      <p:sp>
        <p:nvSpPr>
          <p:cNvPr id="3" name="Text Box 2"/>
          <p:cNvSpPr txBox="1">
            <a:spLocks noChangeArrowheads="1"/>
          </p:cNvSpPr>
          <p:nvPr/>
        </p:nvSpPr>
        <p:spPr bwMode="auto">
          <a:xfrm>
            <a:off x="467295"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4" name="Rectangle 10"/>
          <p:cNvSpPr txBox="1">
            <a:spLocks noChangeArrowheads="1"/>
          </p:cNvSpPr>
          <p:nvPr/>
        </p:nvSpPr>
        <p:spPr>
          <a:xfrm>
            <a:off x="2339752" y="310470"/>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AutoShape 4"/>
          <p:cNvSpPr>
            <a:spLocks noChangeArrowheads="1"/>
          </p:cNvSpPr>
          <p:nvPr/>
        </p:nvSpPr>
        <p:spPr bwMode="auto">
          <a:xfrm rot="5400000">
            <a:off x="4608795" y="1319213"/>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4969158" y="1083101"/>
            <a:ext cx="3924017"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rgbClr val="3333CC"/>
                </a:solidFill>
              </a:rPr>
              <a:t>Les relations producteurs/distributeurs</a:t>
            </a:r>
          </a:p>
        </p:txBody>
      </p:sp>
      <p:sp>
        <p:nvSpPr>
          <p:cNvPr id="7" name="Titre 1"/>
          <p:cNvSpPr txBox="1">
            <a:spLocks/>
          </p:cNvSpPr>
          <p:nvPr/>
        </p:nvSpPr>
        <p:spPr>
          <a:xfrm>
            <a:off x="315999" y="1988840"/>
            <a:ext cx="8229600" cy="571500"/>
          </a:xfrm>
          <a:prstGeom prst="rect">
            <a:avLst/>
          </a:prstGeom>
        </p:spPr>
        <p:txBody>
          <a:bodyPr>
            <a:normAutofit fontScale="975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800" kern="0" dirty="0">
                <a:solidFill>
                  <a:schemeClr val="accent6">
                    <a:lumMod val="75000"/>
                  </a:schemeClr>
                </a:solidFill>
                <a:latin typeface="Arial" panose="020B0604020202020204" pitchFamily="34" charset="0"/>
                <a:cs typeface="Arial" panose="020B0604020202020204" pitchFamily="34" charset="0"/>
              </a:rPr>
              <a:t>Quelques indicateurs de performance des politiques de distribution</a:t>
            </a:r>
          </a:p>
        </p:txBody>
      </p:sp>
      <mc:AlternateContent xmlns:mc="http://schemas.openxmlformats.org/markup-compatibility/2006" xmlns:a14="http://schemas.microsoft.com/office/drawing/2010/main">
        <mc:Choice Requires="a14">
          <p:sp>
            <p:nvSpPr>
              <p:cNvPr id="8" name="Espace réservé du contenu 2"/>
              <p:cNvSpPr txBox="1">
                <a:spLocks/>
              </p:cNvSpPr>
              <p:nvPr/>
            </p:nvSpPr>
            <p:spPr>
              <a:xfrm>
                <a:off x="287524" y="2492896"/>
                <a:ext cx="8568952" cy="49685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fr-FR" sz="1800" b="1" dirty="0">
                    <a:solidFill>
                      <a:schemeClr val="accent6">
                        <a:lumMod val="75000"/>
                      </a:schemeClr>
                    </a:solidFill>
                    <a:latin typeface="Arial" panose="020B0604020202020204" pitchFamily="34" charset="0"/>
                    <a:cs typeface="Arial" panose="020B0604020202020204" pitchFamily="34" charset="0"/>
                  </a:rPr>
                  <a:t>Le taux de transformation du trafic </a:t>
                </a: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ctr">
                  <a:buNone/>
                </a:pPr>
                <a:r>
                  <a:rPr lang="fr-FR" sz="1800" dirty="0">
                    <a:solidFill>
                      <a:schemeClr val="accent6">
                        <a:lumMod val="75000"/>
                      </a:schemeClr>
                    </a:solidFill>
                    <a:latin typeface="Arial" panose="020B0604020202020204" pitchFamily="34" charset="0"/>
                    <a:cs typeface="Arial" panose="020B0604020202020204" pitchFamily="34" charset="0"/>
                  </a:rPr>
                  <a:t>T = </a:t>
                </a:r>
                <a14:m>
                  <m:oMath xmlns:m="http://schemas.openxmlformats.org/officeDocument/2006/math">
                    <m:f>
                      <m:fPr>
                        <m:ctrlPr>
                          <a:rPr lang="fr-FR" sz="1800" b="1" i="1">
                            <a:solidFill>
                              <a:schemeClr val="accent6">
                                <a:lumMod val="75000"/>
                              </a:schemeClr>
                            </a:solidFill>
                            <a:latin typeface="Cambria Math" panose="02040503050406030204" pitchFamily="18" charset="0"/>
                          </a:rPr>
                        </m:ctrlPr>
                      </m:fPr>
                      <m:num>
                        <m:r>
                          <a:rPr lang="fr-FR" sz="1800" b="1" i="0">
                            <a:solidFill>
                              <a:schemeClr val="accent6">
                                <a:lumMod val="75000"/>
                              </a:schemeClr>
                            </a:solidFill>
                            <a:latin typeface="Cambria Math" panose="02040503050406030204" pitchFamily="18" charset="0"/>
                          </a:rPr>
                          <m:t>𝐍𝐨𝐦𝐛𝐫𝐞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𝐝𝐞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𝐩𝐞𝐫𝐬𝐨𝐧𝐧𝐞𝐬</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𝐞𝐧𝐭𝐫</m:t>
                        </m:r>
                        <m:r>
                          <a:rPr lang="fr-FR" sz="1800" b="1" i="0">
                            <a:solidFill>
                              <a:schemeClr val="accent6">
                                <a:lumMod val="75000"/>
                              </a:schemeClr>
                            </a:solidFill>
                            <a:latin typeface="Cambria Math" panose="02040503050406030204" pitchFamily="18" charset="0"/>
                          </a:rPr>
                          <m:t>é</m:t>
                        </m:r>
                        <m:r>
                          <a:rPr lang="fr-FR" sz="1800" b="1" i="0">
                            <a:solidFill>
                              <a:schemeClr val="accent6">
                                <a:lumMod val="75000"/>
                              </a:schemeClr>
                            </a:solidFill>
                            <a:latin typeface="Cambria Math" panose="02040503050406030204" pitchFamily="18" charset="0"/>
                          </a:rPr>
                          <m:t>𝐞𝐬</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𝐝𝐚𝐧𝐬</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𝐥𝐞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𝐩𝐨𝐢𝐧𝐭</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𝐝𝐞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𝐯𝐞𝐧𝐭𝐞</m:t>
                        </m:r>
                      </m:num>
                      <m:den>
                        <m:r>
                          <a:rPr lang="fr-FR" sz="1800" b="1" i="0">
                            <a:solidFill>
                              <a:schemeClr val="accent6">
                                <a:lumMod val="75000"/>
                              </a:schemeClr>
                            </a:solidFill>
                            <a:latin typeface="Cambria Math" panose="02040503050406030204" pitchFamily="18" charset="0"/>
                          </a:rPr>
                          <m:t>𝐍𝐨𝐦𝐛𝐫𝐞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𝐝𝐞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𝐩𝐞𝐫𝐬𝐨𝐧𝐧𝐞𝐬</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𝐚𝐲𝐚𝐧𝐭</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𝐟𝐚𝐢𝐭</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𝐚𝐮</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𝐦𝐨𝐢𝐧𝐬</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𝐮𝐧</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𝐚𝐜𝐡𝐚𝐭</m:t>
                        </m:r>
                      </m:den>
                    </m:f>
                  </m:oMath>
                </a14:m>
                <a:endParaRPr lang="fr-FR" sz="1800" b="1"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On calcule souvent le taux de transformation pour un point de vente mais il peut être très utile de l’évaluer pour un rayon, ce qui est plus complexe. </a:t>
                </a: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Une fréquentation élevée associée à un taux de transformation faible indique que le magasin ou le rayon sont devenus un « </a:t>
                </a:r>
                <a:r>
                  <a:rPr lang="fr-FR" sz="1800" b="1" dirty="0">
                    <a:solidFill>
                      <a:schemeClr val="accent6">
                        <a:lumMod val="75000"/>
                      </a:schemeClr>
                    </a:solidFill>
                    <a:latin typeface="Arial" panose="020B0604020202020204" pitchFamily="34" charset="0"/>
                    <a:cs typeface="Arial" panose="020B0604020202020204" pitchFamily="34" charset="0"/>
                  </a:rPr>
                  <a:t>showroom </a:t>
                </a:r>
                <a:r>
                  <a:rPr lang="fr-FR" sz="1800" dirty="0">
                    <a:solidFill>
                      <a:schemeClr val="accent6">
                        <a:lumMod val="75000"/>
                      </a:schemeClr>
                    </a:solidFill>
                    <a:latin typeface="Arial" panose="020B0604020202020204" pitchFamily="34" charset="0"/>
                    <a:cs typeface="Arial" panose="020B0604020202020204" pitchFamily="34" charset="0"/>
                  </a:rPr>
                  <a:t>» et il est important d’en comprendre les raisons (prix trop élevé, service insuffisant, ruptures de stock fréquentes...). </a:t>
                </a:r>
              </a:p>
            </p:txBody>
          </p:sp>
        </mc:Choice>
        <mc:Fallback xmlns="">
          <p:sp>
            <p:nvSpPr>
              <p:cNvPr id="8" name="Espace réservé du contenu 2"/>
              <p:cNvSpPr txBox="1">
                <a:spLocks noRot="1" noChangeAspect="1" noMove="1" noResize="1" noEditPoints="1" noAdjustHandles="1" noChangeArrowheads="1" noChangeShapeType="1" noTextEdit="1"/>
              </p:cNvSpPr>
              <p:nvPr/>
            </p:nvSpPr>
            <p:spPr>
              <a:xfrm>
                <a:off x="287524" y="2492896"/>
                <a:ext cx="8568952" cy="4968552"/>
              </a:xfrm>
              <a:prstGeom prst="rect">
                <a:avLst/>
              </a:prstGeom>
              <a:blipFill rotWithShape="1">
                <a:blip r:embed="rId3"/>
                <a:stretch>
                  <a:fillRect l="-569" t="-613" r="-640"/>
                </a:stretch>
              </a:blipFill>
            </p:spPr>
            <p:txBody>
              <a:bodyPr/>
              <a:lstStyle/>
              <a:p>
                <a:r>
                  <a:rPr lang="fr-FR">
                    <a:noFill/>
                  </a:rPr>
                  <a:t> </a:t>
                </a:r>
              </a:p>
            </p:txBody>
          </p:sp>
        </mc:Fallback>
      </mc:AlternateContent>
    </p:spTree>
    <p:extLst>
      <p:ext uri="{BB962C8B-B14F-4D97-AF65-F5344CB8AC3E}">
        <p14:creationId xmlns:p14="http://schemas.microsoft.com/office/powerpoint/2010/main" val="1420812177"/>
      </p:ext>
    </p:extLst>
  </p:cSld>
  <p:clrMapOvr>
    <a:masterClrMapping/>
  </p:clrMapOvr>
  <p:transition spd="med">
    <p:randomBa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463</a:t>
            </a:fld>
            <a:endParaRPr lang="fr-FR" dirty="0"/>
          </a:p>
        </p:txBody>
      </p:sp>
      <p:sp>
        <p:nvSpPr>
          <p:cNvPr id="3" name="Text Box 2"/>
          <p:cNvSpPr txBox="1">
            <a:spLocks noChangeArrowheads="1"/>
          </p:cNvSpPr>
          <p:nvPr/>
        </p:nvSpPr>
        <p:spPr bwMode="auto">
          <a:xfrm>
            <a:off x="467296" y="11883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4" name="Rectangle 10"/>
          <p:cNvSpPr txBox="1">
            <a:spLocks noChangeArrowheads="1"/>
          </p:cNvSpPr>
          <p:nvPr/>
        </p:nvSpPr>
        <p:spPr>
          <a:xfrm>
            <a:off x="2339753" y="310470"/>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AutoShape 4"/>
          <p:cNvSpPr>
            <a:spLocks noChangeArrowheads="1"/>
          </p:cNvSpPr>
          <p:nvPr/>
        </p:nvSpPr>
        <p:spPr bwMode="auto">
          <a:xfrm rot="5400000">
            <a:off x="4641268" y="1221280"/>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148064" y="985962"/>
            <a:ext cx="3995936"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relations producteurs/distributeurs</a:t>
            </a:r>
          </a:p>
        </p:txBody>
      </p:sp>
      <p:sp>
        <p:nvSpPr>
          <p:cNvPr id="7" name="Titre 1"/>
          <p:cNvSpPr txBox="1">
            <a:spLocks/>
          </p:cNvSpPr>
          <p:nvPr/>
        </p:nvSpPr>
        <p:spPr>
          <a:xfrm>
            <a:off x="347975" y="1837762"/>
            <a:ext cx="8229600" cy="571500"/>
          </a:xfrm>
          <a:prstGeom prst="rect">
            <a:avLst/>
          </a:prstGeom>
        </p:spPr>
        <p:txBody>
          <a:bodyPr>
            <a:normAutofit fontScale="97500"/>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1800" b="1" kern="0" dirty="0">
                <a:solidFill>
                  <a:schemeClr val="accent6">
                    <a:lumMod val="75000"/>
                  </a:schemeClr>
                </a:solidFill>
                <a:latin typeface="Arial" panose="020B0604020202020204" pitchFamily="34" charset="0"/>
                <a:cs typeface="Arial" panose="020B0604020202020204" pitchFamily="34" charset="0"/>
              </a:rPr>
              <a:t>Quelques indicateurs de performance des politiques de distribution</a:t>
            </a:r>
          </a:p>
        </p:txBody>
      </p:sp>
      <mc:AlternateContent xmlns:mc="http://schemas.openxmlformats.org/markup-compatibility/2006" xmlns:a14="http://schemas.microsoft.com/office/drawing/2010/main">
        <mc:Choice Requires="a14">
          <p:sp>
            <p:nvSpPr>
              <p:cNvPr id="8" name="Espace réservé du contenu 2"/>
              <p:cNvSpPr txBox="1">
                <a:spLocks/>
              </p:cNvSpPr>
              <p:nvPr/>
            </p:nvSpPr>
            <p:spPr>
              <a:xfrm>
                <a:off x="266731" y="2347361"/>
                <a:ext cx="8568952" cy="49685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fr-FR" sz="1800" b="1" dirty="0">
                    <a:solidFill>
                      <a:schemeClr val="accent6">
                        <a:lumMod val="75000"/>
                      </a:schemeClr>
                    </a:solidFill>
                    <a:latin typeface="Arial" panose="020B0604020202020204" pitchFamily="34" charset="0"/>
                    <a:cs typeface="Arial" panose="020B0604020202020204" pitchFamily="34" charset="0"/>
                  </a:rPr>
                  <a:t>Le rendement du linéaire</a:t>
                </a: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ctr">
                  <a:buNone/>
                </a:pPr>
                <a:r>
                  <a:rPr lang="fr-FR" sz="1800" b="1" dirty="0">
                    <a:solidFill>
                      <a:schemeClr val="accent6">
                        <a:lumMod val="75000"/>
                      </a:schemeClr>
                    </a:solidFill>
                    <a:latin typeface="Arial" panose="020B0604020202020204" pitchFamily="34" charset="0"/>
                    <a:cs typeface="Arial" panose="020B0604020202020204" pitchFamily="34" charset="0"/>
                  </a:rPr>
                  <a:t>Rendement du linéaire = </a:t>
                </a:r>
                <a14:m>
                  <m:oMath xmlns:m="http://schemas.openxmlformats.org/officeDocument/2006/math">
                    <m:f>
                      <m:fPr>
                        <m:ctrlPr>
                          <a:rPr lang="fr-FR" sz="1800" b="1" i="1">
                            <a:solidFill>
                              <a:schemeClr val="accent6">
                                <a:lumMod val="75000"/>
                              </a:schemeClr>
                            </a:solidFill>
                            <a:latin typeface="Cambria Math" panose="02040503050406030204" pitchFamily="18" charset="0"/>
                          </a:rPr>
                        </m:ctrlPr>
                      </m:fPr>
                      <m:num>
                        <m:r>
                          <a:rPr lang="fr-FR" sz="1800" b="1" i="0">
                            <a:solidFill>
                              <a:schemeClr val="accent6">
                                <a:lumMod val="75000"/>
                              </a:schemeClr>
                            </a:solidFill>
                            <a:latin typeface="Cambria Math" panose="02040503050406030204" pitchFamily="18" charset="0"/>
                          </a:rPr>
                          <m:t>𝐂𝐀</m:t>
                        </m:r>
                      </m:num>
                      <m:den>
                        <m:r>
                          <a:rPr lang="fr-FR" sz="1800" b="1" i="0">
                            <a:solidFill>
                              <a:schemeClr val="accent6">
                                <a:lumMod val="75000"/>
                              </a:schemeClr>
                            </a:solidFill>
                            <a:latin typeface="Cambria Math" panose="02040503050406030204" pitchFamily="18" charset="0"/>
                          </a:rPr>
                          <m:t>𝐒𝐮𝐫𝐟𝐚𝐜𝐞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𝐝𝐞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𝐯𝐞𝐧𝐭𝐞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𝐞𝐧</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𝐦</m:t>
                        </m:r>
                        <m:r>
                          <a:rPr lang="fr-FR" sz="1800" b="1" i="0">
                            <a:solidFill>
                              <a:schemeClr val="accent6">
                                <a:lumMod val="75000"/>
                              </a:schemeClr>
                            </a:solidFill>
                            <a:latin typeface="Cambria Math" panose="02040503050406030204" pitchFamily="18" charset="0"/>
                          </a:rPr>
                          <m:t>²</m:t>
                        </m:r>
                      </m:den>
                    </m:f>
                  </m:oMath>
                </a14:m>
                <a:endParaRPr lang="fr-FR" sz="1800" b="1" dirty="0">
                  <a:solidFill>
                    <a:srgbClr val="3333CC"/>
                  </a:solidFill>
                  <a:latin typeface="Arial" panose="020B0604020202020204" pitchFamily="34" charset="0"/>
                  <a:cs typeface="Arial" panose="020B0604020202020204" pitchFamily="34" charset="0"/>
                </a:endParaRPr>
              </a:p>
            </p:txBody>
          </p:sp>
        </mc:Choice>
        <mc:Fallback xmlns="">
          <p:sp>
            <p:nvSpPr>
              <p:cNvPr id="8" name="Espace réservé du contenu 2"/>
              <p:cNvSpPr txBox="1">
                <a:spLocks noRot="1" noChangeAspect="1" noMove="1" noResize="1" noEditPoints="1" noAdjustHandles="1" noChangeArrowheads="1" noChangeShapeType="1" noTextEdit="1"/>
              </p:cNvSpPr>
              <p:nvPr/>
            </p:nvSpPr>
            <p:spPr>
              <a:xfrm>
                <a:off x="266731" y="2347361"/>
                <a:ext cx="8568952" cy="4968552"/>
              </a:xfrm>
              <a:prstGeom prst="rect">
                <a:avLst/>
              </a:prstGeom>
              <a:blipFill rotWithShape="1">
                <a:blip r:embed="rId2"/>
                <a:stretch>
                  <a:fillRect l="-641" t="-613"/>
                </a:stretch>
              </a:blipFill>
            </p:spPr>
            <p:txBody>
              <a:bodyPr/>
              <a:lstStyle/>
              <a:p>
                <a:r>
                  <a:rPr lang="fr-FR">
                    <a:noFill/>
                  </a:rPr>
                  <a:t> </a:t>
                </a:r>
              </a:p>
            </p:txBody>
          </p:sp>
        </mc:Fallback>
      </mc:AlternateContent>
      <p:pic>
        <p:nvPicPr>
          <p:cNvPr id="9" name="Picture 4" descr="Afficher l'image d'orig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3745" y="3717032"/>
            <a:ext cx="4127909" cy="269760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812177"/>
      </p:ext>
    </p:extLst>
  </p:cSld>
  <p:clrMapOvr>
    <a:masterClrMapping/>
  </p:clrMapOvr>
  <p:transition spd="med">
    <p:randomBa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464</a:t>
            </a:fld>
            <a:endParaRPr lang="fr-FR" dirty="0"/>
          </a:p>
        </p:txBody>
      </p:sp>
      <p:sp>
        <p:nvSpPr>
          <p:cNvPr id="3" name="Text Box 2"/>
          <p:cNvSpPr txBox="1">
            <a:spLocks noChangeArrowheads="1"/>
          </p:cNvSpPr>
          <p:nvPr/>
        </p:nvSpPr>
        <p:spPr bwMode="auto">
          <a:xfrm>
            <a:off x="287524" y="1319212"/>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4" name="Rectangle 10"/>
          <p:cNvSpPr txBox="1">
            <a:spLocks noChangeArrowheads="1"/>
          </p:cNvSpPr>
          <p:nvPr/>
        </p:nvSpPr>
        <p:spPr>
          <a:xfrm>
            <a:off x="2339752" y="310470"/>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AutoShape 4"/>
          <p:cNvSpPr>
            <a:spLocks noChangeArrowheads="1"/>
          </p:cNvSpPr>
          <p:nvPr/>
        </p:nvSpPr>
        <p:spPr bwMode="auto">
          <a:xfrm rot="5400000">
            <a:off x="4391818" y="1296194"/>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4860032" y="1060876"/>
            <a:ext cx="4140994"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rgbClr val="3333CC"/>
                </a:solidFill>
              </a:rPr>
              <a:t>Les relations producteurs/distributeurs</a:t>
            </a:r>
          </a:p>
        </p:txBody>
      </p:sp>
      <mc:AlternateContent xmlns:mc="http://schemas.openxmlformats.org/markup-compatibility/2006" xmlns:a14="http://schemas.microsoft.com/office/drawing/2010/main">
        <mc:Choice Requires="a14">
          <p:sp>
            <p:nvSpPr>
              <p:cNvPr id="7" name="Espace réservé du contenu 2"/>
              <p:cNvSpPr txBox="1">
                <a:spLocks/>
              </p:cNvSpPr>
              <p:nvPr/>
            </p:nvSpPr>
            <p:spPr>
              <a:xfrm>
                <a:off x="287524" y="1988840"/>
                <a:ext cx="8568952" cy="374441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fr-FR" sz="1800" b="1" dirty="0">
                  <a:solidFill>
                    <a:schemeClr val="accent6">
                      <a:lumMod val="75000"/>
                    </a:schemeClr>
                  </a:solidFill>
                  <a:latin typeface="Arial" panose="020B0604020202020204" pitchFamily="34" charset="0"/>
                  <a:cs typeface="Arial" panose="020B0604020202020204" pitchFamily="34" charset="0"/>
                </a:endParaRPr>
              </a:p>
              <a:p>
                <a:pPr marL="0" indent="0">
                  <a:buNone/>
                </a:pPr>
                <a:r>
                  <a:rPr lang="fr-FR" sz="1800" b="1" dirty="0">
                    <a:solidFill>
                      <a:schemeClr val="accent6">
                        <a:lumMod val="75000"/>
                      </a:schemeClr>
                    </a:solidFill>
                    <a:latin typeface="Arial" panose="020B0604020202020204" pitchFamily="34" charset="0"/>
                    <a:cs typeface="Arial" panose="020B0604020202020204" pitchFamily="34" charset="0"/>
                  </a:rPr>
                  <a:t>Le panier moyen </a:t>
                </a:r>
              </a:p>
              <a:p>
                <a:pPr marL="0" indent="0">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ctr">
                  <a:buNone/>
                </a:pPr>
                <a:r>
                  <a:rPr lang="fr-FR" sz="1800" b="1" dirty="0">
                    <a:solidFill>
                      <a:schemeClr val="accent6">
                        <a:lumMod val="75000"/>
                      </a:schemeClr>
                    </a:solidFill>
                    <a:latin typeface="Arial" panose="020B0604020202020204" pitchFamily="34" charset="0"/>
                    <a:cs typeface="Arial" panose="020B0604020202020204" pitchFamily="34" charset="0"/>
                  </a:rPr>
                  <a:t>Panier moyen </a:t>
                </a:r>
                <a:r>
                  <a:rPr lang="fr-FR" sz="1800" dirty="0">
                    <a:solidFill>
                      <a:schemeClr val="accent6">
                        <a:lumMod val="75000"/>
                      </a:schemeClr>
                    </a:solidFill>
                    <a:latin typeface="Arial" panose="020B0604020202020204" pitchFamily="34" charset="0"/>
                    <a:cs typeface="Arial" panose="020B0604020202020204" pitchFamily="34" charset="0"/>
                  </a:rPr>
                  <a:t>= </a:t>
                </a:r>
                <a14:m>
                  <m:oMath xmlns:m="http://schemas.openxmlformats.org/officeDocument/2006/math">
                    <m:f>
                      <m:fPr>
                        <m:ctrlPr>
                          <a:rPr lang="fr-FR" sz="1800" b="1" i="1">
                            <a:solidFill>
                              <a:schemeClr val="accent6">
                                <a:lumMod val="75000"/>
                              </a:schemeClr>
                            </a:solidFill>
                            <a:latin typeface="Cambria Math" panose="02040503050406030204" pitchFamily="18" charset="0"/>
                          </a:rPr>
                        </m:ctrlPr>
                      </m:fPr>
                      <m:num>
                        <m:r>
                          <a:rPr lang="fr-FR" sz="1800" b="1" i="0">
                            <a:solidFill>
                              <a:schemeClr val="accent6">
                                <a:lumMod val="75000"/>
                              </a:schemeClr>
                            </a:solidFill>
                            <a:latin typeface="Cambria Math" panose="02040503050406030204" pitchFamily="18" charset="0"/>
                          </a:rPr>
                          <m:t>𝐂𝐀</m:t>
                        </m:r>
                      </m:num>
                      <m:den>
                        <m:r>
                          <a:rPr lang="fr-FR" sz="1800" b="1" i="0">
                            <a:solidFill>
                              <a:schemeClr val="accent6">
                                <a:lumMod val="75000"/>
                              </a:schemeClr>
                            </a:solidFill>
                            <a:latin typeface="Cambria Math" panose="02040503050406030204" pitchFamily="18" charset="0"/>
                          </a:rPr>
                          <m:t>𝐍𝐨𝐦𝐛𝐫𝐞</m:t>
                        </m:r>
                        <m:r>
                          <a:rPr lang="fr-FR" sz="1800" b="1" i="0">
                            <a:solidFill>
                              <a:schemeClr val="accent6">
                                <a:lumMod val="75000"/>
                              </a:schemeClr>
                            </a:solidFill>
                            <a:latin typeface="Cambria Math" panose="02040503050406030204" pitchFamily="18" charset="0"/>
                          </a:rPr>
                          <m:t> </m:t>
                        </m:r>
                        <m:r>
                          <a:rPr lang="fr-FR" sz="1800" b="1" i="0">
                            <a:solidFill>
                              <a:schemeClr val="accent6">
                                <a:lumMod val="75000"/>
                              </a:schemeClr>
                            </a:solidFill>
                            <a:latin typeface="Cambria Math" panose="02040503050406030204" pitchFamily="18" charset="0"/>
                          </a:rPr>
                          <m:t>𝐝</m:t>
                        </m:r>
                        <m:r>
                          <a:rPr lang="fr-FR" sz="1800" b="1" i="0">
                            <a:solidFill>
                              <a:schemeClr val="accent6">
                                <a:lumMod val="75000"/>
                              </a:schemeClr>
                            </a:solidFill>
                            <a:latin typeface="Cambria Math" panose="02040503050406030204" pitchFamily="18" charset="0"/>
                          </a:rPr>
                          <m:t>′</m:t>
                        </m:r>
                        <m:r>
                          <a:rPr lang="fr-FR" sz="1800" b="1" i="0">
                            <a:solidFill>
                              <a:schemeClr val="accent6">
                                <a:lumMod val="75000"/>
                              </a:schemeClr>
                            </a:solidFill>
                            <a:latin typeface="Cambria Math" panose="02040503050406030204" pitchFamily="18" charset="0"/>
                          </a:rPr>
                          <m:t>𝐚𝐜𝐡𝐞𝐭𝐞𝐮𝐫𝐬</m:t>
                        </m:r>
                      </m:den>
                    </m:f>
                  </m:oMath>
                </a14:m>
                <a:endParaRPr lang="fr-FR" sz="1800" b="1"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180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1800" dirty="0">
                    <a:solidFill>
                      <a:schemeClr val="accent6">
                        <a:lumMod val="75000"/>
                      </a:schemeClr>
                    </a:solidFill>
                    <a:latin typeface="Arial" panose="020B0604020202020204" pitchFamily="34" charset="0"/>
                    <a:cs typeface="Arial" panose="020B0604020202020204" pitchFamily="34" charset="0"/>
                  </a:rPr>
                  <a:t>On calcule le panier moyen sur une période de référence (sur l’année, selon les saisons, selon les jours de la semaine...) pour l’ensemble du magasin, pour un rayon, pour un produit, pour une marque</a:t>
                </a:r>
                <a:r>
                  <a:rPr lang="fr-FR" sz="2000" dirty="0">
                    <a:solidFill>
                      <a:schemeClr val="accent6">
                        <a:lumMod val="75000"/>
                      </a:schemeClr>
                    </a:solidFill>
                  </a:rPr>
                  <a:t>.</a:t>
                </a:r>
              </a:p>
            </p:txBody>
          </p:sp>
        </mc:Choice>
        <mc:Fallback xmlns="">
          <p:sp>
            <p:nvSpPr>
              <p:cNvPr id="7" name="Espace réservé du contenu 2"/>
              <p:cNvSpPr txBox="1">
                <a:spLocks noRot="1" noChangeAspect="1" noMove="1" noResize="1" noEditPoints="1" noAdjustHandles="1" noChangeArrowheads="1" noChangeShapeType="1" noTextEdit="1"/>
              </p:cNvSpPr>
              <p:nvPr/>
            </p:nvSpPr>
            <p:spPr>
              <a:xfrm>
                <a:off x="287524" y="1988840"/>
                <a:ext cx="8568952" cy="3744416"/>
              </a:xfrm>
              <a:prstGeom prst="rect">
                <a:avLst/>
              </a:prstGeom>
              <a:blipFill rotWithShape="1">
                <a:blip r:embed="rId2"/>
                <a:stretch>
                  <a:fillRect l="-569" r="-640"/>
                </a:stretch>
              </a:blipFill>
            </p:spPr>
            <p:txBody>
              <a:bodyPr/>
              <a:lstStyle/>
              <a:p>
                <a:r>
                  <a:rPr lang="fr-FR">
                    <a:noFill/>
                  </a:rPr>
                  <a:t> </a:t>
                </a:r>
              </a:p>
            </p:txBody>
          </p:sp>
        </mc:Fallback>
      </mc:AlternateContent>
    </p:spTree>
    <p:extLst>
      <p:ext uri="{BB962C8B-B14F-4D97-AF65-F5344CB8AC3E}">
        <p14:creationId xmlns:p14="http://schemas.microsoft.com/office/powerpoint/2010/main" val="1420812177"/>
      </p:ext>
    </p:extLst>
  </p:cSld>
  <p:clrMapOvr>
    <a:masterClrMapping/>
  </p:clrMapOvr>
  <p:transition spd="med">
    <p:randomBa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250" y="6525344"/>
            <a:ext cx="539750" cy="359644"/>
          </a:xfrm>
        </p:spPr>
        <p:txBody>
          <a:bodyPr/>
          <a:lstStyle/>
          <a:p>
            <a:fld id="{1D9170B3-00E0-42C0-9438-A875DB8D846C}" type="slidenum">
              <a:rPr lang="fr-FR"/>
              <a:pPr/>
              <a:t>465</a:t>
            </a:fld>
            <a:endParaRPr lang="fr-FR" dirty="0"/>
          </a:p>
        </p:txBody>
      </p:sp>
      <p:sp>
        <p:nvSpPr>
          <p:cNvPr id="147458" name="Text Box 2"/>
          <p:cNvSpPr txBox="1">
            <a:spLocks noChangeArrowheads="1"/>
          </p:cNvSpPr>
          <p:nvPr/>
        </p:nvSpPr>
        <p:spPr bwMode="auto">
          <a:xfrm>
            <a:off x="251618" y="1264444"/>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7459" name="Text Box 3"/>
          <p:cNvSpPr txBox="1">
            <a:spLocks noChangeArrowheads="1"/>
          </p:cNvSpPr>
          <p:nvPr/>
        </p:nvSpPr>
        <p:spPr bwMode="auto">
          <a:xfrm>
            <a:off x="4715669" y="1125538"/>
            <a:ext cx="4320827" cy="830997"/>
          </a:xfrm>
          <a:prstGeom prst="rect">
            <a:avLst/>
          </a:prstGeom>
          <a:noFill/>
          <a:ln w="9525">
            <a:noFill/>
            <a:miter lim="800000"/>
            <a:headEnd/>
            <a:tailEnd/>
          </a:ln>
          <a:effectLst/>
        </p:spPr>
        <p:txBody>
          <a:bodyPr wrap="square">
            <a:spAutoFit/>
          </a:bodyPr>
          <a:lstStyle/>
          <a:p>
            <a:pPr>
              <a:spcBef>
                <a:spcPct val="50000"/>
              </a:spcBef>
            </a:pPr>
            <a:r>
              <a:rPr lang="fr-FR" sz="2400" b="1" i="1" dirty="0">
                <a:solidFill>
                  <a:srgbClr val="3333CC"/>
                </a:solidFill>
              </a:rPr>
              <a:t>Les circuits de distribution en croissance</a:t>
            </a:r>
          </a:p>
        </p:txBody>
      </p:sp>
      <p:sp>
        <p:nvSpPr>
          <p:cNvPr id="147460" name="AutoShape 4"/>
          <p:cNvSpPr>
            <a:spLocks noChangeArrowheads="1"/>
          </p:cNvSpPr>
          <p:nvPr/>
        </p:nvSpPr>
        <p:spPr bwMode="auto">
          <a:xfrm rot="5400000">
            <a:off x="4175123" y="131880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7462" name="Text Box 6"/>
          <p:cNvSpPr txBox="1">
            <a:spLocks noChangeArrowheads="1"/>
          </p:cNvSpPr>
          <p:nvPr/>
        </p:nvSpPr>
        <p:spPr bwMode="auto">
          <a:xfrm>
            <a:off x="827088" y="2060575"/>
            <a:ext cx="7777162" cy="3416300"/>
          </a:xfrm>
          <a:prstGeom prst="rect">
            <a:avLst/>
          </a:prstGeom>
          <a:noFill/>
          <a:ln w="9525">
            <a:noFill/>
            <a:miter lim="800000"/>
            <a:headEnd/>
            <a:tailEnd/>
          </a:ln>
          <a:effectLst/>
        </p:spPr>
        <p:txBody>
          <a:bodyPr>
            <a:spAutoFit/>
          </a:bodyPr>
          <a:lstStyle/>
          <a:p>
            <a:pPr marL="269875" indent="-269875">
              <a:lnSpc>
                <a:spcPct val="110000"/>
              </a:lnSpc>
              <a:spcBef>
                <a:spcPct val="30000"/>
              </a:spcBef>
              <a:buFontTx/>
              <a:buChar char="•"/>
            </a:pPr>
            <a:r>
              <a:rPr lang="fr-FR" sz="2000" dirty="0">
                <a:solidFill>
                  <a:schemeClr val="accent6">
                    <a:lumMod val="75000"/>
                  </a:schemeClr>
                </a:solidFill>
              </a:rPr>
              <a:t>La franchise</a:t>
            </a:r>
          </a:p>
          <a:p>
            <a:pPr marL="269875" indent="-269875">
              <a:lnSpc>
                <a:spcPct val="110000"/>
              </a:lnSpc>
              <a:spcBef>
                <a:spcPct val="30000"/>
              </a:spcBef>
              <a:buFontTx/>
              <a:buChar char="•"/>
            </a:pPr>
            <a:r>
              <a:rPr lang="fr-FR" sz="2000" dirty="0">
                <a:solidFill>
                  <a:schemeClr val="accent6">
                    <a:lumMod val="75000"/>
                  </a:schemeClr>
                </a:solidFill>
              </a:rPr>
              <a:t>La vente directe (internet)</a:t>
            </a:r>
          </a:p>
          <a:p>
            <a:pPr marL="269875" indent="-269875">
              <a:lnSpc>
                <a:spcPct val="110000"/>
              </a:lnSpc>
              <a:spcBef>
                <a:spcPct val="30000"/>
              </a:spcBef>
              <a:buFontTx/>
              <a:buChar char="•"/>
            </a:pPr>
            <a:r>
              <a:rPr lang="fr-FR" sz="2000" dirty="0">
                <a:solidFill>
                  <a:schemeClr val="accent6">
                    <a:lumMod val="75000"/>
                  </a:schemeClr>
                </a:solidFill>
              </a:rPr>
              <a:t>La distribution multicanal</a:t>
            </a:r>
          </a:p>
          <a:p>
            <a:pPr marL="269875" indent="-269875">
              <a:lnSpc>
                <a:spcPct val="110000"/>
              </a:lnSpc>
              <a:spcBef>
                <a:spcPct val="30000"/>
              </a:spcBef>
              <a:buFontTx/>
              <a:buChar char="•"/>
            </a:pPr>
            <a:r>
              <a:rPr lang="fr-FR" sz="2000" dirty="0">
                <a:solidFill>
                  <a:schemeClr val="accent6">
                    <a:lumMod val="75000"/>
                  </a:schemeClr>
                </a:solidFill>
              </a:rPr>
              <a:t>Les solderies </a:t>
            </a:r>
            <a:r>
              <a:rPr lang="fr-FR" sz="1600" dirty="0">
                <a:solidFill>
                  <a:schemeClr val="accent6">
                    <a:lumMod val="75000"/>
                  </a:schemeClr>
                </a:solidFill>
              </a:rPr>
              <a:t>(magasins spécialisées, magasins d’usines, site interne…)</a:t>
            </a:r>
          </a:p>
          <a:p>
            <a:pPr marL="269875" indent="-269875">
              <a:lnSpc>
                <a:spcPct val="110000"/>
              </a:lnSpc>
              <a:spcBef>
                <a:spcPct val="30000"/>
              </a:spcBef>
              <a:buFontTx/>
              <a:buChar char="•"/>
            </a:pPr>
            <a:r>
              <a:rPr lang="fr-FR" sz="2000" dirty="0">
                <a:solidFill>
                  <a:schemeClr val="accent6">
                    <a:lumMod val="75000"/>
                  </a:schemeClr>
                </a:solidFill>
              </a:rPr>
              <a:t>Le hard discount</a:t>
            </a:r>
          </a:p>
          <a:p>
            <a:pPr marL="269875" indent="-269875">
              <a:lnSpc>
                <a:spcPct val="110000"/>
              </a:lnSpc>
              <a:spcBef>
                <a:spcPct val="30000"/>
              </a:spcBef>
              <a:buFontTx/>
              <a:buChar char="•"/>
            </a:pPr>
            <a:r>
              <a:rPr lang="fr-FR" sz="2000" dirty="0">
                <a:solidFill>
                  <a:schemeClr val="accent6">
                    <a:lumMod val="75000"/>
                  </a:schemeClr>
                </a:solidFill>
              </a:rPr>
              <a:t>Les ventes éphémères</a:t>
            </a:r>
          </a:p>
          <a:p>
            <a:pPr marL="269875" indent="-269875">
              <a:lnSpc>
                <a:spcPct val="110000"/>
              </a:lnSpc>
              <a:spcBef>
                <a:spcPct val="30000"/>
              </a:spcBef>
              <a:buFontTx/>
              <a:buChar char="•"/>
            </a:pPr>
            <a:r>
              <a:rPr lang="fr-FR" sz="2000" dirty="0">
                <a:solidFill>
                  <a:schemeClr val="accent6">
                    <a:lumMod val="75000"/>
                  </a:schemeClr>
                </a:solidFill>
              </a:rPr>
              <a:t>La vente pyramidale ou affinitaire (Tupperware)</a:t>
            </a:r>
          </a:p>
          <a:p>
            <a:pPr marL="269875" indent="-269875">
              <a:lnSpc>
                <a:spcPct val="110000"/>
              </a:lnSpc>
              <a:spcBef>
                <a:spcPct val="30000"/>
              </a:spcBef>
              <a:buFontTx/>
              <a:buChar char="•"/>
            </a:pPr>
            <a:endParaRPr lang="fr-FR" sz="2000" dirty="0">
              <a:solidFill>
                <a:srgbClr val="000066"/>
              </a:solidFill>
            </a:endParaRPr>
          </a:p>
        </p:txBody>
      </p:sp>
      <p:sp>
        <p:nvSpPr>
          <p:cNvPr id="147463" name="Text Box 7"/>
          <p:cNvSpPr txBox="1">
            <a:spLocks noChangeArrowheads="1"/>
          </p:cNvSpPr>
          <p:nvPr/>
        </p:nvSpPr>
        <p:spPr bwMode="auto">
          <a:xfrm>
            <a:off x="2268538" y="5516563"/>
            <a:ext cx="5688012" cy="457200"/>
          </a:xfrm>
          <a:prstGeom prst="rect">
            <a:avLst/>
          </a:prstGeom>
          <a:solidFill>
            <a:srgbClr val="3333CC"/>
          </a:solidFill>
          <a:ln w="9525">
            <a:noFill/>
            <a:miter lim="800000"/>
            <a:headEnd/>
            <a:tailEnd/>
          </a:ln>
          <a:effectLst/>
        </p:spPr>
        <p:txBody>
          <a:bodyPr>
            <a:spAutoFit/>
          </a:bodyPr>
          <a:lstStyle/>
          <a:p>
            <a:pPr>
              <a:spcBef>
                <a:spcPct val="50000"/>
              </a:spcBef>
            </a:pPr>
            <a:r>
              <a:rPr lang="fr-FR" sz="2400" dirty="0">
                <a:solidFill>
                  <a:schemeClr val="bg1"/>
                </a:solidFill>
              </a:rPr>
              <a:t>La distribution se réinvente sans cesse</a:t>
            </a:r>
          </a:p>
        </p:txBody>
      </p:sp>
      <p:sp>
        <p:nvSpPr>
          <p:cNvPr id="147464" name="AutoShape 8"/>
          <p:cNvSpPr>
            <a:spLocks noChangeArrowheads="1"/>
          </p:cNvSpPr>
          <p:nvPr/>
        </p:nvSpPr>
        <p:spPr bwMode="auto">
          <a:xfrm rot="16200000">
            <a:off x="1079500" y="5408613"/>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147465" name="AutoShape 9"/>
          <p:cNvSpPr>
            <a:spLocks noChangeArrowheads="1"/>
          </p:cNvSpPr>
          <p:nvPr/>
        </p:nvSpPr>
        <p:spPr bwMode="auto">
          <a:xfrm rot="5400000">
            <a:off x="1619250" y="5588001"/>
            <a:ext cx="649287"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 name="Rectangle 10"/>
          <p:cNvSpPr txBox="1">
            <a:spLocks noChangeArrowheads="1"/>
          </p:cNvSpPr>
          <p:nvPr/>
        </p:nvSpPr>
        <p:spPr>
          <a:xfrm>
            <a:off x="2124075" y="332655"/>
            <a:ext cx="453615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97352"/>
            <a:ext cx="539552" cy="287636"/>
          </a:xfrm>
        </p:spPr>
        <p:txBody>
          <a:bodyPr/>
          <a:lstStyle/>
          <a:p>
            <a:fld id="{3E9FE2E4-7EE6-432C-855E-777D89A6ED00}" type="slidenum">
              <a:rPr lang="fr-FR"/>
              <a:pPr/>
              <a:t>466</a:t>
            </a:fld>
            <a:endParaRPr lang="fr-FR" dirty="0"/>
          </a:p>
        </p:txBody>
      </p:sp>
      <p:sp>
        <p:nvSpPr>
          <p:cNvPr id="145410"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5411" name="Text Box 3"/>
          <p:cNvSpPr txBox="1">
            <a:spLocks noChangeArrowheads="1"/>
          </p:cNvSpPr>
          <p:nvPr/>
        </p:nvSpPr>
        <p:spPr bwMode="auto">
          <a:xfrm>
            <a:off x="5364162" y="1243013"/>
            <a:ext cx="3779837"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 poids du numérique</a:t>
            </a:r>
          </a:p>
        </p:txBody>
      </p:sp>
      <p:sp>
        <p:nvSpPr>
          <p:cNvPr id="145412" name="AutoShape 4"/>
          <p:cNvSpPr>
            <a:spLocks noChangeArrowheads="1"/>
          </p:cNvSpPr>
          <p:nvPr/>
        </p:nvSpPr>
        <p:spPr bwMode="auto">
          <a:xfrm rot="5400000">
            <a:off x="5003801" y="13192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3" name="Rectangle 12"/>
          <p:cNvSpPr/>
          <p:nvPr/>
        </p:nvSpPr>
        <p:spPr>
          <a:xfrm>
            <a:off x="4067944" y="3185020"/>
            <a:ext cx="4752528" cy="3139321"/>
          </a:xfrm>
          <a:prstGeom prst="rect">
            <a:avLst/>
          </a:prstGeom>
        </p:spPr>
        <p:txBody>
          <a:bodyPr wrap="square">
            <a:spAutoFit/>
          </a:bodyPr>
          <a:lstStyle/>
          <a:p>
            <a:pPr algn="just"/>
            <a:r>
              <a:rPr lang="fr-FR" sz="1800" dirty="0">
                <a:solidFill>
                  <a:schemeClr val="accent6">
                    <a:lumMod val="75000"/>
                  </a:schemeClr>
                </a:solidFill>
              </a:rPr>
              <a:t>Chaque euro investi par une entreprise dans les technologies de l'internet (sites, emails, logiciels) "</a:t>
            </a:r>
            <a:r>
              <a:rPr lang="fr-FR" sz="1800" i="1" dirty="0">
                <a:solidFill>
                  <a:schemeClr val="accent6">
                    <a:lumMod val="75000"/>
                  </a:schemeClr>
                </a:solidFill>
              </a:rPr>
              <a:t>s'est traduit par deux euros de marge opérationnelle</a:t>
            </a:r>
            <a:r>
              <a:rPr lang="fr-FR" sz="1800" dirty="0">
                <a:solidFill>
                  <a:schemeClr val="accent6">
                    <a:lumMod val="75000"/>
                  </a:schemeClr>
                </a:solidFill>
              </a:rPr>
              <a:t>" et "</a:t>
            </a:r>
            <a:r>
              <a:rPr lang="fr-FR" sz="1800" i="1" dirty="0">
                <a:solidFill>
                  <a:schemeClr val="accent6">
                    <a:lumMod val="75000"/>
                  </a:schemeClr>
                </a:solidFill>
              </a:rPr>
              <a:t>chaque euro dépensé en marketing en ligne a rapporté 2,5 euros de bénéfice</a:t>
            </a:r>
            <a:r>
              <a:rPr lang="fr-FR" sz="1800" dirty="0">
                <a:solidFill>
                  <a:schemeClr val="accent6">
                    <a:lumMod val="75000"/>
                  </a:schemeClr>
                </a:solidFill>
              </a:rPr>
              <a:t>", souligne l'étude. </a:t>
            </a:r>
          </a:p>
          <a:p>
            <a:pPr algn="just"/>
            <a:endParaRPr lang="fr-FR" sz="1800" dirty="0">
              <a:solidFill>
                <a:schemeClr val="accent6">
                  <a:lumMod val="75000"/>
                </a:schemeClr>
              </a:solidFill>
            </a:endParaRPr>
          </a:p>
          <a:p>
            <a:pPr algn="just"/>
            <a:r>
              <a:rPr lang="fr-FR" sz="1800" dirty="0">
                <a:solidFill>
                  <a:schemeClr val="accent6">
                    <a:lumMod val="75000"/>
                  </a:schemeClr>
                </a:solidFill>
              </a:rPr>
              <a:t>Les entreprises "</a:t>
            </a:r>
            <a:r>
              <a:rPr lang="fr-FR" sz="1800" i="1" dirty="0">
                <a:solidFill>
                  <a:schemeClr val="accent6">
                    <a:lumMod val="75000"/>
                  </a:schemeClr>
                </a:solidFill>
              </a:rPr>
              <a:t>qui ont fortement investi dans les technologies du web</a:t>
            </a:r>
            <a:r>
              <a:rPr lang="fr-FR" sz="1800" dirty="0">
                <a:solidFill>
                  <a:schemeClr val="accent6">
                    <a:lumMod val="75000"/>
                  </a:schemeClr>
                </a:solidFill>
              </a:rPr>
              <a:t>" ont eu une croissance "</a:t>
            </a:r>
            <a:r>
              <a:rPr lang="fr-FR" sz="1800" i="1" dirty="0">
                <a:solidFill>
                  <a:schemeClr val="accent6">
                    <a:lumMod val="75000"/>
                  </a:schemeClr>
                </a:solidFill>
              </a:rPr>
              <a:t>deux fois plus rapide que les autres</a:t>
            </a:r>
            <a:r>
              <a:rPr lang="fr-FR" sz="1800" dirty="0">
                <a:solidFill>
                  <a:schemeClr val="accent6">
                    <a:lumMod val="75000"/>
                  </a:schemeClr>
                </a:solidFill>
              </a:rPr>
              <a:t>" et ont "</a:t>
            </a:r>
            <a:r>
              <a:rPr lang="fr-FR" sz="1800" i="1" dirty="0">
                <a:solidFill>
                  <a:schemeClr val="accent6">
                    <a:lumMod val="75000"/>
                  </a:schemeClr>
                </a:solidFill>
              </a:rPr>
              <a:t>exporté deux fois plus</a:t>
            </a:r>
            <a:r>
              <a:rPr lang="fr-FR" sz="1800" dirty="0">
                <a:solidFill>
                  <a:schemeClr val="accent6">
                    <a:lumMod val="75000"/>
                  </a:schemeClr>
                </a:solidFill>
              </a:rPr>
              <a:t>".</a:t>
            </a:r>
          </a:p>
        </p:txBody>
      </p:sp>
      <p:sp>
        <p:nvSpPr>
          <p:cNvPr id="14" name="ZoneTexte 13"/>
          <p:cNvSpPr txBox="1"/>
          <p:nvPr/>
        </p:nvSpPr>
        <p:spPr>
          <a:xfrm>
            <a:off x="4067944" y="2348880"/>
            <a:ext cx="3851920" cy="307777"/>
          </a:xfrm>
          <a:prstGeom prst="rect">
            <a:avLst/>
          </a:prstGeom>
          <a:noFill/>
        </p:spPr>
        <p:txBody>
          <a:bodyPr wrap="square" rtlCol="0">
            <a:spAutoFit/>
          </a:bodyPr>
          <a:lstStyle/>
          <a:p>
            <a:r>
              <a:rPr lang="fr-FR" b="1" i="1" dirty="0">
                <a:solidFill>
                  <a:schemeClr val="accent6">
                    <a:lumMod val="75000"/>
                  </a:schemeClr>
                </a:solidFill>
              </a:rPr>
              <a:t>Etude Mc </a:t>
            </a:r>
            <a:r>
              <a:rPr lang="fr-FR" b="1" i="1" dirty="0" err="1">
                <a:solidFill>
                  <a:schemeClr val="accent6">
                    <a:lumMod val="75000"/>
                  </a:schemeClr>
                </a:solidFill>
              </a:rPr>
              <a:t>Kinsey</a:t>
            </a:r>
            <a:r>
              <a:rPr lang="fr-FR" b="1" i="1" dirty="0">
                <a:solidFill>
                  <a:schemeClr val="accent6">
                    <a:lumMod val="75000"/>
                  </a:schemeClr>
                </a:solidFill>
              </a:rPr>
              <a:t> 2011</a:t>
            </a:r>
          </a:p>
        </p:txBody>
      </p:sp>
      <p:pic>
        <p:nvPicPr>
          <p:cNvPr id="769026" name="Picture 2" descr="http://graph.benchmark.fr/journaldunet/ebusiness/3/3/0/9/0/0/9033_497614.png"/>
          <p:cNvPicPr>
            <a:picLocks noChangeAspect="1" noChangeArrowheads="1"/>
          </p:cNvPicPr>
          <p:nvPr/>
        </p:nvPicPr>
        <p:blipFill>
          <a:blip r:embed="rId2" cstate="print"/>
          <a:srcRect/>
          <a:stretch>
            <a:fillRect/>
          </a:stretch>
        </p:blipFill>
        <p:spPr bwMode="auto">
          <a:xfrm>
            <a:off x="395536" y="1916832"/>
            <a:ext cx="3096344" cy="4412292"/>
          </a:xfrm>
          <a:prstGeom prst="rect">
            <a:avLst/>
          </a:prstGeom>
          <a:noFill/>
          <a:ln>
            <a:solidFill>
              <a:srgbClr val="3333CC"/>
            </a:solidFill>
          </a:ln>
        </p:spPr>
      </p:pic>
      <p:sp>
        <p:nvSpPr>
          <p:cNvPr id="10" name="Rectangle 10"/>
          <p:cNvSpPr txBox="1">
            <a:spLocks noChangeArrowheads="1"/>
          </p:cNvSpPr>
          <p:nvPr/>
        </p:nvSpPr>
        <p:spPr>
          <a:xfrm>
            <a:off x="2123729" y="332655"/>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97352"/>
            <a:ext cx="539552" cy="287636"/>
          </a:xfrm>
        </p:spPr>
        <p:txBody>
          <a:bodyPr/>
          <a:lstStyle/>
          <a:p>
            <a:fld id="{3E9FE2E4-7EE6-432C-855E-777D89A6ED00}" type="slidenum">
              <a:rPr lang="fr-FR"/>
              <a:pPr/>
              <a:t>467</a:t>
            </a:fld>
            <a:endParaRPr lang="fr-FR" dirty="0"/>
          </a:p>
        </p:txBody>
      </p:sp>
      <p:sp>
        <p:nvSpPr>
          <p:cNvPr id="145410"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5411" name="Text Box 3"/>
          <p:cNvSpPr txBox="1">
            <a:spLocks noChangeArrowheads="1"/>
          </p:cNvSpPr>
          <p:nvPr/>
        </p:nvSpPr>
        <p:spPr bwMode="auto">
          <a:xfrm>
            <a:off x="5364162" y="1243013"/>
            <a:ext cx="3779837"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 multicanal</a:t>
            </a:r>
          </a:p>
        </p:txBody>
      </p:sp>
      <p:sp>
        <p:nvSpPr>
          <p:cNvPr id="145412" name="AutoShape 4"/>
          <p:cNvSpPr>
            <a:spLocks noChangeArrowheads="1"/>
          </p:cNvSpPr>
          <p:nvPr/>
        </p:nvSpPr>
        <p:spPr bwMode="auto">
          <a:xfrm rot="5400000">
            <a:off x="5003801" y="13192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69027" name="Rectangle 3"/>
          <p:cNvSpPr>
            <a:spLocks noChangeArrowheads="1"/>
          </p:cNvSpPr>
          <p:nvPr/>
        </p:nvSpPr>
        <p:spPr bwMode="auto">
          <a:xfrm>
            <a:off x="179512" y="4458528"/>
            <a:ext cx="8748464" cy="19774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ts val="2100"/>
              </a:lnSpc>
              <a:spcBef>
                <a:spcPct val="0"/>
              </a:spcBef>
              <a:spcAft>
                <a:spcPct val="0"/>
              </a:spcAft>
              <a:buClrTx/>
              <a:buSzTx/>
              <a:buFontTx/>
              <a:buNone/>
              <a:tabLst/>
            </a:pPr>
            <a:r>
              <a:rPr kumimoji="0" lang="fr-FR" sz="1800" i="0" u="none" strike="noStrike" cap="none" normalizeH="0" baseline="0" dirty="0">
                <a:ln>
                  <a:noFill/>
                </a:ln>
                <a:solidFill>
                  <a:schemeClr val="accent6">
                    <a:lumMod val="75000"/>
                  </a:schemeClr>
                </a:solidFill>
                <a:effectLst/>
              </a:rPr>
              <a:t>Le développement du </a:t>
            </a:r>
            <a:r>
              <a:rPr kumimoji="0" lang="fr-FR" sz="1800" i="0" u="none" strike="noStrike" cap="none" normalizeH="0" baseline="0" dirty="0" err="1">
                <a:ln>
                  <a:noFill/>
                </a:ln>
                <a:solidFill>
                  <a:schemeClr val="accent6">
                    <a:lumMod val="75000"/>
                  </a:schemeClr>
                </a:solidFill>
                <a:effectLst/>
              </a:rPr>
              <a:t>multicanal</a:t>
            </a:r>
            <a:r>
              <a:rPr kumimoji="0" lang="fr-FR" sz="1800" i="0" u="none" strike="noStrike" cap="none" normalizeH="0" baseline="0" dirty="0">
                <a:ln>
                  <a:noFill/>
                </a:ln>
                <a:solidFill>
                  <a:schemeClr val="accent6">
                    <a:lumMod val="75000"/>
                  </a:schemeClr>
                </a:solidFill>
                <a:effectLst/>
              </a:rPr>
              <a:t> impose pour l’entreprise de nombreuses contraintes :</a:t>
            </a:r>
          </a:p>
          <a:p>
            <a:pPr marL="442913" marR="0" lvl="0" indent="-257175" algn="l" defTabSz="914400" rtl="0" eaLnBrk="0" fontAlgn="base" latinLnBrk="0" hangingPunct="0">
              <a:lnSpc>
                <a:spcPts val="2100"/>
              </a:lnSpc>
              <a:spcBef>
                <a:spcPct val="0"/>
              </a:spcBef>
              <a:spcAft>
                <a:spcPct val="0"/>
              </a:spcAft>
              <a:buClrTx/>
              <a:buSzTx/>
              <a:buFont typeface="Wingdings" pitchFamily="2" charset="2"/>
              <a:buChar char="§"/>
              <a:tabLst/>
            </a:pPr>
            <a:r>
              <a:rPr kumimoji="0" lang="fr-FR" sz="1800" b="1" i="0" u="none" strike="noStrike" cap="none" normalizeH="0" baseline="0" dirty="0">
                <a:ln>
                  <a:noFill/>
                </a:ln>
                <a:solidFill>
                  <a:schemeClr val="accent6">
                    <a:lumMod val="75000"/>
                  </a:schemeClr>
                </a:solidFill>
                <a:effectLst/>
              </a:rPr>
              <a:t>cohérence </a:t>
            </a:r>
            <a:r>
              <a:rPr kumimoji="0" lang="fr-FR" sz="1800" i="0" u="none" strike="noStrike" cap="none" normalizeH="0" baseline="0" dirty="0">
                <a:ln>
                  <a:noFill/>
                </a:ln>
                <a:solidFill>
                  <a:schemeClr val="accent6">
                    <a:lumMod val="75000"/>
                  </a:schemeClr>
                </a:solidFill>
                <a:effectLst/>
              </a:rPr>
              <a:t>des messages et de la politique commerciale d’un canal à l’autre</a:t>
            </a:r>
          </a:p>
          <a:p>
            <a:pPr marL="442913" marR="0" lvl="0" indent="-257175" algn="l" defTabSz="914400" rtl="0" eaLnBrk="0" fontAlgn="base" latinLnBrk="0" hangingPunct="0">
              <a:lnSpc>
                <a:spcPts val="2100"/>
              </a:lnSpc>
              <a:spcBef>
                <a:spcPct val="0"/>
              </a:spcBef>
              <a:spcAft>
                <a:spcPct val="0"/>
              </a:spcAft>
              <a:buClrTx/>
              <a:buSzTx/>
              <a:buFont typeface="Wingdings" pitchFamily="2" charset="2"/>
              <a:buChar char="§"/>
              <a:tabLst/>
            </a:pPr>
            <a:r>
              <a:rPr kumimoji="0" lang="fr-FR" sz="1800" b="1" i="0" u="none" strike="noStrike" cap="none" normalizeH="0" baseline="0" dirty="0">
                <a:ln>
                  <a:noFill/>
                </a:ln>
                <a:solidFill>
                  <a:schemeClr val="accent6">
                    <a:lumMod val="75000"/>
                  </a:schemeClr>
                </a:solidFill>
                <a:effectLst/>
              </a:rPr>
              <a:t>historisation</a:t>
            </a:r>
            <a:r>
              <a:rPr kumimoji="0" lang="fr-FR" sz="1800" i="0" u="none" strike="noStrike" cap="none" normalizeH="0" baseline="0" dirty="0">
                <a:ln>
                  <a:noFill/>
                </a:ln>
                <a:solidFill>
                  <a:schemeClr val="accent6">
                    <a:lumMod val="75000"/>
                  </a:schemeClr>
                </a:solidFill>
                <a:effectLst/>
              </a:rPr>
              <a:t> et </a:t>
            </a:r>
            <a:r>
              <a:rPr kumimoji="0" lang="fr-FR" sz="1800" b="1" i="0" u="none" strike="noStrike" cap="none" normalizeH="0" baseline="0" dirty="0">
                <a:ln>
                  <a:noFill/>
                </a:ln>
                <a:solidFill>
                  <a:schemeClr val="accent6">
                    <a:lumMod val="75000"/>
                  </a:schemeClr>
                </a:solidFill>
                <a:effectLst/>
              </a:rPr>
              <a:t>centralisation </a:t>
            </a:r>
            <a:r>
              <a:rPr kumimoji="0" lang="fr-FR" sz="1800" i="0" u="none" strike="noStrike" cap="none" normalizeH="0" baseline="0" dirty="0">
                <a:ln>
                  <a:noFill/>
                </a:ln>
                <a:solidFill>
                  <a:schemeClr val="accent6">
                    <a:lumMod val="75000"/>
                  </a:schemeClr>
                </a:solidFill>
                <a:effectLst/>
              </a:rPr>
              <a:t>des contacts sur les différents canaux </a:t>
            </a:r>
            <a:endParaRPr lang="fr-FR" sz="1800" dirty="0">
              <a:solidFill>
                <a:schemeClr val="accent6">
                  <a:lumMod val="75000"/>
                </a:schemeClr>
              </a:solidFill>
            </a:endParaRPr>
          </a:p>
          <a:p>
            <a:pPr marL="442913" marR="0" lvl="0" indent="-257175" algn="l" defTabSz="914400" rtl="0" eaLnBrk="0" fontAlgn="base" latinLnBrk="0" hangingPunct="0">
              <a:lnSpc>
                <a:spcPts val="2100"/>
              </a:lnSpc>
              <a:spcBef>
                <a:spcPct val="0"/>
              </a:spcBef>
              <a:spcAft>
                <a:spcPct val="0"/>
              </a:spcAft>
              <a:buClrTx/>
              <a:buSzTx/>
              <a:buFont typeface="Wingdings" pitchFamily="2" charset="2"/>
              <a:buChar char="§"/>
              <a:tabLst/>
            </a:pPr>
            <a:r>
              <a:rPr kumimoji="0" lang="fr-FR" sz="1800" b="1" i="0" u="none" strike="noStrike" cap="none" normalizeH="0" baseline="0" dirty="0">
                <a:ln>
                  <a:noFill/>
                </a:ln>
                <a:solidFill>
                  <a:schemeClr val="accent6">
                    <a:lumMod val="75000"/>
                  </a:schemeClr>
                </a:solidFill>
                <a:effectLst/>
              </a:rPr>
              <a:t>gestion de la pression </a:t>
            </a:r>
            <a:r>
              <a:rPr kumimoji="0" lang="fr-FR" sz="1800" i="0" u="none" strike="noStrike" cap="none" normalizeH="0" baseline="0" dirty="0">
                <a:ln>
                  <a:noFill/>
                </a:ln>
                <a:solidFill>
                  <a:schemeClr val="accent6">
                    <a:lumMod val="75000"/>
                  </a:schemeClr>
                </a:solidFill>
                <a:effectLst/>
              </a:rPr>
              <a:t>commerciale et des complémentarités des canaux </a:t>
            </a:r>
            <a:endParaRPr lang="fr-FR" sz="1800" dirty="0">
              <a:solidFill>
                <a:schemeClr val="accent6">
                  <a:lumMod val="75000"/>
                </a:schemeClr>
              </a:solidFill>
            </a:endParaRPr>
          </a:p>
          <a:p>
            <a:pPr marL="442913" marR="0" lvl="0" indent="-257175" algn="l" defTabSz="914400" rtl="0" eaLnBrk="0" fontAlgn="base" latinLnBrk="0" hangingPunct="0">
              <a:lnSpc>
                <a:spcPts val="2100"/>
              </a:lnSpc>
              <a:spcBef>
                <a:spcPct val="0"/>
              </a:spcBef>
              <a:spcAft>
                <a:spcPct val="0"/>
              </a:spcAft>
              <a:buClrTx/>
              <a:buSzTx/>
              <a:buFont typeface="Wingdings" pitchFamily="2" charset="2"/>
              <a:buChar char="§"/>
              <a:tabLst/>
            </a:pPr>
            <a:r>
              <a:rPr kumimoji="0" lang="fr-FR" sz="1800" b="1" i="0" u="none" strike="noStrike" cap="none" normalizeH="0" baseline="0" dirty="0">
                <a:ln>
                  <a:noFill/>
                </a:ln>
                <a:solidFill>
                  <a:schemeClr val="accent6">
                    <a:lumMod val="75000"/>
                  </a:schemeClr>
                </a:solidFill>
                <a:effectLst/>
              </a:rPr>
              <a:t>choix</a:t>
            </a:r>
            <a:r>
              <a:rPr kumimoji="0" lang="fr-FR" sz="1800" i="0" u="none" strike="noStrike" cap="none" normalizeH="0" baseline="0" dirty="0">
                <a:ln>
                  <a:noFill/>
                </a:ln>
                <a:solidFill>
                  <a:schemeClr val="accent6">
                    <a:lumMod val="75000"/>
                  </a:schemeClr>
                </a:solidFill>
                <a:effectLst/>
              </a:rPr>
              <a:t> des canaux en fonction des préférences consommateurs </a:t>
            </a:r>
            <a:endParaRPr lang="fr-FR" sz="1800" dirty="0">
              <a:solidFill>
                <a:schemeClr val="accent6">
                  <a:lumMod val="75000"/>
                </a:schemeClr>
              </a:solidFill>
            </a:endParaRPr>
          </a:p>
          <a:p>
            <a:pPr marL="442913" marR="0" lvl="0" indent="-257175" algn="l" defTabSz="914400" rtl="0" eaLnBrk="0" fontAlgn="base" latinLnBrk="0" hangingPunct="0">
              <a:lnSpc>
                <a:spcPts val="2100"/>
              </a:lnSpc>
              <a:spcBef>
                <a:spcPct val="0"/>
              </a:spcBef>
              <a:spcAft>
                <a:spcPct val="0"/>
              </a:spcAft>
              <a:buClrTx/>
              <a:buSzTx/>
              <a:buFont typeface="Wingdings" pitchFamily="2" charset="2"/>
              <a:buChar char="§"/>
              <a:tabLst/>
            </a:pPr>
            <a:r>
              <a:rPr kumimoji="0" lang="fr-FR" sz="1800" b="1" i="0" u="none" strike="noStrike" cap="none" normalizeH="0" baseline="0" dirty="0">
                <a:ln>
                  <a:noFill/>
                </a:ln>
                <a:solidFill>
                  <a:schemeClr val="accent6">
                    <a:lumMod val="75000"/>
                  </a:schemeClr>
                </a:solidFill>
                <a:effectLst/>
              </a:rPr>
              <a:t>formation</a:t>
            </a:r>
            <a:r>
              <a:rPr kumimoji="0" lang="fr-FR" sz="1800" i="0" u="none" strike="noStrike" cap="none" normalizeH="0" baseline="0" dirty="0">
                <a:ln>
                  <a:noFill/>
                </a:ln>
                <a:solidFill>
                  <a:schemeClr val="accent6">
                    <a:lumMod val="75000"/>
                  </a:schemeClr>
                </a:solidFill>
                <a:effectLst/>
              </a:rPr>
              <a:t> des acteurs du front office</a:t>
            </a:r>
          </a:p>
        </p:txBody>
      </p:sp>
      <p:sp>
        <p:nvSpPr>
          <p:cNvPr id="22" name="Rectangle 21"/>
          <p:cNvSpPr/>
          <p:nvPr/>
        </p:nvSpPr>
        <p:spPr>
          <a:xfrm>
            <a:off x="3600400" y="1916832"/>
            <a:ext cx="5436096" cy="2431435"/>
          </a:xfrm>
          <a:prstGeom prst="rect">
            <a:avLst/>
          </a:prstGeom>
        </p:spPr>
        <p:txBody>
          <a:bodyPr wrap="square">
            <a:spAutoFit/>
          </a:bodyPr>
          <a:lstStyle/>
          <a:p>
            <a:pPr lvl="0" algn="just"/>
            <a:r>
              <a:rPr lang="fr-FR" sz="1800" dirty="0">
                <a:solidFill>
                  <a:schemeClr val="accent6">
                    <a:lumMod val="75000"/>
                  </a:schemeClr>
                </a:solidFill>
              </a:rPr>
              <a:t>Utilisation </a:t>
            </a:r>
            <a:r>
              <a:rPr lang="fr-FR" sz="1800" b="1" dirty="0">
                <a:solidFill>
                  <a:schemeClr val="accent6">
                    <a:lumMod val="75000"/>
                  </a:schemeClr>
                </a:solidFill>
              </a:rPr>
              <a:t>simultanée</a:t>
            </a:r>
            <a:r>
              <a:rPr lang="fr-FR" sz="1800" dirty="0">
                <a:solidFill>
                  <a:schemeClr val="accent6">
                    <a:lumMod val="75000"/>
                  </a:schemeClr>
                </a:solidFill>
              </a:rPr>
              <a:t> ou </a:t>
            </a:r>
            <a:r>
              <a:rPr lang="fr-FR" sz="1800" b="1" dirty="0">
                <a:solidFill>
                  <a:schemeClr val="accent6">
                    <a:lumMod val="75000"/>
                  </a:schemeClr>
                </a:solidFill>
              </a:rPr>
              <a:t>alternée</a:t>
            </a:r>
            <a:r>
              <a:rPr lang="fr-FR" sz="1800" dirty="0">
                <a:solidFill>
                  <a:schemeClr val="accent6">
                    <a:lumMod val="75000"/>
                  </a:schemeClr>
                </a:solidFill>
              </a:rPr>
              <a:t> des différents canaux de contact (physiques et/ou virtuels) pour la commercialisation des produits et/ou la relation client.</a:t>
            </a:r>
          </a:p>
          <a:p>
            <a:pPr lvl="0" algn="just"/>
            <a:endParaRPr lang="fr-FR" sz="800" dirty="0">
              <a:solidFill>
                <a:schemeClr val="accent6">
                  <a:lumMod val="75000"/>
                </a:schemeClr>
              </a:solidFill>
            </a:endParaRPr>
          </a:p>
          <a:p>
            <a:pPr lvl="0" algn="just" eaLnBrk="0" hangingPunct="0"/>
            <a:r>
              <a:rPr lang="fr-FR" sz="1800" dirty="0">
                <a:solidFill>
                  <a:schemeClr val="accent6">
                    <a:lumMod val="75000"/>
                  </a:schemeClr>
                </a:solidFill>
              </a:rPr>
              <a:t>Le </a:t>
            </a:r>
            <a:r>
              <a:rPr lang="fr-FR" sz="1800" dirty="0" err="1">
                <a:solidFill>
                  <a:schemeClr val="accent6">
                    <a:lumMod val="75000"/>
                  </a:schemeClr>
                </a:solidFill>
              </a:rPr>
              <a:t>multicanal</a:t>
            </a:r>
            <a:r>
              <a:rPr lang="fr-FR" sz="1800" dirty="0">
                <a:solidFill>
                  <a:schemeClr val="accent6">
                    <a:lumMod val="75000"/>
                  </a:schemeClr>
                </a:solidFill>
              </a:rPr>
              <a:t> permet de </a:t>
            </a:r>
            <a:r>
              <a:rPr lang="fr-FR" sz="1800" b="1" dirty="0">
                <a:solidFill>
                  <a:schemeClr val="accent6">
                    <a:lumMod val="75000"/>
                  </a:schemeClr>
                </a:solidFill>
              </a:rPr>
              <a:t>s’adapter</a:t>
            </a:r>
            <a:r>
              <a:rPr lang="fr-FR" sz="1800" dirty="0">
                <a:solidFill>
                  <a:schemeClr val="accent6">
                    <a:lumMod val="75000"/>
                  </a:schemeClr>
                </a:solidFill>
              </a:rPr>
              <a:t> aux volontés et comportements des clients et de </a:t>
            </a:r>
            <a:r>
              <a:rPr lang="fr-FR" sz="1800" b="1" dirty="0">
                <a:solidFill>
                  <a:schemeClr val="accent6">
                    <a:lumMod val="75000"/>
                  </a:schemeClr>
                </a:solidFill>
              </a:rPr>
              <a:t>développer le CA </a:t>
            </a:r>
            <a:r>
              <a:rPr lang="fr-FR" sz="1800" dirty="0">
                <a:solidFill>
                  <a:schemeClr val="accent6">
                    <a:lumMod val="75000"/>
                  </a:schemeClr>
                </a:solidFill>
              </a:rPr>
              <a:t>par client. Il peut également permettre de </a:t>
            </a:r>
            <a:r>
              <a:rPr lang="fr-FR" sz="1800" b="1" dirty="0">
                <a:solidFill>
                  <a:schemeClr val="accent6">
                    <a:lumMod val="75000"/>
                  </a:schemeClr>
                </a:solidFill>
              </a:rPr>
              <a:t>réduire les coûts </a:t>
            </a:r>
            <a:r>
              <a:rPr lang="fr-FR" sz="1800" dirty="0">
                <a:solidFill>
                  <a:schemeClr val="accent6">
                    <a:lumMod val="75000"/>
                  </a:schemeClr>
                </a:solidFill>
              </a:rPr>
              <a:t>de contact et de commercialisation.</a:t>
            </a:r>
          </a:p>
        </p:txBody>
      </p:sp>
      <p:sp>
        <p:nvSpPr>
          <p:cNvPr id="10" name="Rectangle 10"/>
          <p:cNvSpPr txBox="1">
            <a:spLocks noChangeArrowheads="1"/>
          </p:cNvSpPr>
          <p:nvPr/>
        </p:nvSpPr>
        <p:spPr>
          <a:xfrm>
            <a:off x="2195737" y="324116"/>
            <a:ext cx="432048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12" name="Image 11"/>
          <p:cNvPicPr>
            <a:picLocks noChangeAspect="1"/>
          </p:cNvPicPr>
          <p:nvPr/>
        </p:nvPicPr>
        <p:blipFill>
          <a:blip r:embed="rId2"/>
          <a:stretch>
            <a:fillRect/>
          </a:stretch>
        </p:blipFill>
        <p:spPr>
          <a:xfrm>
            <a:off x="165740" y="2023994"/>
            <a:ext cx="3371292" cy="2324273"/>
          </a:xfrm>
          <a:prstGeom prst="rect">
            <a:avLst/>
          </a:prstGeom>
          <a:ln>
            <a:solidFill>
              <a:srgbClr val="3333CC"/>
            </a:solidFill>
          </a:ln>
        </p:spPr>
      </p:pic>
    </p:spTree>
  </p:cSld>
  <p:clrMapOvr>
    <a:masterClrMapping/>
  </p:clrMapOvr>
  <p:transition spd="med">
    <p:randomBa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468</a:t>
            </a:fld>
            <a:endParaRPr lang="fr-FR" dirty="0"/>
          </a:p>
        </p:txBody>
      </p:sp>
      <p:sp>
        <p:nvSpPr>
          <p:cNvPr id="3" name="Espace réservé du contenu 2"/>
          <p:cNvSpPr txBox="1">
            <a:spLocks/>
          </p:cNvSpPr>
          <p:nvPr/>
        </p:nvSpPr>
        <p:spPr>
          <a:xfrm>
            <a:off x="287524" y="1884636"/>
            <a:ext cx="8568952" cy="449669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fr-FR" sz="1800" b="1" dirty="0">
                <a:solidFill>
                  <a:schemeClr val="accent6">
                    <a:lumMod val="75000"/>
                  </a:schemeClr>
                </a:solidFill>
              </a:rPr>
              <a:t>Quelques distinctions : </a:t>
            </a:r>
          </a:p>
          <a:p>
            <a:pPr marL="0" indent="0">
              <a:buNone/>
            </a:pPr>
            <a:r>
              <a:rPr lang="fr-FR" sz="1800" dirty="0">
                <a:solidFill>
                  <a:schemeClr val="accent6">
                    <a:lumMod val="75000"/>
                  </a:schemeClr>
                </a:solidFill>
              </a:rPr>
              <a:t> </a:t>
            </a:r>
          </a:p>
          <a:p>
            <a:pPr marL="0" lvl="0" indent="0">
              <a:buNone/>
            </a:pPr>
            <a:r>
              <a:rPr lang="fr-FR" sz="1800" dirty="0">
                <a:solidFill>
                  <a:schemeClr val="accent6">
                    <a:lumMod val="75000"/>
                  </a:schemeClr>
                </a:solidFill>
              </a:rPr>
              <a:t>- Les « </a:t>
            </a:r>
            <a:r>
              <a:rPr lang="fr-FR" sz="1800" b="1" dirty="0">
                <a:solidFill>
                  <a:schemeClr val="accent6">
                    <a:lumMod val="75000"/>
                  </a:schemeClr>
                </a:solidFill>
              </a:rPr>
              <a:t>pure players</a:t>
            </a:r>
            <a:r>
              <a:rPr lang="fr-FR" sz="1800" dirty="0">
                <a:solidFill>
                  <a:schemeClr val="accent6">
                    <a:lumMod val="75000"/>
                  </a:schemeClr>
                </a:solidFill>
              </a:rPr>
              <a:t> ».</a:t>
            </a:r>
          </a:p>
          <a:p>
            <a:pPr marL="0" lvl="0" indent="0">
              <a:buNone/>
            </a:pPr>
            <a:r>
              <a:rPr lang="fr-FR" sz="1800" dirty="0">
                <a:solidFill>
                  <a:schemeClr val="accent6">
                    <a:lumMod val="75000"/>
                  </a:schemeClr>
                </a:solidFill>
              </a:rPr>
              <a:t>- Les entreprises « </a:t>
            </a:r>
            <a:r>
              <a:rPr lang="fr-FR" sz="1800" b="1" dirty="0">
                <a:solidFill>
                  <a:schemeClr val="accent6">
                    <a:lumMod val="75000"/>
                  </a:schemeClr>
                </a:solidFill>
              </a:rPr>
              <a:t>brick and mortar</a:t>
            </a:r>
            <a:r>
              <a:rPr lang="fr-FR" sz="1800" dirty="0">
                <a:solidFill>
                  <a:schemeClr val="accent6">
                    <a:lumMod val="75000"/>
                  </a:schemeClr>
                </a:solidFill>
              </a:rPr>
              <a:t> ». </a:t>
            </a:r>
          </a:p>
          <a:p>
            <a:pPr marL="0" lvl="0" indent="0">
              <a:buNone/>
            </a:pPr>
            <a:r>
              <a:rPr lang="fr-FR" sz="1800" dirty="0">
                <a:solidFill>
                  <a:schemeClr val="accent6">
                    <a:lumMod val="75000"/>
                  </a:schemeClr>
                </a:solidFill>
              </a:rPr>
              <a:t>- Les entreprises « </a:t>
            </a:r>
            <a:r>
              <a:rPr lang="fr-FR" sz="1800" b="1" dirty="0">
                <a:solidFill>
                  <a:schemeClr val="accent6">
                    <a:lumMod val="75000"/>
                  </a:schemeClr>
                </a:solidFill>
              </a:rPr>
              <a:t>click and mortar</a:t>
            </a:r>
            <a:r>
              <a:rPr lang="fr-FR" sz="1800" dirty="0">
                <a:solidFill>
                  <a:schemeClr val="accent6">
                    <a:lumMod val="75000"/>
                  </a:schemeClr>
                </a:solidFill>
              </a:rPr>
              <a:t> ».</a:t>
            </a:r>
          </a:p>
          <a:p>
            <a:pPr marL="0" indent="0">
              <a:buNone/>
            </a:pPr>
            <a:endParaRPr lang="fr-FR" sz="1000" dirty="0">
              <a:solidFill>
                <a:schemeClr val="accent6">
                  <a:lumMod val="75000"/>
                </a:schemeClr>
              </a:solidFill>
            </a:endParaRPr>
          </a:p>
          <a:p>
            <a:pPr marL="0" indent="0">
              <a:buNone/>
            </a:pPr>
            <a:r>
              <a:rPr lang="fr-FR" sz="1800" dirty="0">
                <a:solidFill>
                  <a:schemeClr val="accent6">
                    <a:lumMod val="75000"/>
                  </a:schemeClr>
                </a:solidFill>
              </a:rPr>
              <a:t>La distribution multicanale présente plusieurs avantages en comparaison du monocanal.</a:t>
            </a:r>
          </a:p>
          <a:p>
            <a:pPr marL="0" indent="0">
              <a:buNone/>
            </a:pPr>
            <a:r>
              <a:rPr lang="fr-FR" sz="1800" dirty="0">
                <a:solidFill>
                  <a:schemeClr val="accent6">
                    <a:lumMod val="75000"/>
                  </a:schemeClr>
                </a:solidFill>
              </a:rPr>
              <a:t> </a:t>
            </a:r>
          </a:p>
          <a:p>
            <a:r>
              <a:rPr lang="fr-FR" sz="1800" dirty="0">
                <a:solidFill>
                  <a:schemeClr val="accent6">
                    <a:lumMod val="75000"/>
                  </a:schemeClr>
                </a:solidFill>
              </a:rPr>
              <a:t>Toutefois, pour qu’une stratégie multicanale fonctionne, il est nécessaire que les différents canaux soient </a:t>
            </a:r>
            <a:r>
              <a:rPr lang="fr-FR" sz="1800" b="1" dirty="0">
                <a:solidFill>
                  <a:schemeClr val="accent6">
                    <a:lumMod val="75000"/>
                  </a:schemeClr>
                </a:solidFill>
              </a:rPr>
              <a:t>complémentaires</a:t>
            </a:r>
            <a:r>
              <a:rPr lang="fr-FR" sz="1800" dirty="0">
                <a:solidFill>
                  <a:schemeClr val="accent6">
                    <a:lumMod val="75000"/>
                  </a:schemeClr>
                </a:solidFill>
              </a:rPr>
              <a:t> et non substituables.</a:t>
            </a:r>
          </a:p>
          <a:p>
            <a:pPr marL="0" indent="0">
              <a:buNone/>
            </a:pPr>
            <a:endParaRPr lang="fr-FR" sz="1800" dirty="0">
              <a:solidFill>
                <a:schemeClr val="accent6">
                  <a:lumMod val="75000"/>
                </a:schemeClr>
              </a:solidFill>
            </a:endParaRPr>
          </a:p>
          <a:p>
            <a:r>
              <a:rPr lang="fr-FR" sz="1800" dirty="0">
                <a:solidFill>
                  <a:schemeClr val="accent6">
                    <a:lumMod val="75000"/>
                  </a:schemeClr>
                </a:solidFill>
              </a:rPr>
              <a:t>Si les canaux sont substituables, il y a un risque de </a:t>
            </a:r>
            <a:r>
              <a:rPr lang="fr-FR" sz="1800" b="1" dirty="0">
                <a:solidFill>
                  <a:schemeClr val="accent6">
                    <a:lumMod val="75000"/>
                  </a:schemeClr>
                </a:solidFill>
              </a:rPr>
              <a:t>cannibalisation</a:t>
            </a:r>
            <a:r>
              <a:rPr lang="fr-FR" sz="1800" dirty="0">
                <a:solidFill>
                  <a:schemeClr val="accent6">
                    <a:lumMod val="75000"/>
                  </a:schemeClr>
                </a:solidFill>
              </a:rPr>
              <a:t> (les ventes d’un canal viennent diminuer les ventes de l’autre canal). </a:t>
            </a:r>
          </a:p>
        </p:txBody>
      </p:sp>
      <p:sp>
        <p:nvSpPr>
          <p:cNvPr id="4" name="Rectangle 10"/>
          <p:cNvSpPr txBox="1">
            <a:spLocks noChangeArrowheads="1"/>
          </p:cNvSpPr>
          <p:nvPr/>
        </p:nvSpPr>
        <p:spPr>
          <a:xfrm>
            <a:off x="2195737" y="324116"/>
            <a:ext cx="424847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2"/>
          <p:cNvSpPr txBox="1">
            <a:spLocks noChangeArrowheads="1"/>
          </p:cNvSpPr>
          <p:nvPr/>
        </p:nvSpPr>
        <p:spPr bwMode="auto">
          <a:xfrm>
            <a:off x="971549" y="109170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6" name="AutoShape 4"/>
          <p:cNvSpPr>
            <a:spLocks noChangeArrowheads="1"/>
          </p:cNvSpPr>
          <p:nvPr/>
        </p:nvSpPr>
        <p:spPr bwMode="auto">
          <a:xfrm rot="5400000">
            <a:off x="4916986" y="1109959"/>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376507" y="1059307"/>
            <a:ext cx="2507862"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 multicanal</a:t>
            </a:r>
          </a:p>
        </p:txBody>
      </p:sp>
    </p:spTree>
    <p:extLst>
      <p:ext uri="{BB962C8B-B14F-4D97-AF65-F5344CB8AC3E}">
        <p14:creationId xmlns:p14="http://schemas.microsoft.com/office/powerpoint/2010/main" val="1307746947"/>
      </p:ext>
    </p:extLst>
  </p:cSld>
  <p:clrMapOvr>
    <a:masterClrMapping/>
  </p:clrMapOvr>
  <p:transition spd="med">
    <p:randomBa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25344"/>
            <a:ext cx="539552" cy="359644"/>
          </a:xfrm>
        </p:spPr>
        <p:txBody>
          <a:bodyPr/>
          <a:lstStyle/>
          <a:p>
            <a:fld id="{3E9FE2E4-7EE6-432C-855E-777D89A6ED00}" type="slidenum">
              <a:rPr lang="fr-FR"/>
              <a:pPr/>
              <a:t>469</a:t>
            </a:fld>
            <a:endParaRPr lang="fr-FR"/>
          </a:p>
        </p:txBody>
      </p:sp>
      <p:sp>
        <p:nvSpPr>
          <p:cNvPr id="145410" name="Text Box 2"/>
          <p:cNvSpPr txBox="1">
            <a:spLocks noChangeArrowheads="1"/>
          </p:cNvSpPr>
          <p:nvPr/>
        </p:nvSpPr>
        <p:spPr bwMode="auto">
          <a:xfrm>
            <a:off x="971550" y="1300163"/>
            <a:ext cx="37449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DISTRIBUTION</a:t>
            </a:r>
          </a:p>
        </p:txBody>
      </p:sp>
      <p:sp>
        <p:nvSpPr>
          <p:cNvPr id="145411" name="Text Box 3"/>
          <p:cNvSpPr txBox="1">
            <a:spLocks noChangeArrowheads="1"/>
          </p:cNvSpPr>
          <p:nvPr/>
        </p:nvSpPr>
        <p:spPr bwMode="auto">
          <a:xfrm>
            <a:off x="5364162" y="1243013"/>
            <a:ext cx="3779837"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 </a:t>
            </a:r>
            <a:r>
              <a:rPr lang="fr-FR" sz="2400" b="1" i="1" dirty="0" err="1">
                <a:solidFill>
                  <a:schemeClr val="accent6">
                    <a:lumMod val="75000"/>
                  </a:schemeClr>
                </a:solidFill>
              </a:rPr>
              <a:t>crosscanal</a:t>
            </a:r>
            <a:endParaRPr lang="fr-FR" sz="2400" b="1" i="1" dirty="0">
              <a:solidFill>
                <a:schemeClr val="accent6">
                  <a:lumMod val="75000"/>
                </a:schemeClr>
              </a:solidFill>
            </a:endParaRPr>
          </a:p>
        </p:txBody>
      </p:sp>
      <p:sp>
        <p:nvSpPr>
          <p:cNvPr id="145412" name="AutoShape 4"/>
          <p:cNvSpPr>
            <a:spLocks noChangeArrowheads="1"/>
          </p:cNvSpPr>
          <p:nvPr/>
        </p:nvSpPr>
        <p:spPr bwMode="auto">
          <a:xfrm rot="5400000">
            <a:off x="5003801" y="1319212"/>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69027" name="Rectangle 3"/>
          <p:cNvSpPr>
            <a:spLocks noChangeArrowheads="1"/>
          </p:cNvSpPr>
          <p:nvPr/>
        </p:nvSpPr>
        <p:spPr bwMode="auto">
          <a:xfrm>
            <a:off x="4283968" y="2282389"/>
            <a:ext cx="4320480" cy="147732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lang="fr-FR" sz="1800" dirty="0">
                <a:solidFill>
                  <a:schemeClr val="accent6">
                    <a:lumMod val="75000"/>
                  </a:schemeClr>
                </a:solidFill>
              </a:rPr>
              <a:t>La technologie permet désormais de passer d’un canal à l’autre au cours d’un même acte d’achat.</a:t>
            </a:r>
          </a:p>
          <a:p>
            <a:pPr marL="0" marR="0" lvl="0" indent="0" algn="just" defTabSz="914400" rtl="0" eaLnBrk="0" fontAlgn="base" latinLnBrk="0" hangingPunct="0">
              <a:lnSpc>
                <a:spcPct val="100000"/>
              </a:lnSpc>
              <a:spcBef>
                <a:spcPct val="0"/>
              </a:spcBef>
              <a:spcAft>
                <a:spcPct val="0"/>
              </a:spcAft>
              <a:buClrTx/>
              <a:buSzTx/>
              <a:buFontTx/>
              <a:buNone/>
              <a:tabLst/>
            </a:pPr>
            <a:r>
              <a:rPr lang="fr-FR" sz="1800" dirty="0">
                <a:solidFill>
                  <a:schemeClr val="accent6">
                    <a:lumMod val="75000"/>
                  </a:schemeClr>
                </a:solidFill>
              </a:rPr>
              <a:t>Il s’agit de les marier entre eux</a:t>
            </a:r>
            <a:r>
              <a:rPr lang="fr-FR" sz="1800" b="1" dirty="0">
                <a:solidFill>
                  <a:schemeClr val="accent6">
                    <a:lumMod val="75000"/>
                  </a:schemeClr>
                </a:solidFill>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fr-FR" sz="1800" b="1" i="0" u="none" strike="noStrike" cap="none" normalizeH="0" baseline="0" dirty="0">
              <a:ln>
                <a:noFill/>
              </a:ln>
              <a:solidFill>
                <a:schemeClr val="accent6">
                  <a:lumMod val="75000"/>
                </a:schemeClr>
              </a:solidFill>
              <a:effectLst/>
              <a:latin typeface="Arial" charset="0"/>
            </a:endParaRPr>
          </a:p>
        </p:txBody>
      </p:sp>
      <p:sp>
        <p:nvSpPr>
          <p:cNvPr id="12" name="Rectangle 3"/>
          <p:cNvSpPr>
            <a:spLocks noChangeArrowheads="1"/>
          </p:cNvSpPr>
          <p:nvPr/>
        </p:nvSpPr>
        <p:spPr bwMode="auto">
          <a:xfrm>
            <a:off x="179512" y="4649260"/>
            <a:ext cx="8748464" cy="116955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eaLnBrk="0" hangingPunct="0">
              <a:lnSpc>
                <a:spcPts val="2100"/>
              </a:lnSpc>
            </a:pPr>
            <a:r>
              <a:rPr lang="fr-FR" sz="1800" dirty="0">
                <a:solidFill>
                  <a:schemeClr val="accent6">
                    <a:lumMod val="75000"/>
                  </a:schemeClr>
                </a:solidFill>
              </a:rPr>
              <a:t>Par rapport au </a:t>
            </a:r>
            <a:r>
              <a:rPr lang="fr-FR" sz="1800" dirty="0" err="1">
                <a:solidFill>
                  <a:schemeClr val="accent6">
                    <a:lumMod val="75000"/>
                  </a:schemeClr>
                </a:solidFill>
              </a:rPr>
              <a:t>multicanal</a:t>
            </a:r>
            <a:r>
              <a:rPr lang="fr-FR" sz="1800" dirty="0">
                <a:solidFill>
                  <a:schemeClr val="accent6">
                    <a:lumMod val="75000"/>
                  </a:schemeClr>
                </a:solidFill>
              </a:rPr>
              <a:t> et à sa logique de silos, l'objectif d'une stratégie cross-canal est d'aboutir à une combinaison le plus en </a:t>
            </a:r>
            <a:r>
              <a:rPr lang="fr-FR" sz="1800" b="1" dirty="0">
                <a:solidFill>
                  <a:schemeClr val="accent6">
                    <a:lumMod val="75000"/>
                  </a:schemeClr>
                </a:solidFill>
              </a:rPr>
              <a:t>synergie</a:t>
            </a:r>
            <a:r>
              <a:rPr lang="fr-FR" sz="1800" dirty="0">
                <a:solidFill>
                  <a:schemeClr val="accent6">
                    <a:lumMod val="75000"/>
                  </a:schemeClr>
                </a:solidFill>
              </a:rPr>
              <a:t> possible, mais qui reste </a:t>
            </a:r>
            <a:r>
              <a:rPr lang="fr-FR" sz="1800" b="1" dirty="0">
                <a:solidFill>
                  <a:schemeClr val="accent6">
                    <a:lumMod val="75000"/>
                  </a:schemeClr>
                </a:solidFill>
              </a:rPr>
              <a:t>cohérente aux yeux de la cible</a:t>
            </a:r>
            <a:r>
              <a:rPr lang="fr-FR" sz="1800" dirty="0">
                <a:solidFill>
                  <a:schemeClr val="accent6">
                    <a:lumMod val="75000"/>
                  </a:schemeClr>
                </a:solidFill>
              </a:rPr>
              <a:t>. Le but est aussi d'</a:t>
            </a:r>
            <a:r>
              <a:rPr lang="fr-FR" sz="1800" b="1" dirty="0">
                <a:solidFill>
                  <a:schemeClr val="accent6">
                    <a:lumMod val="75000"/>
                  </a:schemeClr>
                </a:solidFill>
              </a:rPr>
              <a:t>éviter une concurrence cannibale </a:t>
            </a:r>
            <a:r>
              <a:rPr lang="fr-FR" sz="1800" dirty="0">
                <a:solidFill>
                  <a:schemeClr val="accent6">
                    <a:lumMod val="75000"/>
                  </a:schemeClr>
                </a:solidFill>
              </a:rPr>
              <a:t>entre canaux</a:t>
            </a:r>
            <a:r>
              <a:rPr lang="fr-FR" sz="1600" dirty="0">
                <a:solidFill>
                  <a:schemeClr val="accent6">
                    <a:lumMod val="75000"/>
                  </a:schemeClr>
                </a:solidFill>
              </a:rPr>
              <a:t>.</a:t>
            </a:r>
            <a:endParaRPr kumimoji="0" lang="fr-FR" sz="1600" b="1" i="0" u="none" strike="noStrike" cap="none" normalizeH="0" baseline="0" dirty="0">
              <a:ln>
                <a:noFill/>
              </a:ln>
              <a:solidFill>
                <a:schemeClr val="accent6">
                  <a:lumMod val="75000"/>
                </a:schemeClr>
              </a:solidFill>
              <a:effectLst/>
            </a:endParaRPr>
          </a:p>
        </p:txBody>
      </p:sp>
      <p:sp>
        <p:nvSpPr>
          <p:cNvPr id="10" name="Rectangle 10"/>
          <p:cNvSpPr txBox="1">
            <a:spLocks noChangeArrowheads="1"/>
          </p:cNvSpPr>
          <p:nvPr/>
        </p:nvSpPr>
        <p:spPr>
          <a:xfrm>
            <a:off x="2171415" y="332655"/>
            <a:ext cx="427279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37602" name="Picture 2" descr="C:\Users\BLUEOFFICE\Desktop\6970689-1065963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2282389"/>
            <a:ext cx="3263726" cy="194663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470</a:t>
            </a:fld>
            <a:endParaRPr lang="fr-FR" dirty="0"/>
          </a:p>
        </p:txBody>
      </p:sp>
      <p:pic>
        <p:nvPicPr>
          <p:cNvPr id="538626" name="Picture 2" descr="C:\Users\BLUEOFFICE\Desktop\cross11-1024x83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908720"/>
            <a:ext cx="6120680" cy="4961098"/>
          </a:xfrm>
          <a:prstGeom prst="rect">
            <a:avLst/>
          </a:prstGeom>
          <a:solidFill>
            <a:schemeClr val="accent1"/>
          </a:solidFill>
          <a:ln>
            <a:solidFill>
              <a:srgbClr val="3333CC"/>
            </a:solidFill>
          </a:ln>
          <a:extLst/>
        </p:spPr>
      </p:pic>
    </p:spTree>
    <p:extLst>
      <p:ext uri="{BB962C8B-B14F-4D97-AF65-F5344CB8AC3E}">
        <p14:creationId xmlns:p14="http://schemas.microsoft.com/office/powerpoint/2010/main" val="3227953801"/>
      </p:ext>
    </p:extLst>
  </p:cSld>
  <p:clrMapOvr>
    <a:masterClrMapping/>
  </p:clrMapOvr>
  <p:transition spd="med">
    <p:randomBa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471</a:t>
            </a:fld>
            <a:endParaRPr lang="fr-FR" dirty="0"/>
          </a:p>
        </p:txBody>
      </p:sp>
      <p:pic>
        <p:nvPicPr>
          <p:cNvPr id="3" name="Image 2"/>
          <p:cNvPicPr>
            <a:picLocks noChangeAspect="1"/>
          </p:cNvPicPr>
          <p:nvPr/>
        </p:nvPicPr>
        <p:blipFill rotWithShape="1">
          <a:blip r:embed="rId2"/>
          <a:srcRect l="13776" t="5179" r="12988"/>
          <a:stretch/>
        </p:blipFill>
        <p:spPr>
          <a:xfrm>
            <a:off x="611560" y="652993"/>
            <a:ext cx="7344816" cy="5346501"/>
          </a:xfrm>
          <a:prstGeom prst="rect">
            <a:avLst/>
          </a:prstGeom>
        </p:spPr>
      </p:pic>
    </p:spTree>
    <p:extLst>
      <p:ext uri="{BB962C8B-B14F-4D97-AF65-F5344CB8AC3E}">
        <p14:creationId xmlns:p14="http://schemas.microsoft.com/office/powerpoint/2010/main" val="1337336598"/>
      </p:ext>
    </p:extLst>
  </p:cSld>
  <p:clrMapOvr>
    <a:masterClrMapping/>
  </p:clrMapOvr>
  <p:transition spd="med">
    <p:randomBa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472</a:t>
            </a:fld>
            <a:endParaRPr lang="fr-FR" dirty="0"/>
          </a:p>
        </p:txBody>
      </p:sp>
      <p:pic>
        <p:nvPicPr>
          <p:cNvPr id="3"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4" name="Espace réservé du contenu 2"/>
          <p:cNvSpPr txBox="1">
            <a:spLocks/>
          </p:cNvSpPr>
          <p:nvPr/>
        </p:nvSpPr>
        <p:spPr>
          <a:xfrm>
            <a:off x="439650" y="874054"/>
            <a:ext cx="8229600" cy="569264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800" b="1" kern="0" dirty="0">
                <a:solidFill>
                  <a:schemeClr val="accent6">
                    <a:lumMod val="75000"/>
                  </a:schemeClr>
                </a:solidFill>
              </a:rPr>
              <a:t>Distribuer</a:t>
            </a:r>
          </a:p>
          <a:p>
            <a:pPr marL="0" indent="0" algn="ctr">
              <a:buFontTx/>
              <a:buNone/>
            </a:pPr>
            <a:r>
              <a:rPr lang="fr-FR" sz="1800" b="1" kern="0" dirty="0">
                <a:solidFill>
                  <a:schemeClr val="accent6">
                    <a:lumMod val="75000"/>
                  </a:schemeClr>
                </a:solidFill>
              </a:rPr>
              <a:t>Un service culturel</a:t>
            </a:r>
            <a:endParaRPr lang="fr-FR" sz="2800" b="1" kern="0" dirty="0">
              <a:solidFill>
                <a:schemeClr val="accent6">
                  <a:lumMod val="75000"/>
                </a:schemeClr>
              </a:solidFill>
            </a:endParaRPr>
          </a:p>
          <a:p>
            <a:pPr marL="0" indent="0">
              <a:buFontTx/>
              <a:buNone/>
            </a:pPr>
            <a:endParaRPr lang="fr-FR" sz="1800" kern="0" dirty="0">
              <a:solidFill>
                <a:schemeClr val="accent6">
                  <a:lumMod val="75000"/>
                </a:schemeClr>
              </a:solidFill>
            </a:endParaRPr>
          </a:p>
          <a:p>
            <a:pPr marL="0" indent="0" algn="just">
              <a:buFontTx/>
              <a:buNone/>
            </a:pPr>
            <a:r>
              <a:rPr lang="fr-FR" sz="1800" kern="0" dirty="0">
                <a:solidFill>
                  <a:schemeClr val="accent6">
                    <a:lumMod val="75000"/>
                  </a:schemeClr>
                </a:solidFill>
              </a:rPr>
              <a:t>… c’est avant tout permettre au public d’avoir accès à une expérience de consommation </a:t>
            </a:r>
          </a:p>
          <a:p>
            <a:pPr marL="0" indent="0" algn="ctr">
              <a:buFontTx/>
              <a:buNone/>
            </a:pPr>
            <a:r>
              <a:rPr lang="fr-FR" sz="2800" b="1" kern="0" dirty="0">
                <a:solidFill>
                  <a:schemeClr val="accent6">
                    <a:lumMod val="75000"/>
                  </a:schemeClr>
                </a:solidFill>
              </a:rPr>
              <a:t>DANS UN LIEU DÉDIÉ</a:t>
            </a:r>
          </a:p>
          <a:p>
            <a:pPr marL="0" indent="0" algn="just">
              <a:buFontTx/>
              <a:buNone/>
            </a:pPr>
            <a:endParaRPr lang="fr-FR" sz="1800" kern="0" dirty="0">
              <a:solidFill>
                <a:schemeClr val="accent6">
                  <a:lumMod val="75000"/>
                </a:schemeClr>
              </a:solidFill>
            </a:endParaRPr>
          </a:p>
          <a:p>
            <a:pPr marL="0" indent="0" algn="ctr">
              <a:buFontTx/>
              <a:buNone/>
            </a:pPr>
            <a:r>
              <a:rPr lang="fr-FR" sz="1800" b="1" kern="0" dirty="0">
                <a:solidFill>
                  <a:schemeClr val="accent6">
                    <a:lumMod val="75000"/>
                  </a:schemeClr>
                </a:solidFill>
              </a:rPr>
              <a:t>…Salle de spectacle, de cinéma, musée, site patrimonial, …</a:t>
            </a:r>
          </a:p>
          <a:p>
            <a:pPr marL="0" indent="0" algn="just">
              <a:buFontTx/>
              <a:buNone/>
            </a:pPr>
            <a:endParaRPr lang="fr-FR" sz="1800" kern="0" dirty="0">
              <a:solidFill>
                <a:schemeClr val="accent6">
                  <a:lumMod val="75000"/>
                </a:schemeClr>
              </a:solidFill>
            </a:endParaRPr>
          </a:p>
          <a:p>
            <a:pPr marL="0" indent="0" algn="just">
              <a:buFontTx/>
              <a:buNone/>
            </a:pPr>
            <a:r>
              <a:rPr lang="fr-FR" sz="1800" kern="0" dirty="0">
                <a:solidFill>
                  <a:schemeClr val="accent6">
                    <a:lumMod val="75000"/>
                  </a:schemeClr>
                </a:solidFill>
              </a:rPr>
              <a:t>Avoir accès au service culturel </a:t>
            </a:r>
          </a:p>
          <a:p>
            <a:pPr marL="0" indent="0" algn="ctr">
              <a:buFontTx/>
              <a:buNone/>
            </a:pPr>
            <a:r>
              <a:rPr lang="fr-FR" sz="1800" kern="0" dirty="0">
                <a:solidFill>
                  <a:schemeClr val="accent6">
                    <a:lumMod val="75000"/>
                  </a:schemeClr>
                </a:solidFill>
              </a:rPr>
              <a:t>nécessite </a:t>
            </a:r>
          </a:p>
          <a:p>
            <a:pPr marL="0" indent="0" algn="ctr">
              <a:buFontTx/>
              <a:buNone/>
            </a:pPr>
            <a:r>
              <a:rPr lang="fr-FR" sz="1800" kern="0" dirty="0">
                <a:solidFill>
                  <a:schemeClr val="accent6">
                    <a:lumMod val="75000"/>
                  </a:schemeClr>
                </a:solidFill>
              </a:rPr>
              <a:t>dans un 1</a:t>
            </a:r>
            <a:r>
              <a:rPr lang="fr-FR" sz="1800" kern="0" baseline="30000" dirty="0">
                <a:solidFill>
                  <a:schemeClr val="accent6">
                    <a:lumMod val="75000"/>
                  </a:schemeClr>
                </a:solidFill>
              </a:rPr>
              <a:t>er</a:t>
            </a:r>
            <a:r>
              <a:rPr lang="fr-FR" sz="1800" kern="0" dirty="0">
                <a:solidFill>
                  <a:schemeClr val="accent6">
                    <a:lumMod val="75000"/>
                  </a:schemeClr>
                </a:solidFill>
              </a:rPr>
              <a:t> temps </a:t>
            </a:r>
          </a:p>
          <a:p>
            <a:pPr marL="0" indent="0" algn="ctr">
              <a:buFontTx/>
              <a:buNone/>
            </a:pPr>
            <a:r>
              <a:rPr lang="fr-FR" sz="1800" b="1" kern="0" dirty="0">
                <a:solidFill>
                  <a:schemeClr val="accent6">
                    <a:lumMod val="75000"/>
                  </a:schemeClr>
                </a:solidFill>
              </a:rPr>
              <a:t>d’acheter ou réserver un ticket d’entrée</a:t>
            </a:r>
          </a:p>
          <a:p>
            <a:pPr marL="0" indent="0" algn="ctr">
              <a:buFontTx/>
              <a:buNone/>
            </a:pPr>
            <a:endParaRPr lang="fr-FR" sz="1800" b="1" kern="0" dirty="0">
              <a:solidFill>
                <a:schemeClr val="accent6">
                  <a:lumMod val="75000"/>
                </a:schemeClr>
              </a:solidFill>
            </a:endParaRPr>
          </a:p>
          <a:p>
            <a:pPr marL="0" indent="0" algn="just">
              <a:buFontTx/>
              <a:buNone/>
            </a:pPr>
            <a:endParaRPr lang="fr-FR" sz="1800" kern="0" dirty="0">
              <a:solidFill>
                <a:schemeClr val="accent6">
                  <a:lumMod val="75000"/>
                </a:schemeClr>
              </a:solidFill>
            </a:endParaRPr>
          </a:p>
          <a:p>
            <a:pPr marL="0" indent="0" algn="just">
              <a:buFontTx/>
              <a:buNone/>
            </a:pPr>
            <a:r>
              <a:rPr lang="fr-FR" sz="1800" i="1" kern="0" dirty="0">
                <a:solidFill>
                  <a:schemeClr val="accent6">
                    <a:lumMod val="75000"/>
                  </a:schemeClr>
                </a:solidFill>
              </a:rPr>
              <a:t>Mais évoluant Fnac, Virgin, </a:t>
            </a:r>
            <a:r>
              <a:rPr lang="fr-FR" sz="1800" i="1" kern="0" dirty="0" err="1">
                <a:solidFill>
                  <a:schemeClr val="accent6">
                    <a:lumMod val="75000"/>
                  </a:schemeClr>
                </a:solidFill>
              </a:rPr>
              <a:t>Ticketmaster</a:t>
            </a:r>
            <a:r>
              <a:rPr lang="fr-FR" sz="1800" i="1" kern="0" dirty="0">
                <a:solidFill>
                  <a:schemeClr val="accent6">
                    <a:lumMod val="75000"/>
                  </a:schemeClr>
                </a:solidFill>
              </a:rPr>
              <a:t>, … via internet favorise la diversification des publics</a:t>
            </a:r>
          </a:p>
        </p:txBody>
      </p:sp>
      <p:pic>
        <p:nvPicPr>
          <p:cNvPr id="5" name="Image 4" descr="C:\Users\BLUEOFFICE\Desktop\2.jpg"/>
          <p:cNvPicPr/>
          <p:nvPr/>
        </p:nvPicPr>
        <p:blipFill rotWithShape="1">
          <a:blip r:embed="rId3">
            <a:extLst>
              <a:ext uri="{28A0092B-C50C-407E-A947-70E740481C1C}">
                <a14:useLocalDpi xmlns:a14="http://schemas.microsoft.com/office/drawing/2010/main" val="0"/>
              </a:ext>
            </a:extLst>
          </a:blip>
          <a:srcRect l="4858" t="7353" r="29150" b="27451"/>
          <a:stretch/>
        </p:blipFill>
        <p:spPr bwMode="auto">
          <a:xfrm>
            <a:off x="7123113" y="4221088"/>
            <a:ext cx="1552575" cy="1266825"/>
          </a:xfrm>
          <a:prstGeom prst="rect">
            <a:avLst/>
          </a:prstGeom>
          <a:noFill/>
          <a:ln>
            <a:solidFill>
              <a:srgbClr val="000099"/>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97589721"/>
      </p:ext>
    </p:extLst>
  </p:cSld>
  <p:clrMapOvr>
    <a:masterClrMapping/>
  </p:clrMapOvr>
  <p:transition spd="med">
    <p:randomBa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473</a:t>
            </a:fld>
            <a:endParaRPr lang="fr-FR" dirty="0"/>
          </a:p>
        </p:txBody>
      </p:sp>
      <p:pic>
        <p:nvPicPr>
          <p:cNvPr id="3"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4" name="Espace réservé du contenu 2"/>
          <p:cNvSpPr txBox="1">
            <a:spLocks/>
          </p:cNvSpPr>
          <p:nvPr/>
        </p:nvSpPr>
        <p:spPr>
          <a:xfrm>
            <a:off x="714274" y="404664"/>
            <a:ext cx="8229600" cy="569264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800" b="1" kern="0" dirty="0">
                <a:solidFill>
                  <a:schemeClr val="accent6">
                    <a:lumMod val="75000"/>
                  </a:schemeClr>
                </a:solidFill>
              </a:rPr>
              <a:t>Outre « la problématique de la réservation des tickets</a:t>
            </a:r>
          </a:p>
          <a:p>
            <a:pPr marL="0" indent="0" algn="ctr">
              <a:buFontTx/>
              <a:buNone/>
            </a:pPr>
            <a:r>
              <a:rPr lang="fr-FR" sz="1800" b="1" kern="0" dirty="0">
                <a:solidFill>
                  <a:schemeClr val="accent6">
                    <a:lumMod val="75000"/>
                  </a:schemeClr>
                </a:solidFill>
              </a:rPr>
              <a:t>La DISTRIBUTION du service culturel concerne également </a:t>
            </a:r>
          </a:p>
          <a:p>
            <a:pPr marL="0" indent="0" algn="ctr">
              <a:buFontTx/>
              <a:buNone/>
            </a:pPr>
            <a:r>
              <a:rPr lang="fr-FR" sz="1800" b="1" kern="0" dirty="0">
                <a:solidFill>
                  <a:schemeClr val="accent6">
                    <a:lumMod val="75000"/>
                  </a:schemeClr>
                </a:solidFill>
              </a:rPr>
              <a:t>LA GESTION DU LIEU CULTUREL</a:t>
            </a:r>
          </a:p>
          <a:p>
            <a:pPr marL="0" indent="0">
              <a:buFontTx/>
              <a:buNone/>
            </a:pPr>
            <a:endParaRPr lang="fr-FR" sz="1800" kern="0" dirty="0">
              <a:solidFill>
                <a:schemeClr val="accent6">
                  <a:lumMod val="75000"/>
                </a:schemeClr>
              </a:solidFill>
            </a:endParaRPr>
          </a:p>
        </p:txBody>
      </p:sp>
      <p:sp>
        <p:nvSpPr>
          <p:cNvPr id="5" name="Rectangle 4"/>
          <p:cNvSpPr/>
          <p:nvPr/>
        </p:nvSpPr>
        <p:spPr>
          <a:xfrm>
            <a:off x="323528" y="1735676"/>
            <a:ext cx="8496944" cy="4524315"/>
          </a:xfrm>
          <a:prstGeom prst="rect">
            <a:avLst/>
          </a:prstGeom>
        </p:spPr>
        <p:txBody>
          <a:bodyPr wrap="square">
            <a:spAutoFit/>
          </a:bodyPr>
          <a:lstStyle/>
          <a:p>
            <a:pPr algn="just"/>
            <a:r>
              <a:rPr lang="fr-FR" sz="1800" dirty="0">
                <a:solidFill>
                  <a:schemeClr val="accent2">
                    <a:lumMod val="50000"/>
                  </a:schemeClr>
                </a:solidFill>
                <a:latin typeface="AGaramond-Regular"/>
              </a:rPr>
              <a:t>• la gestion de la disponibilité temporelle du service : il s’agit d’adapter les horaires et les jours d’ouverture aux attentes et comportements du public.</a:t>
            </a:r>
          </a:p>
          <a:p>
            <a:pPr algn="just"/>
            <a:endParaRPr lang="fr-FR" sz="1800" dirty="0">
              <a:solidFill>
                <a:schemeClr val="accent2">
                  <a:lumMod val="50000"/>
                </a:schemeClr>
              </a:solidFill>
              <a:latin typeface="AGaramond-Regular"/>
            </a:endParaRPr>
          </a:p>
          <a:p>
            <a:pPr algn="just"/>
            <a:r>
              <a:rPr lang="fr-FR" sz="1800" dirty="0">
                <a:solidFill>
                  <a:schemeClr val="accent2">
                    <a:lumMod val="50000"/>
                  </a:schemeClr>
                </a:solidFill>
                <a:latin typeface="AGaramond-Regular"/>
              </a:rPr>
              <a:t>• la gestion de la disponibilité physique : l’organisation culturelle </a:t>
            </a:r>
            <a:r>
              <a:rPr lang="fr-FR" sz="1800" dirty="0" err="1">
                <a:solidFill>
                  <a:schemeClr val="accent2">
                    <a:lumMod val="50000"/>
                  </a:schemeClr>
                </a:solidFill>
                <a:latin typeface="AGaramond-Regular"/>
              </a:rPr>
              <a:t>doit-elle</a:t>
            </a:r>
            <a:r>
              <a:rPr lang="fr-FR" sz="1800" dirty="0">
                <a:solidFill>
                  <a:schemeClr val="accent2">
                    <a:lumMod val="50000"/>
                  </a:schemeClr>
                </a:solidFill>
                <a:latin typeface="AGaramond-Regular"/>
              </a:rPr>
              <a:t> délocaliser</a:t>
            </a:r>
          </a:p>
          <a:p>
            <a:pPr algn="just"/>
            <a:r>
              <a:rPr lang="fr-FR" sz="1800" dirty="0">
                <a:solidFill>
                  <a:schemeClr val="accent2">
                    <a:lumMod val="50000"/>
                  </a:schemeClr>
                </a:solidFill>
                <a:latin typeface="AGaramond-Regular"/>
              </a:rPr>
              <a:t>l’expérience culturelle pour toucher un autre public ou un public plus large (tournée des spectacles, expositions « hors les murs »…) ?</a:t>
            </a:r>
          </a:p>
          <a:p>
            <a:pPr algn="just"/>
            <a:endParaRPr lang="fr-FR" sz="1800" dirty="0">
              <a:solidFill>
                <a:schemeClr val="accent2">
                  <a:lumMod val="50000"/>
                </a:schemeClr>
              </a:solidFill>
              <a:latin typeface="AGaramond-Regular"/>
            </a:endParaRPr>
          </a:p>
          <a:p>
            <a:pPr algn="just"/>
            <a:r>
              <a:rPr lang="fr-FR" sz="1800" dirty="0">
                <a:solidFill>
                  <a:schemeClr val="accent2">
                    <a:lumMod val="50000"/>
                  </a:schemeClr>
                </a:solidFill>
                <a:latin typeface="AGaramond-Regular"/>
              </a:rPr>
              <a:t>• la gestion du personnel en contact, lequel participe au premier chef à la « livraison » de l’expérience culturelle et doit à ce titre être formé à la relation avec le public (qu’elle soit pédagogique, pratique, ludique) </a:t>
            </a:r>
          </a:p>
          <a:p>
            <a:pPr algn="just"/>
            <a:endParaRPr lang="fr-FR" sz="1800" dirty="0">
              <a:solidFill>
                <a:schemeClr val="accent2">
                  <a:lumMod val="50000"/>
                </a:schemeClr>
              </a:solidFill>
              <a:latin typeface="AGaramond-Regular"/>
            </a:endParaRPr>
          </a:p>
          <a:p>
            <a:pPr algn="just"/>
            <a:r>
              <a:rPr lang="fr-FR" sz="1800" dirty="0">
                <a:solidFill>
                  <a:schemeClr val="accent2">
                    <a:lumMod val="50000"/>
                  </a:schemeClr>
                </a:solidFill>
              </a:rPr>
              <a:t>• la gestion de l’environnement de service : l’expérience culturelle se déroule dans un cadre, un environnement physique qu’il convient d’adapter au positionnement général de l’organisation et de son projet artistique ainsi qu’aux caractéristiques des publics accueillis : design intérieur, couleur, musique, odeur, température de l’air, etc.</a:t>
            </a:r>
          </a:p>
        </p:txBody>
      </p:sp>
    </p:spTree>
    <p:extLst>
      <p:ext uri="{BB962C8B-B14F-4D97-AF65-F5344CB8AC3E}">
        <p14:creationId xmlns:p14="http://schemas.microsoft.com/office/powerpoint/2010/main" val="826345557"/>
      </p:ext>
    </p:extLst>
  </p:cSld>
  <p:clrMapOvr>
    <a:masterClrMapping/>
  </p:clrMapOvr>
  <p:transition spd="med">
    <p:randomBa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474</a:t>
            </a:fld>
            <a:endParaRPr lang="fr-FR" dirty="0"/>
          </a:p>
        </p:txBody>
      </p:sp>
      <p:graphicFrame>
        <p:nvGraphicFramePr>
          <p:cNvPr id="3" name="Objet 2"/>
          <p:cNvGraphicFramePr>
            <a:graphicFrameLocks noChangeAspect="1"/>
          </p:cNvGraphicFramePr>
          <p:nvPr>
            <p:extLst>
              <p:ext uri="{D42A27DB-BD31-4B8C-83A1-F6EECF244321}">
                <p14:modId xmlns:p14="http://schemas.microsoft.com/office/powerpoint/2010/main" val="2965941592"/>
              </p:ext>
            </p:extLst>
          </p:nvPr>
        </p:nvGraphicFramePr>
        <p:xfrm>
          <a:off x="2195736" y="2852936"/>
          <a:ext cx="4967288" cy="685800"/>
        </p:xfrm>
        <a:graphic>
          <a:graphicData uri="http://schemas.openxmlformats.org/presentationml/2006/ole">
            <mc:AlternateContent xmlns:mc="http://schemas.openxmlformats.org/markup-compatibility/2006">
              <mc:Choice xmlns:v="urn:schemas-microsoft-com:vml" Requires="v">
                <p:oleObj spid="_x0000_s570511" name="Objet d’environnement du Gestionnaire de liaisons" showAsIcon="1" r:id="rId3" imgW="4966920" imgH="685800" progId="Package">
                  <p:embed/>
                </p:oleObj>
              </mc:Choice>
              <mc:Fallback>
                <p:oleObj name="Objet d’environnement du Gestionnaire de liaisons" showAsIcon="1" r:id="rId3" imgW="4966920" imgH="685800" progId="Package">
                  <p:embed/>
                  <p:pic>
                    <p:nvPicPr>
                      <p:cNvPr id="0" name=""/>
                      <p:cNvPicPr/>
                      <p:nvPr/>
                    </p:nvPicPr>
                    <p:blipFill>
                      <a:blip r:embed="rId4"/>
                      <a:stretch>
                        <a:fillRect/>
                      </a:stretch>
                    </p:blipFill>
                    <p:spPr>
                      <a:xfrm>
                        <a:off x="2195736" y="2852936"/>
                        <a:ext cx="4967288" cy="685800"/>
                      </a:xfrm>
                      <a:prstGeom prst="rect">
                        <a:avLst/>
                      </a:prstGeom>
                    </p:spPr>
                  </p:pic>
                </p:oleObj>
              </mc:Fallback>
            </mc:AlternateContent>
          </a:graphicData>
        </a:graphic>
      </p:graphicFrame>
    </p:spTree>
    <p:extLst>
      <p:ext uri="{BB962C8B-B14F-4D97-AF65-F5344CB8AC3E}">
        <p14:creationId xmlns:p14="http://schemas.microsoft.com/office/powerpoint/2010/main" val="2960078204"/>
      </p:ext>
    </p:extLst>
  </p:cSld>
  <p:clrMapOvr>
    <a:masterClrMapping/>
  </p:clrMapOvr>
  <p:transition spd="med">
    <p:randomBar/>
  </p:transition>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04448" y="6597352"/>
            <a:ext cx="539552" cy="287636"/>
          </a:xfrm>
        </p:spPr>
        <p:txBody>
          <a:bodyPr/>
          <a:lstStyle/>
          <a:p>
            <a:fld id="{86D498ED-2908-44BE-B618-E43345100922}" type="slidenum">
              <a:rPr lang="fr-FR"/>
              <a:pPr/>
              <a:t>475</a:t>
            </a:fld>
            <a:endParaRPr lang="fr-FR" dirty="0"/>
          </a:p>
        </p:txBody>
      </p:sp>
      <p:sp>
        <p:nvSpPr>
          <p:cNvPr id="46088" name="Text Box 8"/>
          <p:cNvSpPr txBox="1">
            <a:spLocks noChangeArrowheads="1"/>
          </p:cNvSpPr>
          <p:nvPr/>
        </p:nvSpPr>
        <p:spPr bwMode="auto">
          <a:xfrm>
            <a:off x="1475656" y="1238938"/>
            <a:ext cx="4176712"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pic>
        <p:nvPicPr>
          <p:cNvPr id="46095" name="Picture 15" descr="POLASN_974680_2_px_501__w_presseocean_"/>
          <p:cNvPicPr>
            <a:picLocks noChangeAspect="1" noChangeArrowheads="1"/>
          </p:cNvPicPr>
          <p:nvPr/>
        </p:nvPicPr>
        <p:blipFill>
          <a:blip r:embed="rId3" cstate="print"/>
          <a:srcRect/>
          <a:stretch>
            <a:fillRect/>
          </a:stretch>
        </p:blipFill>
        <p:spPr bwMode="auto">
          <a:xfrm>
            <a:off x="142142" y="1917185"/>
            <a:ext cx="2962275" cy="2578100"/>
          </a:xfrm>
          <a:prstGeom prst="rect">
            <a:avLst/>
          </a:prstGeom>
          <a:noFill/>
          <a:ln>
            <a:solidFill>
              <a:srgbClr val="3333CC"/>
            </a:solidFill>
          </a:ln>
        </p:spPr>
      </p:pic>
      <p:pic>
        <p:nvPicPr>
          <p:cNvPr id="46097" name="Picture 17" descr="lu 2007"/>
          <p:cNvPicPr>
            <a:picLocks noGrp="1" noChangeAspect="1" noChangeArrowheads="1"/>
          </p:cNvPicPr>
          <p:nvPr>
            <p:ph idx="4294967295"/>
          </p:nvPr>
        </p:nvPicPr>
        <p:blipFill>
          <a:blip r:embed="rId4" cstate="print"/>
          <a:srcRect/>
          <a:stretch>
            <a:fillRect/>
          </a:stretch>
        </p:blipFill>
        <p:spPr>
          <a:xfrm>
            <a:off x="6300788" y="1628775"/>
            <a:ext cx="2657475" cy="1993900"/>
          </a:xfrm>
          <a:prstGeom prst="rect">
            <a:avLst/>
          </a:prstGeom>
          <a:noFill/>
          <a:ln>
            <a:solidFill>
              <a:srgbClr val="3333CC"/>
            </a:solidFill>
          </a:ln>
        </p:spPr>
      </p:pic>
      <p:pic>
        <p:nvPicPr>
          <p:cNvPr id="46099" name="Picture 19" descr="lu2 2007"/>
          <p:cNvPicPr>
            <a:picLocks noChangeAspect="1" noChangeArrowheads="1"/>
          </p:cNvPicPr>
          <p:nvPr/>
        </p:nvPicPr>
        <p:blipFill>
          <a:blip r:embed="rId5" cstate="print"/>
          <a:srcRect/>
          <a:stretch>
            <a:fillRect/>
          </a:stretch>
        </p:blipFill>
        <p:spPr bwMode="auto">
          <a:xfrm>
            <a:off x="6300788" y="3860800"/>
            <a:ext cx="2663825" cy="1998663"/>
          </a:xfrm>
          <a:prstGeom prst="rect">
            <a:avLst/>
          </a:prstGeom>
          <a:noFill/>
          <a:ln>
            <a:solidFill>
              <a:srgbClr val="3333CC"/>
            </a:solidFill>
          </a:ln>
        </p:spPr>
      </p:pic>
      <p:pic>
        <p:nvPicPr>
          <p:cNvPr id="46101" name="Picture 21" descr="Lu_Biscuit_P1030164_300x300"/>
          <p:cNvPicPr>
            <a:picLocks noChangeAspect="1" noChangeArrowheads="1"/>
          </p:cNvPicPr>
          <p:nvPr/>
        </p:nvPicPr>
        <p:blipFill>
          <a:blip r:embed="rId6" cstate="print"/>
          <a:srcRect/>
          <a:stretch>
            <a:fillRect/>
          </a:stretch>
        </p:blipFill>
        <p:spPr bwMode="auto">
          <a:xfrm>
            <a:off x="3203575" y="1916113"/>
            <a:ext cx="2944813" cy="3744912"/>
          </a:xfrm>
          <a:prstGeom prst="rect">
            <a:avLst/>
          </a:prstGeom>
          <a:noFill/>
          <a:ln>
            <a:solidFill>
              <a:srgbClr val="3333CC"/>
            </a:solidFill>
          </a:ln>
        </p:spPr>
      </p:pic>
      <p:sp>
        <p:nvSpPr>
          <p:cNvPr id="10" name="Rectangle 10"/>
          <p:cNvSpPr txBox="1">
            <a:spLocks noChangeArrowheads="1"/>
          </p:cNvSpPr>
          <p:nvPr/>
        </p:nvSpPr>
        <p:spPr>
          <a:xfrm>
            <a:off x="2195736" y="332654"/>
            <a:ext cx="496855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45794" name="Picture 2" descr="C:\Users\BLUEOFFICE\Desktop\5.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539" y="4643841"/>
            <a:ext cx="1665480" cy="166548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8082" name="Picture 2" descr="C:\Users\BLUEOFFICE\Desktop\index.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04083" y="4643841"/>
            <a:ext cx="1319857" cy="16998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251520" y="548680"/>
            <a:ext cx="8229600" cy="1796020"/>
          </a:xfrm>
          <a:prstGeom prst="rect">
            <a:avLst/>
          </a:prstGeom>
        </p:spPr>
        <p:txBody>
          <a:bodyPr/>
          <a:lstStyle/>
          <a:p>
            <a:br>
              <a:rPr lang="fr-FR" sz="1200" b="1" dirty="0">
                <a:solidFill>
                  <a:schemeClr val="accent6">
                    <a:lumMod val="75000"/>
                  </a:schemeClr>
                </a:solidFill>
              </a:rPr>
            </a:br>
            <a:br>
              <a:rPr lang="fr-FR" sz="2800" b="1" dirty="0">
                <a:solidFill>
                  <a:schemeClr val="accent6">
                    <a:lumMod val="75000"/>
                  </a:schemeClr>
                </a:solidFill>
              </a:rPr>
            </a:br>
            <a:endParaRPr lang="fr-FR" sz="2800" b="1" dirty="0">
              <a:solidFill>
                <a:schemeClr val="accent6">
                  <a:lumMod val="75000"/>
                </a:schemeClr>
              </a:solidFill>
            </a:endParaRPr>
          </a:p>
        </p:txBody>
      </p:sp>
      <p:sp>
        <p:nvSpPr>
          <p:cNvPr id="3" name="Espace réservé du contenu 2"/>
          <p:cNvSpPr>
            <a:spLocks noGrp="1"/>
          </p:cNvSpPr>
          <p:nvPr>
            <p:ph idx="4294967295"/>
          </p:nvPr>
        </p:nvSpPr>
        <p:spPr>
          <a:xfrm>
            <a:off x="374848" y="1772816"/>
            <a:ext cx="8229600" cy="3660651"/>
          </a:xfrm>
          <a:prstGeom prst="rect">
            <a:avLst/>
          </a:prstGeom>
        </p:spPr>
        <p:txBody>
          <a:bodyPr/>
          <a:lstStyle/>
          <a:p>
            <a:pPr marL="0" indent="0" algn="ctr">
              <a:buNone/>
            </a:pPr>
            <a:r>
              <a:rPr lang="fr-FR" sz="1800" dirty="0">
                <a:solidFill>
                  <a:schemeClr val="accent6">
                    <a:lumMod val="75000"/>
                  </a:schemeClr>
                </a:solidFill>
              </a:rPr>
              <a:t>(Notons)</a:t>
            </a:r>
          </a:p>
          <a:p>
            <a:pPr marL="0" indent="0" algn="ctr">
              <a:buNone/>
            </a:pPr>
            <a:r>
              <a:rPr lang="fr-FR" sz="2800" dirty="0">
                <a:solidFill>
                  <a:schemeClr val="accent6">
                    <a:lumMod val="75000"/>
                  </a:schemeClr>
                </a:solidFill>
              </a:rPr>
              <a:t>Les 3 derniers P sont souvent négligés</a:t>
            </a:r>
          </a:p>
          <a:p>
            <a:pPr marL="0" indent="0">
              <a:buNone/>
            </a:pPr>
            <a:endParaRPr lang="fr-FR" sz="1800" dirty="0">
              <a:solidFill>
                <a:schemeClr val="accent6">
                  <a:lumMod val="75000"/>
                </a:schemeClr>
              </a:solidFill>
            </a:endParaRPr>
          </a:p>
          <a:p>
            <a:pPr marL="0" indent="0">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 mais </a:t>
            </a:r>
          </a:p>
          <a:p>
            <a:pPr marL="0" indent="0" algn="just">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les nouvelles technologies de l’information et de la communication entraînent pourtant des attentes plus élevées du consommateur sur la qualité des services culturels qui doivent être plus personnalisés et plus rapides.</a:t>
            </a:r>
          </a:p>
          <a:p>
            <a:pPr marL="0" indent="0" algn="just">
              <a:buNone/>
            </a:pPr>
            <a:endParaRPr lang="fr-FR" sz="1800" dirty="0">
              <a:solidFill>
                <a:schemeClr val="accent6">
                  <a:lumMod val="75000"/>
                </a:schemeClr>
              </a:solidFill>
            </a:endParaRPr>
          </a:p>
        </p:txBody>
      </p:sp>
      <p:sp>
        <p:nvSpPr>
          <p:cNvPr id="4" name="Espace réservé du numéro de diapositive 3"/>
          <p:cNvSpPr>
            <a:spLocks noGrp="1"/>
          </p:cNvSpPr>
          <p:nvPr>
            <p:ph type="sldNum" sz="quarter" idx="4"/>
          </p:nvPr>
        </p:nvSpPr>
        <p:spPr>
          <a:xfrm>
            <a:off x="8604448" y="6597352"/>
            <a:ext cx="539552" cy="287636"/>
          </a:xfrm>
        </p:spPr>
        <p:txBody>
          <a:bodyPr/>
          <a:lstStyle/>
          <a:p>
            <a:fld id="{16845A3B-48C8-4B76-9E0D-88DEE92B768A}" type="slidenum">
              <a:rPr lang="fr-FR" smtClean="0"/>
              <a:pPr/>
              <a:t>476</a:t>
            </a:fld>
            <a:endParaRPr lang="fr-FR" dirty="0"/>
          </a:p>
        </p:txBody>
      </p:sp>
    </p:spTree>
    <p:extLst>
      <p:ext uri="{BB962C8B-B14F-4D97-AF65-F5344CB8AC3E}">
        <p14:creationId xmlns:p14="http://schemas.microsoft.com/office/powerpoint/2010/main" val="3729980380"/>
      </p:ext>
    </p:extLst>
  </p:cSld>
  <p:clrMapOvr>
    <a:masterClrMapping/>
  </p:clrMapOvr>
  <p:transition spd="med">
    <p:randomBar/>
  </p:transition>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251520" y="548680"/>
            <a:ext cx="8229600" cy="1796020"/>
          </a:xfrm>
          <a:prstGeom prst="rect">
            <a:avLst/>
          </a:prstGeom>
        </p:spPr>
        <p:txBody>
          <a:bodyPr/>
          <a:lstStyle/>
          <a:p>
            <a:br>
              <a:rPr lang="fr-FR" sz="1200" b="1" dirty="0">
                <a:solidFill>
                  <a:schemeClr val="accent6">
                    <a:lumMod val="75000"/>
                  </a:schemeClr>
                </a:solidFill>
              </a:rPr>
            </a:br>
            <a:br>
              <a:rPr lang="fr-FR" sz="2800" b="1" dirty="0">
                <a:solidFill>
                  <a:schemeClr val="accent6">
                    <a:lumMod val="75000"/>
                  </a:schemeClr>
                </a:solidFill>
              </a:rPr>
            </a:br>
            <a:endParaRPr lang="fr-FR" sz="2800" b="1" dirty="0">
              <a:solidFill>
                <a:schemeClr val="accent6">
                  <a:lumMod val="75000"/>
                </a:schemeClr>
              </a:solidFill>
            </a:endParaRPr>
          </a:p>
        </p:txBody>
      </p:sp>
      <p:sp>
        <p:nvSpPr>
          <p:cNvPr id="3" name="Espace réservé du contenu 2"/>
          <p:cNvSpPr>
            <a:spLocks noGrp="1"/>
          </p:cNvSpPr>
          <p:nvPr>
            <p:ph idx="4294967295"/>
          </p:nvPr>
        </p:nvSpPr>
        <p:spPr>
          <a:xfrm>
            <a:off x="397838" y="1113656"/>
            <a:ext cx="8229600" cy="4536504"/>
          </a:xfrm>
          <a:prstGeom prst="rect">
            <a:avLst/>
          </a:prstGeom>
        </p:spPr>
        <p:txBody>
          <a:bodyPr/>
          <a:lstStyle/>
          <a:p>
            <a:pPr marL="0" indent="0" algn="ctr">
              <a:buNone/>
            </a:pPr>
            <a:r>
              <a:rPr lang="fr-FR" sz="1800" dirty="0">
                <a:solidFill>
                  <a:schemeClr val="accent6">
                    <a:lumMod val="75000"/>
                  </a:schemeClr>
                </a:solidFill>
              </a:rPr>
              <a:t>(Notons)</a:t>
            </a:r>
          </a:p>
          <a:p>
            <a:pPr marL="0" indent="0" algn="ctr">
              <a:buNone/>
            </a:pPr>
            <a:r>
              <a:rPr lang="fr-FR" sz="2800" dirty="0">
                <a:solidFill>
                  <a:schemeClr val="accent6">
                    <a:lumMod val="75000"/>
                  </a:schemeClr>
                </a:solidFill>
              </a:rPr>
              <a:t>Les 3 derniers P sont souvent négligés</a:t>
            </a:r>
          </a:p>
          <a:p>
            <a:pPr marL="0" indent="0">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 mais </a:t>
            </a:r>
          </a:p>
          <a:p>
            <a:pPr marL="0" indent="0" algn="just">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Il est possible de mobiliser la notion de marque pour analyser les produits culturels.</a:t>
            </a:r>
          </a:p>
          <a:p>
            <a:pPr marL="0" indent="0" algn="just">
              <a:buNone/>
            </a:pPr>
            <a:endParaRPr lang="fr-FR" sz="1800" dirty="0">
              <a:solidFill>
                <a:schemeClr val="accent6">
                  <a:lumMod val="75000"/>
                </a:schemeClr>
              </a:solidFill>
            </a:endParaRPr>
          </a:p>
          <a:p>
            <a:pPr marL="0" indent="0" algn="just">
              <a:buNone/>
            </a:pPr>
            <a:r>
              <a:rPr lang="fr-FR" sz="1800" dirty="0">
                <a:solidFill>
                  <a:schemeClr val="accent6">
                    <a:lumMod val="75000"/>
                  </a:schemeClr>
                </a:solidFill>
              </a:rPr>
              <a:t>Un terme-un signe-un symbole-un logo-ou un ensemble d’élément pour identifier le produit…</a:t>
            </a:r>
          </a:p>
          <a:p>
            <a:pPr marL="0" indent="0" algn="just">
              <a:buNone/>
            </a:pPr>
            <a:endParaRPr lang="fr-FR" sz="1800" dirty="0">
              <a:solidFill>
                <a:schemeClr val="accent6">
                  <a:lumMod val="75000"/>
                </a:schemeClr>
              </a:solidFill>
            </a:endParaRPr>
          </a:p>
          <a:p>
            <a:pPr marL="0" indent="0" algn="ctr">
              <a:buNone/>
            </a:pPr>
            <a:r>
              <a:rPr lang="fr-FR" sz="1800" dirty="0">
                <a:solidFill>
                  <a:schemeClr val="accent6">
                    <a:lumMod val="75000"/>
                  </a:schemeClr>
                </a:solidFill>
              </a:rPr>
              <a:t>MARKETING CULTUREL</a:t>
            </a:r>
          </a:p>
          <a:p>
            <a:pPr marL="0" indent="0" algn="just">
              <a:buNone/>
            </a:pPr>
            <a:endParaRPr lang="fr-FR" sz="1800" dirty="0">
              <a:solidFill>
                <a:schemeClr val="accent6">
                  <a:lumMod val="75000"/>
                </a:schemeClr>
              </a:solidFill>
            </a:endParaRPr>
          </a:p>
        </p:txBody>
      </p:sp>
      <p:sp>
        <p:nvSpPr>
          <p:cNvPr id="4" name="Espace réservé du numéro de diapositive 3"/>
          <p:cNvSpPr>
            <a:spLocks noGrp="1"/>
          </p:cNvSpPr>
          <p:nvPr>
            <p:ph type="sldNum" sz="quarter" idx="4"/>
          </p:nvPr>
        </p:nvSpPr>
        <p:spPr>
          <a:xfrm>
            <a:off x="8604448" y="6597352"/>
            <a:ext cx="539552" cy="287636"/>
          </a:xfrm>
        </p:spPr>
        <p:txBody>
          <a:bodyPr/>
          <a:lstStyle/>
          <a:p>
            <a:fld id="{16845A3B-48C8-4B76-9E0D-88DEE92B768A}" type="slidenum">
              <a:rPr lang="fr-FR" smtClean="0"/>
              <a:pPr/>
              <a:t>477</a:t>
            </a:fld>
            <a:endParaRPr lang="fr-FR" dirty="0"/>
          </a:p>
        </p:txBody>
      </p:sp>
      <p:pic>
        <p:nvPicPr>
          <p:cNvPr id="7"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695" y="4613665"/>
            <a:ext cx="2257425" cy="2019300"/>
          </a:xfrm>
          <a:prstGeom prst="rect">
            <a:avLst/>
          </a:prstGeom>
        </p:spPr>
      </p:pic>
    </p:spTree>
    <p:extLst>
      <p:ext uri="{BB962C8B-B14F-4D97-AF65-F5344CB8AC3E}">
        <p14:creationId xmlns:p14="http://schemas.microsoft.com/office/powerpoint/2010/main" val="4274351554"/>
      </p:ext>
    </p:extLst>
  </p:cSld>
  <p:clrMapOvr>
    <a:masterClrMapping/>
  </p:clrMapOvr>
  <p:transition spd="med">
    <p:randomBar/>
  </p:transition>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478</a:t>
            </a:fld>
            <a:endParaRPr lang="fr-FR" dirty="0"/>
          </a:p>
        </p:txBody>
      </p:sp>
      <p:sp>
        <p:nvSpPr>
          <p:cNvPr id="3" name="Espace réservé du contenu 2"/>
          <p:cNvSpPr txBox="1">
            <a:spLocks/>
          </p:cNvSpPr>
          <p:nvPr/>
        </p:nvSpPr>
        <p:spPr>
          <a:xfrm>
            <a:off x="287524" y="1412776"/>
            <a:ext cx="8568952" cy="51125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fr-FR" sz="1800" dirty="0">
                <a:solidFill>
                  <a:schemeClr val="accent6">
                    <a:lumMod val="75000"/>
                  </a:schemeClr>
                </a:solidFill>
              </a:rPr>
              <a:t>Le 21 octobre 2015 (date fictive à laquelle le héros du film, Marty McFly, arrive dans ce qui est pour lui le futur et qui est maintenant pour nous le passé), </a:t>
            </a:r>
            <a:r>
              <a:rPr lang="fr-FR" sz="1800" b="1" dirty="0">
                <a:solidFill>
                  <a:schemeClr val="accent6">
                    <a:lumMod val="75000"/>
                  </a:schemeClr>
                </a:solidFill>
              </a:rPr>
              <a:t>Nike </a:t>
            </a:r>
            <a:r>
              <a:rPr lang="fr-FR" sz="1800" dirty="0">
                <a:solidFill>
                  <a:schemeClr val="accent6">
                    <a:lumMod val="75000"/>
                  </a:schemeClr>
                </a:solidFill>
              </a:rPr>
              <a:t>profite de l’occasion pour </a:t>
            </a:r>
            <a:r>
              <a:rPr lang="fr-FR" sz="1800" b="1" dirty="0">
                <a:solidFill>
                  <a:schemeClr val="accent6">
                    <a:lumMod val="75000"/>
                  </a:schemeClr>
                </a:solidFill>
              </a:rPr>
              <a:t>faire parler une nouvelle fois de sa marque </a:t>
            </a:r>
            <a:r>
              <a:rPr lang="fr-FR" sz="1800" dirty="0">
                <a:solidFill>
                  <a:schemeClr val="accent6">
                    <a:lumMod val="75000"/>
                  </a:schemeClr>
                </a:solidFill>
              </a:rPr>
              <a:t>en dévoilant les fameuses chaussures à laçages automatiques, présentées par Michael J. Fox en personne...</a:t>
            </a:r>
          </a:p>
          <a:p>
            <a:pPr marL="0" indent="0">
              <a:buNone/>
            </a:pPr>
            <a:endParaRPr lang="fr-FR" sz="2000" i="1" dirty="0"/>
          </a:p>
          <a:p>
            <a:pPr marL="0" indent="0">
              <a:buNone/>
            </a:pPr>
            <a:endParaRPr lang="fr-FR" sz="2000" dirty="0"/>
          </a:p>
          <a:p>
            <a:pPr marL="0" indent="0">
              <a:buNone/>
            </a:pPr>
            <a:endParaRPr lang="fr-FR" sz="2000" dirty="0"/>
          </a:p>
          <a:p>
            <a:pPr marL="0" indent="0" algn="just">
              <a:buNone/>
            </a:pPr>
            <a:endParaRPr lang="fr-FR" sz="2000" dirty="0"/>
          </a:p>
          <a:p>
            <a:pPr marL="0" indent="0" algn="just">
              <a:buNone/>
            </a:pPr>
            <a:endParaRPr lang="fr-FR" sz="2000" b="1" dirty="0"/>
          </a:p>
          <a:p>
            <a:pPr marL="0" indent="0" algn="just">
              <a:buNone/>
            </a:pPr>
            <a:endParaRPr lang="fr-FR" sz="2000" b="1" dirty="0"/>
          </a:p>
          <a:p>
            <a:pPr marL="0" indent="0" algn="just">
              <a:buNone/>
            </a:pPr>
            <a:endParaRPr lang="fr-FR" sz="2000" b="1" dirty="0"/>
          </a:p>
        </p:txBody>
      </p:sp>
      <p:pic>
        <p:nvPicPr>
          <p:cNvPr id="4" name="Image 3"/>
          <p:cNvPicPr>
            <a:picLocks noChangeAspect="1"/>
          </p:cNvPicPr>
          <p:nvPr/>
        </p:nvPicPr>
        <p:blipFill>
          <a:blip r:embed="rId2"/>
          <a:stretch>
            <a:fillRect/>
          </a:stretch>
        </p:blipFill>
        <p:spPr>
          <a:xfrm>
            <a:off x="323528" y="3424436"/>
            <a:ext cx="3609975" cy="1695450"/>
          </a:xfrm>
          <a:prstGeom prst="rect">
            <a:avLst/>
          </a:prstGeom>
          <a:ln>
            <a:solidFill>
              <a:srgbClr val="3333CC"/>
            </a:solidFill>
          </a:ln>
        </p:spPr>
      </p:pic>
      <p:pic>
        <p:nvPicPr>
          <p:cNvPr id="5" name="Image 4"/>
          <p:cNvPicPr>
            <a:picLocks noChangeAspect="1"/>
          </p:cNvPicPr>
          <p:nvPr/>
        </p:nvPicPr>
        <p:blipFill>
          <a:blip r:embed="rId3"/>
          <a:stretch>
            <a:fillRect/>
          </a:stretch>
        </p:blipFill>
        <p:spPr>
          <a:xfrm>
            <a:off x="4427983" y="2924944"/>
            <a:ext cx="4084901" cy="3312368"/>
          </a:xfrm>
          <a:prstGeom prst="rect">
            <a:avLst/>
          </a:prstGeom>
          <a:ln>
            <a:solidFill>
              <a:srgbClr val="3333CC"/>
            </a:solidFill>
          </a:ln>
        </p:spPr>
      </p:pic>
      <p:sp>
        <p:nvSpPr>
          <p:cNvPr id="6" name="Rectangle 10"/>
          <p:cNvSpPr txBox="1">
            <a:spLocks noChangeArrowheads="1"/>
          </p:cNvSpPr>
          <p:nvPr/>
        </p:nvSpPr>
        <p:spPr>
          <a:xfrm>
            <a:off x="2128516" y="476672"/>
            <a:ext cx="434191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3622357535"/>
      </p:ext>
    </p:extLst>
  </p:cSld>
  <p:clrMapOvr>
    <a:masterClrMapping/>
  </p:clrMapOvr>
  <p:transition spd="med">
    <p:randomBar/>
  </p:transition>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479</a:t>
            </a:fld>
            <a:endParaRPr lang="fr-FR" dirty="0"/>
          </a:p>
        </p:txBody>
      </p:sp>
      <p:pic>
        <p:nvPicPr>
          <p:cNvPr id="546818" name="Picture 2" descr="C:\Users\BLUEOFFICE\Desktop\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1772816"/>
            <a:ext cx="4634660" cy="2952328"/>
          </a:xfrm>
          <a:prstGeom prst="rect">
            <a:avLst/>
          </a:prstGeom>
          <a:solidFill>
            <a:schemeClr val="accent2"/>
          </a:solidFill>
          <a:ln>
            <a:solidFill>
              <a:srgbClr val="3333CC"/>
            </a:solidFill>
          </a:ln>
        </p:spPr>
      </p:pic>
    </p:spTree>
    <p:extLst>
      <p:ext uri="{BB962C8B-B14F-4D97-AF65-F5344CB8AC3E}">
        <p14:creationId xmlns:p14="http://schemas.microsoft.com/office/powerpoint/2010/main" val="1549981449"/>
      </p:ext>
    </p:extLst>
  </p:cSld>
  <p:clrMapOvr>
    <a:masterClrMapping/>
  </p:clrMapOvr>
  <p:transition spd="med">
    <p:randomBar/>
  </p:transition>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04448" y="6597352"/>
            <a:ext cx="539552" cy="287636"/>
          </a:xfrm>
        </p:spPr>
        <p:txBody>
          <a:bodyPr/>
          <a:lstStyle/>
          <a:p>
            <a:fld id="{16845A3B-48C8-4B76-9E0D-88DEE92B768A}" type="slidenum">
              <a:rPr lang="fr-FR" smtClean="0"/>
              <a:pPr/>
              <a:t>480</a:t>
            </a:fld>
            <a:endParaRPr lang="fr-FR" dirty="0"/>
          </a:p>
        </p:txBody>
      </p:sp>
      <p:pic>
        <p:nvPicPr>
          <p:cNvPr id="527362" name="Picture 2" descr="C:\Users\BLEUEPRO\Documents\SH-C\Réunion SEAHORSE\Réunion Juin SH\doc 10 Vêtements &amp; Accessoires\Google Chrome080.png"/>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068121" y="2060848"/>
            <a:ext cx="4820323" cy="419158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7" name="Text Box 8"/>
          <p:cNvSpPr txBox="1">
            <a:spLocks noChangeArrowheads="1"/>
          </p:cNvSpPr>
          <p:nvPr/>
        </p:nvSpPr>
        <p:spPr bwMode="auto">
          <a:xfrm>
            <a:off x="2267744" y="1340768"/>
            <a:ext cx="4176712"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8" name="Rectangle 10"/>
          <p:cNvSpPr txBox="1">
            <a:spLocks noChangeArrowheads="1"/>
          </p:cNvSpPr>
          <p:nvPr/>
        </p:nvSpPr>
        <p:spPr>
          <a:xfrm>
            <a:off x="2123729" y="332653"/>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2356019288"/>
      </p:ext>
    </p:extLst>
  </p:cSld>
  <p:clrMapOvr>
    <a:masterClrMapping/>
  </p:clrMapOvr>
  <p:transition spd="med">
    <p:randomBar/>
  </p:transition>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481</a:t>
            </a:fld>
            <a:endParaRPr lang="fr-FR"/>
          </a:p>
        </p:txBody>
      </p:sp>
      <p:graphicFrame>
        <p:nvGraphicFramePr>
          <p:cNvPr id="7" name="Objet 6"/>
          <p:cNvGraphicFramePr>
            <a:graphicFrameLocks noChangeAspect="1"/>
          </p:cNvGraphicFramePr>
          <p:nvPr>
            <p:extLst>
              <p:ext uri="{D42A27DB-BD31-4B8C-83A1-F6EECF244321}">
                <p14:modId xmlns:p14="http://schemas.microsoft.com/office/powerpoint/2010/main" val="3037650794"/>
              </p:ext>
            </p:extLst>
          </p:nvPr>
        </p:nvGraphicFramePr>
        <p:xfrm>
          <a:off x="1130300" y="3086100"/>
          <a:ext cx="6884988" cy="685800"/>
        </p:xfrm>
        <a:graphic>
          <a:graphicData uri="http://schemas.openxmlformats.org/presentationml/2006/ole">
            <mc:AlternateContent xmlns:mc="http://schemas.openxmlformats.org/markup-compatibility/2006">
              <mc:Choice xmlns:v="urn:schemas-microsoft-com:vml" Requires="v">
                <p:oleObj spid="_x0000_s529964" name="Objet d’environnement du Gestionnaire de liaisons" showAsIcon="1" r:id="rId3" imgW="6885000" imgH="685800" progId="Package">
                  <p:embed/>
                </p:oleObj>
              </mc:Choice>
              <mc:Fallback>
                <p:oleObj name="Objet d’environnement du Gestionnaire de liaisons" showAsIcon="1" r:id="rId3" imgW="6885000" imgH="685800" progId="Package">
                  <p:embed/>
                  <p:pic>
                    <p:nvPicPr>
                      <p:cNvPr id="0" name=""/>
                      <p:cNvPicPr/>
                      <p:nvPr/>
                    </p:nvPicPr>
                    <p:blipFill>
                      <a:blip r:embed="rId4"/>
                      <a:stretch>
                        <a:fillRect/>
                      </a:stretch>
                    </p:blipFill>
                    <p:spPr>
                      <a:xfrm>
                        <a:off x="1130300" y="3086100"/>
                        <a:ext cx="6884988" cy="685800"/>
                      </a:xfrm>
                      <a:prstGeom prst="rect">
                        <a:avLst/>
                      </a:prstGeom>
                    </p:spPr>
                  </p:pic>
                </p:oleObj>
              </mc:Fallback>
            </mc:AlternateContent>
          </a:graphicData>
        </a:graphic>
      </p:graphicFrame>
      <p:sp>
        <p:nvSpPr>
          <p:cNvPr id="8" name="Rectangle 10"/>
          <p:cNvSpPr txBox="1">
            <a:spLocks noChangeArrowheads="1"/>
          </p:cNvSpPr>
          <p:nvPr/>
        </p:nvSpPr>
        <p:spPr>
          <a:xfrm>
            <a:off x="2129788" y="728499"/>
            <a:ext cx="4752528"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29591" name="Picture 183" descr="C:\Users\BLUEOFFICE\Desktop\index.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79712" y="4162495"/>
            <a:ext cx="1971575" cy="19715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9" name="Espace réservé du contenu 8"/>
          <p:cNvSpPr>
            <a:spLocks noGrp="1"/>
          </p:cNvSpPr>
          <p:nvPr>
            <p:ph idx="4294967295"/>
          </p:nvPr>
        </p:nvSpPr>
        <p:spPr>
          <a:xfrm>
            <a:off x="4139952" y="5517232"/>
            <a:ext cx="4824536" cy="461665"/>
          </a:xfrm>
          <a:prstGeom prst="rect">
            <a:avLst/>
          </a:prstGeom>
        </p:spPr>
        <p:txBody>
          <a:bodyPr wrap="square">
            <a:spAutoFit/>
          </a:bodyPr>
          <a:lstStyle/>
          <a:p>
            <a:pPr marL="0" indent="0">
              <a:buNone/>
            </a:pPr>
            <a:r>
              <a:rPr lang="fr-FR" sz="1200" dirty="0"/>
              <a:t>Dossier : Bureau 14-12-2015/Cabinet BLEU/Master/Cours Master/Film/Pub/Une pub émouvante…</a:t>
            </a:r>
          </a:p>
        </p:txBody>
      </p:sp>
    </p:spTree>
    <p:extLst>
      <p:ext uri="{BB962C8B-B14F-4D97-AF65-F5344CB8AC3E}">
        <p14:creationId xmlns:p14="http://schemas.microsoft.com/office/powerpoint/2010/main" val="3606135750"/>
      </p:ext>
    </p:extLst>
  </p:cSld>
  <p:clrMapOvr>
    <a:masterClrMapping/>
  </p:clrMapOvr>
  <p:transition spd="med">
    <p:randomBar/>
  </p:transition>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482</a:t>
            </a:fld>
            <a:endParaRPr lang="fr-FR"/>
          </a:p>
        </p:txBody>
      </p:sp>
      <p:graphicFrame>
        <p:nvGraphicFramePr>
          <p:cNvPr id="5" name="Objet 4"/>
          <p:cNvGraphicFramePr>
            <a:graphicFrameLocks noChangeAspect="1"/>
          </p:cNvGraphicFramePr>
          <p:nvPr>
            <p:extLst>
              <p:ext uri="{D42A27DB-BD31-4B8C-83A1-F6EECF244321}">
                <p14:modId xmlns:p14="http://schemas.microsoft.com/office/powerpoint/2010/main" val="1937093382"/>
              </p:ext>
            </p:extLst>
          </p:nvPr>
        </p:nvGraphicFramePr>
        <p:xfrm>
          <a:off x="3168650" y="3086100"/>
          <a:ext cx="2806700" cy="685800"/>
        </p:xfrm>
        <a:graphic>
          <a:graphicData uri="http://schemas.openxmlformats.org/presentationml/2006/ole">
            <mc:AlternateContent xmlns:mc="http://schemas.openxmlformats.org/markup-compatibility/2006">
              <mc:Choice xmlns:v="urn:schemas-microsoft-com:vml" Requires="v">
                <p:oleObj spid="_x0000_s530986" name="Objet d’environnement du Gestionnaire de liaisons" showAsIcon="1" r:id="rId3" imgW="2807280" imgH="685800" progId="Package">
                  <p:embed/>
                </p:oleObj>
              </mc:Choice>
              <mc:Fallback>
                <p:oleObj name="Objet d’environnement du Gestionnaire de liaisons" showAsIcon="1" r:id="rId3" imgW="2807280" imgH="685800" progId="Package">
                  <p:embed/>
                  <p:pic>
                    <p:nvPicPr>
                      <p:cNvPr id="0" name=""/>
                      <p:cNvPicPr/>
                      <p:nvPr/>
                    </p:nvPicPr>
                    <p:blipFill>
                      <a:blip r:embed="rId4"/>
                      <a:stretch>
                        <a:fillRect/>
                      </a:stretch>
                    </p:blipFill>
                    <p:spPr>
                      <a:xfrm>
                        <a:off x="3168650" y="3086100"/>
                        <a:ext cx="2806700" cy="685800"/>
                      </a:xfrm>
                      <a:prstGeom prst="rect">
                        <a:avLst/>
                      </a:prstGeom>
                    </p:spPr>
                  </p:pic>
                </p:oleObj>
              </mc:Fallback>
            </mc:AlternateContent>
          </a:graphicData>
        </a:graphic>
      </p:graphicFrame>
      <p:sp>
        <p:nvSpPr>
          <p:cNvPr id="7" name="Rectangle 10"/>
          <p:cNvSpPr txBox="1">
            <a:spLocks noChangeArrowheads="1"/>
          </p:cNvSpPr>
          <p:nvPr/>
        </p:nvSpPr>
        <p:spPr>
          <a:xfrm>
            <a:off x="2195737" y="332655"/>
            <a:ext cx="460851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pic>
        <p:nvPicPr>
          <p:cNvPr id="530612" name="Picture 180" descr="C:\Users\BLUEOFFICE\Desktop\index33333.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85758" y="4478267"/>
            <a:ext cx="2352393" cy="156541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0613" name="Picture 181" descr="C:\Users\BLUEOFFICE\Desktop\4444.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95736" y="1146877"/>
            <a:ext cx="2924175" cy="15621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0614" name="Picture 182" descr="C:\Users\BLUEOFFICE\Desktop\images.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58681" y="4748385"/>
            <a:ext cx="2050354" cy="102517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9" name="Espace réservé du contenu 8"/>
          <p:cNvSpPr>
            <a:spLocks noGrp="1"/>
          </p:cNvSpPr>
          <p:nvPr>
            <p:ph idx="4294967295"/>
          </p:nvPr>
        </p:nvSpPr>
        <p:spPr>
          <a:xfrm>
            <a:off x="251520" y="3961652"/>
            <a:ext cx="5949215" cy="461665"/>
          </a:xfrm>
          <a:prstGeom prst="rect">
            <a:avLst/>
          </a:prstGeom>
        </p:spPr>
        <p:txBody>
          <a:bodyPr wrap="square">
            <a:spAutoFit/>
          </a:bodyPr>
          <a:lstStyle/>
          <a:p>
            <a:pPr marL="0" indent="0">
              <a:buNone/>
            </a:pPr>
            <a:r>
              <a:rPr lang="fr-FR" sz="1200" dirty="0"/>
              <a:t>Dossier : Bureau 14-12-2015/Cabinet BLEU/Master/Cours Master/Film/Pub/Superbe publicité…</a:t>
            </a:r>
          </a:p>
        </p:txBody>
      </p:sp>
    </p:spTree>
    <p:extLst>
      <p:ext uri="{BB962C8B-B14F-4D97-AF65-F5344CB8AC3E}">
        <p14:creationId xmlns:p14="http://schemas.microsoft.com/office/powerpoint/2010/main" val="1776515238"/>
      </p:ext>
    </p:extLst>
  </p:cSld>
  <p:clrMapOvr>
    <a:masterClrMapping/>
  </p:clrMapOvr>
  <p:transition spd="med">
    <p:randomBar/>
  </p:transition>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483</a:t>
            </a:fld>
            <a:endParaRPr lang="fr-FR" dirty="0"/>
          </a:p>
        </p:txBody>
      </p:sp>
      <p:sp>
        <p:nvSpPr>
          <p:cNvPr id="3" name="Rectangle 10"/>
          <p:cNvSpPr txBox="1">
            <a:spLocks noChangeArrowheads="1"/>
          </p:cNvSpPr>
          <p:nvPr/>
        </p:nvSpPr>
        <p:spPr>
          <a:xfrm>
            <a:off x="635480" y="836712"/>
            <a:ext cx="7427913" cy="5112568"/>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endParaRPr lang="fr-FR" sz="2800" b="1" kern="0" dirty="0">
              <a:solidFill>
                <a:srgbClr val="333399"/>
              </a:solidFill>
            </a:endParaRPr>
          </a:p>
          <a:p>
            <a:endParaRPr lang="fr-FR" sz="2800" b="1" kern="0" dirty="0">
              <a:solidFill>
                <a:srgbClr val="333399"/>
              </a:solidFill>
            </a:endParaRPr>
          </a:p>
          <a:p>
            <a:r>
              <a:rPr lang="fr-FR" sz="2800" b="1" kern="0" dirty="0">
                <a:solidFill>
                  <a:schemeClr val="accent6">
                    <a:lumMod val="75000"/>
                  </a:schemeClr>
                </a:solidFill>
              </a:rPr>
              <a:t>Exercice</a:t>
            </a:r>
          </a:p>
          <a:p>
            <a:r>
              <a:rPr lang="fr-FR" sz="2000" b="1" kern="0" dirty="0">
                <a:solidFill>
                  <a:schemeClr val="accent6">
                    <a:lumMod val="75000"/>
                  </a:schemeClr>
                </a:solidFill>
              </a:rPr>
              <a:t>Groupe de 4 </a:t>
            </a:r>
          </a:p>
          <a:p>
            <a:endParaRPr lang="fr-FR" sz="2800" b="1" kern="0" dirty="0">
              <a:solidFill>
                <a:schemeClr val="accent6">
                  <a:lumMod val="75000"/>
                </a:schemeClr>
              </a:solidFill>
            </a:endParaRPr>
          </a:p>
          <a:p>
            <a:endParaRPr lang="fr-FR" sz="2800" b="1" kern="0" dirty="0">
              <a:solidFill>
                <a:schemeClr val="accent6">
                  <a:lumMod val="75000"/>
                </a:schemeClr>
              </a:solidFill>
            </a:endParaRPr>
          </a:p>
          <a:p>
            <a:pPr marL="457200" indent="-457200" algn="just">
              <a:buFontTx/>
              <a:buChar char="-"/>
            </a:pPr>
            <a:r>
              <a:rPr lang="fr-FR" sz="1800" kern="0" dirty="0">
                <a:solidFill>
                  <a:schemeClr val="accent6">
                    <a:lumMod val="75000"/>
                  </a:schemeClr>
                </a:solidFill>
              </a:rPr>
              <a:t>Rechercher un publicité originale, créative et ayant du sens sur web, télévision ou autres supports…Soyez perspicaces </a:t>
            </a:r>
          </a:p>
          <a:p>
            <a:pPr marL="457200" indent="-457200" algn="just">
              <a:buFontTx/>
              <a:buChar char="-"/>
            </a:pPr>
            <a:endParaRPr lang="fr-FR" sz="1800" kern="0" dirty="0">
              <a:solidFill>
                <a:schemeClr val="accent6">
                  <a:lumMod val="75000"/>
                </a:schemeClr>
              </a:solidFill>
            </a:endParaRPr>
          </a:p>
          <a:p>
            <a:pPr marL="457200" indent="-457200" algn="just">
              <a:buFontTx/>
              <a:buChar char="-"/>
            </a:pPr>
            <a:r>
              <a:rPr lang="fr-FR" sz="1800" kern="0" dirty="0">
                <a:solidFill>
                  <a:schemeClr val="accent6">
                    <a:lumMod val="75000"/>
                  </a:schemeClr>
                </a:solidFill>
              </a:rPr>
              <a:t>Présentez (3 slides maxi)</a:t>
            </a:r>
          </a:p>
          <a:p>
            <a:pPr marL="457200" indent="-457200" algn="just">
              <a:buFontTx/>
              <a:buChar char="-"/>
            </a:pPr>
            <a:endParaRPr lang="fr-FR" sz="1800" kern="0" dirty="0">
              <a:solidFill>
                <a:schemeClr val="accent6">
                  <a:lumMod val="75000"/>
                </a:schemeClr>
              </a:solidFill>
            </a:endParaRPr>
          </a:p>
          <a:p>
            <a:pPr marL="457200" indent="-457200" algn="just">
              <a:buFontTx/>
              <a:buChar char="-"/>
            </a:pPr>
            <a:r>
              <a:rPr lang="fr-FR" sz="1800" kern="0" dirty="0">
                <a:solidFill>
                  <a:schemeClr val="accent6">
                    <a:lumMod val="75000"/>
                  </a:schemeClr>
                </a:solidFill>
              </a:rPr>
              <a:t>Commentez </a:t>
            </a:r>
          </a:p>
        </p:txBody>
      </p:sp>
      <p:pic>
        <p:nvPicPr>
          <p:cNvPr id="5"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589897" y="692696"/>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2536709360"/>
      </p:ext>
    </p:extLst>
  </p:cSld>
  <p:clrMapOvr>
    <a:masterClrMapping/>
  </p:clrMapOvr>
  <p:transition spd="med">
    <p:randomBar/>
  </p:transition>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25344"/>
            <a:ext cx="539552" cy="359644"/>
          </a:xfrm>
        </p:spPr>
        <p:txBody>
          <a:bodyPr/>
          <a:lstStyle/>
          <a:p>
            <a:fld id="{57687CAD-8BFD-4883-BA79-7898AC919B1F}" type="slidenum">
              <a:rPr lang="fr-FR"/>
              <a:pPr/>
              <a:t>484</a:t>
            </a:fld>
            <a:endParaRPr lang="fr-FR" dirty="0"/>
          </a:p>
        </p:txBody>
      </p:sp>
      <p:sp>
        <p:nvSpPr>
          <p:cNvPr id="140290" name="Rectangle 2"/>
          <p:cNvSpPr>
            <a:spLocks noGrp="1" noChangeArrowheads="1"/>
          </p:cNvSpPr>
          <p:nvPr>
            <p:ph type="body" idx="4294967295"/>
          </p:nvPr>
        </p:nvSpPr>
        <p:spPr>
          <a:xfrm>
            <a:off x="539750" y="1989138"/>
            <a:ext cx="8229600" cy="3455987"/>
          </a:xfrm>
          <a:prstGeom prst="rect">
            <a:avLst/>
          </a:prstGeom>
          <a:noFill/>
        </p:spPr>
        <p:txBody>
          <a:bodyPr/>
          <a:lstStyle/>
          <a:p>
            <a:pPr marL="0" indent="0">
              <a:buFontTx/>
              <a:buNone/>
            </a:pPr>
            <a:r>
              <a:rPr lang="fr-FR" sz="2000" dirty="0">
                <a:solidFill>
                  <a:schemeClr val="accent6">
                    <a:lumMod val="75000"/>
                  </a:schemeClr>
                </a:solidFill>
              </a:rPr>
              <a:t>La communication d’une entreprise ?</a:t>
            </a:r>
          </a:p>
          <a:p>
            <a:pPr marL="0" indent="0" algn="just">
              <a:buFontTx/>
              <a:buNone/>
            </a:pPr>
            <a:r>
              <a:rPr lang="fr-FR" sz="2000" dirty="0">
                <a:solidFill>
                  <a:schemeClr val="accent6">
                    <a:lumMod val="75000"/>
                  </a:schemeClr>
                </a:solidFill>
              </a:rPr>
              <a:t>Ce sont les </a:t>
            </a:r>
            <a:r>
              <a:rPr lang="fr-FR" sz="2000" b="1" dirty="0">
                <a:solidFill>
                  <a:schemeClr val="accent6">
                    <a:lumMod val="75000"/>
                  </a:schemeClr>
                </a:solidFill>
              </a:rPr>
              <a:t>signaux</a:t>
            </a:r>
            <a:r>
              <a:rPr lang="fr-FR" sz="2000" dirty="0">
                <a:solidFill>
                  <a:schemeClr val="accent6">
                    <a:lumMod val="75000"/>
                  </a:schemeClr>
                </a:solidFill>
              </a:rPr>
              <a:t>, les </a:t>
            </a:r>
            <a:r>
              <a:rPr lang="fr-FR" sz="2000" b="1" dirty="0">
                <a:solidFill>
                  <a:schemeClr val="accent6">
                    <a:lumMod val="75000"/>
                  </a:schemeClr>
                </a:solidFill>
              </a:rPr>
              <a:t>informations</a:t>
            </a:r>
            <a:r>
              <a:rPr lang="fr-FR" sz="2000" dirty="0">
                <a:solidFill>
                  <a:schemeClr val="accent6">
                    <a:lumMod val="75000"/>
                  </a:schemeClr>
                </a:solidFill>
              </a:rPr>
              <a:t> et les </a:t>
            </a:r>
            <a:r>
              <a:rPr lang="fr-FR" sz="2000" b="1" dirty="0">
                <a:solidFill>
                  <a:schemeClr val="accent6">
                    <a:lumMod val="75000"/>
                  </a:schemeClr>
                </a:solidFill>
              </a:rPr>
              <a:t>messages</a:t>
            </a:r>
            <a:r>
              <a:rPr lang="fr-FR" sz="2000" dirty="0">
                <a:solidFill>
                  <a:schemeClr val="accent6">
                    <a:lumMod val="75000"/>
                  </a:schemeClr>
                </a:solidFill>
              </a:rPr>
              <a:t> que l’entreprise décide d’émettre volontairement en direction des </a:t>
            </a:r>
            <a:r>
              <a:rPr lang="fr-FR" sz="2000" b="1" dirty="0">
                <a:solidFill>
                  <a:schemeClr val="accent6">
                    <a:lumMod val="75000"/>
                  </a:schemeClr>
                </a:solidFill>
              </a:rPr>
              <a:t>publics</a:t>
            </a:r>
            <a:r>
              <a:rPr lang="fr-FR" sz="2000" dirty="0">
                <a:solidFill>
                  <a:schemeClr val="accent6">
                    <a:lumMod val="75000"/>
                  </a:schemeClr>
                </a:solidFill>
              </a:rPr>
              <a:t> choisis ou </a:t>
            </a:r>
            <a:r>
              <a:rPr lang="fr-FR" sz="2000" b="1" dirty="0">
                <a:solidFill>
                  <a:schemeClr val="accent6">
                    <a:lumMod val="75000"/>
                  </a:schemeClr>
                </a:solidFill>
              </a:rPr>
              <a:t>ciblés</a:t>
            </a:r>
            <a:r>
              <a:rPr lang="fr-FR" sz="2000" dirty="0">
                <a:solidFill>
                  <a:schemeClr val="accent6">
                    <a:lumMod val="75000"/>
                  </a:schemeClr>
                </a:solidFill>
              </a:rPr>
              <a:t>.</a:t>
            </a:r>
          </a:p>
          <a:p>
            <a:pPr marL="0" indent="0">
              <a:buFontTx/>
              <a:buNone/>
            </a:pPr>
            <a:endParaRPr lang="fr-FR" sz="2000" dirty="0">
              <a:solidFill>
                <a:schemeClr val="accent6">
                  <a:lumMod val="75000"/>
                </a:schemeClr>
              </a:solidFill>
            </a:endParaRPr>
          </a:p>
          <a:p>
            <a:pPr marL="0" indent="0">
              <a:buFontTx/>
              <a:buNone/>
            </a:pPr>
            <a:r>
              <a:rPr lang="fr-FR" sz="1800" dirty="0">
                <a:solidFill>
                  <a:schemeClr val="accent6">
                    <a:lumMod val="75000"/>
                  </a:schemeClr>
                </a:solidFill>
              </a:rPr>
              <a:t>La politique de communication met en œuvre un ensemble de moyens différents qu’il faut coordonner et prioriser (en fonction du </a:t>
            </a:r>
            <a:r>
              <a:rPr lang="fr-FR" sz="1800" b="1" dirty="0">
                <a:solidFill>
                  <a:schemeClr val="accent6">
                    <a:lumMod val="75000"/>
                  </a:schemeClr>
                </a:solidFill>
              </a:rPr>
              <a:t>budget </a:t>
            </a:r>
            <a:r>
              <a:rPr lang="fr-FR" sz="1800" dirty="0">
                <a:solidFill>
                  <a:schemeClr val="accent6">
                    <a:lumMod val="75000"/>
                  </a:schemeClr>
                </a:solidFill>
              </a:rPr>
              <a:t>disponible).</a:t>
            </a:r>
          </a:p>
          <a:p>
            <a:pPr marL="0" indent="0">
              <a:buFontTx/>
              <a:buNone/>
            </a:pPr>
            <a:endParaRPr lang="fr-FR" sz="1800" dirty="0">
              <a:solidFill>
                <a:schemeClr val="accent6">
                  <a:lumMod val="75000"/>
                </a:schemeClr>
              </a:solidFill>
            </a:endParaRPr>
          </a:p>
          <a:p>
            <a:pPr marL="0" indent="0">
              <a:buFontTx/>
              <a:buNone/>
            </a:pPr>
            <a:r>
              <a:rPr lang="fr-FR" sz="1800" dirty="0">
                <a:solidFill>
                  <a:schemeClr val="accent6">
                    <a:lumMod val="75000"/>
                  </a:schemeClr>
                </a:solidFill>
              </a:rPr>
              <a:t>Dans des </a:t>
            </a:r>
            <a:r>
              <a:rPr lang="fr-FR" sz="1800" b="1" dirty="0">
                <a:solidFill>
                  <a:schemeClr val="accent6">
                    <a:lumMod val="75000"/>
                  </a:schemeClr>
                </a:solidFill>
              </a:rPr>
              <a:t>marchés de plus en plus saturés</a:t>
            </a:r>
            <a:r>
              <a:rPr lang="fr-FR" sz="1800" dirty="0">
                <a:solidFill>
                  <a:schemeClr val="accent6">
                    <a:lumMod val="75000"/>
                  </a:schemeClr>
                </a:solidFill>
              </a:rPr>
              <a:t>, avant d’être choisi, il faut d’abord </a:t>
            </a:r>
            <a:r>
              <a:rPr lang="fr-FR" sz="1800" b="1" dirty="0">
                <a:solidFill>
                  <a:schemeClr val="accent6">
                    <a:lumMod val="75000"/>
                  </a:schemeClr>
                </a:solidFill>
              </a:rPr>
              <a:t>être connu du consommateur …</a:t>
            </a:r>
          </a:p>
        </p:txBody>
      </p:sp>
      <p:sp>
        <p:nvSpPr>
          <p:cNvPr id="140294" name="Text Box 6"/>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40295" name="Text Box 7"/>
          <p:cNvSpPr txBox="1">
            <a:spLocks noChangeArrowheads="1"/>
          </p:cNvSpPr>
          <p:nvPr/>
        </p:nvSpPr>
        <p:spPr bwMode="auto">
          <a:xfrm>
            <a:off x="5868988" y="1316038"/>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Définition &amp; enjeux</a:t>
            </a:r>
          </a:p>
        </p:txBody>
      </p:sp>
      <p:sp>
        <p:nvSpPr>
          <p:cNvPr id="140296" name="AutoShape 8"/>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40298" name="Text Box 10"/>
          <p:cNvSpPr txBox="1">
            <a:spLocks noChangeArrowheads="1"/>
          </p:cNvSpPr>
          <p:nvPr/>
        </p:nvSpPr>
        <p:spPr bwMode="auto">
          <a:xfrm>
            <a:off x="1908175" y="5805488"/>
            <a:ext cx="5688013" cy="457200"/>
          </a:xfrm>
          <a:prstGeom prst="rect">
            <a:avLst/>
          </a:prstGeom>
          <a:solidFill>
            <a:srgbClr val="3333CC"/>
          </a:solidFill>
          <a:ln w="9525">
            <a:noFill/>
            <a:miter lim="800000"/>
            <a:headEnd/>
            <a:tailEnd/>
          </a:ln>
          <a:effectLst/>
        </p:spPr>
        <p:txBody>
          <a:bodyPr>
            <a:spAutoFit/>
          </a:bodyPr>
          <a:lstStyle/>
          <a:p>
            <a:pPr>
              <a:spcBef>
                <a:spcPct val="50000"/>
              </a:spcBef>
            </a:pPr>
            <a:r>
              <a:rPr lang="fr-FR" sz="2400" b="1" dirty="0">
                <a:solidFill>
                  <a:schemeClr val="bg1"/>
                </a:solidFill>
              </a:rPr>
              <a:t>Une croissance rapide des dépenses</a:t>
            </a:r>
          </a:p>
        </p:txBody>
      </p:sp>
      <p:sp>
        <p:nvSpPr>
          <p:cNvPr id="140299" name="AutoShape 11"/>
          <p:cNvSpPr>
            <a:spLocks noChangeArrowheads="1"/>
          </p:cNvSpPr>
          <p:nvPr/>
        </p:nvSpPr>
        <p:spPr bwMode="auto">
          <a:xfrm rot="16200000">
            <a:off x="719138" y="5697538"/>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140300" name="AutoShape 12"/>
          <p:cNvSpPr>
            <a:spLocks noChangeArrowheads="1"/>
          </p:cNvSpPr>
          <p:nvPr/>
        </p:nvSpPr>
        <p:spPr bwMode="auto">
          <a:xfrm rot="5400000">
            <a:off x="1258888" y="5876925"/>
            <a:ext cx="649287"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 name="Rectangle 10"/>
          <p:cNvSpPr txBox="1">
            <a:spLocks noChangeArrowheads="1"/>
          </p:cNvSpPr>
          <p:nvPr/>
        </p:nvSpPr>
        <p:spPr>
          <a:xfrm>
            <a:off x="2155031" y="332655"/>
            <a:ext cx="436118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25344"/>
            <a:ext cx="539552" cy="359644"/>
          </a:xfrm>
        </p:spPr>
        <p:txBody>
          <a:bodyPr/>
          <a:lstStyle/>
          <a:p>
            <a:fld id="{57687CAD-8BFD-4883-BA79-7898AC919B1F}" type="slidenum">
              <a:rPr lang="fr-FR"/>
              <a:pPr/>
              <a:t>485</a:t>
            </a:fld>
            <a:endParaRPr lang="fr-FR" dirty="0"/>
          </a:p>
        </p:txBody>
      </p:sp>
      <p:sp>
        <p:nvSpPr>
          <p:cNvPr id="140294" name="Text Box 6"/>
          <p:cNvSpPr txBox="1">
            <a:spLocks noChangeArrowheads="1"/>
          </p:cNvSpPr>
          <p:nvPr/>
        </p:nvSpPr>
        <p:spPr bwMode="auto">
          <a:xfrm>
            <a:off x="962976" y="1173162"/>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40295" name="Text Box 7"/>
          <p:cNvSpPr txBox="1">
            <a:spLocks noChangeArrowheads="1"/>
          </p:cNvSpPr>
          <p:nvPr/>
        </p:nvSpPr>
        <p:spPr bwMode="auto">
          <a:xfrm>
            <a:off x="5868988" y="1168936"/>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Définition &amp; enjeux</a:t>
            </a:r>
          </a:p>
        </p:txBody>
      </p:sp>
      <p:sp>
        <p:nvSpPr>
          <p:cNvPr id="140296" name="AutoShape 8"/>
          <p:cNvSpPr>
            <a:spLocks noChangeArrowheads="1"/>
          </p:cNvSpPr>
          <p:nvPr/>
        </p:nvSpPr>
        <p:spPr bwMode="auto">
          <a:xfrm rot="5400000">
            <a:off x="5377086" y="121735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 name="Rectangle 10"/>
          <p:cNvSpPr txBox="1">
            <a:spLocks noChangeArrowheads="1"/>
          </p:cNvSpPr>
          <p:nvPr/>
        </p:nvSpPr>
        <p:spPr>
          <a:xfrm>
            <a:off x="2155031" y="332655"/>
            <a:ext cx="428917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13" name="Espace réservé du contenu 2"/>
          <p:cNvSpPr txBox="1">
            <a:spLocks/>
          </p:cNvSpPr>
          <p:nvPr/>
        </p:nvSpPr>
        <p:spPr>
          <a:xfrm>
            <a:off x="182563" y="1728435"/>
            <a:ext cx="8799512" cy="472490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objectifs de la communication marketing</a:t>
            </a:r>
          </a:p>
          <a:p>
            <a:pPr marL="0" indent="0" algn="just">
              <a:buFontTx/>
              <a:buNone/>
            </a:pPr>
            <a:endParaRPr lang="fr-FR" sz="12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200" kern="0" dirty="0">
                <a:solidFill>
                  <a:schemeClr val="accent6">
                    <a:lumMod val="75000"/>
                  </a:schemeClr>
                </a:solidFill>
                <a:latin typeface="Arial" panose="020B0604020202020204" pitchFamily="34" charset="0"/>
                <a:cs typeface="Arial" panose="020B0604020202020204" pitchFamily="34" charset="0"/>
              </a:rPr>
              <a:t>La  communication sert à </a:t>
            </a:r>
            <a:r>
              <a:rPr lang="fr-FR" sz="1200" b="1" kern="0" dirty="0">
                <a:solidFill>
                  <a:schemeClr val="accent6">
                    <a:lumMod val="75000"/>
                  </a:schemeClr>
                </a:solidFill>
                <a:latin typeface="Arial" panose="020B0604020202020204" pitchFamily="34" charset="0"/>
                <a:cs typeface="Arial" panose="020B0604020202020204" pitchFamily="34" charset="0"/>
              </a:rPr>
              <a:t>créer et entretenir la relation d’une entreprise avec sa cible</a:t>
            </a:r>
            <a:r>
              <a:rPr lang="fr-FR" sz="1200" kern="0" dirty="0">
                <a:solidFill>
                  <a:schemeClr val="accent6">
                    <a:lumMod val="75000"/>
                  </a:schemeClr>
                </a:solidFill>
                <a:latin typeface="Arial" panose="020B0604020202020204" pitchFamily="34" charset="0"/>
                <a:cs typeface="Arial" panose="020B0604020202020204" pitchFamily="34" charset="0"/>
              </a:rPr>
              <a:t>. Il s’agit de persuader la cible que l’offre est celle qui correspond le mieux à ses attentes en différenciant l’offre ou en construisant une image forte pour susciter l’achat.</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Rappelons qu’une entreprise se fixe dans le cadre de la démarche stratégique des </a:t>
            </a:r>
            <a:r>
              <a:rPr lang="fr-FR" sz="1800" b="1" kern="0" dirty="0">
                <a:solidFill>
                  <a:schemeClr val="accent6">
                    <a:lumMod val="75000"/>
                  </a:schemeClr>
                </a:solidFill>
                <a:latin typeface="Arial" panose="020B0604020202020204" pitchFamily="34" charset="0"/>
                <a:cs typeface="Arial" panose="020B0604020202020204" pitchFamily="34" charset="0"/>
              </a:rPr>
              <a:t>objectifs dits commerciaux tels que la conquête de parts de marché en volume ou en valeur.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Robert LAVIDGE et Gary STEINER (1961) </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x-none" sz="1800" kern="0">
                <a:solidFill>
                  <a:schemeClr val="accent6">
                    <a:lumMod val="75000"/>
                  </a:schemeClr>
                </a:solidFill>
                <a:latin typeface="Arial" panose="020B0604020202020204" pitchFamily="34" charset="0"/>
                <a:cs typeface="Arial" panose="020B0604020202020204" pitchFamily="34" charset="0"/>
              </a:rPr>
              <a:t>Selon le modèle de la hiérarchie des effets, la communication commerciale est amenée à poursuivre trois types d’objectif </a:t>
            </a:r>
            <a:r>
              <a:rPr lang="fr-FR" sz="1800" kern="0" dirty="0">
                <a:solidFill>
                  <a:schemeClr val="accent6">
                    <a:lumMod val="75000"/>
                  </a:schemeClr>
                </a:solidFill>
                <a:latin typeface="Arial" panose="020B0604020202020204" pitchFamily="34" charset="0"/>
                <a:cs typeface="Arial" panose="020B0604020202020204" pitchFamily="34" charset="0"/>
              </a:rPr>
              <a:t>dans un ordre bien précis :</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1 - Objectif </a:t>
            </a:r>
            <a:r>
              <a:rPr lang="fr-FR" sz="1800" b="1" kern="0" dirty="0">
                <a:solidFill>
                  <a:schemeClr val="accent6">
                    <a:lumMod val="75000"/>
                  </a:schemeClr>
                </a:solidFill>
                <a:latin typeface="Arial" panose="020B0604020202020204" pitchFamily="34" charset="0"/>
                <a:cs typeface="Arial" panose="020B0604020202020204" pitchFamily="34" charset="0"/>
              </a:rPr>
              <a:t>cognitif</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2 - Objectif </a:t>
            </a:r>
            <a:r>
              <a:rPr lang="fr-FR" sz="1800" b="1" kern="0" dirty="0">
                <a:solidFill>
                  <a:schemeClr val="accent6">
                    <a:lumMod val="75000"/>
                  </a:schemeClr>
                </a:solidFill>
                <a:latin typeface="Arial" panose="020B0604020202020204" pitchFamily="34" charset="0"/>
                <a:cs typeface="Arial" panose="020B0604020202020204" pitchFamily="34" charset="0"/>
              </a:rPr>
              <a:t>affectif</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3 - Objectif </a:t>
            </a:r>
            <a:r>
              <a:rPr lang="fr-FR" sz="1800" b="1" kern="0" dirty="0">
                <a:solidFill>
                  <a:schemeClr val="accent6">
                    <a:lumMod val="75000"/>
                  </a:schemeClr>
                </a:solidFill>
                <a:latin typeface="Arial" panose="020B0604020202020204" pitchFamily="34" charset="0"/>
                <a:cs typeface="Arial" panose="020B0604020202020204" pitchFamily="34" charset="0"/>
              </a:rPr>
              <a:t>conatif</a:t>
            </a:r>
          </a:p>
          <a:p>
            <a:pPr marL="0" indent="0" algn="just">
              <a:buFontTx/>
              <a:buNone/>
            </a:pPr>
            <a:endParaRPr lang="fr-FR" kern="0" dirty="0">
              <a:latin typeface="Franklin Gothic Book"/>
              <a:cs typeface="Franklin Gothic Book"/>
            </a:endParaRPr>
          </a:p>
        </p:txBody>
      </p:sp>
    </p:spTree>
    <p:extLst>
      <p:ext uri="{BB962C8B-B14F-4D97-AF65-F5344CB8AC3E}">
        <p14:creationId xmlns:p14="http://schemas.microsoft.com/office/powerpoint/2010/main" val="3249191152"/>
      </p:ext>
    </p:extLst>
  </p:cSld>
  <p:clrMapOvr>
    <a:masterClrMapping/>
  </p:clrMapOvr>
  <p:transition spd="med">
    <p:randomBar/>
  </p:transition>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486</a:t>
            </a:fld>
            <a:endParaRPr lang="fr-FR" dirty="0"/>
          </a:p>
        </p:txBody>
      </p:sp>
      <p:pic>
        <p:nvPicPr>
          <p:cNvPr id="3"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1749" t="30038" r="35432" b="13867"/>
          <a:stretch/>
        </p:blipFill>
        <p:spPr bwMode="auto">
          <a:xfrm>
            <a:off x="1115616" y="1484784"/>
            <a:ext cx="6872287" cy="410349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141796728"/>
      </p:ext>
    </p:extLst>
  </p:cSld>
  <p:clrMapOvr>
    <a:masterClrMapping/>
  </p:clrMapOvr>
  <p:transition spd="med">
    <p:randomBar/>
  </p:transition>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487</a:t>
            </a:fld>
            <a:endParaRPr lang="fr-FR" dirty="0"/>
          </a:p>
        </p:txBody>
      </p:sp>
      <p:sp>
        <p:nvSpPr>
          <p:cNvPr id="3" name="Rectangle 10"/>
          <p:cNvSpPr txBox="1">
            <a:spLocks noChangeArrowheads="1"/>
          </p:cNvSpPr>
          <p:nvPr/>
        </p:nvSpPr>
        <p:spPr>
          <a:xfrm>
            <a:off x="2155031" y="332655"/>
            <a:ext cx="464921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Espace réservé du contenu 2"/>
          <p:cNvSpPr txBox="1">
            <a:spLocks/>
          </p:cNvSpPr>
          <p:nvPr/>
        </p:nvSpPr>
        <p:spPr>
          <a:xfrm>
            <a:off x="182563" y="1196752"/>
            <a:ext cx="8799512" cy="525658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O</a:t>
            </a:r>
            <a:r>
              <a:rPr lang="x-none" sz="1800" b="1" kern="0">
                <a:solidFill>
                  <a:schemeClr val="accent6">
                    <a:lumMod val="75000"/>
                  </a:schemeClr>
                </a:solidFill>
                <a:latin typeface="Arial" panose="020B0604020202020204" pitchFamily="34" charset="0"/>
                <a:cs typeface="Arial" panose="020B0604020202020204" pitchFamily="34" charset="0"/>
              </a:rPr>
              <a:t>bjectif cognitif</a:t>
            </a:r>
            <a:r>
              <a:rPr lang="x-none" sz="1800" kern="0">
                <a:solidFill>
                  <a:schemeClr val="accent6">
                    <a:lumMod val="75000"/>
                  </a:schemeClr>
                </a:solidFill>
                <a:latin typeface="Arial" panose="020B0604020202020204" pitchFamily="34" charset="0"/>
                <a:cs typeface="Arial" panose="020B0604020202020204" pitchFamily="34" charset="0"/>
              </a:rPr>
              <a:t> (faire connaître) : il s’agit du stade informatif de la communication. La communication cherche</a:t>
            </a:r>
            <a:r>
              <a:rPr lang="fr-FR" sz="1800" kern="0" dirty="0">
                <a:solidFill>
                  <a:schemeClr val="accent6">
                    <a:lumMod val="75000"/>
                  </a:schemeClr>
                </a:solidFill>
                <a:latin typeface="Arial" panose="020B0604020202020204" pitchFamily="34" charset="0"/>
                <a:cs typeface="Arial" panose="020B0604020202020204" pitchFamily="34" charset="0"/>
              </a:rPr>
              <a:t> à permettre à la cible d’identifier les caractéristiques intrinsèques du produit  et </a:t>
            </a:r>
            <a:r>
              <a:rPr lang="x-none" sz="1800" kern="0">
                <a:solidFill>
                  <a:schemeClr val="accent6">
                    <a:lumMod val="75000"/>
                  </a:schemeClr>
                </a:solidFill>
                <a:latin typeface="Arial" panose="020B0604020202020204" pitchFamily="34" charset="0"/>
                <a:cs typeface="Arial" panose="020B0604020202020204" pitchFamily="34" charset="0"/>
              </a:rPr>
              <a:t>à accroître la notoriété </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Ex : Informer sur le prix de certains produits (Mac </a:t>
            </a:r>
            <a:r>
              <a:rPr lang="fr-FR" sz="1800" i="1" kern="0" dirty="0" err="1">
                <a:solidFill>
                  <a:schemeClr val="accent6">
                    <a:lumMod val="75000"/>
                  </a:schemeClr>
                </a:solidFill>
                <a:latin typeface="Arial" panose="020B0604020202020204" pitchFamily="34" charset="0"/>
                <a:cs typeface="Arial" panose="020B0604020202020204" pitchFamily="34" charset="0"/>
              </a:rPr>
              <a:t>Donald’s</a:t>
            </a:r>
            <a:r>
              <a:rPr lang="fr-FR" sz="1800" i="1" kern="0" dirty="0">
                <a:solidFill>
                  <a:schemeClr val="accent6">
                    <a:lumMod val="75000"/>
                  </a:schemeClr>
                </a:solidFill>
                <a:latin typeface="Arial" panose="020B0604020202020204" pitchFamily="34" charset="0"/>
                <a:cs typeface="Arial" panose="020B0604020202020204" pitchFamily="34" charset="0"/>
              </a:rPr>
              <a:t>)</a:t>
            </a:r>
            <a:r>
              <a:rPr lang="fr-FR" sz="1800" b="1" i="1" u="sng" kern="0" dirty="0">
                <a:solidFill>
                  <a:schemeClr val="accent6">
                    <a:lumMod val="75000"/>
                  </a:schemeClr>
                </a:solidFill>
                <a:latin typeface="Arial" panose="020B0604020202020204" pitchFamily="34" charset="0"/>
                <a:cs typeface="Arial" panose="020B0604020202020204" pitchFamily="34" charset="0"/>
              </a:rPr>
              <a:t>                                   </a:t>
            </a:r>
            <a:r>
              <a:rPr lang="fr-FR" sz="1200" b="1" i="1" u="sng" kern="0" dirty="0">
                <a:solidFill>
                  <a:schemeClr val="accent6">
                    <a:lumMod val="75000"/>
                  </a:schemeClr>
                </a:solidFill>
                <a:latin typeface="Arial" panose="020B0604020202020204" pitchFamily="34" charset="0"/>
                <a:cs typeface="Arial" panose="020B0604020202020204" pitchFamily="34" charset="0"/>
                <a:hlinkClick r:id="rId2"/>
              </a:rPr>
              <a:t>https://www.youtube.com/watch?v=YXRWntdL0sg</a:t>
            </a:r>
            <a:endParaRPr lang="fr-FR" sz="1200" b="1" i="1" u="sng"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O</a:t>
            </a:r>
            <a:r>
              <a:rPr lang="x-none" sz="1800" b="1" kern="0">
                <a:solidFill>
                  <a:schemeClr val="accent6">
                    <a:lumMod val="75000"/>
                  </a:schemeClr>
                </a:solidFill>
                <a:latin typeface="Arial" panose="020B0604020202020204" pitchFamily="34" charset="0"/>
                <a:cs typeface="Arial" panose="020B0604020202020204" pitchFamily="34" charset="0"/>
              </a:rPr>
              <a:t>bjectif affectif</a:t>
            </a:r>
            <a:r>
              <a:rPr lang="x-none" sz="1800" kern="0">
                <a:solidFill>
                  <a:schemeClr val="accent6">
                    <a:lumMod val="75000"/>
                  </a:schemeClr>
                </a:solidFill>
                <a:latin typeface="Arial" panose="020B0604020202020204" pitchFamily="34" charset="0"/>
                <a:cs typeface="Arial" panose="020B0604020202020204" pitchFamily="34" charset="0"/>
              </a:rPr>
              <a:t> (faire aimer) : il s’agit de modifier l’attitude, les motivations et les jugements de valeur des consommateurs. La communication tente de construire et d’améliorer l’image de marque </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Ex : Mac Do, venez comme vous êtes. </a:t>
            </a:r>
            <a:r>
              <a:rPr lang="fr-FR" sz="1200" b="1" i="1" u="sng" kern="0" dirty="0">
                <a:solidFill>
                  <a:schemeClr val="accent6">
                    <a:lumMod val="75000"/>
                  </a:schemeClr>
                </a:solidFill>
                <a:latin typeface="Arial" panose="020B0604020202020204" pitchFamily="34" charset="0"/>
                <a:cs typeface="Arial" panose="020B0604020202020204" pitchFamily="34" charset="0"/>
                <a:hlinkClick r:id="rId3"/>
              </a:rPr>
              <a:t>https://www.youtube.com/watch?v=Q3XaPQqrhKE&amp;spfreload=10</a:t>
            </a:r>
            <a:endParaRPr lang="fr-FR" sz="12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O</a:t>
            </a:r>
            <a:r>
              <a:rPr lang="x-none" sz="1800" b="1" kern="0">
                <a:solidFill>
                  <a:schemeClr val="accent6">
                    <a:lumMod val="75000"/>
                  </a:schemeClr>
                </a:solidFill>
                <a:latin typeface="Arial" panose="020B0604020202020204" pitchFamily="34" charset="0"/>
                <a:cs typeface="Arial" panose="020B0604020202020204" pitchFamily="34" charset="0"/>
              </a:rPr>
              <a:t>bjectif conatif</a:t>
            </a:r>
            <a:r>
              <a:rPr lang="x-none" sz="1800" kern="0">
                <a:solidFill>
                  <a:schemeClr val="accent6">
                    <a:lumMod val="75000"/>
                  </a:schemeClr>
                </a:solidFill>
                <a:latin typeface="Arial" panose="020B0604020202020204" pitchFamily="34" charset="0"/>
                <a:cs typeface="Arial" panose="020B0604020202020204" pitchFamily="34" charset="0"/>
              </a:rPr>
              <a:t> (faire agir) : il s’agit de modifier le comportement des consommateurs de façon à les pousser à l’achat et à la consommation et à terme de le fidéliser.</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Ex : Mac do et ses offres à durée limitée (Monopoly etc.)</a:t>
            </a:r>
            <a:r>
              <a:rPr lang="fr-FR" sz="1800" b="1" i="1" u="sng" kern="0" dirty="0">
                <a:solidFill>
                  <a:schemeClr val="accent6">
                    <a:lumMod val="75000"/>
                  </a:schemeClr>
                </a:solidFill>
                <a:latin typeface="Arial" panose="020B0604020202020204" pitchFamily="34" charset="0"/>
                <a:cs typeface="Arial" panose="020B0604020202020204" pitchFamily="34" charset="0"/>
              </a:rPr>
              <a:t>                                        </a:t>
            </a:r>
            <a:r>
              <a:rPr lang="fr-FR" sz="1200" b="1" i="1" u="sng" kern="0" dirty="0">
                <a:solidFill>
                  <a:schemeClr val="accent6">
                    <a:lumMod val="75000"/>
                  </a:schemeClr>
                </a:solidFill>
                <a:latin typeface="Arial" panose="020B0604020202020204" pitchFamily="34" charset="0"/>
                <a:cs typeface="Arial" panose="020B0604020202020204" pitchFamily="34" charset="0"/>
                <a:hlinkClick r:id="rId4"/>
              </a:rPr>
              <a:t>https://www.youtube.com/watch?v=0-oxcjMcis4</a:t>
            </a:r>
            <a:endParaRPr lang="fr-FR" sz="1200" b="1" i="1" u="sng"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800" kern="0" dirty="0">
              <a:solidFill>
                <a:srgbClr val="3333C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5696370"/>
      </p:ext>
    </p:extLst>
  </p:cSld>
  <p:clrMapOvr>
    <a:masterClrMapping/>
  </p:clrMapOvr>
  <p:transition spd="med">
    <p:randomBar/>
  </p:transition>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586788" y="6453336"/>
            <a:ext cx="557212" cy="431652"/>
          </a:xfrm>
        </p:spPr>
        <p:txBody>
          <a:bodyPr/>
          <a:lstStyle/>
          <a:p>
            <a:fld id="{57DA55BF-465C-4557-B304-A401FA877A39}" type="slidenum">
              <a:rPr lang="fr-FR"/>
              <a:pPr/>
              <a:t>488</a:t>
            </a:fld>
            <a:endParaRPr lang="fr-FR" dirty="0"/>
          </a:p>
        </p:txBody>
      </p:sp>
      <p:sp>
        <p:nvSpPr>
          <p:cNvPr id="157698" name="Rectangle 2"/>
          <p:cNvSpPr>
            <a:spLocks noGrp="1" noChangeArrowheads="1"/>
          </p:cNvSpPr>
          <p:nvPr>
            <p:ph type="body" idx="4294967295"/>
          </p:nvPr>
        </p:nvSpPr>
        <p:spPr>
          <a:xfrm>
            <a:off x="2211388" y="2060575"/>
            <a:ext cx="6464300" cy="3240088"/>
          </a:xfrm>
          <a:prstGeom prst="rect">
            <a:avLst/>
          </a:prstGeom>
          <a:noFill/>
        </p:spPr>
        <p:txBody>
          <a:bodyPr/>
          <a:lstStyle/>
          <a:p>
            <a:pPr marL="180975" indent="-180975">
              <a:spcBef>
                <a:spcPct val="0"/>
              </a:spcBef>
            </a:pPr>
            <a:r>
              <a:rPr lang="fr-FR" sz="2000" b="1" dirty="0">
                <a:solidFill>
                  <a:srgbClr val="000066"/>
                </a:solidFill>
              </a:rPr>
              <a:t>Valoriser sa marque </a:t>
            </a:r>
            <a:r>
              <a:rPr lang="fr-FR" sz="2000" dirty="0">
                <a:solidFill>
                  <a:srgbClr val="000066"/>
                </a:solidFill>
              </a:rPr>
              <a:t>pour la rendre plus forte … </a:t>
            </a:r>
            <a:br>
              <a:rPr lang="fr-FR" sz="2000" dirty="0">
                <a:solidFill>
                  <a:srgbClr val="000066"/>
                </a:solidFill>
              </a:rPr>
            </a:br>
            <a:r>
              <a:rPr lang="fr-FR" sz="2000" dirty="0">
                <a:solidFill>
                  <a:srgbClr val="000066"/>
                </a:solidFill>
                <a:sym typeface="Wingdings 3" pitchFamily="18" charset="2"/>
              </a:rPr>
              <a:t> </a:t>
            </a:r>
            <a:r>
              <a:rPr lang="fr-FR" sz="2000" dirty="0">
                <a:solidFill>
                  <a:srgbClr val="000066"/>
                </a:solidFill>
              </a:rPr>
              <a:t>diminuer l’importance du prix</a:t>
            </a:r>
          </a:p>
          <a:p>
            <a:pPr marL="180975" indent="-180975"/>
            <a:endParaRPr lang="fr-FR" sz="2000" dirty="0">
              <a:solidFill>
                <a:srgbClr val="000066"/>
              </a:solidFill>
            </a:endParaRPr>
          </a:p>
          <a:p>
            <a:pPr marL="180975" indent="-180975"/>
            <a:r>
              <a:rPr lang="fr-FR" sz="2000" b="1" dirty="0">
                <a:solidFill>
                  <a:srgbClr val="000066"/>
                </a:solidFill>
              </a:rPr>
              <a:t>Maintenir son rang </a:t>
            </a:r>
            <a:r>
              <a:rPr lang="fr-FR" sz="2000" dirty="0">
                <a:solidFill>
                  <a:srgbClr val="000066"/>
                </a:solidFill>
              </a:rPr>
              <a:t>par rapport aux concurrents </a:t>
            </a:r>
            <a:br>
              <a:rPr lang="fr-FR" sz="2000" dirty="0">
                <a:solidFill>
                  <a:srgbClr val="000066"/>
                </a:solidFill>
              </a:rPr>
            </a:br>
            <a:r>
              <a:rPr lang="fr-FR" sz="2000" dirty="0">
                <a:solidFill>
                  <a:srgbClr val="000066"/>
                </a:solidFill>
              </a:rPr>
              <a:t>= maintenir sa part de voix</a:t>
            </a:r>
          </a:p>
          <a:p>
            <a:pPr marL="180975" indent="-180975"/>
            <a:endParaRPr lang="fr-FR" sz="2000" dirty="0">
              <a:solidFill>
                <a:srgbClr val="000066"/>
              </a:solidFill>
            </a:endParaRPr>
          </a:p>
          <a:p>
            <a:pPr marL="180975" indent="-180975"/>
            <a:r>
              <a:rPr lang="fr-FR" sz="2000" b="1" dirty="0">
                <a:solidFill>
                  <a:srgbClr val="000066"/>
                </a:solidFill>
              </a:rPr>
              <a:t>Soutenir un produit </a:t>
            </a:r>
            <a:r>
              <a:rPr lang="fr-FR" sz="2000" dirty="0">
                <a:solidFill>
                  <a:srgbClr val="000066"/>
                </a:solidFill>
              </a:rPr>
              <a:t>en fin de cycle</a:t>
            </a:r>
          </a:p>
          <a:p>
            <a:pPr marL="180975" indent="-180975"/>
            <a:endParaRPr lang="fr-FR" sz="2000" dirty="0">
              <a:solidFill>
                <a:srgbClr val="000066"/>
              </a:solidFill>
            </a:endParaRPr>
          </a:p>
          <a:p>
            <a:pPr marL="180975" indent="-180975"/>
            <a:r>
              <a:rPr lang="fr-FR" sz="2000" dirty="0">
                <a:solidFill>
                  <a:srgbClr val="000066"/>
                </a:solidFill>
              </a:rPr>
              <a:t>….</a:t>
            </a:r>
          </a:p>
        </p:txBody>
      </p:sp>
      <p:sp>
        <p:nvSpPr>
          <p:cNvPr id="157699"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57700"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Concurrence …</a:t>
            </a:r>
          </a:p>
        </p:txBody>
      </p:sp>
      <p:sp>
        <p:nvSpPr>
          <p:cNvPr id="157701"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57704" name="AutoShape 8"/>
          <p:cNvSpPr>
            <a:spLocks noChangeArrowheads="1"/>
          </p:cNvSpPr>
          <p:nvPr/>
        </p:nvSpPr>
        <p:spPr bwMode="auto">
          <a:xfrm rot="16200000">
            <a:off x="503238" y="5554663"/>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157705" name="AutoShape 9"/>
          <p:cNvSpPr>
            <a:spLocks noChangeArrowheads="1"/>
          </p:cNvSpPr>
          <p:nvPr/>
        </p:nvSpPr>
        <p:spPr bwMode="auto">
          <a:xfrm rot="5400000">
            <a:off x="1042988" y="5735637"/>
            <a:ext cx="649288"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57706" name="Rectangle 10"/>
          <p:cNvSpPr>
            <a:spLocks noChangeArrowheads="1"/>
          </p:cNvSpPr>
          <p:nvPr/>
        </p:nvSpPr>
        <p:spPr bwMode="auto">
          <a:xfrm>
            <a:off x="179388" y="2716213"/>
            <a:ext cx="1800225" cy="641350"/>
          </a:xfrm>
          <a:prstGeom prst="rect">
            <a:avLst/>
          </a:prstGeom>
          <a:solidFill>
            <a:srgbClr val="3333CC"/>
          </a:solidFill>
          <a:ln w="9525">
            <a:noFill/>
            <a:miter lim="800000"/>
            <a:headEnd/>
            <a:tailEnd/>
          </a:ln>
          <a:effectLst/>
        </p:spPr>
        <p:txBody>
          <a:bodyPr>
            <a:spAutoFit/>
          </a:bodyPr>
          <a:lstStyle/>
          <a:p>
            <a:pPr algn="ctr"/>
            <a:r>
              <a:rPr lang="fr-FR" sz="1800" b="1" dirty="0">
                <a:solidFill>
                  <a:schemeClr val="bg1"/>
                </a:solidFill>
              </a:rPr>
              <a:t>Communiquer massivement</a:t>
            </a:r>
          </a:p>
        </p:txBody>
      </p:sp>
      <p:sp>
        <p:nvSpPr>
          <p:cNvPr id="157711" name="Rectangle 15"/>
          <p:cNvSpPr>
            <a:spLocks noChangeArrowheads="1"/>
          </p:cNvSpPr>
          <p:nvPr/>
        </p:nvSpPr>
        <p:spPr bwMode="auto">
          <a:xfrm>
            <a:off x="1692275" y="5445125"/>
            <a:ext cx="6894513" cy="915988"/>
          </a:xfrm>
          <a:prstGeom prst="rect">
            <a:avLst/>
          </a:prstGeom>
          <a:noFill/>
          <a:ln w="9525">
            <a:noFill/>
            <a:miter lim="800000"/>
            <a:headEnd/>
            <a:tailEnd/>
          </a:ln>
          <a:effectLst/>
        </p:spPr>
        <p:txBody>
          <a:bodyPr>
            <a:spAutoFit/>
          </a:bodyPr>
          <a:lstStyle/>
          <a:p>
            <a:pPr>
              <a:spcBef>
                <a:spcPct val="20000"/>
              </a:spcBef>
            </a:pPr>
            <a:r>
              <a:rPr lang="fr-FR" sz="1800">
                <a:solidFill>
                  <a:srgbClr val="000066"/>
                </a:solidFill>
              </a:rPr>
              <a:t>Un cercle vicieux entraînant souvent la plupart des acteurs du marché avec une inflation des budgets </a:t>
            </a:r>
            <a:br>
              <a:rPr lang="fr-FR" sz="1800">
                <a:solidFill>
                  <a:srgbClr val="000066"/>
                </a:solidFill>
              </a:rPr>
            </a:br>
            <a:r>
              <a:rPr lang="fr-FR" sz="1800">
                <a:solidFill>
                  <a:srgbClr val="000066"/>
                </a:solidFill>
              </a:rPr>
              <a:t>(hausse du volume + renchérissement du coût des supports)</a:t>
            </a:r>
          </a:p>
        </p:txBody>
      </p:sp>
      <p:sp>
        <p:nvSpPr>
          <p:cNvPr id="13" name="Rectangle 10"/>
          <p:cNvSpPr txBox="1">
            <a:spLocks noChangeArrowheads="1"/>
          </p:cNvSpPr>
          <p:nvPr/>
        </p:nvSpPr>
        <p:spPr>
          <a:xfrm>
            <a:off x="2155031" y="365061"/>
            <a:ext cx="464921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04250" y="6597352"/>
            <a:ext cx="539750" cy="287636"/>
          </a:xfrm>
        </p:spPr>
        <p:txBody>
          <a:bodyPr/>
          <a:lstStyle/>
          <a:p>
            <a:fld id="{713A1B2F-7899-405A-A5F7-4383BE06B77C}" type="slidenum">
              <a:rPr lang="fr-FR"/>
              <a:pPr/>
              <a:t>489</a:t>
            </a:fld>
            <a:endParaRPr lang="fr-FR" dirty="0"/>
          </a:p>
        </p:txBody>
      </p:sp>
      <p:sp>
        <p:nvSpPr>
          <p:cNvPr id="158723"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58724" name="Text Box 4"/>
          <p:cNvSpPr txBox="1">
            <a:spLocks noChangeArrowheads="1"/>
          </p:cNvSpPr>
          <p:nvPr/>
        </p:nvSpPr>
        <p:spPr bwMode="auto">
          <a:xfrm>
            <a:off x="5868988" y="1125538"/>
            <a:ext cx="2879725"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Mécanisme général</a:t>
            </a:r>
          </a:p>
        </p:txBody>
      </p:sp>
      <p:sp>
        <p:nvSpPr>
          <p:cNvPr id="158725"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58731" name="Text Box 11"/>
          <p:cNvSpPr txBox="1">
            <a:spLocks noChangeArrowheads="1"/>
          </p:cNvSpPr>
          <p:nvPr/>
        </p:nvSpPr>
        <p:spPr bwMode="auto">
          <a:xfrm>
            <a:off x="684213" y="2509838"/>
            <a:ext cx="1439862" cy="615950"/>
          </a:xfrm>
          <a:prstGeom prst="rect">
            <a:avLst/>
          </a:prstGeom>
          <a:solidFill>
            <a:srgbClr val="3333CC"/>
          </a:solidFill>
          <a:ln w="9525">
            <a:noFill/>
            <a:miter lim="800000"/>
            <a:headEnd/>
            <a:tailEnd/>
          </a:ln>
          <a:effectLst/>
        </p:spPr>
        <p:txBody>
          <a:bodyPr anchor="ctr" anchorCtr="1"/>
          <a:lstStyle/>
          <a:p>
            <a:pPr>
              <a:spcBef>
                <a:spcPct val="50000"/>
              </a:spcBef>
            </a:pPr>
            <a:r>
              <a:rPr lang="fr-FR" sz="2000" b="1" dirty="0">
                <a:solidFill>
                  <a:schemeClr val="bg1"/>
                </a:solidFill>
              </a:rPr>
              <a:t>Emetteur</a:t>
            </a:r>
          </a:p>
        </p:txBody>
      </p:sp>
      <p:sp>
        <p:nvSpPr>
          <p:cNvPr id="158732" name="AutoShape 12"/>
          <p:cNvSpPr>
            <a:spLocks noChangeArrowheads="1"/>
          </p:cNvSpPr>
          <p:nvPr/>
        </p:nvSpPr>
        <p:spPr bwMode="auto">
          <a:xfrm>
            <a:off x="2411413" y="2530475"/>
            <a:ext cx="1079500" cy="576263"/>
          </a:xfrm>
          <a:prstGeom prst="rightArrow">
            <a:avLst>
              <a:gd name="adj1" fmla="val 50000"/>
              <a:gd name="adj2" fmla="val 46832"/>
            </a:avLst>
          </a:prstGeom>
          <a:solidFill>
            <a:schemeClr val="accent2"/>
          </a:solidFill>
          <a:ln w="9525">
            <a:solidFill>
              <a:schemeClr val="bg1"/>
            </a:solidFill>
            <a:miter lim="800000"/>
            <a:headEnd/>
            <a:tailEnd/>
          </a:ln>
          <a:effectLst/>
        </p:spPr>
        <p:txBody>
          <a:bodyPr wrap="none" anchor="ctr"/>
          <a:lstStyle/>
          <a:p>
            <a:pPr algn="ctr"/>
            <a:r>
              <a:rPr lang="fr-FR" sz="1800" dirty="0">
                <a:solidFill>
                  <a:schemeClr val="bg1"/>
                </a:solidFill>
              </a:rPr>
              <a:t>codage</a:t>
            </a:r>
          </a:p>
        </p:txBody>
      </p:sp>
      <p:sp>
        <p:nvSpPr>
          <p:cNvPr id="158733" name="Text Box 13"/>
          <p:cNvSpPr txBox="1">
            <a:spLocks noChangeArrowheads="1"/>
          </p:cNvSpPr>
          <p:nvPr/>
        </p:nvSpPr>
        <p:spPr bwMode="auto">
          <a:xfrm>
            <a:off x="3779838" y="2509838"/>
            <a:ext cx="1439862" cy="615950"/>
          </a:xfrm>
          <a:prstGeom prst="rect">
            <a:avLst/>
          </a:prstGeom>
          <a:solidFill>
            <a:srgbClr val="3333CC"/>
          </a:solidFill>
          <a:ln w="9525">
            <a:noFill/>
            <a:miter lim="800000"/>
            <a:headEnd/>
            <a:tailEnd/>
          </a:ln>
          <a:effectLst/>
        </p:spPr>
        <p:txBody>
          <a:bodyPr anchor="ctr" anchorCtr="1"/>
          <a:lstStyle/>
          <a:p>
            <a:pPr>
              <a:spcBef>
                <a:spcPct val="50000"/>
              </a:spcBef>
            </a:pPr>
            <a:r>
              <a:rPr lang="fr-FR" sz="2000" b="1" dirty="0">
                <a:solidFill>
                  <a:schemeClr val="bg1"/>
                </a:solidFill>
              </a:rPr>
              <a:t>médias</a:t>
            </a:r>
          </a:p>
        </p:txBody>
      </p:sp>
      <p:sp>
        <p:nvSpPr>
          <p:cNvPr id="158734" name="AutoShape 14"/>
          <p:cNvSpPr>
            <a:spLocks noChangeArrowheads="1"/>
          </p:cNvSpPr>
          <p:nvPr/>
        </p:nvSpPr>
        <p:spPr bwMode="auto">
          <a:xfrm>
            <a:off x="5580063" y="2530475"/>
            <a:ext cx="1296987" cy="576263"/>
          </a:xfrm>
          <a:prstGeom prst="rightArrow">
            <a:avLst>
              <a:gd name="adj1" fmla="val 50000"/>
              <a:gd name="adj2" fmla="val 56267"/>
            </a:avLst>
          </a:prstGeom>
          <a:solidFill>
            <a:schemeClr val="accent2"/>
          </a:solidFill>
          <a:ln w="9525">
            <a:solidFill>
              <a:schemeClr val="bg1"/>
            </a:solidFill>
            <a:miter lim="800000"/>
            <a:headEnd/>
            <a:tailEnd/>
          </a:ln>
          <a:effectLst/>
        </p:spPr>
        <p:txBody>
          <a:bodyPr wrap="none" anchor="ctr"/>
          <a:lstStyle/>
          <a:p>
            <a:pPr algn="ctr"/>
            <a:r>
              <a:rPr lang="fr-FR" sz="1800" dirty="0">
                <a:solidFill>
                  <a:schemeClr val="bg1"/>
                </a:solidFill>
              </a:rPr>
              <a:t>décodage</a:t>
            </a:r>
          </a:p>
        </p:txBody>
      </p:sp>
      <p:sp>
        <p:nvSpPr>
          <p:cNvPr id="158735" name="Text Box 15"/>
          <p:cNvSpPr txBox="1">
            <a:spLocks noChangeArrowheads="1"/>
          </p:cNvSpPr>
          <p:nvPr/>
        </p:nvSpPr>
        <p:spPr bwMode="auto">
          <a:xfrm>
            <a:off x="7164388" y="2509838"/>
            <a:ext cx="1439862" cy="615950"/>
          </a:xfrm>
          <a:prstGeom prst="rect">
            <a:avLst/>
          </a:prstGeom>
          <a:solidFill>
            <a:srgbClr val="3333CC"/>
          </a:solidFill>
          <a:ln w="9525">
            <a:noFill/>
            <a:miter lim="800000"/>
            <a:headEnd/>
            <a:tailEnd/>
          </a:ln>
          <a:effectLst/>
        </p:spPr>
        <p:txBody>
          <a:bodyPr anchor="ctr" anchorCtr="1"/>
          <a:lstStyle/>
          <a:p>
            <a:pPr>
              <a:spcBef>
                <a:spcPct val="50000"/>
              </a:spcBef>
            </a:pPr>
            <a:r>
              <a:rPr lang="fr-FR" sz="2000" b="1" dirty="0">
                <a:solidFill>
                  <a:schemeClr val="bg1"/>
                </a:solidFill>
              </a:rPr>
              <a:t>Récepteur</a:t>
            </a:r>
          </a:p>
        </p:txBody>
      </p:sp>
      <p:sp>
        <p:nvSpPr>
          <p:cNvPr id="158737" name="AutoShape 17"/>
          <p:cNvSpPr>
            <a:spLocks noChangeArrowheads="1"/>
          </p:cNvSpPr>
          <p:nvPr/>
        </p:nvSpPr>
        <p:spPr bwMode="auto">
          <a:xfrm rot="10800000">
            <a:off x="6227763" y="3644900"/>
            <a:ext cx="1871662" cy="1944688"/>
          </a:xfrm>
          <a:custGeom>
            <a:avLst/>
            <a:gdLst>
              <a:gd name="G0" fmla="+- 14684 0 0"/>
              <a:gd name="G1" fmla="+- 4112 0 0"/>
              <a:gd name="G2" fmla="+- 12158 0 4112"/>
              <a:gd name="G3" fmla="+- G2 0 4112"/>
              <a:gd name="G4" fmla="*/ G3 32768 32059"/>
              <a:gd name="G5" fmla="*/ G4 1 2"/>
              <a:gd name="G6" fmla="+- 21600 0 14684"/>
              <a:gd name="G7" fmla="*/ G6 4112 6079"/>
              <a:gd name="G8" fmla="+- G7 14684 0"/>
              <a:gd name="T0" fmla="*/ 14684 w 21600"/>
              <a:gd name="T1" fmla="*/ 0 h 21600"/>
              <a:gd name="T2" fmla="*/ 14684 w 21600"/>
              <a:gd name="T3" fmla="*/ 12158 h 21600"/>
              <a:gd name="T4" fmla="*/ 2011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84" y="0"/>
                </a:lnTo>
                <a:lnTo>
                  <a:pt x="14684" y="4112"/>
                </a:lnTo>
                <a:lnTo>
                  <a:pt x="12427" y="4112"/>
                </a:lnTo>
                <a:cubicBezTo>
                  <a:pt x="5564" y="4112"/>
                  <a:pt x="0" y="7714"/>
                  <a:pt x="0" y="12158"/>
                </a:cubicBezTo>
                <a:lnTo>
                  <a:pt x="0" y="21600"/>
                </a:lnTo>
                <a:lnTo>
                  <a:pt x="4021" y="21600"/>
                </a:lnTo>
                <a:lnTo>
                  <a:pt x="4021" y="12158"/>
                </a:lnTo>
                <a:cubicBezTo>
                  <a:pt x="4021" y="9887"/>
                  <a:pt x="7784" y="8046"/>
                  <a:pt x="12427" y="8046"/>
                </a:cubicBezTo>
                <a:lnTo>
                  <a:pt x="14684" y="8046"/>
                </a:lnTo>
                <a:lnTo>
                  <a:pt x="14684" y="12158"/>
                </a:lnTo>
                <a:close/>
              </a:path>
            </a:pathLst>
          </a:custGeom>
          <a:solidFill>
            <a:schemeClr val="accent2"/>
          </a:solidFill>
          <a:ln w="9525">
            <a:solidFill>
              <a:schemeClr val="bg1"/>
            </a:solidFill>
            <a:miter lim="800000"/>
            <a:headEnd/>
            <a:tailEnd/>
          </a:ln>
          <a:effectLst/>
        </p:spPr>
        <p:txBody>
          <a:bodyPr wrap="none" anchor="ctr"/>
          <a:lstStyle/>
          <a:p>
            <a:endParaRPr lang="fr-FR"/>
          </a:p>
        </p:txBody>
      </p:sp>
      <p:sp>
        <p:nvSpPr>
          <p:cNvPr id="158738" name="AutoShape 18"/>
          <p:cNvSpPr>
            <a:spLocks noChangeArrowheads="1"/>
          </p:cNvSpPr>
          <p:nvPr/>
        </p:nvSpPr>
        <p:spPr bwMode="auto">
          <a:xfrm rot="16200000">
            <a:off x="791370" y="3536156"/>
            <a:ext cx="1655762" cy="1584325"/>
          </a:xfrm>
          <a:custGeom>
            <a:avLst/>
            <a:gdLst>
              <a:gd name="G0" fmla="+- 14684 0 0"/>
              <a:gd name="G1" fmla="+- 4112 0 0"/>
              <a:gd name="G2" fmla="+- 12158 0 4112"/>
              <a:gd name="G3" fmla="+- G2 0 4112"/>
              <a:gd name="G4" fmla="*/ G3 32768 32059"/>
              <a:gd name="G5" fmla="*/ G4 1 2"/>
              <a:gd name="G6" fmla="+- 21600 0 14684"/>
              <a:gd name="G7" fmla="*/ G6 4112 6079"/>
              <a:gd name="G8" fmla="+- G7 14684 0"/>
              <a:gd name="T0" fmla="*/ 14684 w 21600"/>
              <a:gd name="T1" fmla="*/ 0 h 21600"/>
              <a:gd name="T2" fmla="*/ 14684 w 21600"/>
              <a:gd name="T3" fmla="*/ 12158 h 21600"/>
              <a:gd name="T4" fmla="*/ 2011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84" y="0"/>
                </a:lnTo>
                <a:lnTo>
                  <a:pt x="14684" y="4112"/>
                </a:lnTo>
                <a:lnTo>
                  <a:pt x="12427" y="4112"/>
                </a:lnTo>
                <a:cubicBezTo>
                  <a:pt x="5564" y="4112"/>
                  <a:pt x="0" y="7714"/>
                  <a:pt x="0" y="12158"/>
                </a:cubicBezTo>
                <a:lnTo>
                  <a:pt x="0" y="21600"/>
                </a:lnTo>
                <a:lnTo>
                  <a:pt x="4021" y="21600"/>
                </a:lnTo>
                <a:lnTo>
                  <a:pt x="4021" y="12158"/>
                </a:lnTo>
                <a:cubicBezTo>
                  <a:pt x="4021" y="9887"/>
                  <a:pt x="7784" y="8046"/>
                  <a:pt x="12427" y="8046"/>
                </a:cubicBezTo>
                <a:lnTo>
                  <a:pt x="14684" y="8046"/>
                </a:lnTo>
                <a:lnTo>
                  <a:pt x="14684" y="12158"/>
                </a:lnTo>
                <a:close/>
              </a:path>
            </a:pathLst>
          </a:custGeom>
          <a:solidFill>
            <a:schemeClr val="accent2"/>
          </a:solidFill>
          <a:ln w="9525">
            <a:solidFill>
              <a:schemeClr val="bg1"/>
            </a:solidFill>
            <a:miter lim="800000"/>
            <a:headEnd/>
            <a:tailEnd/>
          </a:ln>
          <a:effectLst/>
        </p:spPr>
        <p:txBody>
          <a:bodyPr wrap="none" anchor="ctr"/>
          <a:lstStyle/>
          <a:p>
            <a:endParaRPr lang="fr-FR"/>
          </a:p>
        </p:txBody>
      </p:sp>
      <p:sp>
        <p:nvSpPr>
          <p:cNvPr id="158739" name="Text Box 19"/>
          <p:cNvSpPr txBox="1">
            <a:spLocks noChangeArrowheads="1"/>
          </p:cNvSpPr>
          <p:nvPr/>
        </p:nvSpPr>
        <p:spPr bwMode="auto">
          <a:xfrm>
            <a:off x="2700338" y="4732338"/>
            <a:ext cx="3455987" cy="1054100"/>
          </a:xfrm>
          <a:prstGeom prst="rect">
            <a:avLst/>
          </a:prstGeom>
          <a:noFill/>
          <a:ln w="9525">
            <a:noFill/>
            <a:miter lim="800000"/>
            <a:headEnd/>
            <a:tailEnd/>
          </a:ln>
          <a:effectLst/>
        </p:spPr>
        <p:txBody>
          <a:bodyPr>
            <a:spAutoFit/>
          </a:bodyPr>
          <a:lstStyle/>
          <a:p>
            <a:pPr algn="ctr">
              <a:spcBef>
                <a:spcPct val="50000"/>
              </a:spcBef>
            </a:pPr>
            <a:r>
              <a:rPr lang="fr-FR" sz="1800" i="1" dirty="0">
                <a:solidFill>
                  <a:schemeClr val="accent6">
                    <a:lumMod val="75000"/>
                  </a:schemeClr>
                </a:solidFill>
              </a:rPr>
              <a:t>Si réponse du récepteur à l’émetteur  = </a:t>
            </a:r>
            <a:r>
              <a:rPr lang="fr-FR" sz="1800" i="1" dirty="0" err="1">
                <a:solidFill>
                  <a:schemeClr val="accent6">
                    <a:lumMod val="75000"/>
                  </a:schemeClr>
                </a:solidFill>
              </a:rPr>
              <a:t>Feed</a:t>
            </a:r>
            <a:r>
              <a:rPr lang="fr-FR" sz="1800" i="1" dirty="0">
                <a:solidFill>
                  <a:schemeClr val="accent6">
                    <a:lumMod val="75000"/>
                  </a:schemeClr>
                </a:solidFill>
              </a:rPr>
              <a:t> back</a:t>
            </a:r>
          </a:p>
          <a:p>
            <a:pPr algn="ctr">
              <a:spcBef>
                <a:spcPct val="50000"/>
              </a:spcBef>
            </a:pPr>
            <a:r>
              <a:rPr lang="fr-FR" sz="1800" b="1" dirty="0">
                <a:solidFill>
                  <a:srgbClr val="000066"/>
                </a:solidFill>
              </a:rPr>
              <a:t>Communication </a:t>
            </a:r>
            <a:r>
              <a:rPr lang="fr-FR" sz="1800" b="1" dirty="0" err="1">
                <a:solidFill>
                  <a:srgbClr val="000066"/>
                </a:solidFill>
              </a:rPr>
              <a:t>intéractive</a:t>
            </a:r>
            <a:endParaRPr lang="fr-FR" sz="1800" b="1" dirty="0">
              <a:solidFill>
                <a:srgbClr val="000066"/>
              </a:solidFill>
            </a:endParaRPr>
          </a:p>
        </p:txBody>
      </p:sp>
      <p:sp>
        <p:nvSpPr>
          <p:cNvPr id="16" name="Rectangle 10"/>
          <p:cNvSpPr txBox="1">
            <a:spLocks noChangeArrowheads="1"/>
          </p:cNvSpPr>
          <p:nvPr/>
        </p:nvSpPr>
        <p:spPr>
          <a:xfrm>
            <a:off x="1866107" y="332654"/>
            <a:ext cx="457810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cSld>
  <p:clrMapOvr>
    <a:masterClrMapping/>
  </p:clrMapOvr>
  <p:transition spd="med">
    <p:randomBar/>
  </p:transition>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Espace réservé du numéro de diapositive 5"/>
          <p:cNvSpPr>
            <a:spLocks noGrp="1"/>
          </p:cNvSpPr>
          <p:nvPr>
            <p:ph type="sldNum" sz="quarter" idx="4"/>
          </p:nvPr>
        </p:nvSpPr>
        <p:spPr>
          <a:xfrm>
            <a:off x="8604250" y="6534150"/>
            <a:ext cx="539750" cy="350838"/>
          </a:xfrm>
        </p:spPr>
        <p:txBody>
          <a:bodyPr/>
          <a:lstStyle/>
          <a:p>
            <a:fld id="{2650A7C5-496B-47E4-9408-C17344F46E76}" type="slidenum">
              <a:rPr lang="fr-FR"/>
              <a:pPr/>
              <a:t>490</a:t>
            </a:fld>
            <a:endParaRPr lang="fr-FR" dirty="0"/>
          </a:p>
        </p:txBody>
      </p:sp>
      <p:sp>
        <p:nvSpPr>
          <p:cNvPr id="159746" name="Text Box 2"/>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59747" name="Text Box 3"/>
          <p:cNvSpPr txBox="1">
            <a:spLocks noChangeArrowheads="1"/>
          </p:cNvSpPr>
          <p:nvPr/>
        </p:nvSpPr>
        <p:spPr bwMode="auto">
          <a:xfrm>
            <a:off x="5940425" y="13414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Une méthodologie</a:t>
            </a:r>
          </a:p>
        </p:txBody>
      </p:sp>
      <p:sp>
        <p:nvSpPr>
          <p:cNvPr id="159748" name="AutoShape 4"/>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59750" name="Text Box 6"/>
          <p:cNvSpPr txBox="1">
            <a:spLocks noChangeArrowheads="1"/>
          </p:cNvSpPr>
          <p:nvPr/>
        </p:nvSpPr>
        <p:spPr bwMode="auto">
          <a:xfrm>
            <a:off x="323850" y="4973638"/>
            <a:ext cx="1439863" cy="615950"/>
          </a:xfrm>
          <a:prstGeom prst="rect">
            <a:avLst/>
          </a:prstGeom>
          <a:solidFill>
            <a:srgbClr val="3333CC"/>
          </a:solidFill>
          <a:ln w="9525">
            <a:noFill/>
            <a:miter lim="800000"/>
            <a:headEnd/>
            <a:tailEnd/>
          </a:ln>
          <a:effectLst/>
        </p:spPr>
        <p:txBody>
          <a:bodyPr anchor="ctr" anchorCtr="1"/>
          <a:lstStyle/>
          <a:p>
            <a:pPr>
              <a:spcBef>
                <a:spcPct val="50000"/>
              </a:spcBef>
            </a:pPr>
            <a:r>
              <a:rPr lang="fr-FR" sz="1800" b="1" dirty="0">
                <a:solidFill>
                  <a:schemeClr val="bg1"/>
                </a:solidFill>
              </a:rPr>
              <a:t>Qui dit ?</a:t>
            </a:r>
          </a:p>
        </p:txBody>
      </p:sp>
      <p:sp>
        <p:nvSpPr>
          <p:cNvPr id="159752" name="Text Box 8"/>
          <p:cNvSpPr txBox="1">
            <a:spLocks noChangeArrowheads="1"/>
          </p:cNvSpPr>
          <p:nvPr/>
        </p:nvSpPr>
        <p:spPr bwMode="auto">
          <a:xfrm>
            <a:off x="3708400" y="3573463"/>
            <a:ext cx="1439863" cy="615950"/>
          </a:xfrm>
          <a:prstGeom prst="rect">
            <a:avLst/>
          </a:prstGeom>
          <a:solidFill>
            <a:srgbClr val="3333CC"/>
          </a:solidFill>
          <a:ln w="9525">
            <a:noFill/>
            <a:miter lim="800000"/>
            <a:headEnd/>
            <a:tailEnd/>
          </a:ln>
          <a:effectLst/>
        </p:spPr>
        <p:txBody>
          <a:bodyPr anchor="ctr" anchorCtr="1"/>
          <a:lstStyle/>
          <a:p>
            <a:pPr>
              <a:spcBef>
                <a:spcPct val="50000"/>
              </a:spcBef>
            </a:pPr>
            <a:r>
              <a:rPr lang="fr-FR" sz="1800" b="1" dirty="0">
                <a:solidFill>
                  <a:schemeClr val="bg1"/>
                </a:solidFill>
              </a:rPr>
              <a:t>Par quel  canal ?</a:t>
            </a:r>
          </a:p>
        </p:txBody>
      </p:sp>
      <p:sp>
        <p:nvSpPr>
          <p:cNvPr id="159754" name="Text Box 10"/>
          <p:cNvSpPr txBox="1">
            <a:spLocks noChangeArrowheads="1"/>
          </p:cNvSpPr>
          <p:nvPr/>
        </p:nvSpPr>
        <p:spPr bwMode="auto">
          <a:xfrm>
            <a:off x="5435600" y="2884488"/>
            <a:ext cx="1439863" cy="615950"/>
          </a:xfrm>
          <a:prstGeom prst="rect">
            <a:avLst/>
          </a:prstGeom>
          <a:solidFill>
            <a:srgbClr val="3333CC"/>
          </a:solidFill>
          <a:ln w="9525">
            <a:noFill/>
            <a:miter lim="800000"/>
            <a:headEnd/>
            <a:tailEnd/>
          </a:ln>
          <a:effectLst/>
        </p:spPr>
        <p:txBody>
          <a:bodyPr anchor="ctr" anchorCtr="1"/>
          <a:lstStyle/>
          <a:p>
            <a:pPr>
              <a:spcBef>
                <a:spcPct val="50000"/>
              </a:spcBef>
            </a:pPr>
            <a:r>
              <a:rPr lang="fr-FR" sz="1800" b="1" dirty="0">
                <a:solidFill>
                  <a:schemeClr val="bg1"/>
                </a:solidFill>
              </a:rPr>
              <a:t>A qui ?</a:t>
            </a:r>
          </a:p>
        </p:txBody>
      </p:sp>
      <p:sp>
        <p:nvSpPr>
          <p:cNvPr id="159759" name="Text Box 15"/>
          <p:cNvSpPr txBox="1">
            <a:spLocks noChangeArrowheads="1"/>
          </p:cNvSpPr>
          <p:nvPr/>
        </p:nvSpPr>
        <p:spPr bwMode="auto">
          <a:xfrm>
            <a:off x="1979613" y="4252913"/>
            <a:ext cx="1439862" cy="615950"/>
          </a:xfrm>
          <a:prstGeom prst="rect">
            <a:avLst/>
          </a:prstGeom>
          <a:solidFill>
            <a:srgbClr val="3333CC"/>
          </a:solidFill>
          <a:ln w="9525">
            <a:noFill/>
            <a:miter lim="800000"/>
            <a:headEnd/>
            <a:tailEnd/>
          </a:ln>
          <a:effectLst/>
        </p:spPr>
        <p:txBody>
          <a:bodyPr anchor="ctr" anchorCtr="1"/>
          <a:lstStyle/>
          <a:p>
            <a:pPr>
              <a:spcBef>
                <a:spcPct val="50000"/>
              </a:spcBef>
            </a:pPr>
            <a:r>
              <a:rPr lang="fr-FR" sz="1800" b="1" dirty="0">
                <a:solidFill>
                  <a:schemeClr val="bg1"/>
                </a:solidFill>
              </a:rPr>
              <a:t>Quoi ?</a:t>
            </a:r>
          </a:p>
        </p:txBody>
      </p:sp>
      <p:sp>
        <p:nvSpPr>
          <p:cNvPr id="159760" name="Text Box 16"/>
          <p:cNvSpPr txBox="1">
            <a:spLocks noChangeArrowheads="1"/>
          </p:cNvSpPr>
          <p:nvPr/>
        </p:nvSpPr>
        <p:spPr bwMode="auto">
          <a:xfrm>
            <a:off x="7164388" y="2236788"/>
            <a:ext cx="1439862" cy="615950"/>
          </a:xfrm>
          <a:prstGeom prst="rect">
            <a:avLst/>
          </a:prstGeom>
          <a:solidFill>
            <a:srgbClr val="3333CC"/>
          </a:solidFill>
          <a:ln w="9525">
            <a:noFill/>
            <a:miter lim="800000"/>
            <a:headEnd/>
            <a:tailEnd/>
          </a:ln>
          <a:effectLst/>
        </p:spPr>
        <p:txBody>
          <a:bodyPr anchor="ctr" anchorCtr="1"/>
          <a:lstStyle/>
          <a:p>
            <a:pPr>
              <a:spcBef>
                <a:spcPct val="50000"/>
              </a:spcBef>
            </a:pPr>
            <a:r>
              <a:rPr lang="fr-FR" sz="1800" b="1" dirty="0">
                <a:solidFill>
                  <a:schemeClr val="bg1"/>
                </a:solidFill>
              </a:rPr>
              <a:t>Avec quel effet ?</a:t>
            </a:r>
          </a:p>
        </p:txBody>
      </p:sp>
      <p:sp>
        <p:nvSpPr>
          <p:cNvPr id="159761" name="Text Box 17"/>
          <p:cNvSpPr txBox="1">
            <a:spLocks noChangeArrowheads="1"/>
          </p:cNvSpPr>
          <p:nvPr/>
        </p:nvSpPr>
        <p:spPr bwMode="auto">
          <a:xfrm>
            <a:off x="323850" y="5876925"/>
            <a:ext cx="1439863"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La marque</a:t>
            </a:r>
          </a:p>
        </p:txBody>
      </p:sp>
      <p:sp>
        <p:nvSpPr>
          <p:cNvPr id="159762" name="Text Box 18"/>
          <p:cNvSpPr txBox="1">
            <a:spLocks noChangeArrowheads="1"/>
          </p:cNvSpPr>
          <p:nvPr/>
        </p:nvSpPr>
        <p:spPr bwMode="auto">
          <a:xfrm>
            <a:off x="1979613" y="5013325"/>
            <a:ext cx="1439862" cy="366713"/>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Le message</a:t>
            </a:r>
          </a:p>
        </p:txBody>
      </p:sp>
      <p:sp>
        <p:nvSpPr>
          <p:cNvPr id="159763" name="Text Box 19"/>
          <p:cNvSpPr txBox="1">
            <a:spLocks noChangeArrowheads="1"/>
          </p:cNvSpPr>
          <p:nvPr/>
        </p:nvSpPr>
        <p:spPr bwMode="auto">
          <a:xfrm>
            <a:off x="3708400" y="4437063"/>
            <a:ext cx="1439863" cy="366712"/>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Le media</a:t>
            </a:r>
          </a:p>
        </p:txBody>
      </p:sp>
      <p:sp>
        <p:nvSpPr>
          <p:cNvPr id="159764" name="Text Box 20"/>
          <p:cNvSpPr txBox="1">
            <a:spLocks noChangeArrowheads="1"/>
          </p:cNvSpPr>
          <p:nvPr/>
        </p:nvSpPr>
        <p:spPr bwMode="auto">
          <a:xfrm>
            <a:off x="5435600" y="3716338"/>
            <a:ext cx="1439863" cy="366712"/>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La cible</a:t>
            </a:r>
          </a:p>
        </p:txBody>
      </p:sp>
      <p:sp>
        <p:nvSpPr>
          <p:cNvPr id="159765" name="Text Box 21"/>
          <p:cNvSpPr txBox="1">
            <a:spLocks noChangeArrowheads="1"/>
          </p:cNvSpPr>
          <p:nvPr/>
        </p:nvSpPr>
        <p:spPr bwMode="auto">
          <a:xfrm>
            <a:off x="7164388" y="3068638"/>
            <a:ext cx="1439862" cy="641350"/>
          </a:xfrm>
          <a:prstGeom prst="rect">
            <a:avLst/>
          </a:prstGeom>
          <a:noFill/>
          <a:ln w="9525">
            <a:noFill/>
            <a:miter lim="800000"/>
            <a:headEnd/>
            <a:tailEnd/>
          </a:ln>
          <a:effectLst/>
        </p:spPr>
        <p:txBody>
          <a:bodyPr>
            <a:spAutoFit/>
          </a:bodyPr>
          <a:lstStyle/>
          <a:p>
            <a:pPr algn="ctr">
              <a:spcBef>
                <a:spcPct val="50000"/>
              </a:spcBef>
            </a:pPr>
            <a:r>
              <a:rPr lang="fr-FR" sz="1800" dirty="0">
                <a:solidFill>
                  <a:schemeClr val="accent6">
                    <a:lumMod val="75000"/>
                  </a:schemeClr>
                </a:solidFill>
              </a:rPr>
              <a:t>ce qui a été compris</a:t>
            </a:r>
          </a:p>
        </p:txBody>
      </p:sp>
      <p:sp>
        <p:nvSpPr>
          <p:cNvPr id="159766" name="Text Box 22"/>
          <p:cNvSpPr txBox="1">
            <a:spLocks noChangeArrowheads="1"/>
          </p:cNvSpPr>
          <p:nvPr/>
        </p:nvSpPr>
        <p:spPr bwMode="auto">
          <a:xfrm>
            <a:off x="3995738" y="6381750"/>
            <a:ext cx="4176712" cy="304800"/>
          </a:xfrm>
          <a:prstGeom prst="rect">
            <a:avLst/>
          </a:prstGeom>
          <a:noFill/>
          <a:ln w="9525">
            <a:noFill/>
            <a:miter lim="800000"/>
            <a:headEnd/>
            <a:tailEnd/>
          </a:ln>
          <a:effectLst/>
        </p:spPr>
        <p:txBody>
          <a:bodyPr>
            <a:spAutoFit/>
          </a:bodyPr>
          <a:lstStyle/>
          <a:p>
            <a:pPr algn="r">
              <a:spcBef>
                <a:spcPct val="50000"/>
              </a:spcBef>
            </a:pPr>
            <a:r>
              <a:rPr lang="fr-FR" b="1" i="1">
                <a:solidFill>
                  <a:srgbClr val="000066"/>
                </a:solidFill>
              </a:rPr>
              <a:t>Cf. Laswell</a:t>
            </a:r>
          </a:p>
        </p:txBody>
      </p:sp>
      <p:sp>
        <p:nvSpPr>
          <p:cNvPr id="159767" name="Text Box 23"/>
          <p:cNvSpPr txBox="1">
            <a:spLocks noChangeArrowheads="1"/>
          </p:cNvSpPr>
          <p:nvPr/>
        </p:nvSpPr>
        <p:spPr bwMode="auto">
          <a:xfrm>
            <a:off x="323850" y="2276475"/>
            <a:ext cx="3311525" cy="366713"/>
          </a:xfrm>
          <a:prstGeom prst="rect">
            <a:avLst/>
          </a:prstGeom>
          <a:noFill/>
          <a:ln w="9525">
            <a:noFill/>
            <a:miter lim="800000"/>
            <a:headEnd/>
            <a:tailEnd/>
          </a:ln>
          <a:effectLst/>
        </p:spPr>
        <p:txBody>
          <a:bodyPr>
            <a:spAutoFit/>
          </a:bodyPr>
          <a:lstStyle/>
          <a:p>
            <a:pPr>
              <a:spcBef>
                <a:spcPct val="50000"/>
              </a:spcBef>
            </a:pPr>
            <a:r>
              <a:rPr lang="fr-FR" sz="1800" i="1" dirty="0">
                <a:solidFill>
                  <a:srgbClr val="000066"/>
                </a:solidFill>
              </a:rPr>
              <a:t>En </a:t>
            </a:r>
            <a:r>
              <a:rPr lang="fr-FR" sz="1800" i="1" dirty="0">
                <a:solidFill>
                  <a:schemeClr val="accent6">
                    <a:lumMod val="75000"/>
                  </a:schemeClr>
                </a:solidFill>
              </a:rPr>
              <a:t>quelques questions…</a:t>
            </a:r>
          </a:p>
        </p:txBody>
      </p:sp>
      <p:sp>
        <p:nvSpPr>
          <p:cNvPr id="20" name="Rectangle 10"/>
          <p:cNvSpPr txBox="1">
            <a:spLocks noChangeArrowheads="1"/>
          </p:cNvSpPr>
          <p:nvPr/>
        </p:nvSpPr>
        <p:spPr>
          <a:xfrm>
            <a:off x="2083594" y="332655"/>
            <a:ext cx="4791870"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491</a:t>
            </a:fld>
            <a:endParaRPr lang="fr-FR" dirty="0"/>
          </a:p>
        </p:txBody>
      </p:sp>
      <p:sp>
        <p:nvSpPr>
          <p:cNvPr id="3" name="Espace réservé du contenu 2"/>
          <p:cNvSpPr txBox="1">
            <a:spLocks/>
          </p:cNvSpPr>
          <p:nvPr/>
        </p:nvSpPr>
        <p:spPr>
          <a:xfrm>
            <a:off x="182564" y="2132856"/>
            <a:ext cx="8799511" cy="4560533"/>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On peut synthétiser les éléments vus précédemment dans un schéma inspiré du </a:t>
            </a:r>
            <a:r>
              <a:rPr lang="fr-FR" sz="1800" b="1" i="1" kern="0" dirty="0">
                <a:solidFill>
                  <a:schemeClr val="accent6">
                    <a:lumMod val="75000"/>
                  </a:schemeClr>
                </a:solidFill>
                <a:latin typeface="Arial" panose="020B0604020202020204" pitchFamily="34" charset="0"/>
                <a:cs typeface="Arial" panose="020B0604020202020204" pitchFamily="34" charset="0"/>
              </a:rPr>
              <a:t>sociologue américain Harold Dwight Lasswell</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buFontTx/>
              <a:buNone/>
            </a:pPr>
            <a:endParaRPr lang="fr-FR" kern="0" dirty="0"/>
          </a:p>
        </p:txBody>
      </p:sp>
      <p:sp>
        <p:nvSpPr>
          <p:cNvPr id="4" name="Text Box 2"/>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Rectangle 10"/>
          <p:cNvSpPr txBox="1">
            <a:spLocks noChangeArrowheads="1"/>
          </p:cNvSpPr>
          <p:nvPr/>
        </p:nvSpPr>
        <p:spPr>
          <a:xfrm>
            <a:off x="2083593" y="332655"/>
            <a:ext cx="472065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6" name="AutoShape 4"/>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940425" y="13414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Une méthodologie</a:t>
            </a:r>
          </a:p>
        </p:txBody>
      </p:sp>
      <p:pic>
        <p:nvPicPr>
          <p:cNvPr id="8" name="Image 7" descr="Capture d’écran 2015-08-17 à 19.33.2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378" y="2893446"/>
            <a:ext cx="7031881" cy="3559890"/>
          </a:xfrm>
          <a:prstGeom prst="rect">
            <a:avLst/>
          </a:prstGeom>
          <a:ln>
            <a:solidFill>
              <a:srgbClr val="3333CC"/>
            </a:solidFill>
          </a:ln>
        </p:spPr>
      </p:pic>
    </p:spTree>
    <p:extLst>
      <p:ext uri="{BB962C8B-B14F-4D97-AF65-F5344CB8AC3E}">
        <p14:creationId xmlns:p14="http://schemas.microsoft.com/office/powerpoint/2010/main" val="1121444666"/>
      </p:ext>
    </p:extLst>
  </p:cSld>
  <p:clrMapOvr>
    <a:masterClrMapping/>
  </p:clrMapOvr>
  <p:transition spd="med">
    <p:randomBar/>
  </p:transition>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Espace réservé du numéro de diapositive 5"/>
          <p:cNvSpPr>
            <a:spLocks noGrp="1"/>
          </p:cNvSpPr>
          <p:nvPr>
            <p:ph type="sldNum" sz="quarter" idx="4"/>
          </p:nvPr>
        </p:nvSpPr>
        <p:spPr>
          <a:xfrm>
            <a:off x="8604448" y="6525344"/>
            <a:ext cx="539552" cy="359644"/>
          </a:xfrm>
        </p:spPr>
        <p:txBody>
          <a:bodyPr/>
          <a:lstStyle/>
          <a:p>
            <a:fld id="{12A3457B-1713-4F88-B53E-C67122DBAEEF}" type="slidenum">
              <a:rPr lang="fr-FR"/>
              <a:pPr/>
              <a:t>492</a:t>
            </a:fld>
            <a:endParaRPr lang="fr-FR" dirty="0"/>
          </a:p>
        </p:txBody>
      </p:sp>
      <p:sp>
        <p:nvSpPr>
          <p:cNvPr id="160770" name="Rectangle 2"/>
          <p:cNvSpPr>
            <a:spLocks noGrp="1" noChangeArrowheads="1"/>
          </p:cNvSpPr>
          <p:nvPr>
            <p:ph type="body" idx="4294967295"/>
          </p:nvPr>
        </p:nvSpPr>
        <p:spPr>
          <a:xfrm>
            <a:off x="2197100" y="2562225"/>
            <a:ext cx="1439863" cy="431800"/>
          </a:xfrm>
          <a:prstGeom prst="rect">
            <a:avLst/>
          </a:prstGeom>
          <a:noFill/>
        </p:spPr>
        <p:txBody>
          <a:bodyPr/>
          <a:lstStyle/>
          <a:p>
            <a:pPr marL="180975" indent="-180975">
              <a:spcBef>
                <a:spcPct val="0"/>
              </a:spcBef>
              <a:buFontTx/>
              <a:buNone/>
            </a:pPr>
            <a:r>
              <a:rPr lang="fr-FR" sz="2000" b="1">
                <a:solidFill>
                  <a:srgbClr val="000066"/>
                </a:solidFill>
              </a:rPr>
              <a:t>L’offre</a:t>
            </a:r>
          </a:p>
        </p:txBody>
      </p:sp>
      <p:sp>
        <p:nvSpPr>
          <p:cNvPr id="160771"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60772"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rgbClr val="3333CC"/>
                </a:solidFill>
              </a:rPr>
              <a:t>Typologie</a:t>
            </a:r>
          </a:p>
        </p:txBody>
      </p:sp>
      <p:sp>
        <p:nvSpPr>
          <p:cNvPr id="160773"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60777" name="Rectangle 9"/>
          <p:cNvSpPr>
            <a:spLocks noChangeArrowheads="1"/>
          </p:cNvSpPr>
          <p:nvPr/>
        </p:nvSpPr>
        <p:spPr bwMode="auto">
          <a:xfrm>
            <a:off x="179388" y="2489200"/>
            <a:ext cx="2016125" cy="641350"/>
          </a:xfrm>
          <a:prstGeom prst="rect">
            <a:avLst/>
          </a:prstGeom>
          <a:solidFill>
            <a:srgbClr val="3333CC"/>
          </a:solidFill>
          <a:ln w="9525">
            <a:noFill/>
            <a:miter lim="800000"/>
            <a:headEnd/>
            <a:tailEnd/>
          </a:ln>
          <a:effectLst/>
        </p:spPr>
        <p:txBody>
          <a:bodyPr>
            <a:spAutoFit/>
          </a:bodyPr>
          <a:lstStyle/>
          <a:p>
            <a:pPr algn="ctr"/>
            <a:r>
              <a:rPr lang="fr-FR" sz="1800" b="1" dirty="0">
                <a:solidFill>
                  <a:schemeClr val="bg1"/>
                </a:solidFill>
              </a:rPr>
              <a:t>Communication PRODUIT</a:t>
            </a:r>
          </a:p>
        </p:txBody>
      </p:sp>
      <p:sp>
        <p:nvSpPr>
          <p:cNvPr id="160779" name="Rectangle 11"/>
          <p:cNvSpPr>
            <a:spLocks noChangeArrowheads="1"/>
          </p:cNvSpPr>
          <p:nvPr/>
        </p:nvSpPr>
        <p:spPr bwMode="auto">
          <a:xfrm>
            <a:off x="179388" y="4433888"/>
            <a:ext cx="2016125" cy="641350"/>
          </a:xfrm>
          <a:prstGeom prst="rect">
            <a:avLst/>
          </a:prstGeom>
          <a:solidFill>
            <a:srgbClr val="3333CC"/>
          </a:solidFill>
          <a:ln w="9525">
            <a:noFill/>
            <a:miter lim="800000"/>
            <a:headEnd/>
            <a:tailEnd/>
          </a:ln>
          <a:effectLst/>
        </p:spPr>
        <p:txBody>
          <a:bodyPr>
            <a:spAutoFit/>
          </a:bodyPr>
          <a:lstStyle/>
          <a:p>
            <a:pPr algn="ctr"/>
            <a:r>
              <a:rPr lang="fr-FR" sz="1800" b="1" dirty="0">
                <a:solidFill>
                  <a:schemeClr val="bg1"/>
                </a:solidFill>
              </a:rPr>
              <a:t>Communication CORPORATE</a:t>
            </a:r>
          </a:p>
        </p:txBody>
      </p:sp>
      <p:sp>
        <p:nvSpPr>
          <p:cNvPr id="160780" name="Rectangle 12"/>
          <p:cNvSpPr>
            <a:spLocks noChangeArrowheads="1"/>
          </p:cNvSpPr>
          <p:nvPr/>
        </p:nvSpPr>
        <p:spPr bwMode="auto">
          <a:xfrm>
            <a:off x="2197100" y="4506913"/>
            <a:ext cx="1800225" cy="431800"/>
          </a:xfrm>
          <a:prstGeom prst="rect">
            <a:avLst/>
          </a:prstGeom>
          <a:noFill/>
          <a:ln w="9525">
            <a:noFill/>
            <a:miter lim="800000"/>
            <a:headEnd/>
            <a:tailEnd/>
          </a:ln>
          <a:effectLst/>
        </p:spPr>
        <p:txBody>
          <a:bodyPr/>
          <a:lstStyle/>
          <a:p>
            <a:pPr marL="180975" indent="-180975"/>
            <a:r>
              <a:rPr lang="fr-FR" sz="2000" b="1">
                <a:solidFill>
                  <a:srgbClr val="000066"/>
                </a:solidFill>
              </a:rPr>
              <a:t>L’entreprise</a:t>
            </a:r>
          </a:p>
        </p:txBody>
      </p:sp>
      <p:sp>
        <p:nvSpPr>
          <p:cNvPr id="160781" name="Line 13"/>
          <p:cNvSpPr>
            <a:spLocks noChangeShapeType="1"/>
          </p:cNvSpPr>
          <p:nvPr/>
        </p:nvSpPr>
        <p:spPr bwMode="auto">
          <a:xfrm flipV="1">
            <a:off x="4575175" y="2338388"/>
            <a:ext cx="430213" cy="287337"/>
          </a:xfrm>
          <a:prstGeom prst="line">
            <a:avLst/>
          </a:prstGeom>
          <a:noFill/>
          <a:ln w="76200">
            <a:solidFill>
              <a:srgbClr val="3333CC"/>
            </a:solidFill>
            <a:round/>
            <a:headEnd/>
            <a:tailEnd type="triangle" w="med" len="med"/>
          </a:ln>
          <a:effectLst/>
        </p:spPr>
        <p:txBody>
          <a:bodyPr/>
          <a:lstStyle/>
          <a:p>
            <a:endParaRPr lang="fr-FR"/>
          </a:p>
        </p:txBody>
      </p:sp>
      <p:sp>
        <p:nvSpPr>
          <p:cNvPr id="160782" name="Line 14"/>
          <p:cNvSpPr>
            <a:spLocks noChangeShapeType="1"/>
          </p:cNvSpPr>
          <p:nvPr/>
        </p:nvSpPr>
        <p:spPr bwMode="auto">
          <a:xfrm>
            <a:off x="4575175" y="2914650"/>
            <a:ext cx="431800" cy="209550"/>
          </a:xfrm>
          <a:prstGeom prst="line">
            <a:avLst/>
          </a:prstGeom>
          <a:noFill/>
          <a:ln w="76200">
            <a:solidFill>
              <a:srgbClr val="3333CC"/>
            </a:solidFill>
            <a:round/>
            <a:headEnd/>
            <a:tailEnd type="triangle" w="med" len="med"/>
          </a:ln>
          <a:effectLst/>
        </p:spPr>
        <p:txBody>
          <a:bodyPr/>
          <a:lstStyle/>
          <a:p>
            <a:endParaRPr lang="fr-FR"/>
          </a:p>
        </p:txBody>
      </p:sp>
      <p:sp>
        <p:nvSpPr>
          <p:cNvPr id="160783" name="Text Box 15"/>
          <p:cNvSpPr txBox="1">
            <a:spLocks noChangeArrowheads="1"/>
          </p:cNvSpPr>
          <p:nvPr/>
        </p:nvSpPr>
        <p:spPr bwMode="auto">
          <a:xfrm>
            <a:off x="5005388" y="2122488"/>
            <a:ext cx="1730375" cy="376237"/>
          </a:xfrm>
          <a:prstGeom prst="rect">
            <a:avLst/>
          </a:prstGeom>
          <a:noFill/>
          <a:ln w="9525">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Performances</a:t>
            </a:r>
          </a:p>
        </p:txBody>
      </p:sp>
      <p:sp>
        <p:nvSpPr>
          <p:cNvPr id="160784" name="Text Box 16"/>
          <p:cNvSpPr txBox="1">
            <a:spLocks noChangeArrowheads="1"/>
          </p:cNvSpPr>
          <p:nvPr/>
        </p:nvSpPr>
        <p:spPr bwMode="auto">
          <a:xfrm>
            <a:off x="5006975" y="2908300"/>
            <a:ext cx="1730375" cy="376238"/>
          </a:xfrm>
          <a:prstGeom prst="rect">
            <a:avLst/>
          </a:prstGeom>
          <a:noFill/>
          <a:ln w="9525">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Valeurs</a:t>
            </a:r>
          </a:p>
        </p:txBody>
      </p:sp>
      <p:sp>
        <p:nvSpPr>
          <p:cNvPr id="160785" name="Text Box 17"/>
          <p:cNvSpPr txBox="1">
            <a:spLocks noChangeArrowheads="1"/>
          </p:cNvSpPr>
          <p:nvPr/>
        </p:nvSpPr>
        <p:spPr bwMode="auto">
          <a:xfrm>
            <a:off x="3783013" y="2627313"/>
            <a:ext cx="792162" cy="274637"/>
          </a:xfrm>
          <a:prstGeom prst="rect">
            <a:avLst/>
          </a:prstGeom>
          <a:solidFill>
            <a:srgbClr val="3333CC"/>
          </a:solidFill>
          <a:ln w="9525">
            <a:noFill/>
            <a:miter lim="800000"/>
            <a:headEnd/>
            <a:tailEnd/>
          </a:ln>
          <a:effectLst/>
        </p:spPr>
        <p:txBody>
          <a:bodyPr lIns="0" tIns="0" rIns="0" bIns="0" anchor="ctr" anchorCtr="1">
            <a:spAutoFit/>
          </a:bodyPr>
          <a:lstStyle/>
          <a:p>
            <a:pPr algn="ctr">
              <a:spcBef>
                <a:spcPct val="50000"/>
              </a:spcBef>
            </a:pPr>
            <a:r>
              <a:rPr lang="fr-FR" sz="1800" dirty="0">
                <a:solidFill>
                  <a:schemeClr val="bg1"/>
                </a:solidFill>
              </a:rPr>
              <a:t>2 axes</a:t>
            </a:r>
          </a:p>
        </p:txBody>
      </p:sp>
      <p:sp>
        <p:nvSpPr>
          <p:cNvPr id="160786" name="AutoShape 18"/>
          <p:cNvSpPr>
            <a:spLocks noChangeArrowheads="1"/>
          </p:cNvSpPr>
          <p:nvPr/>
        </p:nvSpPr>
        <p:spPr bwMode="auto">
          <a:xfrm>
            <a:off x="3209925" y="2627313"/>
            <a:ext cx="431800" cy="28733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noFill/>
            <a:miter lim="800000"/>
            <a:headEnd/>
            <a:tailEnd/>
          </a:ln>
          <a:effectLst/>
        </p:spPr>
        <p:txBody>
          <a:bodyPr wrap="none" anchor="ctr"/>
          <a:lstStyle/>
          <a:p>
            <a:endParaRPr lang="fr-FR"/>
          </a:p>
        </p:txBody>
      </p:sp>
      <p:sp>
        <p:nvSpPr>
          <p:cNvPr id="160787" name="AutoShape 19"/>
          <p:cNvSpPr>
            <a:spLocks noChangeArrowheads="1"/>
          </p:cNvSpPr>
          <p:nvPr/>
        </p:nvSpPr>
        <p:spPr bwMode="auto">
          <a:xfrm>
            <a:off x="6881813" y="2166938"/>
            <a:ext cx="431800" cy="28733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3333CC"/>
          </a:solidFill>
          <a:ln w="9525">
            <a:noFill/>
            <a:miter lim="800000"/>
            <a:headEnd/>
            <a:tailEnd/>
          </a:ln>
          <a:effectLst/>
        </p:spPr>
        <p:txBody>
          <a:bodyPr wrap="none" anchor="ctr"/>
          <a:lstStyle/>
          <a:p>
            <a:endParaRPr lang="fr-FR"/>
          </a:p>
        </p:txBody>
      </p:sp>
      <p:sp>
        <p:nvSpPr>
          <p:cNvPr id="160788" name="Text Box 20"/>
          <p:cNvSpPr txBox="1">
            <a:spLocks noChangeArrowheads="1"/>
          </p:cNvSpPr>
          <p:nvPr/>
        </p:nvSpPr>
        <p:spPr bwMode="auto">
          <a:xfrm>
            <a:off x="7385050" y="2127250"/>
            <a:ext cx="1079500"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rgbClr val="3333CC"/>
                </a:solidFill>
              </a:rPr>
              <a:t>produit</a:t>
            </a:r>
          </a:p>
        </p:txBody>
      </p:sp>
      <p:sp>
        <p:nvSpPr>
          <p:cNvPr id="160789" name="AutoShape 21"/>
          <p:cNvSpPr>
            <a:spLocks noChangeArrowheads="1"/>
          </p:cNvSpPr>
          <p:nvPr/>
        </p:nvSpPr>
        <p:spPr bwMode="auto">
          <a:xfrm>
            <a:off x="6883400" y="2954338"/>
            <a:ext cx="431800" cy="28733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3333CC"/>
          </a:solidFill>
          <a:ln w="9525">
            <a:noFill/>
            <a:miter lim="800000"/>
            <a:headEnd/>
            <a:tailEnd/>
          </a:ln>
          <a:effectLst/>
        </p:spPr>
        <p:txBody>
          <a:bodyPr wrap="none" anchor="ctr"/>
          <a:lstStyle/>
          <a:p>
            <a:endParaRPr lang="fr-FR"/>
          </a:p>
        </p:txBody>
      </p:sp>
      <p:sp>
        <p:nvSpPr>
          <p:cNvPr id="160790" name="Text Box 22"/>
          <p:cNvSpPr txBox="1">
            <a:spLocks noChangeArrowheads="1"/>
          </p:cNvSpPr>
          <p:nvPr/>
        </p:nvSpPr>
        <p:spPr bwMode="auto">
          <a:xfrm>
            <a:off x="7386638" y="2914650"/>
            <a:ext cx="1079500"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rgbClr val="3333CC"/>
                </a:solidFill>
              </a:rPr>
              <a:t>marque</a:t>
            </a:r>
          </a:p>
        </p:txBody>
      </p:sp>
      <p:sp>
        <p:nvSpPr>
          <p:cNvPr id="160791" name="Line 23"/>
          <p:cNvSpPr>
            <a:spLocks noChangeShapeType="1"/>
          </p:cNvSpPr>
          <p:nvPr/>
        </p:nvSpPr>
        <p:spPr bwMode="auto">
          <a:xfrm flipV="1">
            <a:off x="5181600" y="4283075"/>
            <a:ext cx="430213" cy="287338"/>
          </a:xfrm>
          <a:prstGeom prst="line">
            <a:avLst/>
          </a:prstGeom>
          <a:noFill/>
          <a:ln w="76200">
            <a:solidFill>
              <a:srgbClr val="3333CC"/>
            </a:solidFill>
            <a:round/>
            <a:headEnd/>
            <a:tailEnd type="triangle" w="med" len="med"/>
          </a:ln>
          <a:effectLst/>
        </p:spPr>
        <p:txBody>
          <a:bodyPr/>
          <a:lstStyle/>
          <a:p>
            <a:endParaRPr lang="fr-FR"/>
          </a:p>
        </p:txBody>
      </p:sp>
      <p:sp>
        <p:nvSpPr>
          <p:cNvPr id="160792" name="Line 24"/>
          <p:cNvSpPr>
            <a:spLocks noChangeShapeType="1"/>
          </p:cNvSpPr>
          <p:nvPr/>
        </p:nvSpPr>
        <p:spPr bwMode="auto">
          <a:xfrm>
            <a:off x="5181600" y="4859338"/>
            <a:ext cx="431800" cy="209550"/>
          </a:xfrm>
          <a:prstGeom prst="line">
            <a:avLst/>
          </a:prstGeom>
          <a:noFill/>
          <a:ln w="76200">
            <a:solidFill>
              <a:srgbClr val="3333CC"/>
            </a:solidFill>
            <a:round/>
            <a:headEnd/>
            <a:tailEnd type="triangle" w="med" len="med"/>
          </a:ln>
          <a:effectLst/>
        </p:spPr>
        <p:txBody>
          <a:bodyPr/>
          <a:lstStyle/>
          <a:p>
            <a:endParaRPr lang="fr-FR"/>
          </a:p>
        </p:txBody>
      </p:sp>
      <p:sp>
        <p:nvSpPr>
          <p:cNvPr id="160793" name="Text Box 25"/>
          <p:cNvSpPr txBox="1">
            <a:spLocks noChangeArrowheads="1"/>
          </p:cNvSpPr>
          <p:nvPr/>
        </p:nvSpPr>
        <p:spPr bwMode="auto">
          <a:xfrm>
            <a:off x="5611813" y="4067175"/>
            <a:ext cx="1624012" cy="376238"/>
          </a:xfrm>
          <a:prstGeom prst="rect">
            <a:avLst/>
          </a:prstGeom>
          <a:noFill/>
          <a:ln w="9525">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Performances</a:t>
            </a:r>
          </a:p>
        </p:txBody>
      </p:sp>
      <p:sp>
        <p:nvSpPr>
          <p:cNvPr id="160794" name="Text Box 26"/>
          <p:cNvSpPr txBox="1">
            <a:spLocks noChangeArrowheads="1"/>
          </p:cNvSpPr>
          <p:nvPr/>
        </p:nvSpPr>
        <p:spPr bwMode="auto">
          <a:xfrm>
            <a:off x="5613400" y="4852988"/>
            <a:ext cx="1624013" cy="376237"/>
          </a:xfrm>
          <a:prstGeom prst="rect">
            <a:avLst/>
          </a:prstGeom>
          <a:noFill/>
          <a:ln w="9525">
            <a:solidFill>
              <a:srgbClr val="3333CC"/>
            </a:solidFill>
            <a:miter lim="800000"/>
            <a:headEnd/>
            <a:tailEnd/>
          </a:ln>
          <a:effectLst/>
        </p:spPr>
        <p:txBody>
          <a:bodyPr>
            <a:spAutoFit/>
          </a:bodyPr>
          <a:lstStyle/>
          <a:p>
            <a:pPr algn="ctr">
              <a:spcBef>
                <a:spcPct val="50000"/>
              </a:spcBef>
            </a:pPr>
            <a:r>
              <a:rPr lang="fr-FR" sz="1800" dirty="0">
                <a:solidFill>
                  <a:schemeClr val="accent6">
                    <a:lumMod val="75000"/>
                  </a:schemeClr>
                </a:solidFill>
              </a:rPr>
              <a:t>Valeurs</a:t>
            </a:r>
          </a:p>
        </p:txBody>
      </p:sp>
      <p:sp>
        <p:nvSpPr>
          <p:cNvPr id="160795" name="Text Box 27"/>
          <p:cNvSpPr txBox="1">
            <a:spLocks noChangeArrowheads="1"/>
          </p:cNvSpPr>
          <p:nvPr/>
        </p:nvSpPr>
        <p:spPr bwMode="auto">
          <a:xfrm>
            <a:off x="4389438" y="4572000"/>
            <a:ext cx="792162" cy="274638"/>
          </a:xfrm>
          <a:prstGeom prst="rect">
            <a:avLst/>
          </a:prstGeom>
          <a:solidFill>
            <a:srgbClr val="3333CC"/>
          </a:solidFill>
          <a:ln w="9525">
            <a:noFill/>
            <a:miter lim="800000"/>
            <a:headEnd/>
            <a:tailEnd/>
          </a:ln>
          <a:effectLst/>
        </p:spPr>
        <p:txBody>
          <a:bodyPr lIns="0" tIns="0" rIns="0" bIns="0" anchor="ctr" anchorCtr="1">
            <a:spAutoFit/>
          </a:bodyPr>
          <a:lstStyle/>
          <a:p>
            <a:pPr algn="ctr">
              <a:spcBef>
                <a:spcPct val="50000"/>
              </a:spcBef>
            </a:pPr>
            <a:r>
              <a:rPr lang="fr-FR" sz="1800" dirty="0">
                <a:solidFill>
                  <a:schemeClr val="bg1"/>
                </a:solidFill>
              </a:rPr>
              <a:t>2 axes</a:t>
            </a:r>
          </a:p>
        </p:txBody>
      </p:sp>
      <p:sp>
        <p:nvSpPr>
          <p:cNvPr id="160796" name="AutoShape 28"/>
          <p:cNvSpPr>
            <a:spLocks noChangeArrowheads="1"/>
          </p:cNvSpPr>
          <p:nvPr/>
        </p:nvSpPr>
        <p:spPr bwMode="auto">
          <a:xfrm>
            <a:off x="3816350" y="4572000"/>
            <a:ext cx="431800" cy="287338"/>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noFill/>
            <a:miter lim="800000"/>
            <a:headEnd/>
            <a:tailEnd/>
          </a:ln>
          <a:effectLst/>
        </p:spPr>
        <p:txBody>
          <a:bodyPr wrap="none" anchor="ctr"/>
          <a:lstStyle/>
          <a:p>
            <a:endParaRPr lang="fr-FR"/>
          </a:p>
        </p:txBody>
      </p:sp>
      <p:sp>
        <p:nvSpPr>
          <p:cNvPr id="160797" name="AutoShape 29"/>
          <p:cNvSpPr>
            <a:spLocks noChangeArrowheads="1"/>
          </p:cNvSpPr>
          <p:nvPr/>
        </p:nvSpPr>
        <p:spPr bwMode="auto">
          <a:xfrm>
            <a:off x="7307263" y="4111625"/>
            <a:ext cx="431800" cy="287338"/>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3333CC"/>
          </a:solidFill>
          <a:ln w="9525">
            <a:noFill/>
            <a:miter lim="800000"/>
            <a:headEnd/>
            <a:tailEnd/>
          </a:ln>
          <a:effectLst/>
        </p:spPr>
        <p:txBody>
          <a:bodyPr wrap="none" anchor="ctr"/>
          <a:lstStyle/>
          <a:p>
            <a:endParaRPr lang="fr-FR"/>
          </a:p>
        </p:txBody>
      </p:sp>
      <p:sp>
        <p:nvSpPr>
          <p:cNvPr id="160798" name="Text Box 30"/>
          <p:cNvSpPr txBox="1">
            <a:spLocks noChangeArrowheads="1"/>
          </p:cNvSpPr>
          <p:nvPr/>
        </p:nvSpPr>
        <p:spPr bwMode="auto">
          <a:xfrm>
            <a:off x="7740650" y="4071938"/>
            <a:ext cx="1330325"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rgbClr val="3333CC"/>
                </a:solidFill>
              </a:rPr>
              <a:t>entreprise</a:t>
            </a:r>
          </a:p>
        </p:txBody>
      </p:sp>
      <p:sp>
        <p:nvSpPr>
          <p:cNvPr id="160799" name="AutoShape 31"/>
          <p:cNvSpPr>
            <a:spLocks noChangeArrowheads="1"/>
          </p:cNvSpPr>
          <p:nvPr/>
        </p:nvSpPr>
        <p:spPr bwMode="auto">
          <a:xfrm>
            <a:off x="7308850" y="4899025"/>
            <a:ext cx="431800" cy="287338"/>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3333CC"/>
          </a:solidFill>
          <a:ln w="9525">
            <a:noFill/>
            <a:miter lim="800000"/>
            <a:headEnd/>
            <a:tailEnd/>
          </a:ln>
          <a:effectLst/>
        </p:spPr>
        <p:txBody>
          <a:bodyPr wrap="none" anchor="ctr"/>
          <a:lstStyle/>
          <a:p>
            <a:endParaRPr lang="fr-FR"/>
          </a:p>
        </p:txBody>
      </p:sp>
      <p:sp>
        <p:nvSpPr>
          <p:cNvPr id="160800" name="Text Box 32"/>
          <p:cNvSpPr txBox="1">
            <a:spLocks noChangeArrowheads="1"/>
          </p:cNvSpPr>
          <p:nvPr/>
        </p:nvSpPr>
        <p:spPr bwMode="auto">
          <a:xfrm>
            <a:off x="7742238" y="4859338"/>
            <a:ext cx="1330325"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rgbClr val="3333CC"/>
                </a:solidFill>
              </a:rPr>
              <a:t>institution</a:t>
            </a:r>
          </a:p>
        </p:txBody>
      </p:sp>
      <p:sp>
        <p:nvSpPr>
          <p:cNvPr id="32" name="Rectangle 10"/>
          <p:cNvSpPr txBox="1">
            <a:spLocks noChangeArrowheads="1"/>
          </p:cNvSpPr>
          <p:nvPr/>
        </p:nvSpPr>
        <p:spPr>
          <a:xfrm>
            <a:off x="2197101" y="334335"/>
            <a:ext cx="422830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532440" y="6525344"/>
            <a:ext cx="611560" cy="359644"/>
          </a:xfrm>
        </p:spPr>
        <p:txBody>
          <a:bodyPr/>
          <a:lstStyle/>
          <a:p>
            <a:fld id="{A5675E78-7F6E-4824-86A3-12FA6994B317}" type="slidenum">
              <a:rPr lang="fr-FR"/>
              <a:pPr/>
              <a:t>493</a:t>
            </a:fld>
            <a:endParaRPr lang="fr-FR" dirty="0"/>
          </a:p>
        </p:txBody>
      </p:sp>
      <p:sp>
        <p:nvSpPr>
          <p:cNvPr id="312322" name="Text Box 2"/>
          <p:cNvSpPr txBox="1">
            <a:spLocks noChangeArrowheads="1"/>
          </p:cNvSpPr>
          <p:nvPr/>
        </p:nvSpPr>
        <p:spPr bwMode="auto">
          <a:xfrm>
            <a:off x="971550" y="1252538"/>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312323" name="Text Box 3"/>
          <p:cNvSpPr txBox="1">
            <a:spLocks noChangeArrowheads="1"/>
          </p:cNvSpPr>
          <p:nvPr/>
        </p:nvSpPr>
        <p:spPr bwMode="auto">
          <a:xfrm>
            <a:off x="5868988" y="1196975"/>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L’identité de marque</a:t>
            </a:r>
          </a:p>
        </p:txBody>
      </p:sp>
      <p:sp>
        <p:nvSpPr>
          <p:cNvPr id="312324" name="AutoShape 4"/>
          <p:cNvSpPr>
            <a:spLocks noChangeArrowheads="1"/>
          </p:cNvSpPr>
          <p:nvPr/>
        </p:nvSpPr>
        <p:spPr bwMode="auto">
          <a:xfrm rot="5400000">
            <a:off x="5437188" y="12715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pic>
        <p:nvPicPr>
          <p:cNvPr id="312338" name="Picture 18"/>
          <p:cNvPicPr>
            <a:picLocks noChangeAspect="1" noChangeArrowheads="1"/>
          </p:cNvPicPr>
          <p:nvPr/>
        </p:nvPicPr>
        <p:blipFill>
          <a:blip r:embed="rId3" cstate="print"/>
          <a:srcRect/>
          <a:stretch>
            <a:fillRect/>
          </a:stretch>
        </p:blipFill>
        <p:spPr bwMode="auto">
          <a:xfrm>
            <a:off x="1826460" y="2652713"/>
            <a:ext cx="6264275" cy="3721100"/>
          </a:xfrm>
          <a:prstGeom prst="rect">
            <a:avLst/>
          </a:prstGeom>
          <a:noFill/>
          <a:ln w="9525">
            <a:solidFill>
              <a:srgbClr val="3333CC"/>
            </a:solidFill>
            <a:miter lim="800000"/>
            <a:headEnd/>
            <a:tailEnd/>
          </a:ln>
          <a:effectLst/>
        </p:spPr>
      </p:pic>
      <p:sp>
        <p:nvSpPr>
          <p:cNvPr id="312339" name="Text Box 19"/>
          <p:cNvSpPr txBox="1">
            <a:spLocks noChangeArrowheads="1"/>
          </p:cNvSpPr>
          <p:nvPr/>
        </p:nvSpPr>
        <p:spPr bwMode="auto">
          <a:xfrm>
            <a:off x="971549" y="2066925"/>
            <a:ext cx="6048375" cy="366712"/>
          </a:xfrm>
          <a:prstGeom prst="rect">
            <a:avLst/>
          </a:prstGeom>
          <a:noFill/>
          <a:ln w="9525">
            <a:noFill/>
            <a:miter lim="800000"/>
            <a:headEnd/>
            <a:tailEnd/>
          </a:ln>
          <a:effectLst/>
        </p:spPr>
        <p:txBody>
          <a:bodyPr>
            <a:spAutoFit/>
          </a:bodyPr>
          <a:lstStyle/>
          <a:p>
            <a:pPr>
              <a:spcBef>
                <a:spcPct val="50000"/>
              </a:spcBef>
            </a:pPr>
            <a:r>
              <a:rPr lang="fr-FR" sz="1800" b="1" dirty="0">
                <a:solidFill>
                  <a:schemeClr val="accent6">
                    <a:lumMod val="75000"/>
                  </a:schemeClr>
                </a:solidFill>
              </a:rPr>
              <a:t>Le prisme de l’identité de marque (J.N. KAPFERER)</a:t>
            </a:r>
          </a:p>
        </p:txBody>
      </p:sp>
      <p:pic>
        <p:nvPicPr>
          <p:cNvPr id="312344" name="Picture 24" descr="dim-nouveau-logo"/>
          <p:cNvPicPr>
            <a:picLocks noChangeAspect="1" noChangeArrowheads="1"/>
          </p:cNvPicPr>
          <p:nvPr/>
        </p:nvPicPr>
        <p:blipFill>
          <a:blip r:embed="rId4" cstate="print"/>
          <a:srcRect/>
          <a:stretch>
            <a:fillRect/>
          </a:stretch>
        </p:blipFill>
        <p:spPr bwMode="auto">
          <a:xfrm>
            <a:off x="4140200" y="3789363"/>
            <a:ext cx="1679575" cy="723900"/>
          </a:xfrm>
          <a:prstGeom prst="rect">
            <a:avLst/>
          </a:prstGeom>
          <a:noFill/>
          <a:ln>
            <a:solidFill>
              <a:srgbClr val="3333CC"/>
            </a:solidFill>
          </a:ln>
        </p:spPr>
      </p:pic>
      <p:sp>
        <p:nvSpPr>
          <p:cNvPr id="11" name="Rectangle 10"/>
          <p:cNvSpPr txBox="1">
            <a:spLocks noChangeArrowheads="1"/>
          </p:cNvSpPr>
          <p:nvPr/>
        </p:nvSpPr>
        <p:spPr>
          <a:xfrm>
            <a:off x="2267744" y="361632"/>
            <a:ext cx="475218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cSld>
  <p:clrMapOvr>
    <a:masterClrMapping/>
  </p:clrMapOvr>
  <p:transition spd="med">
    <p:randomBar/>
  </p:transition>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494</a:t>
            </a:fld>
            <a:endParaRPr lang="fr-FR"/>
          </a:p>
        </p:txBody>
      </p:sp>
      <p:pic>
        <p:nvPicPr>
          <p:cNvPr id="529410" name="Picture 2" descr="C:\Users\BLEUEPRO\Documents\MASTER\Cours MASTER\Management de l'Identité de l'Entreprise\Kapferer\Prisme d'identité.png"/>
          <p:cNvPicPr>
            <a:picLocks noGrp="1" noChangeAspect="1" noChangeArrowheads="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556792"/>
            <a:ext cx="6363932" cy="491527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Rectangle 13"/>
          <p:cNvSpPr>
            <a:spLocks noGrp="1" noChangeArrowheads="1"/>
          </p:cNvSpPr>
          <p:nvPr>
            <p:ph type="title" idx="4294967295"/>
          </p:nvPr>
        </p:nvSpPr>
        <p:spPr>
          <a:xfrm>
            <a:off x="2627784" y="344277"/>
            <a:ext cx="5256584" cy="634082"/>
          </a:xfrm>
          <a:prstGeom prst="rect">
            <a:avLst/>
          </a:prstGeom>
          <a:noFill/>
          <a:ln/>
        </p:spPr>
        <p:txBody>
          <a:bodyPr/>
          <a:lstStyle/>
          <a:p>
            <a:pPr algn="l"/>
            <a:r>
              <a:rPr lang="fr-FR" sz="4000" b="1" dirty="0">
                <a:solidFill>
                  <a:schemeClr val="folHlink"/>
                </a:solidFill>
              </a:rPr>
              <a:t>   </a:t>
            </a:r>
            <a:r>
              <a:rPr lang="fr-FR" sz="2800" b="1" dirty="0">
                <a:solidFill>
                  <a:schemeClr val="accent6">
                    <a:lumMod val="75000"/>
                  </a:schemeClr>
                </a:solidFill>
              </a:rPr>
              <a:t>Se lancer sur le marché</a:t>
            </a:r>
          </a:p>
        </p:txBody>
      </p:sp>
      <p:pic>
        <p:nvPicPr>
          <p:cNvPr id="563202" name="Picture 2" descr="C:\Users\BLUEOFFICE\Desktop\Brand-naming-adelaid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260648"/>
            <a:ext cx="2065337" cy="1378150"/>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1623486"/>
      </p:ext>
    </p:extLst>
  </p:cSld>
  <p:clrMapOvr>
    <a:masterClrMapping/>
  </p:clrMapOvr>
  <p:transition spd="med">
    <p:randomBar/>
  </p:transition>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495</a:t>
            </a:fld>
            <a:endParaRPr lang="fr-FR"/>
          </a:p>
        </p:txBody>
      </p:sp>
      <p:pic>
        <p:nvPicPr>
          <p:cNvPr id="530434" name="Picture 2" descr="C:\Users\BLEUEPRO\Documents\MASTER\Cours MASTER\Management de l'Identité de l'Entreprise\Kapferer\APPLE.png"/>
          <p:cNvPicPr>
            <a:picLocks noGrp="1" noChangeAspect="1" noChangeArrowheads="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1475656" y="1556792"/>
            <a:ext cx="6241542" cy="482200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Rectangle 13"/>
          <p:cNvSpPr>
            <a:spLocks noGrp="1" noChangeArrowheads="1"/>
          </p:cNvSpPr>
          <p:nvPr>
            <p:ph type="title" idx="4294967295"/>
          </p:nvPr>
        </p:nvSpPr>
        <p:spPr>
          <a:xfrm>
            <a:off x="1907704" y="404664"/>
            <a:ext cx="4680520" cy="634082"/>
          </a:xfrm>
          <a:prstGeom prst="rect">
            <a:avLst/>
          </a:prstGeom>
          <a:noFill/>
          <a:ln/>
        </p:spPr>
        <p:txBody>
          <a:bodyPr/>
          <a:lstStyle/>
          <a:p>
            <a:pPr algn="l"/>
            <a:r>
              <a:rPr lang="fr-FR" sz="2800" b="1" dirty="0">
                <a:solidFill>
                  <a:schemeClr val="folHlink"/>
                </a:solidFill>
              </a:rPr>
              <a:t>   </a:t>
            </a:r>
            <a:r>
              <a:rPr lang="fr-FR" sz="2800" b="1" dirty="0">
                <a:solidFill>
                  <a:schemeClr val="accent6">
                    <a:lumMod val="75000"/>
                  </a:schemeClr>
                </a:solidFill>
              </a:rPr>
              <a:t>Se lancer sur le marché</a:t>
            </a:r>
          </a:p>
        </p:txBody>
      </p:sp>
    </p:spTree>
    <p:extLst>
      <p:ext uri="{BB962C8B-B14F-4D97-AF65-F5344CB8AC3E}">
        <p14:creationId xmlns:p14="http://schemas.microsoft.com/office/powerpoint/2010/main" val="2285971455"/>
      </p:ext>
    </p:extLst>
  </p:cSld>
  <p:clrMapOvr>
    <a:masterClrMapping/>
  </p:clrMapOvr>
  <p:transition spd="med">
    <p:randomBar/>
  </p:transition>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496</a:t>
            </a:fld>
            <a:endParaRPr lang="fr-FR"/>
          </a:p>
        </p:txBody>
      </p:sp>
      <p:pic>
        <p:nvPicPr>
          <p:cNvPr id="533506"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51520" y="1484784"/>
            <a:ext cx="8709217" cy="489654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Rectangle 13"/>
          <p:cNvSpPr>
            <a:spLocks noGrp="1" noChangeArrowheads="1"/>
          </p:cNvSpPr>
          <p:nvPr>
            <p:ph type="title" idx="4294967295"/>
          </p:nvPr>
        </p:nvSpPr>
        <p:spPr>
          <a:xfrm>
            <a:off x="1619672" y="404664"/>
            <a:ext cx="8229600" cy="634082"/>
          </a:xfrm>
          <a:prstGeom prst="rect">
            <a:avLst/>
          </a:prstGeom>
          <a:noFill/>
          <a:ln/>
        </p:spPr>
        <p:txBody>
          <a:bodyPr/>
          <a:lstStyle/>
          <a:p>
            <a:pPr algn="l"/>
            <a:r>
              <a:rPr lang="fr-FR" sz="4000" b="1" dirty="0">
                <a:solidFill>
                  <a:schemeClr val="folHlink"/>
                </a:solidFill>
              </a:rPr>
              <a:t>   </a:t>
            </a:r>
            <a:r>
              <a:rPr lang="fr-FR" sz="2800" b="1" dirty="0">
                <a:solidFill>
                  <a:schemeClr val="accent6">
                    <a:lumMod val="75000"/>
                  </a:schemeClr>
                </a:solidFill>
              </a:rPr>
              <a:t>Se lancer sur le marché</a:t>
            </a:r>
          </a:p>
        </p:txBody>
      </p:sp>
    </p:spTree>
    <p:extLst>
      <p:ext uri="{BB962C8B-B14F-4D97-AF65-F5344CB8AC3E}">
        <p14:creationId xmlns:p14="http://schemas.microsoft.com/office/powerpoint/2010/main" val="1563493304"/>
      </p:ext>
    </p:extLst>
  </p:cSld>
  <p:clrMapOvr>
    <a:masterClrMapping/>
  </p:clrMapOvr>
  <p:transition spd="med">
    <p:randomBar/>
  </p:transition>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497</a:t>
            </a:fld>
            <a:endParaRPr lang="fr-FR"/>
          </a:p>
        </p:txBody>
      </p:sp>
      <p:pic>
        <p:nvPicPr>
          <p:cNvPr id="531458" name="Picture 2" descr="C:\Users\BLEUEPRO\Documents\MASTER\Cours MASTER\Management de l'Identité de l'Entreprise\Kapferer\Noyau Central.png"/>
          <p:cNvPicPr>
            <a:picLocks noGrp="1" noChangeAspect="1" noChangeArrowheads="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1556792"/>
            <a:ext cx="6168772" cy="476702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Rectangle 13"/>
          <p:cNvSpPr>
            <a:spLocks noGrp="1" noChangeArrowheads="1"/>
          </p:cNvSpPr>
          <p:nvPr>
            <p:ph type="title" idx="4294967295"/>
          </p:nvPr>
        </p:nvSpPr>
        <p:spPr>
          <a:xfrm>
            <a:off x="2123728" y="476672"/>
            <a:ext cx="4752528" cy="706090"/>
          </a:xfrm>
          <a:prstGeom prst="rect">
            <a:avLst/>
          </a:prstGeom>
          <a:noFill/>
          <a:ln/>
        </p:spPr>
        <p:txBody>
          <a:bodyPr/>
          <a:lstStyle/>
          <a:p>
            <a:pPr algn="l"/>
            <a:r>
              <a:rPr lang="fr-FR" sz="2800" b="1" dirty="0">
                <a:solidFill>
                  <a:srgbClr val="3333CC"/>
                </a:solidFill>
              </a:rPr>
              <a:t>   </a:t>
            </a:r>
            <a:r>
              <a:rPr lang="fr-FR" sz="2800" b="1" dirty="0">
                <a:solidFill>
                  <a:schemeClr val="accent6">
                    <a:lumMod val="75000"/>
                  </a:schemeClr>
                </a:solidFill>
              </a:rPr>
              <a:t>Se lancer sur le marché</a:t>
            </a:r>
          </a:p>
        </p:txBody>
      </p:sp>
    </p:spTree>
    <p:extLst>
      <p:ext uri="{BB962C8B-B14F-4D97-AF65-F5344CB8AC3E}">
        <p14:creationId xmlns:p14="http://schemas.microsoft.com/office/powerpoint/2010/main" val="3853194349"/>
      </p:ext>
    </p:extLst>
  </p:cSld>
  <p:clrMapOvr>
    <a:masterClrMapping/>
  </p:clrMapOvr>
  <p:transition spd="med">
    <p:randomBar/>
  </p:transition>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457200" y="1600200"/>
            <a:ext cx="8229600" cy="4525963"/>
          </a:xfrm>
          <a:prstGeom prst="rect">
            <a:avLst/>
          </a:prstGeom>
        </p:spPr>
        <p:txBody>
          <a:bodyPr/>
          <a:lstStyle/>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498</a:t>
            </a:fld>
            <a:endParaRPr lang="fr-FR"/>
          </a:p>
        </p:txBody>
      </p:sp>
      <p:pic>
        <p:nvPicPr>
          <p:cNvPr id="532482" name="Picture 2" descr="C:\Users\BLEUEPRO\Documents\MASTER\Cours MASTER\Management de l'Identité de l'Entreprise\Kapferer\BMW.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1412776"/>
            <a:ext cx="5976664" cy="461328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6" name="Rectangle 13"/>
          <p:cNvSpPr>
            <a:spLocks noGrp="1" noChangeArrowheads="1"/>
          </p:cNvSpPr>
          <p:nvPr>
            <p:ph type="title" idx="4294967295"/>
          </p:nvPr>
        </p:nvSpPr>
        <p:spPr>
          <a:xfrm>
            <a:off x="1619672" y="260648"/>
            <a:ext cx="4824536" cy="706090"/>
          </a:xfrm>
          <a:prstGeom prst="rect">
            <a:avLst/>
          </a:prstGeom>
          <a:noFill/>
          <a:ln/>
        </p:spPr>
        <p:txBody>
          <a:bodyPr/>
          <a:lstStyle/>
          <a:p>
            <a:pPr algn="l"/>
            <a:r>
              <a:rPr lang="fr-FR" sz="4000" b="1" dirty="0">
                <a:solidFill>
                  <a:schemeClr val="folHlink"/>
                </a:solidFill>
              </a:rPr>
              <a:t>   </a:t>
            </a:r>
            <a:r>
              <a:rPr lang="fr-FR" sz="2800" b="1" dirty="0">
                <a:solidFill>
                  <a:schemeClr val="accent6">
                    <a:lumMod val="75000"/>
                  </a:schemeClr>
                </a:solidFill>
              </a:rPr>
              <a:t>Se lancer sur le marché</a:t>
            </a:r>
          </a:p>
        </p:txBody>
      </p:sp>
    </p:spTree>
    <p:extLst>
      <p:ext uri="{BB962C8B-B14F-4D97-AF65-F5344CB8AC3E}">
        <p14:creationId xmlns:p14="http://schemas.microsoft.com/office/powerpoint/2010/main" val="2285563692"/>
      </p:ext>
    </p:extLst>
  </p:cSld>
  <p:clrMapOvr>
    <a:masterClrMapping/>
  </p:clrMapOvr>
  <p:transition spd="med">
    <p:randomBar/>
  </p:transition>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499</a:t>
            </a:fld>
            <a:endParaRPr lang="fr-FR"/>
          </a:p>
        </p:txBody>
      </p:sp>
      <p:pic>
        <p:nvPicPr>
          <p:cNvPr id="534530"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546957" y="1600200"/>
            <a:ext cx="8050085" cy="4525963"/>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5" name="Rectangle 13"/>
          <p:cNvSpPr>
            <a:spLocks noGrp="1" noChangeArrowheads="1"/>
          </p:cNvSpPr>
          <p:nvPr>
            <p:ph type="title" idx="4294967295"/>
          </p:nvPr>
        </p:nvSpPr>
        <p:spPr>
          <a:xfrm>
            <a:off x="2195736" y="476672"/>
            <a:ext cx="4680520" cy="562074"/>
          </a:xfrm>
          <a:prstGeom prst="rect">
            <a:avLst/>
          </a:prstGeom>
          <a:noFill/>
          <a:ln/>
        </p:spPr>
        <p:txBody>
          <a:bodyPr/>
          <a:lstStyle/>
          <a:p>
            <a:pPr algn="l"/>
            <a:r>
              <a:rPr lang="fr-FR" sz="2800" b="1" dirty="0">
                <a:solidFill>
                  <a:srgbClr val="3333CC"/>
                </a:solidFill>
              </a:rPr>
              <a:t>   </a:t>
            </a:r>
            <a:r>
              <a:rPr lang="fr-FR" sz="2800" b="1" dirty="0">
                <a:solidFill>
                  <a:schemeClr val="accent6">
                    <a:lumMod val="75000"/>
                  </a:schemeClr>
                </a:solidFill>
              </a:rPr>
              <a:t>Se lancer sur le marché</a:t>
            </a:r>
          </a:p>
        </p:txBody>
      </p:sp>
    </p:spTree>
    <p:extLst>
      <p:ext uri="{BB962C8B-B14F-4D97-AF65-F5344CB8AC3E}">
        <p14:creationId xmlns:p14="http://schemas.microsoft.com/office/powerpoint/2010/main" val="1643942440"/>
      </p:ext>
    </p:extLst>
  </p:cSld>
  <p:clrMapOvr>
    <a:masterClrMapping/>
  </p:clrMapOvr>
  <p:transition spd="med">
    <p:randomBar/>
  </p:transition>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Espace réservé du numéro de diapositive 5"/>
          <p:cNvSpPr>
            <a:spLocks noGrp="1"/>
          </p:cNvSpPr>
          <p:nvPr>
            <p:ph type="sldNum" sz="quarter" idx="4"/>
          </p:nvPr>
        </p:nvSpPr>
        <p:spPr>
          <a:xfrm>
            <a:off x="8604448" y="6525344"/>
            <a:ext cx="539552" cy="359644"/>
          </a:xfrm>
        </p:spPr>
        <p:txBody>
          <a:bodyPr/>
          <a:lstStyle/>
          <a:p>
            <a:fld id="{7A3818E1-C3FC-4FAA-8630-5394D3E24EC2}" type="slidenum">
              <a:rPr lang="fr-FR"/>
              <a:pPr/>
              <a:t>500</a:t>
            </a:fld>
            <a:endParaRPr lang="fr-FR" dirty="0"/>
          </a:p>
        </p:txBody>
      </p:sp>
      <p:sp>
        <p:nvSpPr>
          <p:cNvPr id="191491" name="Text Box 3"/>
          <p:cNvSpPr txBox="1">
            <a:spLocks noChangeArrowheads="1"/>
          </p:cNvSpPr>
          <p:nvPr/>
        </p:nvSpPr>
        <p:spPr bwMode="auto">
          <a:xfrm>
            <a:off x="971550" y="1252538"/>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1492" name="Text Box 4"/>
          <p:cNvSpPr txBox="1">
            <a:spLocks noChangeArrowheads="1"/>
          </p:cNvSpPr>
          <p:nvPr/>
        </p:nvSpPr>
        <p:spPr bwMode="auto">
          <a:xfrm>
            <a:off x="5868988" y="1196975"/>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Typologie</a:t>
            </a:r>
          </a:p>
        </p:txBody>
      </p:sp>
      <p:sp>
        <p:nvSpPr>
          <p:cNvPr id="191493" name="AutoShape 5"/>
          <p:cNvSpPr>
            <a:spLocks noChangeArrowheads="1"/>
          </p:cNvSpPr>
          <p:nvPr/>
        </p:nvSpPr>
        <p:spPr bwMode="auto">
          <a:xfrm rot="5400000">
            <a:off x="5437188" y="12715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1494" name="Rectangle 6"/>
          <p:cNvSpPr>
            <a:spLocks noGrp="1" noChangeArrowheads="1"/>
          </p:cNvSpPr>
          <p:nvPr>
            <p:ph type="title" idx="4294967295"/>
          </p:nvPr>
        </p:nvSpPr>
        <p:spPr>
          <a:xfrm>
            <a:off x="2083593" y="260648"/>
            <a:ext cx="4432623"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91495" name="Rectangle 7"/>
          <p:cNvSpPr>
            <a:spLocks noChangeArrowheads="1"/>
          </p:cNvSpPr>
          <p:nvPr/>
        </p:nvSpPr>
        <p:spPr bwMode="auto">
          <a:xfrm>
            <a:off x="684213" y="2276475"/>
            <a:ext cx="2232025" cy="8540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 </a:t>
            </a:r>
            <a:r>
              <a:rPr lang="fr-FR" sz="1800" b="1" dirty="0">
                <a:solidFill>
                  <a:schemeClr val="bg1"/>
                </a:solidFill>
              </a:rPr>
              <a:t>PRODUIT</a:t>
            </a:r>
          </a:p>
          <a:p>
            <a:pPr algn="ctr"/>
            <a:r>
              <a:rPr lang="fr-FR" b="1" dirty="0">
                <a:solidFill>
                  <a:schemeClr val="bg1"/>
                </a:solidFill>
              </a:rPr>
              <a:t>Performances produit</a:t>
            </a:r>
          </a:p>
        </p:txBody>
      </p:sp>
      <p:sp>
        <p:nvSpPr>
          <p:cNvPr id="191496" name="Rectangle 8"/>
          <p:cNvSpPr>
            <a:spLocks noChangeArrowheads="1"/>
          </p:cNvSpPr>
          <p:nvPr/>
        </p:nvSpPr>
        <p:spPr bwMode="auto">
          <a:xfrm>
            <a:off x="5867400" y="2276475"/>
            <a:ext cx="2376488" cy="8540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 </a:t>
            </a:r>
            <a:r>
              <a:rPr lang="fr-FR" sz="1800" b="1" dirty="0">
                <a:solidFill>
                  <a:schemeClr val="bg1"/>
                </a:solidFill>
              </a:rPr>
              <a:t>MARQUE</a:t>
            </a:r>
          </a:p>
          <a:p>
            <a:pPr algn="ctr"/>
            <a:r>
              <a:rPr lang="fr-FR" b="1" dirty="0">
                <a:solidFill>
                  <a:schemeClr val="bg1"/>
                </a:solidFill>
              </a:rPr>
              <a:t>Positionnement marque</a:t>
            </a:r>
          </a:p>
        </p:txBody>
      </p:sp>
      <p:sp>
        <p:nvSpPr>
          <p:cNvPr id="191519" name="Rectangle 31"/>
          <p:cNvSpPr>
            <a:spLocks noChangeArrowheads="1"/>
          </p:cNvSpPr>
          <p:nvPr/>
        </p:nvSpPr>
        <p:spPr bwMode="auto">
          <a:xfrm>
            <a:off x="684213" y="4797425"/>
            <a:ext cx="2232025" cy="10064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a:t>
            </a:r>
            <a:r>
              <a:rPr lang="fr-FR" sz="1800" b="1" dirty="0">
                <a:solidFill>
                  <a:schemeClr val="bg1"/>
                </a:solidFill>
              </a:rPr>
              <a:t> ENTREPRISE</a:t>
            </a:r>
            <a:br>
              <a:rPr lang="fr-FR" sz="1800" b="1" dirty="0">
                <a:solidFill>
                  <a:schemeClr val="bg1"/>
                </a:solidFill>
              </a:rPr>
            </a:br>
            <a:r>
              <a:rPr lang="fr-FR" sz="1200" b="1" dirty="0">
                <a:solidFill>
                  <a:schemeClr val="bg1"/>
                </a:solidFill>
              </a:rPr>
              <a:t>Performances économiques, sociétales</a:t>
            </a:r>
          </a:p>
        </p:txBody>
      </p:sp>
      <p:sp>
        <p:nvSpPr>
          <p:cNvPr id="191520" name="Rectangle 32"/>
          <p:cNvSpPr>
            <a:spLocks noChangeArrowheads="1"/>
          </p:cNvSpPr>
          <p:nvPr/>
        </p:nvSpPr>
        <p:spPr bwMode="auto">
          <a:xfrm>
            <a:off x="5867400" y="4868863"/>
            <a:ext cx="2376488" cy="8540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 </a:t>
            </a:r>
            <a:r>
              <a:rPr lang="fr-FR" sz="1800" b="1" dirty="0">
                <a:solidFill>
                  <a:schemeClr val="bg1"/>
                </a:solidFill>
              </a:rPr>
              <a:t>INSTITUTIONNELLE</a:t>
            </a:r>
          </a:p>
          <a:p>
            <a:pPr algn="ctr"/>
            <a:r>
              <a:rPr lang="fr-FR" b="1" dirty="0">
                <a:solidFill>
                  <a:schemeClr val="bg1"/>
                </a:solidFill>
              </a:rPr>
              <a:t>Mission &amp; valeurs</a:t>
            </a:r>
          </a:p>
        </p:txBody>
      </p:sp>
      <p:sp>
        <p:nvSpPr>
          <p:cNvPr id="191521" name="Line 33"/>
          <p:cNvSpPr>
            <a:spLocks noChangeShapeType="1"/>
          </p:cNvSpPr>
          <p:nvPr/>
        </p:nvSpPr>
        <p:spPr bwMode="auto">
          <a:xfrm>
            <a:off x="2916238" y="2636838"/>
            <a:ext cx="2951162" cy="0"/>
          </a:xfrm>
          <a:prstGeom prst="line">
            <a:avLst/>
          </a:prstGeom>
          <a:noFill/>
          <a:ln w="38100">
            <a:solidFill>
              <a:srgbClr val="3333CC"/>
            </a:solidFill>
            <a:round/>
            <a:headEnd type="triangle" w="med" len="med"/>
            <a:tailEnd type="triangle" w="med" len="med"/>
          </a:ln>
          <a:effectLst/>
        </p:spPr>
        <p:txBody>
          <a:bodyPr/>
          <a:lstStyle/>
          <a:p>
            <a:endParaRPr lang="fr-FR"/>
          </a:p>
        </p:txBody>
      </p:sp>
      <p:sp>
        <p:nvSpPr>
          <p:cNvPr id="191522" name="Line 34"/>
          <p:cNvSpPr>
            <a:spLocks noChangeShapeType="1"/>
          </p:cNvSpPr>
          <p:nvPr/>
        </p:nvSpPr>
        <p:spPr bwMode="auto">
          <a:xfrm>
            <a:off x="2916238" y="5229225"/>
            <a:ext cx="2951162" cy="0"/>
          </a:xfrm>
          <a:prstGeom prst="line">
            <a:avLst/>
          </a:prstGeom>
          <a:noFill/>
          <a:ln w="38100">
            <a:solidFill>
              <a:srgbClr val="3333CC"/>
            </a:solidFill>
            <a:round/>
            <a:headEnd type="triangle" w="med" len="med"/>
            <a:tailEnd type="triangle" w="med" len="med"/>
          </a:ln>
          <a:effectLst/>
        </p:spPr>
        <p:txBody>
          <a:bodyPr/>
          <a:lstStyle/>
          <a:p>
            <a:endParaRPr lang="fr-FR"/>
          </a:p>
        </p:txBody>
      </p:sp>
      <p:sp>
        <p:nvSpPr>
          <p:cNvPr id="191523" name="Line 35"/>
          <p:cNvSpPr>
            <a:spLocks noChangeShapeType="1"/>
          </p:cNvSpPr>
          <p:nvPr/>
        </p:nvSpPr>
        <p:spPr bwMode="auto">
          <a:xfrm flipV="1">
            <a:off x="1835150" y="3141663"/>
            <a:ext cx="0" cy="1655762"/>
          </a:xfrm>
          <a:prstGeom prst="line">
            <a:avLst/>
          </a:prstGeom>
          <a:noFill/>
          <a:ln w="38100">
            <a:solidFill>
              <a:srgbClr val="3333CC"/>
            </a:solidFill>
            <a:round/>
            <a:headEnd type="triangle" w="med" len="med"/>
            <a:tailEnd type="triangle" w="med" len="med"/>
          </a:ln>
          <a:effectLst/>
        </p:spPr>
        <p:txBody>
          <a:bodyPr/>
          <a:lstStyle/>
          <a:p>
            <a:endParaRPr lang="fr-FR"/>
          </a:p>
        </p:txBody>
      </p:sp>
      <p:sp>
        <p:nvSpPr>
          <p:cNvPr id="191524" name="Line 36"/>
          <p:cNvSpPr>
            <a:spLocks noChangeShapeType="1"/>
          </p:cNvSpPr>
          <p:nvPr/>
        </p:nvSpPr>
        <p:spPr bwMode="auto">
          <a:xfrm flipV="1">
            <a:off x="7019925" y="3141663"/>
            <a:ext cx="0" cy="1655762"/>
          </a:xfrm>
          <a:prstGeom prst="line">
            <a:avLst/>
          </a:prstGeom>
          <a:noFill/>
          <a:ln w="38100">
            <a:solidFill>
              <a:srgbClr val="3333CC"/>
            </a:solidFill>
            <a:round/>
            <a:headEnd type="triangle" w="med" len="med"/>
            <a:tailEnd type="triangle" w="med" len="med"/>
          </a:ln>
          <a:effectLst/>
        </p:spPr>
        <p:txBody>
          <a:bodyPr/>
          <a:lstStyle/>
          <a:p>
            <a:endParaRPr lang="fr-FR"/>
          </a:p>
        </p:txBody>
      </p:sp>
      <p:sp>
        <p:nvSpPr>
          <p:cNvPr id="191525" name="Line 37"/>
          <p:cNvSpPr>
            <a:spLocks noChangeShapeType="1"/>
          </p:cNvSpPr>
          <p:nvPr/>
        </p:nvSpPr>
        <p:spPr bwMode="auto">
          <a:xfrm>
            <a:off x="2916238" y="3141663"/>
            <a:ext cx="2951162" cy="1727200"/>
          </a:xfrm>
          <a:prstGeom prst="line">
            <a:avLst/>
          </a:prstGeom>
          <a:noFill/>
          <a:ln w="38100">
            <a:solidFill>
              <a:srgbClr val="3333CC"/>
            </a:solidFill>
            <a:prstDash val="sysDot"/>
            <a:round/>
            <a:headEnd type="triangle" w="med" len="med"/>
            <a:tailEnd type="triangle" w="med" len="med"/>
          </a:ln>
          <a:effectLst/>
        </p:spPr>
        <p:txBody>
          <a:bodyPr/>
          <a:lstStyle/>
          <a:p>
            <a:endParaRPr lang="fr-FR"/>
          </a:p>
        </p:txBody>
      </p:sp>
      <p:sp>
        <p:nvSpPr>
          <p:cNvPr id="191526" name="Line 38"/>
          <p:cNvSpPr>
            <a:spLocks noChangeShapeType="1"/>
          </p:cNvSpPr>
          <p:nvPr/>
        </p:nvSpPr>
        <p:spPr bwMode="auto">
          <a:xfrm flipV="1">
            <a:off x="2916238" y="3141663"/>
            <a:ext cx="2951162" cy="1655762"/>
          </a:xfrm>
          <a:prstGeom prst="line">
            <a:avLst/>
          </a:prstGeom>
          <a:noFill/>
          <a:ln w="38100">
            <a:solidFill>
              <a:srgbClr val="3333CC"/>
            </a:solidFill>
            <a:prstDash val="sysDot"/>
            <a:round/>
            <a:headEnd type="triangle" w="med" len="med"/>
            <a:tailEnd type="triangle" w="med" len="med"/>
          </a:ln>
          <a:effectLst/>
        </p:spPr>
        <p:txBody>
          <a:bodyPr/>
          <a:lstStyle/>
          <a:p>
            <a:endParaRPr lang="fr-FR"/>
          </a:p>
        </p:txBody>
      </p:sp>
    </p:spTree>
  </p:cSld>
  <p:clrMapOvr>
    <a:masterClrMapping/>
  </p:clrMapOvr>
  <p:transition spd="med">
    <p:randomBar/>
  </p:transition>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604448" y="6596063"/>
            <a:ext cx="539552" cy="288925"/>
          </a:xfrm>
        </p:spPr>
        <p:txBody>
          <a:bodyPr/>
          <a:lstStyle/>
          <a:p>
            <a:fld id="{2C7CC1AE-A335-40EA-86F0-5E5C8C10F4A3}" type="slidenum">
              <a:rPr lang="fr-FR"/>
              <a:pPr/>
              <a:t>501</a:t>
            </a:fld>
            <a:endParaRPr lang="fr-FR"/>
          </a:p>
        </p:txBody>
      </p:sp>
      <p:sp>
        <p:nvSpPr>
          <p:cNvPr id="192514" name="Text Box 2"/>
          <p:cNvSpPr txBox="1">
            <a:spLocks noChangeArrowheads="1"/>
          </p:cNvSpPr>
          <p:nvPr/>
        </p:nvSpPr>
        <p:spPr bwMode="auto">
          <a:xfrm>
            <a:off x="971550" y="1252538"/>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2515" name="Text Box 3"/>
          <p:cNvSpPr txBox="1">
            <a:spLocks noChangeArrowheads="1"/>
          </p:cNvSpPr>
          <p:nvPr/>
        </p:nvSpPr>
        <p:spPr bwMode="auto">
          <a:xfrm>
            <a:off x="5932521" y="1192213"/>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Exemple</a:t>
            </a:r>
          </a:p>
        </p:txBody>
      </p:sp>
      <p:sp>
        <p:nvSpPr>
          <p:cNvPr id="192516" name="AutoShape 4"/>
          <p:cNvSpPr>
            <a:spLocks noChangeArrowheads="1"/>
          </p:cNvSpPr>
          <p:nvPr/>
        </p:nvSpPr>
        <p:spPr bwMode="auto">
          <a:xfrm rot="5400000">
            <a:off x="5437188" y="12715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2517" name="Rectangle 5"/>
          <p:cNvSpPr>
            <a:spLocks noGrp="1" noChangeArrowheads="1"/>
          </p:cNvSpPr>
          <p:nvPr>
            <p:ph type="title" idx="4294967295"/>
          </p:nvPr>
        </p:nvSpPr>
        <p:spPr>
          <a:xfrm>
            <a:off x="2339752" y="313879"/>
            <a:ext cx="4248472" cy="594841"/>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92518" name="Rectangle 6"/>
          <p:cNvSpPr>
            <a:spLocks noChangeArrowheads="1"/>
          </p:cNvSpPr>
          <p:nvPr/>
        </p:nvSpPr>
        <p:spPr bwMode="auto">
          <a:xfrm>
            <a:off x="611188" y="2133600"/>
            <a:ext cx="2232025" cy="8540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 </a:t>
            </a:r>
            <a:r>
              <a:rPr lang="fr-FR" sz="1800" b="1" dirty="0">
                <a:solidFill>
                  <a:schemeClr val="bg1"/>
                </a:solidFill>
              </a:rPr>
              <a:t>PRODUIT</a:t>
            </a:r>
          </a:p>
          <a:p>
            <a:pPr algn="ctr"/>
            <a:r>
              <a:rPr lang="fr-FR" b="1" dirty="0">
                <a:solidFill>
                  <a:schemeClr val="bg1"/>
                </a:solidFill>
              </a:rPr>
              <a:t>Performances produit</a:t>
            </a:r>
          </a:p>
        </p:txBody>
      </p:sp>
      <p:sp>
        <p:nvSpPr>
          <p:cNvPr id="192519" name="Rectangle 7"/>
          <p:cNvSpPr>
            <a:spLocks noChangeArrowheads="1"/>
          </p:cNvSpPr>
          <p:nvPr/>
        </p:nvSpPr>
        <p:spPr bwMode="auto">
          <a:xfrm>
            <a:off x="5940425" y="2133600"/>
            <a:ext cx="2376488" cy="8540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 </a:t>
            </a:r>
            <a:r>
              <a:rPr lang="fr-FR" sz="1800" b="1" dirty="0">
                <a:solidFill>
                  <a:schemeClr val="bg1"/>
                </a:solidFill>
              </a:rPr>
              <a:t>MARQUE</a:t>
            </a:r>
          </a:p>
          <a:p>
            <a:pPr algn="ctr"/>
            <a:r>
              <a:rPr lang="fr-FR" b="1" dirty="0">
                <a:solidFill>
                  <a:schemeClr val="bg1"/>
                </a:solidFill>
              </a:rPr>
              <a:t>Positionnement marque</a:t>
            </a:r>
          </a:p>
        </p:txBody>
      </p:sp>
      <p:sp>
        <p:nvSpPr>
          <p:cNvPr id="192520" name="Rectangle 8"/>
          <p:cNvSpPr>
            <a:spLocks noChangeArrowheads="1"/>
          </p:cNvSpPr>
          <p:nvPr/>
        </p:nvSpPr>
        <p:spPr bwMode="auto">
          <a:xfrm>
            <a:off x="636537" y="5286301"/>
            <a:ext cx="2232025" cy="10064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a:t>
            </a:r>
            <a:r>
              <a:rPr lang="fr-FR" sz="1800" b="1" dirty="0">
                <a:solidFill>
                  <a:schemeClr val="bg1"/>
                </a:solidFill>
              </a:rPr>
              <a:t> ENTREPRISE</a:t>
            </a:r>
            <a:br>
              <a:rPr lang="fr-FR" sz="1800" b="1" dirty="0">
                <a:solidFill>
                  <a:schemeClr val="bg1"/>
                </a:solidFill>
              </a:rPr>
            </a:br>
            <a:r>
              <a:rPr lang="fr-FR" sz="1200" b="1" dirty="0">
                <a:solidFill>
                  <a:schemeClr val="bg1"/>
                </a:solidFill>
              </a:rPr>
              <a:t>Performances économiques, sociétales</a:t>
            </a:r>
          </a:p>
        </p:txBody>
      </p:sp>
      <p:sp>
        <p:nvSpPr>
          <p:cNvPr id="192521" name="Rectangle 9"/>
          <p:cNvSpPr>
            <a:spLocks noChangeArrowheads="1"/>
          </p:cNvSpPr>
          <p:nvPr/>
        </p:nvSpPr>
        <p:spPr bwMode="auto">
          <a:xfrm>
            <a:off x="5993936" y="5661024"/>
            <a:ext cx="2376488" cy="854075"/>
          </a:xfrm>
          <a:prstGeom prst="rect">
            <a:avLst/>
          </a:prstGeom>
          <a:solidFill>
            <a:srgbClr val="3333CC"/>
          </a:solidFill>
          <a:ln w="9525">
            <a:noFill/>
            <a:miter lim="800000"/>
            <a:headEnd/>
            <a:tailEnd/>
          </a:ln>
          <a:effectLst/>
        </p:spPr>
        <p:txBody>
          <a:bodyPr>
            <a:spAutoFit/>
          </a:bodyPr>
          <a:lstStyle/>
          <a:p>
            <a:pPr algn="ctr"/>
            <a:r>
              <a:rPr lang="fr-FR" sz="1800" dirty="0">
                <a:solidFill>
                  <a:schemeClr val="bg1"/>
                </a:solidFill>
              </a:rPr>
              <a:t>Communication </a:t>
            </a:r>
            <a:r>
              <a:rPr lang="fr-FR" sz="1800" b="1" dirty="0">
                <a:solidFill>
                  <a:schemeClr val="bg1"/>
                </a:solidFill>
              </a:rPr>
              <a:t>INSTITUTIONNELLE</a:t>
            </a:r>
          </a:p>
          <a:p>
            <a:pPr algn="ctr"/>
            <a:r>
              <a:rPr lang="fr-FR" b="1" dirty="0">
                <a:solidFill>
                  <a:schemeClr val="bg1"/>
                </a:solidFill>
              </a:rPr>
              <a:t>Mission &amp; valeurs</a:t>
            </a:r>
          </a:p>
        </p:txBody>
      </p:sp>
      <p:pic>
        <p:nvPicPr>
          <p:cNvPr id="192533" name="Picture 21" descr="carrefour_mieux_consommer"/>
          <p:cNvPicPr>
            <a:picLocks noChangeAspect="1" noChangeArrowheads="1"/>
          </p:cNvPicPr>
          <p:nvPr/>
        </p:nvPicPr>
        <p:blipFill>
          <a:blip r:embed="rId3" cstate="print"/>
          <a:srcRect/>
          <a:stretch>
            <a:fillRect/>
          </a:stretch>
        </p:blipFill>
        <p:spPr bwMode="auto">
          <a:xfrm>
            <a:off x="5617369" y="3945367"/>
            <a:ext cx="2729797" cy="1715658"/>
          </a:xfrm>
          <a:prstGeom prst="rect">
            <a:avLst/>
          </a:prstGeom>
          <a:noFill/>
          <a:ln>
            <a:solidFill>
              <a:srgbClr val="3333CC"/>
            </a:solidFill>
          </a:ln>
        </p:spPr>
      </p:pic>
      <p:pic>
        <p:nvPicPr>
          <p:cNvPr id="192538" name="Picture 26" descr="h-20-2276056-1287665660"/>
          <p:cNvPicPr>
            <a:picLocks noChangeAspect="1" noChangeArrowheads="1"/>
          </p:cNvPicPr>
          <p:nvPr/>
        </p:nvPicPr>
        <p:blipFill>
          <a:blip r:embed="rId4" cstate="print"/>
          <a:srcRect/>
          <a:stretch>
            <a:fillRect/>
          </a:stretch>
        </p:blipFill>
        <p:spPr bwMode="auto">
          <a:xfrm>
            <a:off x="3827346" y="2141964"/>
            <a:ext cx="2119313" cy="1586882"/>
          </a:xfrm>
          <a:prstGeom prst="rect">
            <a:avLst/>
          </a:prstGeom>
          <a:noFill/>
          <a:ln>
            <a:solidFill>
              <a:srgbClr val="3333CC"/>
            </a:solidFill>
          </a:ln>
        </p:spPr>
      </p:pic>
      <p:pic>
        <p:nvPicPr>
          <p:cNvPr id="192543" name="Picture 31" descr="carrefour-sans-ogm"/>
          <p:cNvPicPr>
            <a:picLocks noChangeAspect="1" noChangeArrowheads="1"/>
          </p:cNvPicPr>
          <p:nvPr/>
        </p:nvPicPr>
        <p:blipFill>
          <a:blip r:embed="rId5" cstate="print"/>
          <a:srcRect/>
          <a:stretch>
            <a:fillRect/>
          </a:stretch>
        </p:blipFill>
        <p:spPr bwMode="auto">
          <a:xfrm>
            <a:off x="2868562" y="4221088"/>
            <a:ext cx="1627187" cy="2071688"/>
          </a:xfrm>
          <a:prstGeom prst="rect">
            <a:avLst/>
          </a:prstGeom>
          <a:noFill/>
          <a:ln>
            <a:solidFill>
              <a:srgbClr val="3333CC"/>
            </a:solidFill>
          </a:ln>
        </p:spPr>
      </p:pic>
      <p:pic>
        <p:nvPicPr>
          <p:cNvPr id="192545" name="Picture 33" descr="small_carrefour_technologie"/>
          <p:cNvPicPr>
            <a:picLocks noGrp="1" noChangeAspect="1" noChangeArrowheads="1"/>
          </p:cNvPicPr>
          <p:nvPr>
            <p:ph idx="4294967295"/>
          </p:nvPr>
        </p:nvPicPr>
        <p:blipFill>
          <a:blip r:embed="rId6" cstate="print"/>
          <a:srcRect/>
          <a:stretch>
            <a:fillRect/>
          </a:stretch>
        </p:blipFill>
        <p:spPr>
          <a:xfrm>
            <a:off x="611188" y="3007075"/>
            <a:ext cx="1428750" cy="1666875"/>
          </a:xfrm>
          <a:prstGeom prst="rect">
            <a:avLst/>
          </a:prstGeom>
          <a:noFill/>
          <a:ln>
            <a:solidFill>
              <a:srgbClr val="3333CC"/>
            </a:solidFill>
          </a:ln>
        </p:spPr>
      </p:pic>
    </p:spTree>
  </p:cSld>
  <p:clrMapOvr>
    <a:masterClrMapping/>
  </p:clrMapOvr>
  <p:transition spd="med">
    <p:randomBar/>
  </p:transition>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502</a:t>
            </a:fld>
            <a:endParaRPr lang="fr-FR" dirty="0"/>
          </a:p>
        </p:txBody>
      </p:sp>
      <p:sp>
        <p:nvSpPr>
          <p:cNvPr id="3" name="Rectangle 6"/>
          <p:cNvSpPr txBox="1">
            <a:spLocks noChangeArrowheads="1"/>
          </p:cNvSpPr>
          <p:nvPr/>
        </p:nvSpPr>
        <p:spPr>
          <a:xfrm>
            <a:off x="2083593" y="260648"/>
            <a:ext cx="450463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971549" y="1064692"/>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508626" y="10652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869113" y="1034529"/>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Typologie</a:t>
            </a:r>
          </a:p>
        </p:txBody>
      </p:sp>
      <p:sp>
        <p:nvSpPr>
          <p:cNvPr id="7" name="Espace réservé du contenu 2"/>
          <p:cNvSpPr txBox="1">
            <a:spLocks/>
          </p:cNvSpPr>
          <p:nvPr/>
        </p:nvSpPr>
        <p:spPr>
          <a:xfrm>
            <a:off x="-3376" y="1700809"/>
            <a:ext cx="9143999" cy="482453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spcBef>
                <a:spcPts val="1168"/>
              </a:spcBef>
              <a:buFontTx/>
              <a:buNone/>
            </a:pPr>
            <a:endParaRPr lang="fr-FR" sz="100" b="1" kern="0" dirty="0"/>
          </a:p>
          <a:p>
            <a:pPr marL="0" indent="0" algn="just">
              <a:buNone/>
            </a:pPr>
            <a:r>
              <a:rPr lang="fr-FR" sz="1800" kern="0" dirty="0">
                <a:solidFill>
                  <a:srgbClr val="3333CC"/>
                </a:solidFill>
              </a:rPr>
              <a:t>- </a:t>
            </a:r>
            <a:r>
              <a:rPr lang="fr-FR" sz="1800" kern="0" dirty="0">
                <a:solidFill>
                  <a:schemeClr val="accent6">
                    <a:lumMod val="75000"/>
                  </a:schemeClr>
                </a:solidFill>
              </a:rPr>
              <a:t>La </a:t>
            </a:r>
            <a:r>
              <a:rPr lang="fr-FR" sz="1800" b="1" kern="0" dirty="0">
                <a:solidFill>
                  <a:schemeClr val="accent6">
                    <a:lumMod val="75000"/>
                  </a:schemeClr>
                </a:solidFill>
              </a:rPr>
              <a:t>communication d’entreprise</a:t>
            </a:r>
            <a:r>
              <a:rPr lang="fr-FR" sz="1800" kern="0" dirty="0">
                <a:solidFill>
                  <a:schemeClr val="accent6">
                    <a:lumMod val="75000"/>
                  </a:schemeClr>
                </a:solidFill>
              </a:rPr>
              <a:t> ou </a:t>
            </a:r>
            <a:r>
              <a:rPr lang="fr-FR" sz="1800" b="1" kern="0" dirty="0">
                <a:solidFill>
                  <a:schemeClr val="accent6">
                    <a:lumMod val="75000"/>
                  </a:schemeClr>
                </a:solidFill>
              </a:rPr>
              <a:t>communication institutionnelle</a:t>
            </a:r>
            <a:r>
              <a:rPr lang="fr-FR" sz="1800" kern="0" dirty="0">
                <a:solidFill>
                  <a:schemeClr val="accent6">
                    <a:lumMod val="75000"/>
                  </a:schemeClr>
                </a:solidFill>
              </a:rPr>
              <a:t> regroupe l’ensemble des actions de communications qui ont pour </a:t>
            </a:r>
            <a:r>
              <a:rPr lang="fr-FR" sz="1800" b="1" kern="0" dirty="0">
                <a:solidFill>
                  <a:schemeClr val="accent6">
                    <a:lumMod val="75000"/>
                  </a:schemeClr>
                </a:solidFill>
              </a:rPr>
              <a:t>but de promouvoir l’image de l’entreprise</a:t>
            </a:r>
            <a:r>
              <a:rPr lang="fr-FR" sz="1800" kern="0" dirty="0">
                <a:solidFill>
                  <a:schemeClr val="accent6">
                    <a:lumMod val="75000"/>
                  </a:schemeClr>
                </a:solidFill>
              </a:rPr>
              <a:t> </a:t>
            </a:r>
            <a:r>
              <a:rPr lang="fr-FR" sz="1800" b="1" kern="0" dirty="0">
                <a:solidFill>
                  <a:schemeClr val="accent6">
                    <a:lumMod val="75000"/>
                  </a:schemeClr>
                </a:solidFill>
              </a:rPr>
              <a:t>en direction de ses partenaires </a:t>
            </a:r>
            <a:r>
              <a:rPr lang="fr-FR" sz="1800" kern="0" dirty="0">
                <a:solidFill>
                  <a:schemeClr val="accent6">
                    <a:lumMod val="75000"/>
                  </a:schemeClr>
                </a:solidFill>
              </a:rPr>
              <a:t>(clients, fournisseurs, établissements financiers…) ; </a:t>
            </a:r>
          </a:p>
          <a:p>
            <a:pPr marL="0" indent="0" algn="just">
              <a:buNone/>
            </a:pPr>
            <a:r>
              <a:rPr lang="fr-FR" sz="1800" b="1" i="1" u="sng" kern="0" dirty="0">
                <a:solidFill>
                  <a:schemeClr val="accent6">
                    <a:lumMod val="75000"/>
                  </a:schemeClr>
                </a:solidFill>
                <a:hlinkClick r:id="rId2"/>
              </a:rPr>
              <a:t>https://www.youtube.com/watch?v=ewX33JH5TN8</a:t>
            </a:r>
            <a:endParaRPr lang="fr-FR" sz="1800" b="1" i="1" u="sng" kern="0" dirty="0">
              <a:solidFill>
                <a:schemeClr val="accent6">
                  <a:lumMod val="75000"/>
                </a:schemeClr>
              </a:solidFill>
            </a:endParaRPr>
          </a:p>
          <a:p>
            <a:pPr marL="0" indent="0" algn="just">
              <a:buFontTx/>
              <a:buNone/>
            </a:pPr>
            <a:endParaRPr lang="fr-FR" sz="1800" kern="0" dirty="0">
              <a:solidFill>
                <a:schemeClr val="accent6">
                  <a:lumMod val="75000"/>
                </a:schemeClr>
              </a:solidFill>
            </a:endParaRPr>
          </a:p>
          <a:p>
            <a:pPr marL="0" indent="0" algn="just">
              <a:buFontTx/>
              <a:buNone/>
            </a:pPr>
            <a:r>
              <a:rPr lang="fr-FR" sz="1800" kern="0" dirty="0">
                <a:solidFill>
                  <a:schemeClr val="accent6">
                    <a:lumMod val="75000"/>
                  </a:schemeClr>
                </a:solidFill>
              </a:rPr>
              <a:t>- La </a:t>
            </a:r>
            <a:r>
              <a:rPr lang="fr-FR" sz="1800" b="1" kern="0" dirty="0">
                <a:solidFill>
                  <a:schemeClr val="accent6">
                    <a:lumMod val="75000"/>
                  </a:schemeClr>
                </a:solidFill>
              </a:rPr>
              <a:t>communication de marque</a:t>
            </a:r>
            <a:r>
              <a:rPr lang="fr-FR" sz="1800" kern="0" dirty="0">
                <a:solidFill>
                  <a:schemeClr val="accent6">
                    <a:lumMod val="75000"/>
                  </a:schemeClr>
                </a:solidFill>
              </a:rPr>
              <a:t> correspond à l’ensemble des actions de communication dont l’objectif est la </a:t>
            </a:r>
            <a:r>
              <a:rPr lang="fr-FR" sz="1800" b="1" kern="0" dirty="0">
                <a:solidFill>
                  <a:schemeClr val="accent6">
                    <a:lumMod val="75000"/>
                  </a:schemeClr>
                </a:solidFill>
              </a:rPr>
              <a:t>promotion d’une marque en mettant en avant une caractéristique comme par exemple sa qualité</a:t>
            </a:r>
            <a:r>
              <a:rPr lang="fr-FR" sz="1800" kern="0" dirty="0">
                <a:solidFill>
                  <a:schemeClr val="accent6">
                    <a:lumMod val="75000"/>
                  </a:schemeClr>
                </a:solidFill>
              </a:rPr>
              <a:t>… ;</a:t>
            </a:r>
          </a:p>
          <a:p>
            <a:pPr marL="0" indent="0" algn="just">
              <a:buFontTx/>
              <a:buNone/>
            </a:pPr>
            <a:r>
              <a:rPr lang="fr-FR" sz="1800" b="1" i="1" u="sng" kern="0" dirty="0">
                <a:solidFill>
                  <a:schemeClr val="accent6">
                    <a:lumMod val="75000"/>
                  </a:schemeClr>
                </a:solidFill>
                <a:hlinkClick r:id="rId3"/>
              </a:rPr>
              <a:t>https://www.youtube.com/watch?v=OtTl6TZMtZc</a:t>
            </a:r>
            <a:endParaRPr lang="fr-FR" sz="1800" kern="0" dirty="0">
              <a:solidFill>
                <a:schemeClr val="accent6">
                  <a:lumMod val="75000"/>
                </a:schemeClr>
              </a:solidFill>
            </a:endParaRPr>
          </a:p>
          <a:p>
            <a:pPr marL="0" indent="0" algn="just">
              <a:buFontTx/>
              <a:buNone/>
            </a:pPr>
            <a:endParaRPr lang="fr-FR" sz="1800" kern="0" dirty="0">
              <a:solidFill>
                <a:schemeClr val="accent6">
                  <a:lumMod val="75000"/>
                </a:schemeClr>
              </a:solidFill>
            </a:endParaRPr>
          </a:p>
          <a:p>
            <a:pPr marL="0" indent="0" algn="just">
              <a:buFontTx/>
              <a:buNone/>
            </a:pPr>
            <a:r>
              <a:rPr lang="fr-FR" sz="1800" kern="0" dirty="0">
                <a:solidFill>
                  <a:schemeClr val="accent6">
                    <a:lumMod val="75000"/>
                  </a:schemeClr>
                </a:solidFill>
              </a:rPr>
              <a:t>- La </a:t>
            </a:r>
            <a:r>
              <a:rPr lang="fr-FR" sz="1800" b="1" kern="0" dirty="0">
                <a:solidFill>
                  <a:schemeClr val="accent6">
                    <a:lumMod val="75000"/>
                  </a:schemeClr>
                </a:solidFill>
              </a:rPr>
              <a:t>communication produit</a:t>
            </a:r>
            <a:r>
              <a:rPr lang="fr-FR" sz="1800" kern="0" dirty="0">
                <a:solidFill>
                  <a:schemeClr val="accent6">
                    <a:lumMod val="75000"/>
                  </a:schemeClr>
                </a:solidFill>
              </a:rPr>
              <a:t> rassemble l’ensemble des actions de communication ayant pour finalité de </a:t>
            </a:r>
            <a:r>
              <a:rPr lang="fr-FR" sz="1800" b="1" kern="0" dirty="0">
                <a:solidFill>
                  <a:schemeClr val="accent6">
                    <a:lumMod val="75000"/>
                  </a:schemeClr>
                </a:solidFill>
              </a:rPr>
              <a:t>promouvoir un produit, bien ou service au travers de ses caractéristiques distinctives, de ses performances… ;</a:t>
            </a:r>
            <a:endParaRPr lang="fr-FR" sz="1800" kern="0" dirty="0">
              <a:solidFill>
                <a:schemeClr val="accent6">
                  <a:lumMod val="75000"/>
                </a:schemeClr>
              </a:solidFill>
            </a:endParaRPr>
          </a:p>
          <a:p>
            <a:pPr marL="0" indent="0" algn="just">
              <a:buFontTx/>
              <a:buNone/>
            </a:pPr>
            <a:r>
              <a:rPr lang="fr-FR" sz="1800" b="1" i="1" u="sng" kern="0" dirty="0">
                <a:solidFill>
                  <a:schemeClr val="accent6">
                    <a:lumMod val="75000"/>
                  </a:schemeClr>
                </a:solidFill>
                <a:hlinkClick r:id="rId4"/>
              </a:rPr>
              <a:t>https://www.youtube.com/watch?v=zXhfwbjSovs&amp;spfreload=10</a:t>
            </a:r>
            <a:endParaRPr lang="fr-FR" sz="1800" b="1" u="sng" kern="0" dirty="0">
              <a:solidFill>
                <a:schemeClr val="accent6">
                  <a:lumMod val="75000"/>
                </a:schemeClr>
              </a:solidFill>
            </a:endParaRPr>
          </a:p>
          <a:p>
            <a:pPr marL="0" lvl="1" indent="0">
              <a:spcBef>
                <a:spcPts val="1168"/>
              </a:spcBef>
              <a:buFontTx/>
              <a:buNone/>
            </a:pPr>
            <a:endParaRPr lang="fr-FR" sz="2000" b="1" kern="0" dirty="0"/>
          </a:p>
          <a:p>
            <a:pPr marL="0" indent="0" algn="just">
              <a:buFontTx/>
              <a:buNone/>
            </a:pPr>
            <a:endParaRPr lang="fr-FR" kern="0" dirty="0">
              <a:latin typeface="Franklin Gothic Book"/>
              <a:cs typeface="Franklin Gothic Book"/>
            </a:endParaRPr>
          </a:p>
        </p:txBody>
      </p:sp>
    </p:spTree>
    <p:extLst>
      <p:ext uri="{BB962C8B-B14F-4D97-AF65-F5344CB8AC3E}">
        <p14:creationId xmlns:p14="http://schemas.microsoft.com/office/powerpoint/2010/main" val="3683058529"/>
      </p:ext>
    </p:extLst>
  </p:cSld>
  <p:clrMapOvr>
    <a:masterClrMapping/>
  </p:clrMapOvr>
  <p:transition spd="med">
    <p:randomBar/>
  </p:transition>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503</a:t>
            </a:fld>
            <a:endParaRPr lang="fr-FR" dirty="0"/>
          </a:p>
        </p:txBody>
      </p:sp>
      <p:sp>
        <p:nvSpPr>
          <p:cNvPr id="3" name="Rectangle 6"/>
          <p:cNvSpPr txBox="1">
            <a:spLocks noChangeArrowheads="1"/>
          </p:cNvSpPr>
          <p:nvPr/>
        </p:nvSpPr>
        <p:spPr>
          <a:xfrm>
            <a:off x="2083593" y="260648"/>
            <a:ext cx="450463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971549" y="1064692"/>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508626" y="10652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869113" y="1034529"/>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Typologie</a:t>
            </a:r>
          </a:p>
        </p:txBody>
      </p:sp>
      <p:sp>
        <p:nvSpPr>
          <p:cNvPr id="7" name="Espace réservé du contenu 2"/>
          <p:cNvSpPr txBox="1">
            <a:spLocks/>
          </p:cNvSpPr>
          <p:nvPr/>
        </p:nvSpPr>
        <p:spPr>
          <a:xfrm>
            <a:off x="182046" y="2204865"/>
            <a:ext cx="8799511" cy="345638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spcBef>
                <a:spcPts val="1168"/>
              </a:spcBef>
              <a:buFontTx/>
              <a:buNone/>
            </a:pPr>
            <a:endParaRPr lang="fr-FR" sz="100" b="1" kern="0" dirty="0"/>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La communication collective </a:t>
            </a:r>
            <a:r>
              <a:rPr lang="fr-FR" sz="1800" kern="0" dirty="0">
                <a:solidFill>
                  <a:schemeClr val="accent6">
                    <a:lumMod val="75000"/>
                  </a:schemeClr>
                </a:solidFill>
                <a:latin typeface="Arial" panose="020B0604020202020204" pitchFamily="34" charset="0"/>
                <a:cs typeface="Arial" panose="020B0604020202020204" pitchFamily="34" charset="0"/>
              </a:rPr>
              <a:t>: elle est lancée à l’initiative d’un groupement de producteurs. Elle a principalement un </a:t>
            </a:r>
            <a:r>
              <a:rPr lang="fr-FR" sz="1800" b="1" kern="0" dirty="0">
                <a:solidFill>
                  <a:schemeClr val="accent6">
                    <a:lumMod val="75000"/>
                  </a:schemeClr>
                </a:solidFill>
                <a:latin typeface="Arial" panose="020B0604020202020204" pitchFamily="34" charset="0"/>
                <a:cs typeface="Arial" panose="020B0604020202020204" pitchFamily="34" charset="0"/>
              </a:rPr>
              <a:t>objectif conatif</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r>
              <a:rPr lang="fr-FR" sz="1200" b="1" i="1" kern="0" dirty="0">
                <a:solidFill>
                  <a:schemeClr val="accent6">
                    <a:lumMod val="75000"/>
                  </a:schemeClr>
                </a:solidFill>
                <a:latin typeface="Arial" panose="020B0604020202020204" pitchFamily="34" charset="0"/>
                <a:cs typeface="Arial" panose="020B0604020202020204" pitchFamily="34" charset="0"/>
              </a:rPr>
              <a:t>Ex</a:t>
            </a:r>
            <a:r>
              <a:rPr lang="fr-FR" sz="1200" kern="0" dirty="0">
                <a:solidFill>
                  <a:schemeClr val="accent6">
                    <a:lumMod val="75000"/>
                  </a:schemeClr>
                </a:solidFill>
                <a:latin typeface="Arial" panose="020B0604020202020204" pitchFamily="34" charset="0"/>
                <a:cs typeface="Arial" panose="020B0604020202020204" pitchFamily="34" charset="0"/>
              </a:rPr>
              <a:t> : En 2009, le slogan « Tous accros à la pomme » ou plus récemment la campagne sur les produits laitiers.</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hlinkClick r:id="rId2"/>
              </a:rPr>
              <a:t>https://www.youtube.com/watch?v=aGJTYfAbyDQ</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La communication d’intérêt général</a:t>
            </a:r>
            <a:r>
              <a:rPr lang="fr-FR" sz="1800" kern="0" dirty="0">
                <a:solidFill>
                  <a:schemeClr val="accent6">
                    <a:lumMod val="75000"/>
                  </a:schemeClr>
                </a:solidFill>
                <a:latin typeface="Arial" panose="020B0604020202020204" pitchFamily="34" charset="0"/>
                <a:cs typeface="Arial" panose="020B0604020202020204" pitchFamily="34" charset="0"/>
              </a:rPr>
              <a:t> : il s’agit de s</a:t>
            </a:r>
            <a:r>
              <a:rPr lang="fr-FR" sz="1800" b="1" kern="0" dirty="0">
                <a:solidFill>
                  <a:schemeClr val="accent6">
                    <a:lumMod val="75000"/>
                  </a:schemeClr>
                </a:solidFill>
                <a:latin typeface="Arial" panose="020B0604020202020204" pitchFamily="34" charset="0"/>
                <a:cs typeface="Arial" panose="020B0604020202020204" pitchFamily="34" charset="0"/>
              </a:rPr>
              <a:t>ensibiliser les individus à un problème, à une cause d’ordre économique, humanitaire ou social.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Elle a un objectif à la fois </a:t>
            </a:r>
            <a:r>
              <a:rPr lang="fr-FR" sz="1800" b="1" kern="0" dirty="0">
                <a:solidFill>
                  <a:schemeClr val="accent6">
                    <a:lumMod val="75000"/>
                  </a:schemeClr>
                </a:solidFill>
                <a:latin typeface="Arial" panose="020B0604020202020204" pitchFamily="34" charset="0"/>
                <a:cs typeface="Arial" panose="020B0604020202020204" pitchFamily="34" charset="0"/>
              </a:rPr>
              <a:t>cognitif</a:t>
            </a:r>
            <a:r>
              <a:rPr lang="fr-FR" sz="1800" kern="0" dirty="0">
                <a:solidFill>
                  <a:schemeClr val="accent6">
                    <a:lumMod val="75000"/>
                  </a:schemeClr>
                </a:solidFill>
                <a:latin typeface="Arial" panose="020B0604020202020204" pitchFamily="34" charset="0"/>
                <a:cs typeface="Arial" panose="020B0604020202020204" pitchFamily="34" charset="0"/>
              </a:rPr>
              <a:t> et </a:t>
            </a:r>
            <a:r>
              <a:rPr lang="fr-FR" sz="1800" b="1" kern="0" dirty="0">
                <a:solidFill>
                  <a:schemeClr val="accent6">
                    <a:lumMod val="75000"/>
                  </a:schemeClr>
                </a:solidFill>
                <a:latin typeface="Arial" panose="020B0604020202020204" pitchFamily="34" charset="0"/>
                <a:cs typeface="Arial" panose="020B0604020202020204" pitchFamily="34" charset="0"/>
              </a:rPr>
              <a:t>conatif</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lgn="just">
              <a:buFontTx/>
              <a:buNone/>
            </a:pPr>
            <a:r>
              <a:rPr lang="fr-FR" sz="1200" b="1" i="1" kern="0" dirty="0">
                <a:solidFill>
                  <a:schemeClr val="accent6">
                    <a:lumMod val="75000"/>
                  </a:schemeClr>
                </a:solidFill>
                <a:latin typeface="Arial" panose="020B0604020202020204" pitchFamily="34" charset="0"/>
                <a:cs typeface="Arial" panose="020B0604020202020204" pitchFamily="34" charset="0"/>
              </a:rPr>
              <a:t>Ex</a:t>
            </a:r>
            <a:r>
              <a:rPr lang="fr-FR" sz="1200" kern="0" dirty="0">
                <a:solidFill>
                  <a:schemeClr val="accent6">
                    <a:lumMod val="75000"/>
                  </a:schemeClr>
                </a:solidFill>
                <a:latin typeface="Arial" panose="020B0604020202020204" pitchFamily="34" charset="0"/>
                <a:cs typeface="Arial" panose="020B0604020202020204" pitchFamily="34" charset="0"/>
              </a:rPr>
              <a:t> : Campagne pour la sécurité routière qui permet de sensibiliser aux risques sur la route et qui incite les individus à suivre les conseils (moins d’attention au volant avec le téléphone portable donc plus d’accidents etc.)</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hlinkClick r:id="rId3"/>
              </a:rPr>
              <a:t>https://www.youtube.com/watch?v=LplVQX5fgTo</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kern="0" dirty="0">
              <a:solidFill>
                <a:srgbClr val="800000"/>
              </a:solidFill>
            </a:endParaRPr>
          </a:p>
          <a:p>
            <a:pPr marL="0" indent="0">
              <a:buFontTx/>
              <a:buNone/>
            </a:pPr>
            <a:endParaRPr lang="fr-FR" sz="500" kern="0" dirty="0"/>
          </a:p>
          <a:p>
            <a:pPr marL="0" lvl="1" indent="0">
              <a:spcBef>
                <a:spcPts val="1168"/>
              </a:spcBef>
              <a:buFontTx/>
              <a:buNone/>
            </a:pPr>
            <a:endParaRPr lang="fr-FR" sz="2000" b="1" kern="0" dirty="0"/>
          </a:p>
          <a:p>
            <a:pPr marL="0" indent="0" algn="just">
              <a:buFontTx/>
              <a:buNone/>
            </a:pPr>
            <a:endParaRPr lang="fr-FR" kern="0" dirty="0">
              <a:latin typeface="Franklin Gothic Book"/>
              <a:cs typeface="Franklin Gothic Book"/>
            </a:endParaRPr>
          </a:p>
        </p:txBody>
      </p:sp>
    </p:spTree>
    <p:extLst>
      <p:ext uri="{BB962C8B-B14F-4D97-AF65-F5344CB8AC3E}">
        <p14:creationId xmlns:p14="http://schemas.microsoft.com/office/powerpoint/2010/main" val="1391796755"/>
      </p:ext>
    </p:extLst>
  </p:cSld>
  <p:clrMapOvr>
    <a:masterClrMapping/>
  </p:clrMapOvr>
  <p:transition spd="med">
    <p:randomBar/>
  </p:transition>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604448" y="6597352"/>
            <a:ext cx="539552" cy="287636"/>
          </a:xfrm>
        </p:spPr>
        <p:txBody>
          <a:bodyPr/>
          <a:lstStyle/>
          <a:p>
            <a:fld id="{2942B7C3-BEF6-47FD-BBC1-FC68D318DB6F}" type="slidenum">
              <a:rPr lang="fr-FR"/>
              <a:pPr/>
              <a:t>504</a:t>
            </a:fld>
            <a:endParaRPr lang="fr-FR" dirty="0"/>
          </a:p>
        </p:txBody>
      </p:sp>
      <p:sp>
        <p:nvSpPr>
          <p:cNvPr id="161795"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61796"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Cibles</a:t>
            </a:r>
          </a:p>
        </p:txBody>
      </p:sp>
      <p:sp>
        <p:nvSpPr>
          <p:cNvPr id="161797"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61798" name="Rectangle 6"/>
          <p:cNvSpPr>
            <a:spLocks noGrp="1" noChangeArrowheads="1"/>
          </p:cNvSpPr>
          <p:nvPr>
            <p:ph type="title" idx="4294967295"/>
          </p:nvPr>
        </p:nvSpPr>
        <p:spPr>
          <a:xfrm>
            <a:off x="2483769" y="404664"/>
            <a:ext cx="4464496"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61799" name="Rectangle 7"/>
          <p:cNvSpPr>
            <a:spLocks noChangeArrowheads="1"/>
          </p:cNvSpPr>
          <p:nvPr/>
        </p:nvSpPr>
        <p:spPr bwMode="auto">
          <a:xfrm>
            <a:off x="395288" y="2205038"/>
            <a:ext cx="2881312" cy="336550"/>
          </a:xfrm>
          <a:prstGeom prst="rect">
            <a:avLst/>
          </a:prstGeom>
          <a:solidFill>
            <a:srgbClr val="3333CC"/>
          </a:solidFill>
          <a:ln w="9525">
            <a:noFill/>
            <a:miter lim="800000"/>
            <a:headEnd/>
            <a:tailEnd/>
          </a:ln>
          <a:effectLst/>
        </p:spPr>
        <p:txBody>
          <a:bodyPr>
            <a:spAutoFit/>
          </a:bodyPr>
          <a:lstStyle/>
          <a:p>
            <a:pPr algn="ctr"/>
            <a:r>
              <a:rPr lang="fr-FR" sz="1600" b="1" dirty="0">
                <a:solidFill>
                  <a:schemeClr val="bg1"/>
                </a:solidFill>
              </a:rPr>
              <a:t>Communication marketing</a:t>
            </a:r>
          </a:p>
        </p:txBody>
      </p:sp>
      <p:sp>
        <p:nvSpPr>
          <p:cNvPr id="161810" name="Rectangle 18"/>
          <p:cNvSpPr>
            <a:spLocks noChangeArrowheads="1"/>
          </p:cNvSpPr>
          <p:nvPr/>
        </p:nvSpPr>
        <p:spPr bwMode="auto">
          <a:xfrm>
            <a:off x="395288" y="4892675"/>
            <a:ext cx="2881312" cy="336550"/>
          </a:xfrm>
          <a:prstGeom prst="rect">
            <a:avLst/>
          </a:prstGeom>
          <a:solidFill>
            <a:srgbClr val="3333CC"/>
          </a:solidFill>
          <a:ln w="9525" algn="ctr">
            <a:noFill/>
            <a:miter lim="800000"/>
            <a:headEnd/>
            <a:tailEnd/>
          </a:ln>
          <a:effectLst/>
        </p:spPr>
        <p:txBody>
          <a:bodyPr>
            <a:spAutoFit/>
          </a:bodyPr>
          <a:lstStyle/>
          <a:p>
            <a:pPr algn="ctr"/>
            <a:r>
              <a:rPr lang="fr-FR" sz="1600" b="1" dirty="0">
                <a:solidFill>
                  <a:schemeClr val="bg1"/>
                </a:solidFill>
              </a:rPr>
              <a:t>Cœur de cible</a:t>
            </a:r>
          </a:p>
        </p:txBody>
      </p:sp>
      <p:sp>
        <p:nvSpPr>
          <p:cNvPr id="161812" name="Rectangle 20"/>
          <p:cNvSpPr>
            <a:spLocks noChangeArrowheads="1"/>
          </p:cNvSpPr>
          <p:nvPr/>
        </p:nvSpPr>
        <p:spPr bwMode="auto">
          <a:xfrm>
            <a:off x="395288" y="3594100"/>
            <a:ext cx="2881312" cy="336550"/>
          </a:xfrm>
          <a:prstGeom prst="rect">
            <a:avLst/>
          </a:prstGeom>
          <a:solidFill>
            <a:srgbClr val="3333CC"/>
          </a:solidFill>
          <a:ln w="9525" algn="ctr">
            <a:noFill/>
            <a:miter lim="800000"/>
            <a:headEnd/>
            <a:tailEnd/>
          </a:ln>
          <a:effectLst/>
        </p:spPr>
        <p:txBody>
          <a:bodyPr>
            <a:spAutoFit/>
          </a:bodyPr>
          <a:lstStyle/>
          <a:p>
            <a:pPr algn="ctr"/>
            <a:r>
              <a:rPr lang="fr-FR" sz="1600" b="1" dirty="0">
                <a:solidFill>
                  <a:schemeClr val="bg1"/>
                </a:solidFill>
              </a:rPr>
              <a:t>Cible de communication</a:t>
            </a:r>
          </a:p>
        </p:txBody>
      </p:sp>
      <p:sp>
        <p:nvSpPr>
          <p:cNvPr id="161814" name="Text Box 22"/>
          <p:cNvSpPr txBox="1">
            <a:spLocks noChangeArrowheads="1"/>
          </p:cNvSpPr>
          <p:nvPr/>
        </p:nvSpPr>
        <p:spPr bwMode="auto">
          <a:xfrm>
            <a:off x="395288" y="2636838"/>
            <a:ext cx="7561262" cy="650875"/>
          </a:xfrm>
          <a:prstGeom prst="rect">
            <a:avLst/>
          </a:prstGeom>
          <a:noFill/>
          <a:ln w="9525">
            <a:solidFill>
              <a:srgbClr val="3333CC"/>
            </a:solidFill>
            <a:miter lim="800000"/>
            <a:headEnd/>
            <a:tailEnd/>
          </a:ln>
          <a:effectLst/>
        </p:spPr>
        <p:txBody>
          <a:bodyPr>
            <a:spAutoFit/>
          </a:bodyPr>
          <a:lstStyle/>
          <a:p>
            <a:pPr>
              <a:spcBef>
                <a:spcPct val="50000"/>
              </a:spcBef>
            </a:pPr>
            <a:r>
              <a:rPr lang="fr-FR" sz="1800" dirty="0">
                <a:solidFill>
                  <a:schemeClr val="accent6">
                    <a:lumMod val="75000"/>
                  </a:schemeClr>
                </a:solidFill>
              </a:rPr>
              <a:t>La communication en direction des différents acteurs du marché pour atteindre les objectifs</a:t>
            </a:r>
          </a:p>
        </p:txBody>
      </p:sp>
      <p:sp>
        <p:nvSpPr>
          <p:cNvPr id="161815" name="Text Box 23"/>
          <p:cNvSpPr txBox="1">
            <a:spLocks noChangeArrowheads="1"/>
          </p:cNvSpPr>
          <p:nvPr/>
        </p:nvSpPr>
        <p:spPr bwMode="auto">
          <a:xfrm>
            <a:off x="395288" y="4002088"/>
            <a:ext cx="7561262" cy="376237"/>
          </a:xfrm>
          <a:prstGeom prst="rect">
            <a:avLst/>
          </a:prstGeom>
          <a:noFill/>
          <a:ln w="9525">
            <a:solidFill>
              <a:srgbClr val="3333CC"/>
            </a:solidFill>
            <a:miter lim="800000"/>
            <a:headEnd/>
            <a:tailEnd/>
          </a:ln>
          <a:effectLst/>
        </p:spPr>
        <p:txBody>
          <a:bodyPr>
            <a:spAutoFit/>
          </a:bodyPr>
          <a:lstStyle/>
          <a:p>
            <a:pPr>
              <a:spcBef>
                <a:spcPct val="50000"/>
              </a:spcBef>
            </a:pPr>
            <a:r>
              <a:rPr lang="fr-FR" sz="1800" dirty="0">
                <a:solidFill>
                  <a:schemeClr val="accent6">
                    <a:lumMod val="75000"/>
                  </a:schemeClr>
                </a:solidFill>
              </a:rPr>
              <a:t>Les personnes ou organisations que l’on désirent touchées</a:t>
            </a:r>
          </a:p>
        </p:txBody>
      </p:sp>
      <p:sp>
        <p:nvSpPr>
          <p:cNvPr id="161816" name="Text Box 24"/>
          <p:cNvSpPr txBox="1">
            <a:spLocks noChangeArrowheads="1"/>
          </p:cNvSpPr>
          <p:nvPr/>
        </p:nvSpPr>
        <p:spPr bwMode="auto">
          <a:xfrm>
            <a:off x="395288" y="5300663"/>
            <a:ext cx="7561262" cy="650875"/>
          </a:xfrm>
          <a:prstGeom prst="rect">
            <a:avLst/>
          </a:prstGeom>
          <a:noFill/>
          <a:ln w="9525">
            <a:solidFill>
              <a:srgbClr val="3333CC"/>
            </a:solidFill>
            <a:miter lim="800000"/>
            <a:headEnd/>
            <a:tailEnd/>
          </a:ln>
          <a:effectLst/>
        </p:spPr>
        <p:txBody>
          <a:bodyPr>
            <a:spAutoFit/>
          </a:bodyPr>
          <a:lstStyle/>
          <a:p>
            <a:pPr>
              <a:spcBef>
                <a:spcPct val="50000"/>
              </a:spcBef>
            </a:pPr>
            <a:r>
              <a:rPr lang="fr-FR" sz="1800" dirty="0">
                <a:solidFill>
                  <a:schemeClr val="accent6">
                    <a:lumMod val="75000"/>
                  </a:schemeClr>
                </a:solidFill>
              </a:rPr>
              <a:t>La partie de la cible que l’on considère comme prioritaire. Elle fait l’objet de plus d’efforts</a:t>
            </a:r>
            <a:r>
              <a:rPr lang="fr-FR" sz="1800" dirty="0"/>
              <a:t>.</a:t>
            </a:r>
          </a:p>
        </p:txBody>
      </p:sp>
    </p:spTree>
  </p:cSld>
  <p:clrMapOvr>
    <a:masterClrMapping/>
  </p:clrMapOvr>
  <p:transition spd="med">
    <p:randomBar/>
  </p:transition>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505</a:t>
            </a:fld>
            <a:endParaRPr lang="fr-FR" dirty="0"/>
          </a:p>
        </p:txBody>
      </p:sp>
      <p:sp>
        <p:nvSpPr>
          <p:cNvPr id="3" name="Espace réservé du contenu 2"/>
          <p:cNvSpPr txBox="1">
            <a:spLocks/>
          </p:cNvSpPr>
          <p:nvPr/>
        </p:nvSpPr>
        <p:spPr>
          <a:xfrm>
            <a:off x="182564" y="2297467"/>
            <a:ext cx="8799511" cy="3579805"/>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spcBef>
                <a:spcPts val="1168"/>
              </a:spcBef>
              <a:buFontTx/>
              <a:buNone/>
            </a:pPr>
            <a:endParaRPr lang="fr-FR" sz="100" b="1" kern="0" dirty="0"/>
          </a:p>
          <a:p>
            <a:pPr marL="0" indent="0" algn="just">
              <a:buFontTx/>
              <a:buNone/>
            </a:pPr>
            <a:r>
              <a:rPr lang="fr-FR" sz="1800" kern="0" dirty="0">
                <a:solidFill>
                  <a:schemeClr val="accent6">
                    <a:lumMod val="75000"/>
                  </a:schemeClr>
                </a:solidFill>
              </a:rPr>
              <a:t>Ce sont les </a:t>
            </a:r>
            <a:r>
              <a:rPr lang="fr-FR" sz="1800" b="1" kern="0" dirty="0">
                <a:solidFill>
                  <a:schemeClr val="accent6">
                    <a:lumMod val="75000"/>
                  </a:schemeClr>
                </a:solidFill>
              </a:rPr>
              <a:t>personnes physiques ou morales que l’on cherche à atteindre compte tenu des objectifs définis au préalable. </a:t>
            </a:r>
            <a:endParaRPr lang="fr-FR" sz="1800" kern="0" dirty="0">
              <a:solidFill>
                <a:schemeClr val="accent6">
                  <a:lumMod val="75000"/>
                </a:schemeClr>
              </a:solidFill>
            </a:endParaRPr>
          </a:p>
          <a:p>
            <a:pPr marL="0" indent="0">
              <a:buFontTx/>
              <a:buNone/>
            </a:pPr>
            <a:endParaRPr lang="fr-FR" sz="1800" b="1" kern="0" dirty="0">
              <a:solidFill>
                <a:schemeClr val="accent6">
                  <a:lumMod val="75000"/>
                </a:schemeClr>
              </a:solidFill>
            </a:endParaRPr>
          </a:p>
          <a:p>
            <a:pPr marL="0" indent="0">
              <a:buFontTx/>
              <a:buNone/>
            </a:pPr>
            <a:r>
              <a:rPr lang="fr-FR" sz="1800" kern="0" dirty="0">
                <a:solidFill>
                  <a:schemeClr val="accent6">
                    <a:lumMod val="75000"/>
                  </a:schemeClr>
                </a:solidFill>
              </a:rPr>
              <a:t>Les cibles doivent être hiérarchisées :</a:t>
            </a:r>
          </a:p>
          <a:p>
            <a:pPr marL="0" indent="0" algn="just">
              <a:buFontTx/>
              <a:buNone/>
            </a:pPr>
            <a:r>
              <a:rPr lang="fr-FR" sz="1800" b="1" kern="0" dirty="0">
                <a:solidFill>
                  <a:schemeClr val="accent6">
                    <a:lumMod val="75000"/>
                  </a:schemeClr>
                </a:solidFill>
              </a:rPr>
              <a:t>Le cœur de cible</a:t>
            </a:r>
            <a:r>
              <a:rPr lang="fr-FR" sz="1800" kern="0" dirty="0">
                <a:solidFill>
                  <a:schemeClr val="accent6">
                    <a:lumMod val="75000"/>
                  </a:schemeClr>
                </a:solidFill>
              </a:rPr>
              <a:t> caractérise les individus les plus importants à toucher dans la cible principale. On affine avec d'autres critères la cible principale.</a:t>
            </a:r>
          </a:p>
          <a:p>
            <a:pPr marL="0" indent="0" algn="just">
              <a:buFontTx/>
              <a:buNone/>
            </a:pPr>
            <a:r>
              <a:rPr lang="fr-FR" sz="1800" b="1" kern="0" dirty="0">
                <a:solidFill>
                  <a:schemeClr val="accent6">
                    <a:lumMod val="75000"/>
                  </a:schemeClr>
                </a:solidFill>
              </a:rPr>
              <a:t>La cible principale</a:t>
            </a:r>
            <a:r>
              <a:rPr lang="fr-FR" sz="1800" kern="0" dirty="0">
                <a:solidFill>
                  <a:schemeClr val="accent6">
                    <a:lumMod val="75000"/>
                  </a:schemeClr>
                </a:solidFill>
              </a:rPr>
              <a:t> est celle à laquelle seront consacrées les actions de communication les plus importantes.</a:t>
            </a:r>
          </a:p>
          <a:p>
            <a:pPr marL="0" indent="0" algn="just">
              <a:buFontTx/>
              <a:buNone/>
            </a:pPr>
            <a:r>
              <a:rPr lang="fr-FR" sz="1800" b="1" kern="0" dirty="0">
                <a:solidFill>
                  <a:schemeClr val="accent6">
                    <a:lumMod val="75000"/>
                  </a:schemeClr>
                </a:solidFill>
              </a:rPr>
              <a:t>La cible secondaire</a:t>
            </a:r>
            <a:r>
              <a:rPr lang="fr-FR" sz="1800" kern="0" dirty="0">
                <a:solidFill>
                  <a:schemeClr val="accent6">
                    <a:lumMod val="75000"/>
                  </a:schemeClr>
                </a:solidFill>
              </a:rPr>
              <a:t> est ce qui vient autour, ce qui constitue les autres cibles potentielles (prescripteurs, conseillers) pouvant guider ou interférer sur la cible principale.</a:t>
            </a:r>
          </a:p>
          <a:p>
            <a:pPr marL="0" indent="0">
              <a:buFontTx/>
              <a:buNone/>
            </a:pPr>
            <a:endParaRPr lang="fr-FR" sz="1800" kern="0" dirty="0">
              <a:solidFill>
                <a:srgbClr val="3333CC"/>
              </a:solidFill>
            </a:endParaRPr>
          </a:p>
        </p:txBody>
      </p:sp>
      <p:sp>
        <p:nvSpPr>
          <p:cNvPr id="4" name="Rectangle 6"/>
          <p:cNvSpPr txBox="1">
            <a:spLocks noChangeArrowheads="1"/>
          </p:cNvSpPr>
          <p:nvPr/>
        </p:nvSpPr>
        <p:spPr>
          <a:xfrm>
            <a:off x="2483769" y="404664"/>
            <a:ext cx="4464496"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6"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Cibles</a:t>
            </a:r>
          </a:p>
        </p:txBody>
      </p:sp>
    </p:spTree>
    <p:extLst>
      <p:ext uri="{BB962C8B-B14F-4D97-AF65-F5344CB8AC3E}">
        <p14:creationId xmlns:p14="http://schemas.microsoft.com/office/powerpoint/2010/main" val="1804066771"/>
      </p:ext>
    </p:extLst>
  </p:cSld>
  <p:clrMapOvr>
    <a:masterClrMapping/>
  </p:clrMapOvr>
  <p:transition spd="med">
    <p:randomBar/>
  </p:transition>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Espace réservé du numéro de diapositive 5"/>
          <p:cNvSpPr>
            <a:spLocks noGrp="1"/>
          </p:cNvSpPr>
          <p:nvPr>
            <p:ph type="sldNum" sz="quarter" idx="4"/>
          </p:nvPr>
        </p:nvSpPr>
        <p:spPr>
          <a:xfrm>
            <a:off x="8532440" y="6453336"/>
            <a:ext cx="611560" cy="431652"/>
          </a:xfrm>
        </p:spPr>
        <p:txBody>
          <a:bodyPr/>
          <a:lstStyle/>
          <a:p>
            <a:fld id="{8CE73437-0948-4538-9429-5364108DF6C3}" type="slidenum">
              <a:rPr lang="fr-FR"/>
              <a:pPr/>
              <a:t>506</a:t>
            </a:fld>
            <a:endParaRPr lang="fr-FR" dirty="0"/>
          </a:p>
        </p:txBody>
      </p:sp>
      <p:sp>
        <p:nvSpPr>
          <p:cNvPr id="162818" name="Text Box 2"/>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62819" name="Text Box 3"/>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Cibles</a:t>
            </a:r>
          </a:p>
        </p:txBody>
      </p:sp>
      <p:sp>
        <p:nvSpPr>
          <p:cNvPr id="162820" name="AutoShape 4"/>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62821" name="Rectangle 5"/>
          <p:cNvSpPr>
            <a:spLocks noGrp="1" noChangeArrowheads="1"/>
          </p:cNvSpPr>
          <p:nvPr>
            <p:ph type="title" idx="4294967295"/>
          </p:nvPr>
        </p:nvSpPr>
        <p:spPr>
          <a:xfrm>
            <a:off x="2155031" y="332656"/>
            <a:ext cx="4505201"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62822" name="Rectangle 6"/>
          <p:cNvSpPr>
            <a:spLocks noChangeArrowheads="1"/>
          </p:cNvSpPr>
          <p:nvPr/>
        </p:nvSpPr>
        <p:spPr bwMode="auto">
          <a:xfrm>
            <a:off x="3130550" y="2133600"/>
            <a:ext cx="2881313" cy="581025"/>
          </a:xfrm>
          <a:prstGeom prst="rect">
            <a:avLst/>
          </a:prstGeom>
          <a:solidFill>
            <a:srgbClr val="3333CC"/>
          </a:solidFill>
          <a:ln w="9525">
            <a:noFill/>
            <a:miter lim="800000"/>
            <a:headEnd/>
            <a:tailEnd/>
          </a:ln>
          <a:effectLst/>
        </p:spPr>
        <p:txBody>
          <a:bodyPr>
            <a:spAutoFit/>
          </a:bodyPr>
          <a:lstStyle/>
          <a:p>
            <a:pPr algn="ctr"/>
            <a:r>
              <a:rPr lang="fr-FR" sz="1600" b="1" dirty="0">
                <a:solidFill>
                  <a:schemeClr val="bg1"/>
                </a:solidFill>
              </a:rPr>
              <a:t>Clients &amp; consommateurs actuels</a:t>
            </a:r>
          </a:p>
        </p:txBody>
      </p:sp>
      <p:sp>
        <p:nvSpPr>
          <p:cNvPr id="162823" name="Line 7"/>
          <p:cNvSpPr>
            <a:spLocks noChangeShapeType="1"/>
          </p:cNvSpPr>
          <p:nvPr/>
        </p:nvSpPr>
        <p:spPr bwMode="auto">
          <a:xfrm>
            <a:off x="4572000" y="2781300"/>
            <a:ext cx="0" cy="2663825"/>
          </a:xfrm>
          <a:prstGeom prst="line">
            <a:avLst/>
          </a:prstGeom>
          <a:noFill/>
          <a:ln w="57150">
            <a:solidFill>
              <a:srgbClr val="3333CC"/>
            </a:solidFill>
            <a:round/>
            <a:headEnd type="triangle" w="med" len="med"/>
            <a:tailEnd type="triangle" w="med" len="med"/>
          </a:ln>
          <a:effectLst/>
        </p:spPr>
        <p:txBody>
          <a:bodyPr/>
          <a:lstStyle/>
          <a:p>
            <a:endParaRPr lang="fr-FR"/>
          </a:p>
        </p:txBody>
      </p:sp>
      <p:sp>
        <p:nvSpPr>
          <p:cNvPr id="162824" name="Line 8"/>
          <p:cNvSpPr>
            <a:spLocks noChangeShapeType="1"/>
          </p:cNvSpPr>
          <p:nvPr/>
        </p:nvSpPr>
        <p:spPr bwMode="auto">
          <a:xfrm>
            <a:off x="1835150" y="4076700"/>
            <a:ext cx="5543550" cy="0"/>
          </a:xfrm>
          <a:prstGeom prst="line">
            <a:avLst/>
          </a:prstGeom>
          <a:noFill/>
          <a:ln w="57150">
            <a:solidFill>
              <a:srgbClr val="3333CC"/>
            </a:solidFill>
            <a:round/>
            <a:headEnd type="triangle" w="med" len="med"/>
            <a:tailEnd type="triangle" w="med" len="med"/>
          </a:ln>
          <a:effectLst/>
        </p:spPr>
        <p:txBody>
          <a:bodyPr/>
          <a:lstStyle/>
          <a:p>
            <a:endParaRPr lang="fr-FR"/>
          </a:p>
        </p:txBody>
      </p:sp>
      <p:sp>
        <p:nvSpPr>
          <p:cNvPr id="162825" name="Rectangle 9"/>
          <p:cNvSpPr>
            <a:spLocks noChangeArrowheads="1"/>
          </p:cNvSpPr>
          <p:nvPr/>
        </p:nvSpPr>
        <p:spPr bwMode="auto">
          <a:xfrm>
            <a:off x="3132138" y="5511800"/>
            <a:ext cx="2881312" cy="581025"/>
          </a:xfrm>
          <a:prstGeom prst="rect">
            <a:avLst/>
          </a:prstGeom>
          <a:solidFill>
            <a:srgbClr val="3333CC"/>
          </a:solidFill>
          <a:ln w="9525" algn="ctr">
            <a:noFill/>
            <a:miter lim="800000"/>
            <a:headEnd/>
            <a:tailEnd/>
          </a:ln>
          <a:effectLst/>
        </p:spPr>
        <p:txBody>
          <a:bodyPr>
            <a:spAutoFit/>
          </a:bodyPr>
          <a:lstStyle/>
          <a:p>
            <a:pPr algn="ctr"/>
            <a:r>
              <a:rPr lang="fr-FR" sz="1600" b="1" dirty="0">
                <a:solidFill>
                  <a:schemeClr val="bg1"/>
                </a:solidFill>
              </a:rPr>
              <a:t>Clients &amp; consommateurs potentiels</a:t>
            </a:r>
          </a:p>
        </p:txBody>
      </p:sp>
      <p:sp>
        <p:nvSpPr>
          <p:cNvPr id="162826" name="Rectangle 10"/>
          <p:cNvSpPr>
            <a:spLocks noChangeArrowheads="1"/>
          </p:cNvSpPr>
          <p:nvPr/>
        </p:nvSpPr>
        <p:spPr bwMode="auto">
          <a:xfrm>
            <a:off x="323850" y="3884613"/>
            <a:ext cx="1439863" cy="336550"/>
          </a:xfrm>
          <a:prstGeom prst="rect">
            <a:avLst/>
          </a:prstGeom>
          <a:solidFill>
            <a:srgbClr val="3333CC"/>
          </a:solidFill>
          <a:ln w="9525" algn="ctr">
            <a:noFill/>
            <a:miter lim="800000"/>
            <a:headEnd/>
            <a:tailEnd/>
          </a:ln>
          <a:effectLst/>
        </p:spPr>
        <p:txBody>
          <a:bodyPr>
            <a:spAutoFit/>
          </a:bodyPr>
          <a:lstStyle/>
          <a:p>
            <a:pPr algn="ctr"/>
            <a:r>
              <a:rPr lang="fr-FR" sz="1600" b="1" dirty="0">
                <a:solidFill>
                  <a:schemeClr val="bg1"/>
                </a:solidFill>
              </a:rPr>
              <a:t>Influenceurs</a:t>
            </a:r>
          </a:p>
        </p:txBody>
      </p:sp>
      <p:sp>
        <p:nvSpPr>
          <p:cNvPr id="162827" name="Rectangle 11"/>
          <p:cNvSpPr>
            <a:spLocks noChangeArrowheads="1"/>
          </p:cNvSpPr>
          <p:nvPr/>
        </p:nvSpPr>
        <p:spPr bwMode="auto">
          <a:xfrm>
            <a:off x="7453313" y="3884613"/>
            <a:ext cx="1511300" cy="336550"/>
          </a:xfrm>
          <a:prstGeom prst="rect">
            <a:avLst/>
          </a:prstGeom>
          <a:solidFill>
            <a:srgbClr val="3333CC"/>
          </a:solidFill>
          <a:ln w="9525" algn="ctr">
            <a:noFill/>
            <a:miter lim="800000"/>
            <a:headEnd/>
            <a:tailEnd/>
          </a:ln>
          <a:effectLst/>
        </p:spPr>
        <p:txBody>
          <a:bodyPr>
            <a:spAutoFit/>
          </a:bodyPr>
          <a:lstStyle/>
          <a:p>
            <a:pPr algn="ctr"/>
            <a:r>
              <a:rPr lang="fr-FR" sz="1600" b="1" dirty="0">
                <a:solidFill>
                  <a:schemeClr val="bg1"/>
                </a:solidFill>
              </a:rPr>
              <a:t>Distributeurs</a:t>
            </a:r>
          </a:p>
        </p:txBody>
      </p:sp>
      <p:sp>
        <p:nvSpPr>
          <p:cNvPr id="162828" name="Text Box 12"/>
          <p:cNvSpPr txBox="1">
            <a:spLocks noChangeArrowheads="1"/>
          </p:cNvSpPr>
          <p:nvPr/>
        </p:nvSpPr>
        <p:spPr bwMode="auto">
          <a:xfrm>
            <a:off x="179388" y="2205038"/>
            <a:ext cx="2160587" cy="641350"/>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Communication</a:t>
            </a:r>
            <a:br>
              <a:rPr lang="fr-FR" sz="1800" dirty="0">
                <a:solidFill>
                  <a:schemeClr val="accent6">
                    <a:lumMod val="75000"/>
                  </a:schemeClr>
                </a:solidFill>
              </a:rPr>
            </a:br>
            <a:r>
              <a:rPr lang="fr-FR" sz="1800" dirty="0">
                <a:solidFill>
                  <a:schemeClr val="accent6">
                    <a:lumMod val="75000"/>
                  </a:schemeClr>
                </a:solidFill>
              </a:rPr>
              <a:t>Marketing</a:t>
            </a:r>
          </a:p>
        </p:txBody>
      </p:sp>
      <p:sp>
        <p:nvSpPr>
          <p:cNvPr id="15" name="Text Box 12"/>
          <p:cNvSpPr txBox="1">
            <a:spLocks noChangeArrowheads="1"/>
          </p:cNvSpPr>
          <p:nvPr/>
        </p:nvSpPr>
        <p:spPr bwMode="auto">
          <a:xfrm>
            <a:off x="307613" y="5663812"/>
            <a:ext cx="2160587" cy="276999"/>
          </a:xfrm>
          <a:prstGeom prst="rect">
            <a:avLst/>
          </a:prstGeom>
          <a:noFill/>
          <a:ln w="9525">
            <a:noFill/>
            <a:miter lim="800000"/>
            <a:headEnd/>
            <a:tailEnd/>
          </a:ln>
          <a:effectLst/>
        </p:spPr>
        <p:txBody>
          <a:bodyPr>
            <a:spAutoFit/>
          </a:bodyPr>
          <a:lstStyle/>
          <a:p>
            <a:pPr>
              <a:spcBef>
                <a:spcPct val="50000"/>
              </a:spcBef>
            </a:pPr>
            <a:r>
              <a:rPr lang="fr-FR" sz="1200" dirty="0">
                <a:solidFill>
                  <a:srgbClr val="3333CC"/>
                </a:solidFill>
              </a:rPr>
              <a:t>Prescripteurs</a:t>
            </a:r>
          </a:p>
        </p:txBody>
      </p:sp>
    </p:spTree>
  </p:cSld>
  <p:clrMapOvr>
    <a:masterClrMapping/>
  </p:clrMapOvr>
  <p:transition spd="med">
    <p:randomBar/>
  </p:transition>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507</a:t>
            </a:fld>
            <a:endParaRPr lang="fr-FR" dirty="0"/>
          </a:p>
        </p:txBody>
      </p:sp>
      <p:sp>
        <p:nvSpPr>
          <p:cNvPr id="3" name="Titre 1"/>
          <p:cNvSpPr txBox="1">
            <a:spLocks/>
          </p:cNvSpPr>
          <p:nvPr/>
        </p:nvSpPr>
        <p:spPr>
          <a:xfrm>
            <a:off x="0" y="-171400"/>
            <a:ext cx="8799512" cy="1355725"/>
          </a:xfrm>
          <a:prstGeom prst="rect">
            <a:avLst/>
          </a:prstGeom>
          <a:noFill/>
          <a:ln>
            <a:noFill/>
          </a:ln>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457200" indent="-457200">
              <a:spcBef>
                <a:spcPts val="1163"/>
              </a:spcBef>
            </a:pPr>
            <a:r>
              <a:rPr lang="fr-FR" sz="2800" b="1" kern="0" dirty="0">
                <a:solidFill>
                  <a:schemeClr val="accent6">
                    <a:lumMod val="75000"/>
                  </a:schemeClr>
                </a:solidFill>
              </a:rPr>
              <a:t>La communication de masse</a:t>
            </a:r>
          </a:p>
        </p:txBody>
      </p:sp>
      <p:pic>
        <p:nvPicPr>
          <p:cNvPr id="4" name="Image 3" descr="social-media-550766__18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2316" y="1052736"/>
            <a:ext cx="7434880" cy="5268813"/>
          </a:xfrm>
          <a:prstGeom prst="rect">
            <a:avLst/>
          </a:prstGeom>
          <a:ln>
            <a:solidFill>
              <a:srgbClr val="3333CC"/>
            </a:solidFill>
          </a:ln>
        </p:spPr>
      </p:pic>
    </p:spTree>
    <p:extLst>
      <p:ext uri="{BB962C8B-B14F-4D97-AF65-F5344CB8AC3E}">
        <p14:creationId xmlns:p14="http://schemas.microsoft.com/office/powerpoint/2010/main" val="408985914"/>
      </p:ext>
    </p:extLst>
  </p:cSld>
  <p:clrMapOvr>
    <a:masterClrMapping/>
  </p:clrMapOvr>
  <p:transition spd="med">
    <p:randomBar/>
  </p:transition>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508</a:t>
            </a:fld>
            <a:endParaRPr lang="fr-FR" dirty="0"/>
          </a:p>
        </p:txBody>
      </p:sp>
      <p:sp>
        <p:nvSpPr>
          <p:cNvPr id="3" name="Rectangle 2"/>
          <p:cNvSpPr/>
          <p:nvPr/>
        </p:nvSpPr>
        <p:spPr>
          <a:xfrm>
            <a:off x="539552" y="3059668"/>
            <a:ext cx="7848872" cy="923330"/>
          </a:xfrm>
          <a:prstGeom prst="rect">
            <a:avLst/>
          </a:prstGeom>
        </p:spPr>
        <p:txBody>
          <a:bodyPr wrap="square">
            <a:spAutoFit/>
          </a:bodyPr>
          <a:lstStyle/>
          <a:p>
            <a:pPr marL="0" indent="0" algn="just">
              <a:buNone/>
            </a:pPr>
            <a:r>
              <a:rPr lang="fr-FR" sz="1800" b="1" dirty="0">
                <a:solidFill>
                  <a:schemeClr val="accent6">
                    <a:lumMod val="75000"/>
                  </a:schemeClr>
                </a:solidFill>
              </a:rPr>
              <a:t>La communication de masse</a:t>
            </a:r>
            <a:r>
              <a:rPr lang="fr-FR" sz="1800" dirty="0">
                <a:solidFill>
                  <a:schemeClr val="accent6">
                    <a:lumMod val="75000"/>
                  </a:schemeClr>
                </a:solidFill>
              </a:rPr>
              <a:t> s’adresse à un </a:t>
            </a:r>
            <a:r>
              <a:rPr lang="fr-FR" sz="1800" b="1" dirty="0">
                <a:solidFill>
                  <a:schemeClr val="accent6">
                    <a:lumMod val="75000"/>
                  </a:schemeClr>
                </a:solidFill>
              </a:rPr>
              <a:t>public large</a:t>
            </a:r>
            <a:r>
              <a:rPr lang="fr-FR" sz="1800" dirty="0">
                <a:solidFill>
                  <a:schemeClr val="accent6">
                    <a:lumMod val="75000"/>
                  </a:schemeClr>
                </a:solidFill>
              </a:rPr>
              <a:t> (cible peu différenciée). Elle est souvent médiatisée et le nombre de contacts est élevé.</a:t>
            </a:r>
          </a:p>
        </p:txBody>
      </p:sp>
      <p:sp>
        <p:nvSpPr>
          <p:cNvPr id="4" name="Rectangle 5"/>
          <p:cNvSpPr txBox="1">
            <a:spLocks noChangeArrowheads="1"/>
          </p:cNvSpPr>
          <p:nvPr/>
        </p:nvSpPr>
        <p:spPr>
          <a:xfrm>
            <a:off x="2155031" y="332656"/>
            <a:ext cx="443319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2"/>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6" name="AutoShape 4"/>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868988" y="1155333"/>
            <a:ext cx="2879725"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Communication de masse</a:t>
            </a:r>
          </a:p>
        </p:txBody>
      </p:sp>
    </p:spTree>
    <p:extLst>
      <p:ext uri="{BB962C8B-B14F-4D97-AF65-F5344CB8AC3E}">
        <p14:creationId xmlns:p14="http://schemas.microsoft.com/office/powerpoint/2010/main" val="1163371488"/>
      </p:ext>
    </p:extLst>
  </p:cSld>
  <p:clrMapOvr>
    <a:masterClrMapping/>
  </p:clrMapOvr>
  <p:transition spd="med">
    <p:randomBar/>
  </p:transition>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509</a:t>
            </a:fld>
            <a:endParaRPr lang="fr-FR" dirty="0"/>
          </a:p>
        </p:txBody>
      </p:sp>
      <p:sp>
        <p:nvSpPr>
          <p:cNvPr id="3" name="Espace réservé du contenu 2"/>
          <p:cNvSpPr txBox="1">
            <a:spLocks/>
          </p:cNvSpPr>
          <p:nvPr/>
        </p:nvSpPr>
        <p:spPr>
          <a:xfrm>
            <a:off x="182564" y="1383238"/>
            <a:ext cx="8799512" cy="463744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endParaRPr lang="fr-FR" sz="1800" kern="0" dirty="0">
              <a:solidFill>
                <a:srgbClr val="3333CC"/>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 communication push</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communication push est faite des messages envoyés par les marques sans avoir été sollicitées comme la publicité ou la télévision. Littéralement, les messages sont poussés vers la cible de communication. On dit aussi communication top-down,                    </a:t>
            </a: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a:t>
            </a:r>
            <a:r>
              <a:rPr lang="fr-FR" sz="1600" b="1" kern="0" dirty="0">
                <a:solidFill>
                  <a:schemeClr val="accent6">
                    <a:lumMod val="75000"/>
                  </a:schemeClr>
                </a:solidFill>
                <a:latin typeface="Arial" panose="020B0604020202020204" pitchFamily="34" charset="0"/>
                <a:cs typeface="Arial" panose="020B0604020202020204" pitchFamily="34" charset="0"/>
              </a:rPr>
              <a:t>MERCATOR</a:t>
            </a: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caractéristiques de la communication push</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C’est une communication sous contrôle de l’entreprise. Les messages parviennent dans leur intégralité aux récepteurs car les media s’interdisent de modifier les messages des annonceurs.</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C’est une communication intrusive qui doit savoir se faire accepter. Elle fonctionne sur le mode de l’interruption (interruption marketing), en coupant un programme de télévision ou radio, en s’insérant dans une page Web ou d’un magazine papier. Cette intrusion peut être mal perçue par le consommateur (spam, démarchage téléphonique, publicités tv répétées…)</a:t>
            </a:r>
          </a:p>
          <a:p>
            <a:pPr marL="0" lvl="1" indent="0" algn="ctr">
              <a:spcBef>
                <a:spcPts val="1168"/>
              </a:spcBef>
              <a:buNone/>
            </a:pPr>
            <a:r>
              <a:rPr lang="fr-FR" sz="1200" dirty="0">
                <a:solidFill>
                  <a:schemeClr val="accent6">
                    <a:lumMod val="75000"/>
                  </a:schemeClr>
                </a:solidFill>
                <a:latin typeface="Arial" panose="020B0604020202020204" pitchFamily="34" charset="0"/>
                <a:cs typeface="Arial" panose="020B0604020202020204" pitchFamily="34" charset="0"/>
              </a:rPr>
              <a:t>Communication pull : communication recherchée par le destinataire. Par exemple, une recherche sur Internet, une visite dans un magasin - </a:t>
            </a:r>
            <a:r>
              <a:rPr lang="fr-FR" sz="1200" dirty="0" err="1">
                <a:solidFill>
                  <a:schemeClr val="accent6">
                    <a:lumMod val="75000"/>
                  </a:schemeClr>
                </a:solidFill>
                <a:latin typeface="Arial" panose="020B0604020202020204" pitchFamily="34" charset="0"/>
                <a:cs typeface="Arial" panose="020B0604020202020204" pitchFamily="34" charset="0"/>
              </a:rPr>
              <a:t>See</a:t>
            </a:r>
            <a:r>
              <a:rPr lang="fr-FR" sz="1200" dirty="0">
                <a:solidFill>
                  <a:schemeClr val="accent6">
                    <a:lumMod val="75000"/>
                  </a:schemeClr>
                </a:solidFill>
                <a:latin typeface="Arial" panose="020B0604020202020204" pitchFamily="34" charset="0"/>
                <a:cs typeface="Arial" panose="020B0604020202020204" pitchFamily="34" charset="0"/>
              </a:rPr>
              <a:t> more at: http://www.mercator-publicitor.fr/lexique-marketing-definition-push-pull-communication#sthash.hSHinDPF.dpuf</a:t>
            </a:r>
          </a:p>
          <a:p>
            <a:pPr marL="0" lvl="1" indent="0" algn="just">
              <a:spcBef>
                <a:spcPts val="1168"/>
              </a:spcBef>
              <a:buFontTx/>
              <a:buNone/>
            </a:pPr>
            <a:endParaRPr lang="fr-FR" kern="0" dirty="0"/>
          </a:p>
          <a:p>
            <a:pPr marL="0" indent="0">
              <a:buFontTx/>
              <a:buNone/>
            </a:pPr>
            <a:endParaRPr lang="fr-FR" b="1" kern="0" dirty="0">
              <a:solidFill>
                <a:schemeClr val="accent2">
                  <a:lumMod val="50000"/>
                </a:schemeClr>
              </a:solidFill>
            </a:endParaRPr>
          </a:p>
        </p:txBody>
      </p:sp>
      <p:sp>
        <p:nvSpPr>
          <p:cNvPr id="4" name="Rectangle 5"/>
          <p:cNvSpPr txBox="1">
            <a:spLocks noChangeArrowheads="1"/>
          </p:cNvSpPr>
          <p:nvPr/>
        </p:nvSpPr>
        <p:spPr>
          <a:xfrm>
            <a:off x="2155031" y="332656"/>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2"/>
          <p:cNvSpPr txBox="1">
            <a:spLocks noChangeArrowheads="1"/>
          </p:cNvSpPr>
          <p:nvPr/>
        </p:nvSpPr>
        <p:spPr bwMode="auto">
          <a:xfrm>
            <a:off x="755576" y="965891"/>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6" name="AutoShape 4"/>
          <p:cNvSpPr>
            <a:spLocks noChangeArrowheads="1"/>
          </p:cNvSpPr>
          <p:nvPr/>
        </p:nvSpPr>
        <p:spPr bwMode="auto">
          <a:xfrm rot="5400000">
            <a:off x="5166849" y="98414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724128" y="933495"/>
            <a:ext cx="2879725"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Push/Pull</a:t>
            </a:r>
          </a:p>
        </p:txBody>
      </p:sp>
    </p:spTree>
    <p:extLst>
      <p:ext uri="{BB962C8B-B14F-4D97-AF65-F5344CB8AC3E}">
        <p14:creationId xmlns:p14="http://schemas.microsoft.com/office/powerpoint/2010/main" val="876185754"/>
      </p:ext>
    </p:extLst>
  </p:cSld>
  <p:clrMapOvr>
    <a:masterClrMapping/>
  </p:clrMapOvr>
  <p:transition spd="med">
    <p:randomBar/>
  </p:transition>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510</a:t>
            </a:fld>
            <a:endParaRPr lang="fr-FR" dirty="0"/>
          </a:p>
        </p:txBody>
      </p:sp>
      <p:sp>
        <p:nvSpPr>
          <p:cNvPr id="3" name="Rectangle 5"/>
          <p:cNvSpPr txBox="1">
            <a:spLocks noChangeArrowheads="1"/>
          </p:cNvSpPr>
          <p:nvPr/>
        </p:nvSpPr>
        <p:spPr>
          <a:xfrm>
            <a:off x="2155031" y="332656"/>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2"/>
          <p:cNvSpPr txBox="1">
            <a:spLocks noChangeArrowheads="1"/>
          </p:cNvSpPr>
          <p:nvPr/>
        </p:nvSpPr>
        <p:spPr bwMode="auto">
          <a:xfrm>
            <a:off x="755576" y="965891"/>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4"/>
          <p:cNvSpPr>
            <a:spLocks noChangeArrowheads="1"/>
          </p:cNvSpPr>
          <p:nvPr/>
        </p:nvSpPr>
        <p:spPr bwMode="auto">
          <a:xfrm rot="5400000">
            <a:off x="5166849" y="98414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724128" y="933495"/>
            <a:ext cx="2879725"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Push/Pull</a:t>
            </a:r>
          </a:p>
        </p:txBody>
      </p:sp>
      <p:sp>
        <p:nvSpPr>
          <p:cNvPr id="7" name="Espace réservé du contenu 2"/>
          <p:cNvSpPr txBox="1">
            <a:spLocks/>
          </p:cNvSpPr>
          <p:nvPr/>
        </p:nvSpPr>
        <p:spPr>
          <a:xfrm>
            <a:off x="182564" y="1772816"/>
            <a:ext cx="8799512" cy="4454345"/>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comportement des consommateurs face à la communication push</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consommateurs, assaillis de messages, ont appris à </a:t>
            </a:r>
            <a:r>
              <a:rPr lang="fr-FR" sz="1800" b="1" kern="0" dirty="0">
                <a:solidFill>
                  <a:schemeClr val="accent6">
                    <a:lumMod val="75000"/>
                  </a:schemeClr>
                </a:solidFill>
                <a:latin typeface="Arial" panose="020B0604020202020204" pitchFamily="34" charset="0"/>
                <a:cs typeface="Arial" panose="020B0604020202020204" pitchFamily="34" charset="0"/>
              </a:rPr>
              <a:t>les contourner</a:t>
            </a:r>
            <a:r>
              <a:rPr lang="fr-FR" sz="1800" kern="0" dirty="0">
                <a:solidFill>
                  <a:schemeClr val="accent6">
                    <a:lumMod val="75000"/>
                  </a:schemeClr>
                </a:solidFill>
                <a:latin typeface="Arial" panose="020B0604020202020204" pitchFamily="34" charset="0"/>
                <a:cs typeface="Arial" panose="020B0604020202020204" pitchFamily="34" charset="0"/>
              </a:rPr>
              <a:t> en rejetant une très grande partie des stimuli auxquels ils sont exposés </a:t>
            </a:r>
            <a:r>
              <a:rPr lang="fr-FR" sz="1800" b="1" kern="0" dirty="0">
                <a:solidFill>
                  <a:schemeClr val="accent6">
                    <a:lumMod val="75000"/>
                  </a:schemeClr>
                </a:solidFill>
                <a:latin typeface="Arial" panose="020B0604020202020204" pitchFamily="34" charset="0"/>
                <a:cs typeface="Arial" panose="020B0604020202020204" pitchFamily="34" charset="0"/>
              </a:rPr>
              <a:t>par l’attention sélective</a:t>
            </a:r>
            <a:r>
              <a:rPr lang="fr-FR" sz="1800" kern="0" dirty="0">
                <a:solidFill>
                  <a:schemeClr val="accent6">
                    <a:lumMod val="75000"/>
                  </a:schemeClr>
                </a:solidFill>
                <a:latin typeface="Arial" panose="020B0604020202020204" pitchFamily="34" charset="0"/>
                <a:cs typeface="Arial" panose="020B0604020202020204" pitchFamily="34" charset="0"/>
              </a:rPr>
              <a:t> : c’est le filtrage (conscient ou inconscient) des messages par les individus. </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 </a:t>
            </a:r>
            <a:r>
              <a:rPr lang="fr-FR" sz="1800" kern="0" dirty="0">
                <a:solidFill>
                  <a:schemeClr val="accent6">
                    <a:lumMod val="75000"/>
                  </a:schemeClr>
                </a:solidFill>
                <a:latin typeface="Arial" panose="020B0604020202020204" pitchFamily="34" charset="0"/>
                <a:cs typeface="Arial" panose="020B0604020202020204" pitchFamily="34" charset="0"/>
              </a:rPr>
              <a:t>Selon les études, un adulte est soumis à 1 000 et jusqu’à plus de 3 000 messages commerciaux par jour (cela peut aller jusqu’à 15000 dans les plus grandes villes) (publicités, logo, etc. </a:t>
            </a:r>
            <a:r>
              <a:rPr lang="fr-FR" sz="1800" kern="0" dirty="0" err="1">
                <a:solidFill>
                  <a:schemeClr val="accent6">
                    <a:lumMod val="75000"/>
                  </a:schemeClr>
                </a:solidFill>
                <a:latin typeface="Arial" panose="020B0604020202020204" pitchFamily="34" charset="0"/>
                <a:cs typeface="Arial" panose="020B0604020202020204" pitchFamily="34" charset="0"/>
              </a:rPr>
              <a:t>Cf</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kern="0" dirty="0" err="1">
                <a:solidFill>
                  <a:schemeClr val="accent6">
                    <a:lumMod val="75000"/>
                  </a:schemeClr>
                </a:solidFill>
                <a:latin typeface="Arial" panose="020B0604020202020204" pitchFamily="34" charset="0"/>
                <a:cs typeface="Arial" panose="020B0604020202020204" pitchFamily="34" charset="0"/>
              </a:rPr>
              <a:t>Logorama</a:t>
            </a:r>
            <a:r>
              <a:rPr lang="fr-FR" sz="1800" kern="0" dirty="0">
                <a:solidFill>
                  <a:schemeClr val="accent6">
                    <a:lumMod val="75000"/>
                  </a:schemeClr>
                </a:solidFill>
                <a:latin typeface="Arial" panose="020B0604020202020204" pitchFamily="34" charset="0"/>
                <a:cs typeface="Arial" panose="020B0604020202020204" pitchFamily="34" charset="0"/>
              </a:rPr>
              <a:t>). Il fait attention à moins de 100 messages : Raymond BAUER et Stephan GREYSER (Harvard Business </a:t>
            </a:r>
            <a:r>
              <a:rPr lang="fr-FR" sz="1800" kern="0" dirty="0" err="1">
                <a:solidFill>
                  <a:schemeClr val="accent6">
                    <a:lumMod val="75000"/>
                  </a:schemeClr>
                </a:solidFill>
                <a:latin typeface="Arial" panose="020B0604020202020204" pitchFamily="34" charset="0"/>
                <a:cs typeface="Arial" panose="020B0604020202020204" pitchFamily="34" charset="0"/>
              </a:rPr>
              <a:t>School</a:t>
            </a:r>
            <a:r>
              <a:rPr lang="fr-FR" sz="1800" kern="0" dirty="0">
                <a:solidFill>
                  <a:schemeClr val="accent6">
                    <a:lumMod val="75000"/>
                  </a:schemeClr>
                </a:solidFill>
                <a:latin typeface="Arial" panose="020B0604020202020204" pitchFamily="34" charset="0"/>
                <a:cs typeface="Arial" panose="020B0604020202020204" pitchFamily="34" charset="0"/>
              </a:rPr>
              <a:t>) montraient qu’il en mémorisait une dizaine seulement.</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a:t>
            </a:r>
            <a:r>
              <a:rPr lang="fr-FR" sz="1800" kern="0" dirty="0">
                <a:solidFill>
                  <a:schemeClr val="accent6">
                    <a:lumMod val="75000"/>
                  </a:schemeClr>
                </a:solidFill>
                <a:latin typeface="Arial" panose="020B0604020202020204" pitchFamily="34" charset="0"/>
                <a:cs typeface="Arial" panose="020B0604020202020204" pitchFamily="34" charset="0"/>
              </a:rPr>
              <a:t> Les distributeurs remplissent les boites aux lettres d’ISA (Imprimés Sans Adresse). Etude TNS Sofres-</a:t>
            </a:r>
            <a:r>
              <a:rPr lang="fr-FR" sz="1800" kern="0" dirty="0" err="1">
                <a:solidFill>
                  <a:schemeClr val="accent6">
                    <a:lumMod val="75000"/>
                  </a:schemeClr>
                </a:solidFill>
                <a:latin typeface="Arial" panose="020B0604020202020204" pitchFamily="34" charset="0"/>
                <a:cs typeface="Arial" panose="020B0604020202020204" pitchFamily="34" charset="0"/>
              </a:rPr>
              <a:t>Médiapost</a:t>
            </a:r>
            <a:r>
              <a:rPr lang="fr-FR" sz="1800" kern="0" dirty="0">
                <a:solidFill>
                  <a:schemeClr val="accent6">
                    <a:lumMod val="75000"/>
                  </a:schemeClr>
                </a:solidFill>
                <a:latin typeface="Arial" panose="020B0604020202020204" pitchFamily="34" charset="0"/>
                <a:cs typeface="Arial" panose="020B0604020202020204" pitchFamily="34" charset="0"/>
              </a:rPr>
              <a:t> (2009) : en moyenne, les français font le tri en 7 secondes. 4 ISA sur 7 sont ramenés au foyer et 86% lisent les ISA le jour même. </a:t>
            </a:r>
            <a:r>
              <a:rPr lang="fr-FR" sz="1800" b="1" kern="0" dirty="0">
                <a:solidFill>
                  <a:schemeClr val="accent6">
                    <a:lumMod val="75000"/>
                  </a:schemeClr>
                </a:solidFill>
                <a:latin typeface="Arial" panose="020B0604020202020204" pitchFamily="34" charset="0"/>
                <a:cs typeface="Arial" panose="020B0604020202020204" pitchFamily="34" charset="0"/>
              </a:rPr>
              <a:t>Les ISA intéressent </a:t>
            </a:r>
            <a:r>
              <a:rPr lang="fr-FR" sz="1800" kern="0" dirty="0">
                <a:solidFill>
                  <a:schemeClr val="accent6">
                    <a:lumMod val="75000"/>
                  </a:schemeClr>
                </a:solidFill>
                <a:latin typeface="Arial" panose="020B0604020202020204" pitchFamily="34" charset="0"/>
                <a:cs typeface="Arial" panose="020B0604020202020204" pitchFamily="34" charset="0"/>
              </a:rPr>
              <a:t>les consommateurs car ils contiennent </a:t>
            </a:r>
            <a:r>
              <a:rPr lang="fr-FR" sz="1800" b="1" kern="0" dirty="0">
                <a:solidFill>
                  <a:schemeClr val="accent6">
                    <a:lumMod val="75000"/>
                  </a:schemeClr>
                </a:solidFill>
                <a:latin typeface="Arial" panose="020B0604020202020204" pitchFamily="34" charset="0"/>
                <a:cs typeface="Arial" panose="020B0604020202020204" pitchFamily="34" charset="0"/>
              </a:rPr>
              <a:t>beaucoup d’offres promotionnelles.</a:t>
            </a:r>
          </a:p>
          <a:p>
            <a:pPr marL="0" lvl="1" indent="0" algn="just">
              <a:spcBef>
                <a:spcPts val="1168"/>
              </a:spcBef>
              <a:buFontTx/>
              <a:buNone/>
            </a:pPr>
            <a:endParaRPr lang="fr-FR" kern="0" dirty="0"/>
          </a:p>
          <a:p>
            <a:pPr marL="0" indent="0">
              <a:buFontTx/>
              <a:buNone/>
            </a:pPr>
            <a:endParaRPr lang="fr-FR" b="1" kern="0" dirty="0">
              <a:solidFill>
                <a:schemeClr val="accent2">
                  <a:lumMod val="50000"/>
                </a:schemeClr>
              </a:solidFill>
            </a:endParaRPr>
          </a:p>
        </p:txBody>
      </p:sp>
    </p:spTree>
    <p:extLst>
      <p:ext uri="{BB962C8B-B14F-4D97-AF65-F5344CB8AC3E}">
        <p14:creationId xmlns:p14="http://schemas.microsoft.com/office/powerpoint/2010/main" val="2477223763"/>
      </p:ext>
    </p:extLst>
  </p:cSld>
  <p:clrMapOvr>
    <a:masterClrMapping/>
  </p:clrMapOvr>
  <p:transition spd="med">
    <p:randomBar/>
  </p:transition>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511</a:t>
            </a:fld>
            <a:endParaRPr lang="fr-FR" dirty="0"/>
          </a:p>
        </p:txBody>
      </p:sp>
      <p:sp>
        <p:nvSpPr>
          <p:cNvPr id="3" name="Espace réservé du contenu 2"/>
          <p:cNvSpPr txBox="1">
            <a:spLocks/>
          </p:cNvSpPr>
          <p:nvPr/>
        </p:nvSpPr>
        <p:spPr>
          <a:xfrm>
            <a:off x="313299" y="2403655"/>
            <a:ext cx="8799512" cy="2897553"/>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Comment les entreprises tentent d’éviter que les individus filtrent leurs messages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b="1" kern="0" dirty="0">
                <a:solidFill>
                  <a:schemeClr val="accent6">
                    <a:lumMod val="75000"/>
                  </a:schemeClr>
                </a:solidFill>
                <a:latin typeface="Arial" panose="020B0604020202020204" pitchFamily="34" charset="0"/>
                <a:cs typeface="Arial" panose="020B0604020202020204" pitchFamily="34" charset="0"/>
              </a:rPr>
              <a:t>L’exposition forcée du message</a:t>
            </a:r>
            <a:r>
              <a:rPr lang="fr-FR" sz="1800" kern="0" dirty="0">
                <a:solidFill>
                  <a:schemeClr val="accent6">
                    <a:lumMod val="75000"/>
                  </a:schemeClr>
                </a:solidFill>
                <a:latin typeface="Arial" panose="020B0604020202020204" pitchFamily="34" charset="0"/>
                <a:cs typeface="Arial" panose="020B0604020202020204" pitchFamily="34" charset="0"/>
              </a:rPr>
              <a:t> : forte présence dans des media, des lieux et des moments différents pour avoir une part de voix dominante.</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Produire des </a:t>
            </a:r>
            <a:r>
              <a:rPr lang="fr-FR" sz="1800" b="1" kern="0" dirty="0">
                <a:solidFill>
                  <a:schemeClr val="accent6">
                    <a:lumMod val="75000"/>
                  </a:schemeClr>
                </a:solidFill>
                <a:latin typeface="Arial" panose="020B0604020202020204" pitchFamily="34" charset="0"/>
                <a:cs typeface="Arial" panose="020B0604020202020204" pitchFamily="34" charset="0"/>
              </a:rPr>
              <a:t>messages qui interpellent.</a:t>
            </a:r>
          </a:p>
          <a:p>
            <a:pPr marL="0" indent="0" algn="just">
              <a:buFontTx/>
              <a:buNone/>
            </a:pPr>
            <a:endParaRPr lang="fr-FR" kern="0" dirty="0">
              <a:solidFill>
                <a:schemeClr val="accent6">
                  <a:lumMod val="75000"/>
                </a:schemeClr>
              </a:solidFill>
            </a:endParaRPr>
          </a:p>
          <a:p>
            <a:pPr marL="0" indent="0">
              <a:buFontTx/>
              <a:buNone/>
            </a:pPr>
            <a:endParaRPr lang="fr-FR" b="1" kern="0" dirty="0">
              <a:solidFill>
                <a:schemeClr val="accent2">
                  <a:lumMod val="50000"/>
                </a:schemeClr>
              </a:solidFill>
            </a:endParaRPr>
          </a:p>
        </p:txBody>
      </p:sp>
      <p:sp>
        <p:nvSpPr>
          <p:cNvPr id="4" name="Rectangle 5"/>
          <p:cNvSpPr txBox="1">
            <a:spLocks noChangeArrowheads="1"/>
          </p:cNvSpPr>
          <p:nvPr/>
        </p:nvSpPr>
        <p:spPr>
          <a:xfrm>
            <a:off x="2155031" y="332656"/>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5" name="Text Box 2"/>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6" name="AutoShape 4"/>
          <p:cNvSpPr>
            <a:spLocks noChangeArrowheads="1"/>
          </p:cNvSpPr>
          <p:nvPr/>
        </p:nvSpPr>
        <p:spPr bwMode="auto">
          <a:xfrm rot="5400000">
            <a:off x="5371432" y="138985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3"/>
          <p:cNvSpPr txBox="1">
            <a:spLocks noChangeArrowheads="1"/>
          </p:cNvSpPr>
          <p:nvPr/>
        </p:nvSpPr>
        <p:spPr bwMode="auto">
          <a:xfrm>
            <a:off x="5868988" y="1155333"/>
            <a:ext cx="2879725"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Communication de masse</a:t>
            </a:r>
          </a:p>
        </p:txBody>
      </p:sp>
    </p:spTree>
    <p:extLst>
      <p:ext uri="{BB962C8B-B14F-4D97-AF65-F5344CB8AC3E}">
        <p14:creationId xmlns:p14="http://schemas.microsoft.com/office/powerpoint/2010/main" val="2072497829"/>
      </p:ext>
    </p:extLst>
  </p:cSld>
  <p:clrMapOvr>
    <a:masterClrMapping/>
  </p:clrMapOvr>
  <p:transition spd="med">
    <p:randomBar/>
  </p:transition>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512</a:t>
            </a:fld>
            <a:endParaRPr lang="fr-FR" dirty="0"/>
          </a:p>
        </p:txBody>
      </p:sp>
      <p:pic>
        <p:nvPicPr>
          <p:cNvPr id="3" name="Image 2" descr="Macintosh HD:Users:alexisverite:Desktop:Capture d’écran 2015-08-14 à 22.58.01.png"/>
          <p:cNvPicPr/>
          <p:nvPr/>
        </p:nvPicPr>
        <p:blipFill>
          <a:blip r:embed="rId2">
            <a:extLst>
              <a:ext uri="{28A0092B-C50C-407E-A947-70E740481C1C}">
                <a14:useLocalDpi xmlns:a14="http://schemas.microsoft.com/office/drawing/2010/main" val="0"/>
              </a:ext>
            </a:extLst>
          </a:blip>
          <a:srcRect/>
          <a:stretch>
            <a:fillRect/>
          </a:stretch>
        </p:blipFill>
        <p:spPr bwMode="auto">
          <a:xfrm>
            <a:off x="2659449" y="836712"/>
            <a:ext cx="4085661" cy="5389245"/>
          </a:xfrm>
          <a:prstGeom prst="rect">
            <a:avLst/>
          </a:prstGeom>
          <a:noFill/>
          <a:ln>
            <a:solidFill>
              <a:srgbClr val="3333CC"/>
            </a:solidFill>
          </a:ln>
        </p:spPr>
      </p:pic>
    </p:spTree>
    <p:extLst>
      <p:ext uri="{BB962C8B-B14F-4D97-AF65-F5344CB8AC3E}">
        <p14:creationId xmlns:p14="http://schemas.microsoft.com/office/powerpoint/2010/main" val="207219855"/>
      </p:ext>
    </p:extLst>
  </p:cSld>
  <p:clrMapOvr>
    <a:masterClrMapping/>
  </p:clrMapOvr>
  <p:transition spd="med">
    <p:randomBar/>
  </p:transition>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513</a:t>
            </a:fld>
            <a:endParaRPr lang="fr-FR" dirty="0"/>
          </a:p>
        </p:txBody>
      </p:sp>
      <p:pic>
        <p:nvPicPr>
          <p:cNvPr id="3" name="Image 2" descr="Macintosh HD:Users:alexisverite:Desktop:Capture d’écran 2015-08-14 à 22.57.50.png"/>
          <p:cNvPicPr/>
          <p:nvPr/>
        </p:nvPicPr>
        <p:blipFill>
          <a:blip r:embed="rId2">
            <a:extLst>
              <a:ext uri="{28A0092B-C50C-407E-A947-70E740481C1C}">
                <a14:useLocalDpi xmlns:a14="http://schemas.microsoft.com/office/drawing/2010/main" val="0"/>
              </a:ext>
            </a:extLst>
          </a:blip>
          <a:srcRect/>
          <a:stretch>
            <a:fillRect/>
          </a:stretch>
        </p:blipFill>
        <p:spPr bwMode="auto">
          <a:xfrm>
            <a:off x="2484049" y="764704"/>
            <a:ext cx="4373951" cy="5362222"/>
          </a:xfrm>
          <a:prstGeom prst="rect">
            <a:avLst/>
          </a:prstGeom>
          <a:noFill/>
          <a:ln>
            <a:solidFill>
              <a:srgbClr val="3333CC"/>
            </a:solidFill>
          </a:ln>
        </p:spPr>
      </p:pic>
    </p:spTree>
    <p:extLst>
      <p:ext uri="{BB962C8B-B14F-4D97-AF65-F5344CB8AC3E}">
        <p14:creationId xmlns:p14="http://schemas.microsoft.com/office/powerpoint/2010/main" val="3289229860"/>
      </p:ext>
    </p:extLst>
  </p:cSld>
  <p:clrMapOvr>
    <a:masterClrMapping/>
  </p:clrMapOvr>
  <p:transition spd="med">
    <p:randomBar/>
  </p:transition>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514</a:t>
            </a:fld>
            <a:endParaRPr lang="fr-FR" dirty="0"/>
          </a:p>
        </p:txBody>
      </p:sp>
      <p:pic>
        <p:nvPicPr>
          <p:cNvPr id="3" name="Image 2"/>
          <p:cNvPicPr/>
          <p:nvPr/>
        </p:nvPicPr>
        <p:blipFill>
          <a:blip r:embed="rId2">
            <a:extLst>
              <a:ext uri="{28A0092B-C50C-407E-A947-70E740481C1C}">
                <a14:useLocalDpi xmlns:a14="http://schemas.microsoft.com/office/drawing/2010/main" val="0"/>
              </a:ext>
            </a:extLst>
          </a:blip>
          <a:srcRect/>
          <a:stretch>
            <a:fillRect/>
          </a:stretch>
        </p:blipFill>
        <p:spPr bwMode="auto">
          <a:xfrm>
            <a:off x="2339751" y="764704"/>
            <a:ext cx="4183449" cy="5376333"/>
          </a:xfrm>
          <a:prstGeom prst="rect">
            <a:avLst/>
          </a:prstGeom>
          <a:noFill/>
          <a:ln>
            <a:solidFill>
              <a:srgbClr val="3333CC"/>
            </a:solidFill>
          </a:ln>
        </p:spPr>
      </p:pic>
    </p:spTree>
    <p:extLst>
      <p:ext uri="{BB962C8B-B14F-4D97-AF65-F5344CB8AC3E}">
        <p14:creationId xmlns:p14="http://schemas.microsoft.com/office/powerpoint/2010/main" val="435327523"/>
      </p:ext>
    </p:extLst>
  </p:cSld>
  <p:clrMapOvr>
    <a:masterClrMapping/>
  </p:clrMapOvr>
  <p:transition spd="med">
    <p:randomBar/>
  </p:transition>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515</a:t>
            </a:fld>
            <a:endParaRPr lang="fr-FR" dirty="0"/>
          </a:p>
        </p:txBody>
      </p:sp>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404664"/>
            <a:ext cx="2125433" cy="3768080"/>
          </a:xfrm>
          <a:prstGeom prst="rect">
            <a:avLst/>
          </a:prstGeom>
        </p:spPr>
      </p:pic>
      <p:pic>
        <p:nvPicPr>
          <p:cNvPr id="4" name="Imag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7945" y="371212"/>
            <a:ext cx="3438525" cy="6096000"/>
          </a:xfrm>
          <a:prstGeom prst="rect">
            <a:avLst/>
          </a:prstGeom>
        </p:spPr>
      </p:pic>
      <p:pic>
        <p:nvPicPr>
          <p:cNvPr id="5" name="Imag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85454" y="1340768"/>
            <a:ext cx="1990234" cy="3528392"/>
          </a:xfrm>
          <a:prstGeom prst="rect">
            <a:avLst/>
          </a:prstGeom>
        </p:spPr>
      </p:pic>
    </p:spTree>
    <p:extLst>
      <p:ext uri="{BB962C8B-B14F-4D97-AF65-F5344CB8AC3E}">
        <p14:creationId xmlns:p14="http://schemas.microsoft.com/office/powerpoint/2010/main" val="1053965073"/>
      </p:ext>
    </p:extLst>
  </p:cSld>
  <p:clrMapOvr>
    <a:masterClrMapping/>
  </p:clrMapOvr>
  <p:transition spd="med">
    <p:randomBar/>
  </p:transition>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Espace réservé du numéro de diapositive 5"/>
          <p:cNvSpPr>
            <a:spLocks noGrp="1"/>
          </p:cNvSpPr>
          <p:nvPr>
            <p:ph type="sldNum" sz="quarter" idx="4"/>
          </p:nvPr>
        </p:nvSpPr>
        <p:spPr>
          <a:xfrm>
            <a:off x="8531696" y="6525344"/>
            <a:ext cx="612304" cy="359644"/>
          </a:xfrm>
        </p:spPr>
        <p:txBody>
          <a:bodyPr/>
          <a:lstStyle/>
          <a:p>
            <a:fld id="{20CDBC0F-B363-49C5-A1B3-EADD44125632}" type="slidenum">
              <a:rPr lang="fr-FR"/>
              <a:pPr/>
              <a:t>516</a:t>
            </a:fld>
            <a:endParaRPr lang="fr-FR" dirty="0"/>
          </a:p>
        </p:txBody>
      </p:sp>
      <p:sp>
        <p:nvSpPr>
          <p:cNvPr id="196611"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6612"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supports</a:t>
            </a:r>
          </a:p>
        </p:txBody>
      </p:sp>
      <p:sp>
        <p:nvSpPr>
          <p:cNvPr id="196613"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6614" name="Rectangle 6"/>
          <p:cNvSpPr>
            <a:spLocks noGrp="1" noChangeArrowheads="1"/>
          </p:cNvSpPr>
          <p:nvPr>
            <p:ph type="title" idx="4294967295"/>
          </p:nvPr>
        </p:nvSpPr>
        <p:spPr>
          <a:xfrm>
            <a:off x="2155031" y="404664"/>
            <a:ext cx="7427913"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96621" name="Oval 13"/>
          <p:cNvSpPr>
            <a:spLocks noChangeArrowheads="1"/>
          </p:cNvSpPr>
          <p:nvPr/>
        </p:nvSpPr>
        <p:spPr bwMode="auto">
          <a:xfrm>
            <a:off x="250825" y="2349500"/>
            <a:ext cx="4105275" cy="3167063"/>
          </a:xfrm>
          <a:prstGeom prst="ellipse">
            <a:avLst/>
          </a:prstGeom>
          <a:solidFill>
            <a:schemeClr val="bg1"/>
          </a:solidFill>
          <a:ln w="9525">
            <a:solidFill>
              <a:srgbClr val="3333CC"/>
            </a:solidFill>
            <a:round/>
            <a:headEnd/>
            <a:tailEnd/>
          </a:ln>
          <a:effectLst/>
        </p:spPr>
        <p:txBody>
          <a:bodyPr wrap="none" anchor="ctr"/>
          <a:lstStyle/>
          <a:p>
            <a:endParaRPr lang="fr-FR"/>
          </a:p>
        </p:txBody>
      </p:sp>
      <p:sp>
        <p:nvSpPr>
          <p:cNvPr id="196610" name="Rectangle 2"/>
          <p:cNvSpPr>
            <a:spLocks noGrp="1" noChangeArrowheads="1"/>
          </p:cNvSpPr>
          <p:nvPr>
            <p:ph type="body" idx="4294967295"/>
          </p:nvPr>
        </p:nvSpPr>
        <p:spPr>
          <a:xfrm>
            <a:off x="900113" y="2924175"/>
            <a:ext cx="935037" cy="431800"/>
          </a:xfrm>
          <a:prstGeom prst="rect">
            <a:avLst/>
          </a:prstGeom>
          <a:solidFill>
            <a:srgbClr val="3333CC"/>
          </a:solidFill>
        </p:spPr>
        <p:txBody>
          <a:bodyPr anchor="ctr" anchorCtr="1"/>
          <a:lstStyle/>
          <a:p>
            <a:pPr marL="0" indent="0" algn="ctr">
              <a:buFontTx/>
              <a:buNone/>
            </a:pPr>
            <a:r>
              <a:rPr lang="fr-FR" sz="1600" b="1">
                <a:solidFill>
                  <a:schemeClr val="bg1"/>
                </a:solidFill>
              </a:rPr>
              <a:t>TV</a:t>
            </a:r>
          </a:p>
        </p:txBody>
      </p:sp>
      <p:sp>
        <p:nvSpPr>
          <p:cNvPr id="196618" name="Rectangle 10"/>
          <p:cNvSpPr>
            <a:spLocks noChangeArrowheads="1"/>
          </p:cNvSpPr>
          <p:nvPr/>
        </p:nvSpPr>
        <p:spPr bwMode="auto">
          <a:xfrm>
            <a:off x="2555875" y="2708275"/>
            <a:ext cx="935038"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a:solidFill>
                  <a:schemeClr val="bg1"/>
                </a:solidFill>
              </a:rPr>
              <a:t>Radio</a:t>
            </a:r>
          </a:p>
        </p:txBody>
      </p:sp>
      <p:sp>
        <p:nvSpPr>
          <p:cNvPr id="196619" name="Rectangle 11"/>
          <p:cNvSpPr>
            <a:spLocks noChangeArrowheads="1"/>
          </p:cNvSpPr>
          <p:nvPr/>
        </p:nvSpPr>
        <p:spPr bwMode="auto">
          <a:xfrm>
            <a:off x="611188" y="3716338"/>
            <a:ext cx="935037"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Presse</a:t>
            </a:r>
          </a:p>
        </p:txBody>
      </p:sp>
      <p:sp>
        <p:nvSpPr>
          <p:cNvPr id="196620" name="Rectangle 12"/>
          <p:cNvSpPr>
            <a:spLocks noChangeArrowheads="1"/>
          </p:cNvSpPr>
          <p:nvPr/>
        </p:nvSpPr>
        <p:spPr bwMode="auto">
          <a:xfrm>
            <a:off x="1403350" y="4365625"/>
            <a:ext cx="935038"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Internet</a:t>
            </a:r>
          </a:p>
        </p:txBody>
      </p:sp>
      <p:sp>
        <p:nvSpPr>
          <p:cNvPr id="196622" name="AutoShape 14"/>
          <p:cNvSpPr>
            <a:spLocks noChangeArrowheads="1"/>
          </p:cNvSpPr>
          <p:nvPr/>
        </p:nvSpPr>
        <p:spPr bwMode="auto">
          <a:xfrm>
            <a:off x="1258888" y="5157788"/>
            <a:ext cx="1944687" cy="719484"/>
          </a:xfrm>
          <a:prstGeom prst="foldedCorner">
            <a:avLst>
              <a:gd name="adj" fmla="val 30366"/>
            </a:avLst>
          </a:prstGeom>
          <a:solidFill>
            <a:srgbClr val="3333CC"/>
          </a:solidFill>
          <a:ln w="9525">
            <a:noFill/>
            <a:round/>
            <a:headEnd/>
            <a:tailEnd/>
          </a:ln>
          <a:effectLst/>
        </p:spPr>
        <p:txBody>
          <a:bodyPr wrap="none" anchor="ctr"/>
          <a:lstStyle/>
          <a:p>
            <a:pPr algn="ctr"/>
            <a:endParaRPr lang="fr-FR" sz="1800" dirty="0">
              <a:solidFill>
                <a:schemeClr val="bg1"/>
              </a:solidFill>
            </a:endParaRPr>
          </a:p>
          <a:p>
            <a:pPr algn="ctr"/>
            <a:r>
              <a:rPr lang="fr-FR" sz="1800" dirty="0">
                <a:solidFill>
                  <a:schemeClr val="bg1"/>
                </a:solidFill>
              </a:rPr>
              <a:t>Les médias</a:t>
            </a:r>
          </a:p>
        </p:txBody>
      </p:sp>
      <p:sp>
        <p:nvSpPr>
          <p:cNvPr id="196623" name="Rectangle 15"/>
          <p:cNvSpPr>
            <a:spLocks noChangeArrowheads="1"/>
          </p:cNvSpPr>
          <p:nvPr/>
        </p:nvSpPr>
        <p:spPr bwMode="auto">
          <a:xfrm>
            <a:off x="2771775" y="4292600"/>
            <a:ext cx="935038"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Cinéma</a:t>
            </a:r>
          </a:p>
        </p:txBody>
      </p:sp>
      <p:sp>
        <p:nvSpPr>
          <p:cNvPr id="196624" name="Rectangle 16"/>
          <p:cNvSpPr>
            <a:spLocks noChangeArrowheads="1"/>
          </p:cNvSpPr>
          <p:nvPr/>
        </p:nvSpPr>
        <p:spPr bwMode="auto">
          <a:xfrm>
            <a:off x="2700338" y="3429000"/>
            <a:ext cx="1150937"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Affichage</a:t>
            </a:r>
          </a:p>
        </p:txBody>
      </p:sp>
      <p:sp>
        <p:nvSpPr>
          <p:cNvPr id="196625" name="Oval 17"/>
          <p:cNvSpPr>
            <a:spLocks noChangeArrowheads="1"/>
          </p:cNvSpPr>
          <p:nvPr/>
        </p:nvSpPr>
        <p:spPr bwMode="auto">
          <a:xfrm>
            <a:off x="4930775" y="2422525"/>
            <a:ext cx="4105275" cy="3167063"/>
          </a:xfrm>
          <a:prstGeom prst="ellipse">
            <a:avLst/>
          </a:prstGeom>
          <a:solidFill>
            <a:schemeClr val="bg1"/>
          </a:solidFill>
          <a:ln w="9525">
            <a:solidFill>
              <a:srgbClr val="3333CC"/>
            </a:solidFill>
            <a:round/>
            <a:headEnd/>
            <a:tailEnd/>
          </a:ln>
          <a:effectLst/>
        </p:spPr>
        <p:txBody>
          <a:bodyPr wrap="none" anchor="ctr"/>
          <a:lstStyle/>
          <a:p>
            <a:endParaRPr lang="fr-FR"/>
          </a:p>
        </p:txBody>
      </p:sp>
      <p:sp>
        <p:nvSpPr>
          <p:cNvPr id="196626" name="Rectangle 18"/>
          <p:cNvSpPr>
            <a:spLocks noChangeArrowheads="1"/>
          </p:cNvSpPr>
          <p:nvPr/>
        </p:nvSpPr>
        <p:spPr bwMode="auto">
          <a:xfrm>
            <a:off x="5580063" y="2997200"/>
            <a:ext cx="935037"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Mailing</a:t>
            </a:r>
          </a:p>
        </p:txBody>
      </p:sp>
      <p:sp>
        <p:nvSpPr>
          <p:cNvPr id="196628" name="Rectangle 20"/>
          <p:cNvSpPr>
            <a:spLocks noChangeArrowheads="1"/>
          </p:cNvSpPr>
          <p:nvPr/>
        </p:nvSpPr>
        <p:spPr bwMode="auto">
          <a:xfrm>
            <a:off x="5220072" y="3861048"/>
            <a:ext cx="1439862" cy="577602"/>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Street marketing</a:t>
            </a:r>
          </a:p>
        </p:txBody>
      </p:sp>
      <p:sp>
        <p:nvSpPr>
          <p:cNvPr id="196629" name="Rectangle 21"/>
          <p:cNvSpPr>
            <a:spLocks noChangeArrowheads="1"/>
          </p:cNvSpPr>
          <p:nvPr/>
        </p:nvSpPr>
        <p:spPr bwMode="auto">
          <a:xfrm>
            <a:off x="6372225" y="4654550"/>
            <a:ext cx="935038" cy="431800"/>
          </a:xfrm>
          <a:prstGeom prst="rect">
            <a:avLst/>
          </a:prstGeom>
          <a:solidFill>
            <a:srgbClr val="3333CC"/>
          </a:solidFill>
          <a:ln w="9525">
            <a:solidFill>
              <a:srgbClr val="3333CC"/>
            </a:solidFill>
            <a:miter lim="800000"/>
            <a:headEnd/>
            <a:tailEnd/>
          </a:ln>
          <a:effectLst/>
        </p:spPr>
        <p:txBody>
          <a:bodyPr anchor="ctr" anchorCtr="1"/>
          <a:lstStyle/>
          <a:p>
            <a:pPr algn="ctr">
              <a:spcBef>
                <a:spcPct val="20000"/>
              </a:spcBef>
            </a:pPr>
            <a:r>
              <a:rPr lang="fr-FR" sz="1600" b="1" dirty="0">
                <a:solidFill>
                  <a:schemeClr val="bg1"/>
                </a:solidFill>
              </a:rPr>
              <a:t>PLV-ILV</a:t>
            </a:r>
          </a:p>
        </p:txBody>
      </p:sp>
      <p:sp>
        <p:nvSpPr>
          <p:cNvPr id="196630" name="AutoShape 22"/>
          <p:cNvSpPr>
            <a:spLocks noChangeArrowheads="1"/>
          </p:cNvSpPr>
          <p:nvPr/>
        </p:nvSpPr>
        <p:spPr bwMode="auto">
          <a:xfrm>
            <a:off x="5938838" y="5230813"/>
            <a:ext cx="1944687" cy="646459"/>
          </a:xfrm>
          <a:prstGeom prst="foldedCorner">
            <a:avLst>
              <a:gd name="adj" fmla="val 30366"/>
            </a:avLst>
          </a:prstGeom>
          <a:solidFill>
            <a:srgbClr val="3333CC"/>
          </a:solidFill>
          <a:ln w="9525">
            <a:noFill/>
            <a:round/>
            <a:headEnd/>
            <a:tailEnd/>
          </a:ln>
          <a:effectLst/>
        </p:spPr>
        <p:txBody>
          <a:bodyPr wrap="none" anchor="ctr"/>
          <a:lstStyle/>
          <a:p>
            <a:pPr algn="ctr"/>
            <a:endParaRPr lang="fr-FR" sz="1800" dirty="0">
              <a:solidFill>
                <a:schemeClr val="bg1"/>
              </a:solidFill>
            </a:endParaRPr>
          </a:p>
          <a:p>
            <a:pPr algn="ctr"/>
            <a:r>
              <a:rPr lang="fr-FR" sz="1800" dirty="0">
                <a:solidFill>
                  <a:schemeClr val="bg1"/>
                </a:solidFill>
              </a:rPr>
              <a:t>Hors médias</a:t>
            </a:r>
          </a:p>
        </p:txBody>
      </p:sp>
      <p:sp>
        <p:nvSpPr>
          <p:cNvPr id="196631" name="Rectangle 23"/>
          <p:cNvSpPr>
            <a:spLocks noChangeArrowheads="1"/>
          </p:cNvSpPr>
          <p:nvPr/>
        </p:nvSpPr>
        <p:spPr bwMode="auto">
          <a:xfrm>
            <a:off x="7307263" y="4006850"/>
            <a:ext cx="1512887"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Événementiel</a:t>
            </a:r>
          </a:p>
        </p:txBody>
      </p:sp>
      <p:sp>
        <p:nvSpPr>
          <p:cNvPr id="196632" name="Rectangle 24"/>
          <p:cNvSpPr>
            <a:spLocks noChangeArrowheads="1"/>
          </p:cNvSpPr>
          <p:nvPr/>
        </p:nvSpPr>
        <p:spPr bwMode="auto">
          <a:xfrm>
            <a:off x="7236296" y="3284984"/>
            <a:ext cx="1295400" cy="431800"/>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Téléphone</a:t>
            </a:r>
          </a:p>
        </p:txBody>
      </p:sp>
      <p:sp>
        <p:nvSpPr>
          <p:cNvPr id="24" name="Rectangle 24"/>
          <p:cNvSpPr>
            <a:spLocks noChangeArrowheads="1"/>
          </p:cNvSpPr>
          <p:nvPr/>
        </p:nvSpPr>
        <p:spPr bwMode="auto">
          <a:xfrm>
            <a:off x="6660232" y="2564904"/>
            <a:ext cx="1295400" cy="503808"/>
          </a:xfrm>
          <a:prstGeom prst="rect">
            <a:avLst/>
          </a:prstGeom>
          <a:solidFill>
            <a:srgbClr val="3333CC"/>
          </a:solidFill>
          <a:ln w="9525">
            <a:noFill/>
            <a:miter lim="800000"/>
            <a:headEnd/>
            <a:tailEnd/>
          </a:ln>
          <a:effectLst/>
        </p:spPr>
        <p:txBody>
          <a:bodyPr anchor="ctr" anchorCtr="1"/>
          <a:lstStyle/>
          <a:p>
            <a:pPr algn="ctr">
              <a:spcBef>
                <a:spcPct val="20000"/>
              </a:spcBef>
            </a:pPr>
            <a:r>
              <a:rPr lang="fr-FR" sz="1600" b="1" dirty="0">
                <a:solidFill>
                  <a:schemeClr val="bg1"/>
                </a:solidFill>
              </a:rPr>
              <a:t>Réseaux sociaux</a:t>
            </a:r>
          </a:p>
        </p:txBody>
      </p:sp>
    </p:spTree>
  </p:cSld>
  <p:clrMapOvr>
    <a:masterClrMapping/>
  </p:clrMapOvr>
  <p:transition spd="med">
    <p:randomBar/>
  </p:transition>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517</a:t>
            </a:fld>
            <a:endParaRPr lang="fr-FR" dirty="0"/>
          </a:p>
        </p:txBody>
      </p:sp>
      <p:sp>
        <p:nvSpPr>
          <p:cNvPr id="3" name="Rectangle 6"/>
          <p:cNvSpPr txBox="1">
            <a:spLocks noChangeArrowheads="1"/>
          </p:cNvSpPr>
          <p:nvPr/>
        </p:nvSpPr>
        <p:spPr>
          <a:xfrm>
            <a:off x="2155031" y="404664"/>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236984" y="1976211"/>
            <a:ext cx="8799512" cy="4454345"/>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 communication media</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Regroupe l’ensemble des actions de </a:t>
            </a:r>
            <a:r>
              <a:rPr lang="fr-FR" sz="1800" b="1" kern="0" dirty="0">
                <a:solidFill>
                  <a:schemeClr val="accent6">
                    <a:lumMod val="75000"/>
                  </a:schemeClr>
                </a:solidFill>
                <a:latin typeface="Arial" panose="020B0604020202020204" pitchFamily="34" charset="0"/>
                <a:cs typeface="Arial" panose="020B0604020202020204" pitchFamily="34" charset="0"/>
              </a:rPr>
              <a:t>communication publicitaires</a:t>
            </a:r>
            <a:r>
              <a:rPr lang="fr-FR" sz="1800" kern="0" dirty="0">
                <a:solidFill>
                  <a:schemeClr val="accent6">
                    <a:lumMod val="75000"/>
                  </a:schemeClr>
                </a:solidFill>
                <a:latin typeface="Arial" panose="020B0604020202020204" pitchFamily="34" charset="0"/>
                <a:cs typeface="Arial" panose="020B0604020202020204" pitchFamily="34" charset="0"/>
              </a:rPr>
              <a:t> entreprises </a:t>
            </a:r>
            <a:r>
              <a:rPr lang="fr-FR" sz="1800" b="1" kern="0" dirty="0">
                <a:solidFill>
                  <a:schemeClr val="accent6">
                    <a:lumMod val="75000"/>
                  </a:schemeClr>
                </a:solidFill>
                <a:latin typeface="Arial" panose="020B0604020202020204" pitchFamily="34" charset="0"/>
                <a:cs typeface="Arial" panose="020B0604020202020204" pitchFamily="34" charset="0"/>
              </a:rPr>
              <a:t>sur les 6 grands media publicitaires</a:t>
            </a:r>
            <a:r>
              <a:rPr lang="fr-FR" sz="1800" kern="0" dirty="0">
                <a:solidFill>
                  <a:schemeClr val="accent6">
                    <a:lumMod val="75000"/>
                  </a:schemeClr>
                </a:solidFill>
                <a:latin typeface="Arial" panose="020B0604020202020204" pitchFamily="34" charset="0"/>
                <a:cs typeface="Arial" panose="020B0604020202020204" pitchFamily="34" charset="0"/>
              </a:rPr>
              <a:t> qui sont la </a:t>
            </a:r>
            <a:r>
              <a:rPr lang="fr-FR" sz="1800" b="1" kern="0" dirty="0">
                <a:solidFill>
                  <a:schemeClr val="accent6">
                    <a:lumMod val="75000"/>
                  </a:schemeClr>
                </a:solidFill>
                <a:latin typeface="Arial" panose="020B0604020202020204" pitchFamily="34" charset="0"/>
                <a:cs typeface="Arial" panose="020B0604020202020204" pitchFamily="34" charset="0"/>
              </a:rPr>
              <a:t>télévision, la presse, l’affichage, l’Internet, la radio et le cinéma.</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Jusqu’aux années 2000, la communication media a le plus souvent été considérée comme une </a:t>
            </a:r>
            <a:r>
              <a:rPr lang="fr-FR" sz="1800" b="1" kern="0" dirty="0">
                <a:solidFill>
                  <a:schemeClr val="accent6">
                    <a:lumMod val="75000"/>
                  </a:schemeClr>
                </a:solidFill>
                <a:latin typeface="Arial" panose="020B0604020202020204" pitchFamily="34" charset="0"/>
                <a:cs typeface="Arial" panose="020B0604020202020204" pitchFamily="34" charset="0"/>
              </a:rPr>
              <a:t>communication de masse non personnalisée</a:t>
            </a:r>
            <a:r>
              <a:rPr lang="fr-FR" sz="1800" kern="0" dirty="0">
                <a:solidFill>
                  <a:schemeClr val="accent6">
                    <a:lumMod val="75000"/>
                  </a:schemeClr>
                </a:solidFill>
                <a:latin typeface="Arial" panose="020B0604020202020204" pitchFamily="34" charset="0"/>
                <a:cs typeface="Arial" panose="020B0604020202020204" pitchFamily="34" charset="0"/>
              </a:rPr>
              <a:t>. Cette tendance a été partiellement remise en cause par le développement d’Internet comme sixième media publicitaire.</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Un media</a:t>
            </a:r>
            <a:r>
              <a:rPr lang="fr-FR" sz="1800" kern="0" dirty="0">
                <a:solidFill>
                  <a:schemeClr val="accent6">
                    <a:lumMod val="75000"/>
                  </a:schemeClr>
                </a:solidFill>
                <a:latin typeface="Arial" panose="020B0604020202020204" pitchFamily="34" charset="0"/>
                <a:cs typeface="Arial" panose="020B0604020202020204" pitchFamily="34" charset="0"/>
              </a:rPr>
              <a:t> est un canal de communication de masse</a:t>
            </a:r>
          </a:p>
          <a:p>
            <a:r>
              <a:rPr lang="fr-FR" sz="1800" b="1" kern="0" dirty="0">
                <a:solidFill>
                  <a:schemeClr val="accent6">
                    <a:lumMod val="75000"/>
                  </a:schemeClr>
                </a:solidFill>
                <a:latin typeface="Arial" panose="020B0604020202020204" pitchFamily="34" charset="0"/>
                <a:cs typeface="Arial" panose="020B0604020202020204" pitchFamily="34" charset="0"/>
              </a:rPr>
              <a:t>Un support</a:t>
            </a:r>
            <a:r>
              <a:rPr lang="fr-FR" sz="1800" kern="0" dirty="0">
                <a:solidFill>
                  <a:schemeClr val="accent6">
                    <a:lumMod val="75000"/>
                  </a:schemeClr>
                </a:solidFill>
                <a:latin typeface="Arial" panose="020B0604020202020204" pitchFamily="34" charset="0"/>
                <a:cs typeface="Arial" panose="020B0604020202020204" pitchFamily="34" charset="0"/>
              </a:rPr>
              <a:t> est un vecteur de communication dans un média</a:t>
            </a:r>
          </a:p>
          <a:p>
            <a:pPr marL="0" indent="0">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200" b="1" kern="0" dirty="0">
                <a:solidFill>
                  <a:schemeClr val="accent6">
                    <a:lumMod val="75000"/>
                  </a:schemeClr>
                </a:solidFill>
                <a:latin typeface="Arial" panose="020B0604020202020204" pitchFamily="34" charset="0"/>
                <a:cs typeface="Arial" panose="020B0604020202020204" pitchFamily="34" charset="0"/>
              </a:rPr>
              <a:t>Ex</a:t>
            </a:r>
            <a:r>
              <a:rPr lang="fr-FR" sz="1200" kern="0" dirty="0">
                <a:solidFill>
                  <a:schemeClr val="accent6">
                    <a:lumMod val="75000"/>
                  </a:schemeClr>
                </a:solidFill>
                <a:latin typeface="Arial" panose="020B0604020202020204" pitchFamily="34" charset="0"/>
                <a:cs typeface="Arial" panose="020B0604020202020204" pitchFamily="34" charset="0"/>
              </a:rPr>
              <a:t> : Arte est un support du media Télévision.</a:t>
            </a:r>
          </a:p>
          <a:p>
            <a:pPr marL="0" indent="0">
              <a:buFontTx/>
              <a:buNone/>
            </a:pPr>
            <a:endParaRPr lang="fr-FR" b="1" kern="0" dirty="0">
              <a:solidFill>
                <a:schemeClr val="accent6">
                  <a:lumMod val="75000"/>
                </a:schemeClr>
              </a:solidFill>
            </a:endParaRPr>
          </a:p>
        </p:txBody>
      </p:sp>
      <p:pic>
        <p:nvPicPr>
          <p:cNvPr id="556034" name="Picture 2" descr="C:\Users\BLUEOFFICE\Desktop\Teaser-ART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5517232"/>
            <a:ext cx="1656184" cy="79308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6035" name="Picture 3" descr="C:\Users\BLUEOFFICE\Desktop\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984" y="338165"/>
            <a:ext cx="1031910" cy="77293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123387"/>
      </p:ext>
    </p:extLst>
  </p:cSld>
  <p:clrMapOvr>
    <a:masterClrMapping/>
  </p:clrMapOvr>
  <p:transition spd="med">
    <p:randomBar/>
  </p:transition>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518</a:t>
            </a:fld>
            <a:endParaRPr lang="fr-FR" dirty="0"/>
          </a:p>
        </p:txBody>
      </p:sp>
      <p:sp>
        <p:nvSpPr>
          <p:cNvPr id="3" name="Rectangle 6"/>
          <p:cNvSpPr txBox="1">
            <a:spLocks noChangeArrowheads="1"/>
          </p:cNvSpPr>
          <p:nvPr/>
        </p:nvSpPr>
        <p:spPr>
          <a:xfrm>
            <a:off x="2155031" y="404664"/>
            <a:ext cx="436118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pic>
        <p:nvPicPr>
          <p:cNvPr id="7" name="Image 6" descr="Macintosh HD:Users:alexisverite:Desktop:Capture d’écran 2015-08-16 à 23.17.01.png"/>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916832"/>
            <a:ext cx="6542428" cy="4600721"/>
          </a:xfrm>
          <a:prstGeom prst="rect">
            <a:avLst/>
          </a:prstGeom>
          <a:noFill/>
          <a:ln>
            <a:solidFill>
              <a:srgbClr val="3333CC"/>
            </a:solidFill>
          </a:ln>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519</a:t>
            </a:fld>
            <a:endParaRPr lang="fr-FR" dirty="0"/>
          </a:p>
        </p:txBody>
      </p:sp>
      <p:sp>
        <p:nvSpPr>
          <p:cNvPr id="3" name="Rectangle 6"/>
          <p:cNvSpPr txBox="1">
            <a:spLocks noChangeArrowheads="1"/>
          </p:cNvSpPr>
          <p:nvPr/>
        </p:nvSpPr>
        <p:spPr>
          <a:xfrm>
            <a:off x="2155031" y="404664"/>
            <a:ext cx="428917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63198" y="2047236"/>
            <a:ext cx="8799513"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media Télévision</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C’est le media le plus puissant. Présente dans 95% des foyers. D’après le syndicat national de la publicité télévisée, la télévision est vue chaque jour par 85% des français.</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En 2013 la durée d’écoute pour les 4ans et plus a été de 3h45 par jour sur les écrans traditionnels.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30% des français regardent également la télévision en direct ou en rattrapage (</a:t>
            </a:r>
            <a:r>
              <a:rPr lang="fr-FR" sz="1800" i="1" kern="0" dirty="0">
                <a:solidFill>
                  <a:schemeClr val="accent6">
                    <a:lumMod val="75000"/>
                  </a:schemeClr>
                </a:solidFill>
                <a:latin typeface="Arial" panose="020B0604020202020204" pitchFamily="34" charset="0"/>
                <a:cs typeface="Arial" panose="020B0604020202020204" pitchFamily="34" charset="0"/>
              </a:rPr>
              <a:t>catch up TV</a:t>
            </a:r>
            <a:r>
              <a:rPr lang="fr-FR" sz="1800" kern="0" dirty="0">
                <a:solidFill>
                  <a:schemeClr val="accent6">
                    <a:lumMod val="75000"/>
                  </a:schemeClr>
                </a:solidFill>
                <a:latin typeface="Arial" panose="020B0604020202020204" pitchFamily="34" charset="0"/>
                <a:cs typeface="Arial" panose="020B0604020202020204" pitchFamily="34" charset="0"/>
              </a:rPr>
              <a:t>) sur PC, tablettes et mobiles.</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Moment de la journée : Pics d’audience le midi et le soir (vers 20h) ; TV - - l’été.</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Age et CSP : Les CSP + sont les moins assidus, les séniors regardent en moyenne 1h de plus que la moyenne des Français.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Les formes : spots publicitaires (20 ou 30 secondes), </a:t>
            </a:r>
            <a:r>
              <a:rPr lang="fr-FR" sz="1800" kern="0" dirty="0" err="1">
                <a:solidFill>
                  <a:schemeClr val="accent6">
                    <a:lumMod val="75000"/>
                  </a:schemeClr>
                </a:solidFill>
                <a:latin typeface="Arial" panose="020B0604020202020204" pitchFamily="34" charset="0"/>
                <a:cs typeface="Arial" panose="020B0604020202020204" pitchFamily="34" charset="0"/>
              </a:rPr>
              <a:t>billboards</a:t>
            </a:r>
            <a:r>
              <a:rPr lang="fr-FR" sz="1800" kern="0" dirty="0">
                <a:solidFill>
                  <a:schemeClr val="accent6">
                    <a:lumMod val="75000"/>
                  </a:schemeClr>
                </a:solidFill>
                <a:latin typeface="Arial" panose="020B0604020202020204" pitchFamily="34" charset="0"/>
                <a:cs typeface="Arial" panose="020B0604020202020204" pitchFamily="34" charset="0"/>
              </a:rPr>
              <a:t>.</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TF1 domine mais son audience s’érode comme toutes chaines généralistes à cause de la TNT.</a:t>
            </a:r>
          </a:p>
          <a:p>
            <a:pPr marL="0" indent="0" algn="just">
              <a:buFontTx/>
              <a:buNone/>
            </a:pPr>
            <a:endParaRPr lang="fr-FR" b="1" kern="0" dirty="0">
              <a:solidFill>
                <a:schemeClr val="accent2">
                  <a:lumMod val="50000"/>
                </a:schemeClr>
              </a:solidFill>
            </a:endParaRPr>
          </a:p>
        </p:txBody>
      </p:sp>
    </p:spTree>
    <p:extLst>
      <p:ext uri="{BB962C8B-B14F-4D97-AF65-F5344CB8AC3E}">
        <p14:creationId xmlns:p14="http://schemas.microsoft.com/office/powerpoint/2010/main" val="3433863406"/>
      </p:ext>
    </p:extLst>
  </p:cSld>
  <p:clrMapOvr>
    <a:masterClrMapping/>
  </p:clrMapOvr>
  <p:transition spd="med">
    <p:randomBar/>
  </p:transition>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520</a:t>
            </a:fld>
            <a:endParaRPr lang="fr-FR" dirty="0"/>
          </a:p>
        </p:txBody>
      </p:sp>
      <p:sp>
        <p:nvSpPr>
          <p:cNvPr id="3" name="Rectangle 6"/>
          <p:cNvSpPr txBox="1">
            <a:spLocks noChangeArrowheads="1"/>
          </p:cNvSpPr>
          <p:nvPr/>
        </p:nvSpPr>
        <p:spPr>
          <a:xfrm>
            <a:off x="2155031" y="404664"/>
            <a:ext cx="472122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86598" y="2348880"/>
            <a:ext cx="8799513" cy="204082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Avantages du media TV</a:t>
            </a:r>
          </a:p>
          <a:p>
            <a:pPr marL="0" indent="0">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Media puissant à forte audience </a:t>
            </a: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 Apporte de la notoriété</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Sélectivité de la cible (horaires et existence de chaines spécialisées) </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Permet de construire une image de marque</a:t>
            </a:r>
          </a:p>
          <a:p>
            <a:pPr marL="0" indent="0" algn="just">
              <a:buFontTx/>
              <a:buNone/>
            </a:pPr>
            <a:endParaRPr lang="fr-FR" b="1" kern="0" dirty="0">
              <a:solidFill>
                <a:schemeClr val="accent2">
                  <a:lumMod val="50000"/>
                </a:schemeClr>
              </a:solidFill>
            </a:endParaRPr>
          </a:p>
        </p:txBody>
      </p:sp>
      <p:pic>
        <p:nvPicPr>
          <p:cNvPr id="557058" name="Picture 2" descr="C:\Users\BLUEOFFICE\Desktop\4565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4389704"/>
            <a:ext cx="2466975" cy="18478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7059" name="Picture 3" descr="C:\Users\BLUEOFFICE\Desktop\6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4005" y="4537341"/>
            <a:ext cx="2943225" cy="15525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521</a:t>
            </a:fld>
            <a:endParaRPr lang="fr-FR" dirty="0"/>
          </a:p>
        </p:txBody>
      </p:sp>
      <p:sp>
        <p:nvSpPr>
          <p:cNvPr id="3" name="Rectangle 6"/>
          <p:cNvSpPr txBox="1">
            <a:spLocks noChangeArrowheads="1"/>
          </p:cNvSpPr>
          <p:nvPr/>
        </p:nvSpPr>
        <p:spPr>
          <a:xfrm>
            <a:off x="2155031" y="404664"/>
            <a:ext cx="436118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68393" y="2345147"/>
            <a:ext cx="8799513" cy="43204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800" b="1" kern="0" dirty="0">
                <a:solidFill>
                  <a:srgbClr val="3333CC"/>
                </a:solidFill>
              </a:rPr>
              <a:t>Les 12 plus fortes audiences dans l’histoire de la TV (source : </a:t>
            </a:r>
            <a:r>
              <a:rPr lang="fr-FR" sz="1800" b="1" kern="0" dirty="0" err="1">
                <a:solidFill>
                  <a:srgbClr val="3333CC"/>
                </a:solidFill>
              </a:rPr>
              <a:t>Wikipedia</a:t>
            </a:r>
            <a:r>
              <a:rPr lang="fr-FR" sz="1800" b="1" u="sng" kern="0" dirty="0"/>
              <a:t>)</a:t>
            </a:r>
          </a:p>
          <a:p>
            <a:pPr marL="0" indent="0" algn="ctr">
              <a:buFontTx/>
              <a:buNone/>
            </a:pPr>
            <a:endParaRPr lang="fr-FR" b="1" kern="0" dirty="0">
              <a:solidFill>
                <a:schemeClr val="accent2">
                  <a:lumMod val="50000"/>
                </a:schemeClr>
              </a:solidFill>
            </a:endParaRPr>
          </a:p>
        </p:txBody>
      </p:sp>
      <p:pic>
        <p:nvPicPr>
          <p:cNvPr id="8" name="Image 7" descr="Capture d’écran 2015-08-17 à 20.44.1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095" y="2780928"/>
            <a:ext cx="8532440" cy="3121838"/>
          </a:xfrm>
          <a:prstGeom prst="rect">
            <a:avLst/>
          </a:prstGeom>
          <a:ln>
            <a:solidFill>
              <a:srgbClr val="3333CC"/>
            </a:solidFill>
          </a:ln>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522</a:t>
            </a:fld>
            <a:endParaRPr lang="fr-FR" dirty="0"/>
          </a:p>
        </p:txBody>
      </p:sp>
      <p:sp>
        <p:nvSpPr>
          <p:cNvPr id="3" name="Rectangle 6"/>
          <p:cNvSpPr txBox="1">
            <a:spLocks noChangeArrowheads="1"/>
          </p:cNvSpPr>
          <p:nvPr/>
        </p:nvSpPr>
        <p:spPr>
          <a:xfrm>
            <a:off x="2155031" y="404664"/>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82561" y="1916832"/>
            <a:ext cx="8799513"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Inconvénients du media TV</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Délais longs</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Très coûteux</a:t>
            </a:r>
          </a:p>
          <a:p>
            <a:pPr marL="0" indent="0" algn="just">
              <a:buFontTx/>
              <a:buNone/>
            </a:pPr>
            <a:endParaRPr lang="fr-FR" sz="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ticket d’entrée le plus onéreux : </a:t>
            </a:r>
            <a:r>
              <a:rPr lang="fr-FR" sz="1800" kern="0" dirty="0">
                <a:solidFill>
                  <a:schemeClr val="accent6">
                    <a:lumMod val="75000"/>
                  </a:schemeClr>
                </a:solidFill>
                <a:latin typeface="Arial" panose="020B0604020202020204" pitchFamily="34" charset="0"/>
                <a:cs typeface="Arial" panose="020B0604020202020204" pitchFamily="34" charset="0"/>
              </a:rPr>
              <a:t>3 millions d’euros les 30 secondes sur la chaine CBS lors du </a:t>
            </a:r>
            <a:r>
              <a:rPr lang="fr-FR" sz="1800" kern="0" dirty="0" err="1">
                <a:solidFill>
                  <a:schemeClr val="accent6">
                    <a:lumMod val="75000"/>
                  </a:schemeClr>
                </a:solidFill>
                <a:latin typeface="Arial" panose="020B0604020202020204" pitchFamily="34" charset="0"/>
                <a:cs typeface="Arial" panose="020B0604020202020204" pitchFamily="34" charset="0"/>
              </a:rPr>
              <a:t>SuperBowl</a:t>
            </a:r>
            <a:r>
              <a:rPr lang="fr-FR" sz="1800" kern="0" dirty="0">
                <a:solidFill>
                  <a:schemeClr val="accent6">
                    <a:lumMod val="75000"/>
                  </a:schemeClr>
                </a:solidFill>
                <a:latin typeface="Arial" panose="020B0604020202020204" pitchFamily="34" charset="0"/>
                <a:cs typeface="Arial" panose="020B0604020202020204" pitchFamily="34" charset="0"/>
              </a:rPr>
              <a:t> 2015.</a:t>
            </a:r>
          </a:p>
          <a:p>
            <a:pPr marL="0" indent="0" algn="just">
              <a:buFontTx/>
              <a:buNone/>
            </a:pPr>
            <a:endParaRPr lang="fr-FR" sz="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Pour comparaison : </a:t>
            </a:r>
            <a:r>
              <a:rPr lang="fr-FR" sz="1800" kern="0" dirty="0">
                <a:solidFill>
                  <a:schemeClr val="accent6">
                    <a:lumMod val="75000"/>
                  </a:schemeClr>
                </a:solidFill>
                <a:latin typeface="Arial" panose="020B0604020202020204" pitchFamily="34" charset="0"/>
                <a:cs typeface="Arial" panose="020B0604020202020204" pitchFamily="34" charset="0"/>
              </a:rPr>
              <a:t>en France = 351 000 € les 30 secondes sur TF1 lors de la Coupe du Monde de Football 2014 au Brésil.</a:t>
            </a:r>
          </a:p>
          <a:p>
            <a:pPr marL="0" indent="0" algn="just">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Vous pouvez consultez vous même les tarifs sur internet car il existe une obligation de les rendre public (loi Sapin - mars 1993) contre la corruption (prix public et facture envoyée à l’annonceur).</a:t>
            </a:r>
            <a:r>
              <a:rPr lang="fr-FR" sz="1800" kern="0" dirty="0">
                <a:solidFill>
                  <a:schemeClr val="accent6">
                    <a:lumMod val="75000"/>
                  </a:schemeClr>
                </a:solidFill>
                <a:latin typeface="Arial" panose="020B0604020202020204" pitchFamily="34" charset="0"/>
                <a:cs typeface="Arial" panose="020B0604020202020204" pitchFamily="34" charset="0"/>
              </a:rPr>
              <a:t> </a:t>
            </a: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Ex : </a:t>
            </a:r>
            <a:r>
              <a:rPr lang="fr-FR" sz="1800" u="sng" kern="0" dirty="0">
                <a:solidFill>
                  <a:schemeClr val="accent6">
                    <a:lumMod val="75000"/>
                  </a:schemeClr>
                </a:solidFill>
                <a:latin typeface="Arial" panose="020B0604020202020204" pitchFamily="34" charset="0"/>
                <a:cs typeface="Arial" panose="020B0604020202020204" pitchFamily="34" charset="0"/>
                <a:hlinkClick r:id="rId2"/>
              </a:rPr>
              <a:t>http://www.tf1pub.fr/offre/tf1/grille-tarifs/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b="1" kern="0" dirty="0">
              <a:solidFill>
                <a:schemeClr val="accent2">
                  <a:lumMod val="50000"/>
                </a:schemeClr>
              </a:solidFill>
            </a:endParaRPr>
          </a:p>
        </p:txBody>
      </p:sp>
    </p:spTree>
    <p:extLst>
      <p:ext uri="{BB962C8B-B14F-4D97-AF65-F5344CB8AC3E}">
        <p14:creationId xmlns:p14="http://schemas.microsoft.com/office/powerpoint/2010/main" val="3433863406"/>
      </p:ext>
    </p:extLst>
  </p:cSld>
  <p:clrMapOvr>
    <a:masterClrMapping/>
  </p:clrMapOvr>
  <p:transition spd="med">
    <p:randomBar/>
  </p:transition>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523</a:t>
            </a:fld>
            <a:endParaRPr lang="fr-FR" dirty="0"/>
          </a:p>
        </p:txBody>
      </p:sp>
      <p:sp>
        <p:nvSpPr>
          <p:cNvPr id="3" name="Rectangle 6"/>
          <p:cNvSpPr txBox="1">
            <a:spLocks noChangeArrowheads="1"/>
          </p:cNvSpPr>
          <p:nvPr/>
        </p:nvSpPr>
        <p:spPr>
          <a:xfrm>
            <a:off x="2155031" y="404664"/>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pic>
        <p:nvPicPr>
          <p:cNvPr id="560130" name="Picture 2" descr="C:\Users\BLUEOFFICE\Desktop\upstad119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2564904"/>
            <a:ext cx="5039861" cy="333241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0131" name="Picture 3" descr="C:\Users\BLUEOFFICE\Desktop\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3311947"/>
            <a:ext cx="2486025" cy="18383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524</a:t>
            </a:fld>
            <a:endParaRPr lang="fr-FR" dirty="0"/>
          </a:p>
        </p:txBody>
      </p:sp>
      <p:sp>
        <p:nvSpPr>
          <p:cNvPr id="3" name="Rectangle 6"/>
          <p:cNvSpPr txBox="1">
            <a:spLocks noChangeArrowheads="1"/>
          </p:cNvSpPr>
          <p:nvPr/>
        </p:nvSpPr>
        <p:spPr>
          <a:xfrm>
            <a:off x="2155031" y="404664"/>
            <a:ext cx="443319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66056" y="2348880"/>
            <a:ext cx="8799513" cy="144016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media Presse</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C’est un ensemble très hétérogène : presse quotidienne, presse magazine, presse professionnelle, presse gratuite.</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dépenses publicitaires sur ce media sont en forte baisse.</a:t>
            </a:r>
          </a:p>
        </p:txBody>
      </p:sp>
      <p:pic>
        <p:nvPicPr>
          <p:cNvPr id="561154" name="Picture 2" descr="C:\Users\BLUEOFFICE\Desktop\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1709" y="4077072"/>
            <a:ext cx="1828800" cy="17526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525</a:t>
            </a:fld>
            <a:endParaRPr lang="fr-FR" dirty="0"/>
          </a:p>
        </p:txBody>
      </p:sp>
      <p:sp>
        <p:nvSpPr>
          <p:cNvPr id="3" name="Rectangle 6"/>
          <p:cNvSpPr txBox="1">
            <a:spLocks noChangeArrowheads="1"/>
          </p:cNvSpPr>
          <p:nvPr/>
        </p:nvSpPr>
        <p:spPr>
          <a:xfrm>
            <a:off x="2155031" y="404664"/>
            <a:ext cx="464921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Rectangle 6"/>
          <p:cNvSpPr/>
          <p:nvPr/>
        </p:nvSpPr>
        <p:spPr>
          <a:xfrm>
            <a:off x="683568" y="2020198"/>
            <a:ext cx="7848872" cy="369332"/>
          </a:xfrm>
          <a:prstGeom prst="rect">
            <a:avLst/>
          </a:prstGeom>
        </p:spPr>
        <p:txBody>
          <a:bodyPr wrap="square">
            <a:spAutoFit/>
          </a:bodyPr>
          <a:lstStyle/>
          <a:p>
            <a:pPr algn="ctr"/>
            <a:r>
              <a:rPr lang="fr-FR" sz="1800" b="1" kern="0" dirty="0">
                <a:solidFill>
                  <a:schemeClr val="accent6">
                    <a:lumMod val="75000"/>
                  </a:schemeClr>
                </a:solidFill>
                <a:latin typeface="Arial" panose="020B0604020202020204" pitchFamily="34" charset="0"/>
                <a:cs typeface="Arial" panose="020B0604020202020204" pitchFamily="34" charset="0"/>
              </a:rPr>
              <a:t>Les dépenses publicitaires sur ce media sont en forte baisse</a:t>
            </a:r>
            <a:endParaRPr lang="fr-FR" sz="1800" b="1" dirty="0">
              <a:solidFill>
                <a:schemeClr val="accent6">
                  <a:lumMod val="75000"/>
                </a:schemeClr>
              </a:solidFill>
            </a:endParaRPr>
          </a:p>
        </p:txBody>
      </p:sp>
      <p:pic>
        <p:nvPicPr>
          <p:cNvPr id="8" name="Image 7" descr="Macintosh HD:Users:alexisverite:Desktop:Capture d’écran 2015-08-17 à 12.56.44.png"/>
          <p:cNvPicPr/>
          <p:nvPr/>
        </p:nvPicPr>
        <p:blipFill>
          <a:blip r:embed="rId2">
            <a:extLst>
              <a:ext uri="{28A0092B-C50C-407E-A947-70E740481C1C}">
                <a14:useLocalDpi xmlns:a14="http://schemas.microsoft.com/office/drawing/2010/main" val="0"/>
              </a:ext>
            </a:extLst>
          </a:blip>
          <a:srcRect/>
          <a:stretch>
            <a:fillRect/>
          </a:stretch>
        </p:blipFill>
        <p:spPr bwMode="auto">
          <a:xfrm>
            <a:off x="1681165" y="2636912"/>
            <a:ext cx="5853678" cy="3795889"/>
          </a:xfrm>
          <a:prstGeom prst="rect">
            <a:avLst/>
          </a:prstGeom>
          <a:noFill/>
          <a:ln>
            <a:solidFill>
              <a:srgbClr val="3333CC"/>
            </a:solidFill>
          </a:ln>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526</a:t>
            </a:fld>
            <a:endParaRPr lang="fr-FR" dirty="0"/>
          </a:p>
        </p:txBody>
      </p:sp>
      <p:sp>
        <p:nvSpPr>
          <p:cNvPr id="3" name="Rectangle 6"/>
          <p:cNvSpPr txBox="1">
            <a:spLocks noChangeArrowheads="1"/>
          </p:cNvSpPr>
          <p:nvPr/>
        </p:nvSpPr>
        <p:spPr>
          <a:xfrm>
            <a:off x="2155031" y="404664"/>
            <a:ext cx="4217169"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236982" y="2420888"/>
            <a:ext cx="8799513" cy="374441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Avantages du media Presse</a:t>
            </a:r>
          </a:p>
          <a:p>
            <a:pPr marL="0" indent="0" algn="just">
              <a:buFontTx/>
              <a:buNone/>
            </a:pPr>
            <a:endParaRPr lang="fr-FR" sz="1000" b="1"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Diversité des supports : presse magazine, féminine, quotidiens gratuits…</a:t>
            </a:r>
          </a:p>
          <a:p>
            <a:pPr algn="just">
              <a:buFont typeface="Wingdings" charset="0"/>
              <a:buChar char="à"/>
            </a:pPr>
            <a:r>
              <a:rPr lang="fr-FR" sz="1800" kern="0" dirty="0">
                <a:solidFill>
                  <a:schemeClr val="accent6">
                    <a:lumMod val="75000"/>
                  </a:schemeClr>
                </a:solidFill>
                <a:latin typeface="Arial" panose="020B0604020202020204" pitchFamily="34" charset="0"/>
                <a:cs typeface="Arial" panose="020B0604020202020204" pitchFamily="34" charset="0"/>
              </a:rPr>
              <a:t>Bon ciblage par affinité de lecture (pour la presse magazine et spécialisée)</a:t>
            </a:r>
          </a:p>
          <a:p>
            <a:pPr algn="just">
              <a:buFont typeface="Wingdings" charset="0"/>
              <a:buChar char="à"/>
            </a:pPr>
            <a:r>
              <a:rPr lang="fr-FR" sz="1800" kern="0" dirty="0">
                <a:solidFill>
                  <a:schemeClr val="accent6">
                    <a:lumMod val="75000"/>
                  </a:schemeClr>
                </a:solidFill>
                <a:latin typeface="Arial" panose="020B0604020202020204" pitchFamily="34" charset="0"/>
                <a:cs typeface="Arial" panose="020B0604020202020204" pitchFamily="34" charset="0"/>
              </a:rPr>
              <a:t>Bon ciblage géographique avec la presse locale ou régionale</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Adapté à un message complexe </a:t>
            </a:r>
          </a:p>
          <a:p>
            <a:pPr algn="just">
              <a:buFontTx/>
              <a:buChar char="-"/>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Longue durée de vie des messages (intéressant pour les magazines, moins pour la PQR car rarement conservée et relue)</a:t>
            </a:r>
          </a:p>
          <a:p>
            <a:pPr algn="just">
              <a:buFontTx/>
              <a:buChar char="-"/>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Permet de construire une image de marque</a:t>
            </a:r>
          </a:p>
          <a:p>
            <a:pPr marL="0" indent="0">
              <a:buFontTx/>
              <a:buNone/>
            </a:pPr>
            <a:endParaRPr lang="fr-FR" kern="0" dirty="0"/>
          </a:p>
          <a:p>
            <a:pPr>
              <a:buFontTx/>
              <a:buChar char="-"/>
            </a:pPr>
            <a:endParaRPr lang="fr-FR" kern="0" dirty="0"/>
          </a:p>
          <a:p>
            <a:pPr>
              <a:buFontTx/>
              <a:buChar char="-"/>
            </a:pPr>
            <a:endParaRPr lang="fr-FR" kern="0" dirty="0"/>
          </a:p>
          <a:p>
            <a:pPr marL="0" indent="0" algn="just">
              <a:buFontTx/>
              <a:buNone/>
            </a:pPr>
            <a:endParaRPr lang="fr-FR" b="1" kern="0" dirty="0">
              <a:solidFill>
                <a:schemeClr val="accent2">
                  <a:lumMod val="50000"/>
                </a:schemeClr>
              </a:solidFill>
            </a:endParaRPr>
          </a:p>
        </p:txBody>
      </p:sp>
    </p:spTree>
    <p:extLst>
      <p:ext uri="{BB962C8B-B14F-4D97-AF65-F5344CB8AC3E}">
        <p14:creationId xmlns:p14="http://schemas.microsoft.com/office/powerpoint/2010/main" val="3433863406"/>
      </p:ext>
    </p:extLst>
  </p:cSld>
  <p:clrMapOvr>
    <a:masterClrMapping/>
  </p:clrMapOvr>
  <p:transition spd="med">
    <p:randomBar/>
  </p:transition>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527</a:t>
            </a:fld>
            <a:endParaRPr lang="fr-FR" dirty="0"/>
          </a:p>
        </p:txBody>
      </p:sp>
      <p:sp>
        <p:nvSpPr>
          <p:cNvPr id="3" name="Rectangle 6"/>
          <p:cNvSpPr txBox="1">
            <a:spLocks noChangeArrowheads="1"/>
          </p:cNvSpPr>
          <p:nvPr/>
        </p:nvSpPr>
        <p:spPr>
          <a:xfrm>
            <a:off x="2155031" y="404664"/>
            <a:ext cx="515327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236983" y="2291004"/>
            <a:ext cx="8799513"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Inconvénients du media Presse</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Coûteux pour les gros tirages</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Perte de lecteurs (au profit d’internet)</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Peu adapté à la génération Y</a:t>
            </a:r>
          </a:p>
          <a:p>
            <a:pPr marL="0" indent="0" algn="just">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Ex : Une double page dans le journal L’Equipe coûte environ 250 000€</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Vous pouvez consultez vous même les tarifs sur internet :</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hlinkClick r:id="rId2"/>
              </a:rPr>
              <a:t>http://tarifspresse.com/frmMain.aspx?pageid=2&amp;supportid=00916</a:t>
            </a:r>
            <a:r>
              <a:rPr lang="fr-FR" sz="1800" kern="0" dirty="0">
                <a:solidFill>
                  <a:schemeClr val="accent6">
                    <a:lumMod val="75000"/>
                  </a:schemeClr>
                </a:solidFill>
                <a:latin typeface="Arial" panose="020B0604020202020204" pitchFamily="34" charset="0"/>
                <a:cs typeface="Arial" panose="020B0604020202020204" pitchFamily="34" charset="0"/>
              </a:rPr>
              <a:t> </a:t>
            </a:r>
            <a:endParaRPr lang="fr-FR" sz="1800" b="1" kern="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3863406"/>
      </p:ext>
    </p:extLst>
  </p:cSld>
  <p:clrMapOvr>
    <a:masterClrMapping/>
  </p:clrMapOvr>
  <p:transition spd="med">
    <p:randomBar/>
  </p:transition>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528</a:t>
            </a:fld>
            <a:endParaRPr lang="fr-FR" dirty="0"/>
          </a:p>
        </p:txBody>
      </p:sp>
      <p:sp>
        <p:nvSpPr>
          <p:cNvPr id="3" name="Rectangle 6"/>
          <p:cNvSpPr txBox="1">
            <a:spLocks noChangeArrowheads="1"/>
          </p:cNvSpPr>
          <p:nvPr/>
        </p:nvSpPr>
        <p:spPr>
          <a:xfrm>
            <a:off x="2155031" y="404664"/>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539552" y="114999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177735" y="1166829"/>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64454" y="1085205"/>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90493" y="1700808"/>
            <a:ext cx="8799513" cy="403244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media Affichage (</a:t>
            </a:r>
            <a:r>
              <a:rPr lang="fr-FR" sz="1800" kern="0" dirty="0">
                <a:solidFill>
                  <a:schemeClr val="accent6">
                    <a:lumMod val="75000"/>
                  </a:schemeClr>
                </a:solidFill>
                <a:latin typeface="Arial" panose="020B0604020202020204" pitchFamily="34" charset="0"/>
                <a:cs typeface="Arial" panose="020B0604020202020204" pitchFamily="34" charset="0"/>
              </a:rPr>
              <a:t>en anglais </a:t>
            </a:r>
            <a:r>
              <a:rPr lang="fr-FR" sz="1800" i="1" kern="0" dirty="0" err="1">
                <a:solidFill>
                  <a:schemeClr val="accent6">
                    <a:lumMod val="75000"/>
                  </a:schemeClr>
                </a:solidFill>
                <a:latin typeface="Arial" panose="020B0604020202020204" pitchFamily="34" charset="0"/>
                <a:cs typeface="Arial" panose="020B0604020202020204" pitchFamily="34" charset="0"/>
              </a:rPr>
              <a:t>outdoor</a:t>
            </a:r>
            <a:r>
              <a:rPr lang="fr-FR" sz="1800" i="1" kern="0" dirty="0">
                <a:solidFill>
                  <a:schemeClr val="accent6">
                    <a:lumMod val="75000"/>
                  </a:schemeClr>
                </a:solidFill>
                <a:latin typeface="Arial" panose="020B0604020202020204" pitchFamily="34" charset="0"/>
                <a:cs typeface="Arial" panose="020B0604020202020204" pitchFamily="34" charset="0"/>
              </a:rPr>
              <a:t> </a:t>
            </a:r>
            <a:r>
              <a:rPr lang="fr-FR" sz="1800" i="1" kern="0" dirty="0" err="1">
                <a:solidFill>
                  <a:schemeClr val="accent6">
                    <a:lumMod val="75000"/>
                  </a:schemeClr>
                </a:solidFill>
                <a:latin typeface="Arial" panose="020B0604020202020204" pitchFamily="34" charset="0"/>
                <a:cs typeface="Arial" panose="020B0604020202020204" pitchFamily="34" charset="0"/>
              </a:rPr>
              <a:t>advertising</a:t>
            </a:r>
            <a:r>
              <a:rPr lang="fr-FR" sz="1800" i="1" kern="0" dirty="0">
                <a:solidFill>
                  <a:schemeClr val="accent6">
                    <a:lumMod val="75000"/>
                  </a:schemeClr>
                </a:solidFill>
                <a:latin typeface="Arial" panose="020B0604020202020204" pitchFamily="34" charset="0"/>
                <a:cs typeface="Arial" panose="020B0604020202020204" pitchFamily="34" charset="0"/>
              </a:rPr>
              <a:t>)</a:t>
            </a:r>
          </a:p>
          <a:p>
            <a:pPr marL="0" indent="0">
              <a:buFontTx/>
              <a:buNone/>
            </a:pPr>
            <a:endParaRPr lang="fr-FR" sz="800" b="1"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C’est le plus ancien media publicitaire.</a:t>
            </a: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 supports sont multiples :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Mobilier, urbain,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Affiches 4 × 3,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Affichages gares, métro, bus, caddies, camionnettes,</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Etc.</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C’est un media qui convient à des offres ponctuelles et promotionnelles.</a:t>
            </a:r>
          </a:p>
          <a:p>
            <a:pPr marL="0" indent="0" algn="just">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principaux acteurs en France qui dominent largement le marché sont J.C. DECAUX,  CLEAR CHANNEL et CBS OUTDOOR</a:t>
            </a:r>
          </a:p>
          <a:p>
            <a:pPr marL="0" indent="0">
              <a:buFontTx/>
              <a:buNone/>
            </a:pPr>
            <a:endParaRPr lang="fr-FR" kern="0" dirty="0"/>
          </a:p>
        </p:txBody>
      </p:sp>
      <p:pic>
        <p:nvPicPr>
          <p:cNvPr id="563202" name="Picture 2" descr="C:\Users\BLUEOFFICE\Desktop\4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8613" y="5834510"/>
            <a:ext cx="2189485" cy="44494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3203" name="Picture 3" descr="C:\Users\BLUEOFFICE\Desktop\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81400" y="5747114"/>
            <a:ext cx="1069139" cy="61973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3204" name="Picture 4" descr="C:\Users\BLUEOFFICE\Desktop\CBS.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0131" y="5747114"/>
            <a:ext cx="2029006" cy="61973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529</a:t>
            </a:fld>
            <a:endParaRPr lang="fr-FR" dirty="0"/>
          </a:p>
        </p:txBody>
      </p:sp>
      <p:pic>
        <p:nvPicPr>
          <p:cNvPr id="562178" name="Picture 2" descr="C:\Users\BLUEOFFICE\Desktop\pub-mobilier-urbai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548680"/>
            <a:ext cx="7146027" cy="338437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2179" name="Picture 3" descr="C:\Users\BLUEOFFICE\Desktop\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2917" y="4359274"/>
            <a:ext cx="2619375" cy="17430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8065584"/>
      </p:ext>
    </p:extLst>
  </p:cSld>
  <p:clrMapOvr>
    <a:masterClrMapping/>
  </p:clrMapOvr>
  <p:transition spd="med">
    <p:randomBar/>
  </p:transition>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530</a:t>
            </a:fld>
            <a:endParaRPr lang="fr-FR" dirty="0"/>
          </a:p>
        </p:txBody>
      </p:sp>
      <p:sp>
        <p:nvSpPr>
          <p:cNvPr id="3" name="Rectangle 6"/>
          <p:cNvSpPr txBox="1">
            <a:spLocks noChangeArrowheads="1"/>
          </p:cNvSpPr>
          <p:nvPr/>
        </p:nvSpPr>
        <p:spPr>
          <a:xfrm>
            <a:off x="2155031" y="404664"/>
            <a:ext cx="464921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539552" y="1117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934547" y="115259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580112" y="1085204"/>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79511" y="1628800"/>
            <a:ext cx="8799513" cy="4606697"/>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Avantages du media Affichage</a:t>
            </a:r>
          </a:p>
          <a:p>
            <a:pPr marL="0" indent="0">
              <a:buFontTx/>
              <a:buNone/>
            </a:pPr>
            <a:endParaRPr lang="fr-FR" sz="800" b="1"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Media puissant à forte audience</a:t>
            </a:r>
          </a:p>
          <a:p>
            <a:pPr algn="just">
              <a:buFont typeface="Wingdings" charset="0"/>
              <a:buChar char="à"/>
            </a:pP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Le plus grand ODV* en France est le panneau de la porte d’Italie (sur la façade de l’hôtel F1) = 20 à 30 millions.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Forte répétition des images</a:t>
            </a:r>
          </a:p>
          <a:p>
            <a:pPr>
              <a:buFontTx/>
              <a:buChar char="-"/>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Adapté aux messages simples et visuels</a:t>
            </a:r>
          </a:p>
          <a:p>
            <a:pPr>
              <a:buFontTx/>
              <a:buChar char="-"/>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Sélectivité géographique</a:t>
            </a: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Inconvénients du media Affichage</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Coûteux</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Faible attention de la cible</a:t>
            </a:r>
          </a:p>
          <a:p>
            <a:pPr>
              <a:buFontTx/>
              <a:buChar char="-"/>
            </a:pPr>
            <a:endParaRPr lang="fr-FR" sz="5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Ex : </a:t>
            </a: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Le panneau de la porte d’Italie (sur la façade de l’hôtel F1) coûte plus de 100 000 euros la semaine.</a:t>
            </a: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r">
              <a:buFontTx/>
              <a:buNone/>
            </a:pPr>
            <a:r>
              <a:rPr lang="fr-FR" sz="1200" kern="0" dirty="0">
                <a:latin typeface="Arial" panose="020B0604020202020204" pitchFamily="34" charset="0"/>
                <a:cs typeface="Arial" panose="020B0604020202020204" pitchFamily="34" charset="0"/>
              </a:rPr>
              <a:t>* Occasion De Voir</a:t>
            </a:r>
          </a:p>
          <a:p>
            <a:pPr>
              <a:buFontTx/>
              <a:buChar char="-"/>
            </a:pPr>
            <a:endParaRPr lang="fr-FR" kern="0" dirty="0"/>
          </a:p>
          <a:p>
            <a:pPr marL="0" indent="0" algn="just">
              <a:buFontTx/>
              <a:buNone/>
            </a:pPr>
            <a:endParaRPr lang="fr-FR" b="1" kern="0" dirty="0">
              <a:solidFill>
                <a:schemeClr val="accent2">
                  <a:lumMod val="50000"/>
                </a:schemeClr>
              </a:solidFill>
            </a:endParaRPr>
          </a:p>
        </p:txBody>
      </p:sp>
    </p:spTree>
    <p:extLst>
      <p:ext uri="{BB962C8B-B14F-4D97-AF65-F5344CB8AC3E}">
        <p14:creationId xmlns:p14="http://schemas.microsoft.com/office/powerpoint/2010/main" val="3433863406"/>
      </p:ext>
    </p:extLst>
  </p:cSld>
  <p:clrMapOvr>
    <a:masterClrMapping/>
  </p:clrMapOvr>
  <p:transition spd="med">
    <p:randomBar/>
  </p:transition>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531</a:t>
            </a:fld>
            <a:endParaRPr lang="fr-FR" dirty="0"/>
          </a:p>
        </p:txBody>
      </p:sp>
      <p:sp>
        <p:nvSpPr>
          <p:cNvPr id="3" name="Rectangle 6"/>
          <p:cNvSpPr txBox="1">
            <a:spLocks noChangeArrowheads="1"/>
          </p:cNvSpPr>
          <p:nvPr/>
        </p:nvSpPr>
        <p:spPr>
          <a:xfrm>
            <a:off x="2155031" y="404664"/>
            <a:ext cx="479323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79674" y="1117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150439" y="113585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085204"/>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236983" y="1700808"/>
            <a:ext cx="8799513"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media Radio</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C’est le media des actions ponctuelles et locales</a:t>
            </a: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Plus de 1 100 stations de radio.</a:t>
            </a: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83% des Français écoutent la radio dans une journée.</a:t>
            </a: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La durée d’écoute est de 3h par jour.</a:t>
            </a: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Avantages du media Radio</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Ciblage géographique possible sur certaines radios.</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Faible coût.</a:t>
            </a: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vous pouvez consultez vous même les tarifs sur internet :</a:t>
            </a:r>
          </a:p>
          <a:p>
            <a:pPr marL="0" indent="0">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Ex </a:t>
            </a:r>
            <a:r>
              <a:rPr lang="fr-FR" sz="1800" kern="0" dirty="0">
                <a:solidFill>
                  <a:schemeClr val="accent6">
                    <a:lumMod val="75000"/>
                  </a:schemeClr>
                </a:solidFill>
                <a:latin typeface="Arial" panose="020B0604020202020204" pitchFamily="34" charset="0"/>
                <a:cs typeface="Arial" panose="020B0604020202020204" pitchFamily="34" charset="0"/>
              </a:rPr>
              <a:t> : </a:t>
            </a:r>
            <a:r>
              <a:rPr lang="fr-FR" sz="1800" u="sng" kern="0" dirty="0">
                <a:solidFill>
                  <a:schemeClr val="accent6">
                    <a:lumMod val="75000"/>
                  </a:schemeClr>
                </a:solidFill>
                <a:latin typeface="Arial" panose="020B0604020202020204" pitchFamily="34" charset="0"/>
                <a:cs typeface="Arial" panose="020B0604020202020204" pitchFamily="34" charset="0"/>
                <a:hlinkClick r:id="rId2"/>
              </a:rPr>
              <a:t>http://skyrock.fm/resources/skyrockregie/SO2014/2-Skyrock_national_CGV_Radio_01.01.15.pdf</a:t>
            </a:r>
            <a:endParaRPr lang="fr-FR" sz="1800" u="sng"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Inconvénient principal </a:t>
            </a:r>
            <a:r>
              <a:rPr lang="fr-FR" sz="1800" kern="0" dirty="0">
                <a:solidFill>
                  <a:schemeClr val="accent6">
                    <a:lumMod val="75000"/>
                  </a:schemeClr>
                </a:solidFill>
                <a:latin typeface="Arial" panose="020B0604020202020204" pitchFamily="34" charset="0"/>
                <a:cs typeface="Arial" panose="020B0604020202020204" pitchFamily="34" charset="0"/>
              </a:rPr>
              <a:t>: Faible attention des auditeurs (on zappe facilement</a:t>
            </a:r>
            <a:r>
              <a:rPr lang="fr-FR" sz="1800" kern="0" dirty="0">
                <a:solidFill>
                  <a:srgbClr val="3333CC"/>
                </a:solidFill>
                <a:latin typeface="Arial" panose="020B0604020202020204" pitchFamily="34" charset="0"/>
                <a:cs typeface="Arial" panose="020B0604020202020204" pitchFamily="34" charset="0"/>
              </a:rPr>
              <a:t>)</a:t>
            </a:r>
          </a:p>
          <a:p>
            <a:pPr marL="0" indent="0">
              <a:buFontTx/>
              <a:buNone/>
            </a:pPr>
            <a:endParaRPr lang="fr-FR" b="1" kern="0" dirty="0">
              <a:solidFill>
                <a:schemeClr val="accent2">
                  <a:lumMod val="50000"/>
                </a:schemeClr>
              </a:solidFill>
            </a:endParaRPr>
          </a:p>
          <a:p>
            <a:pPr marL="0" indent="0">
              <a:buFontTx/>
              <a:buNone/>
            </a:pPr>
            <a:endParaRPr lang="fr-FR" kern="0" dirty="0"/>
          </a:p>
          <a:p>
            <a:pPr marL="0" indent="0">
              <a:buFontTx/>
              <a:buNone/>
            </a:pPr>
            <a:endParaRPr lang="fr-FR" kern="0" dirty="0"/>
          </a:p>
          <a:p>
            <a:pPr marL="0" indent="0">
              <a:buFontTx/>
              <a:buNone/>
            </a:pPr>
            <a:endParaRPr lang="fr-FR" kern="0" dirty="0"/>
          </a:p>
        </p:txBody>
      </p:sp>
      <p:pic>
        <p:nvPicPr>
          <p:cNvPr id="564226" name="Picture 2" descr="C:\Users\BLUEOFFICE\Desktop\RAD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2473693"/>
            <a:ext cx="1800200" cy="1706683"/>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532</a:t>
            </a:fld>
            <a:endParaRPr lang="fr-FR" dirty="0"/>
          </a:p>
        </p:txBody>
      </p:sp>
      <p:sp>
        <p:nvSpPr>
          <p:cNvPr id="3" name="Rectangle 6"/>
          <p:cNvSpPr txBox="1">
            <a:spLocks noChangeArrowheads="1"/>
          </p:cNvSpPr>
          <p:nvPr/>
        </p:nvSpPr>
        <p:spPr>
          <a:xfrm>
            <a:off x="2155031" y="404664"/>
            <a:ext cx="443319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58394" y="1916832"/>
            <a:ext cx="8799513"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media Cinéma</a:t>
            </a:r>
          </a:p>
          <a:p>
            <a:pPr marL="0" indent="0">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Media marginal (moins de 1% du total grands media).</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En 2013, en moyenne, chaque mois 14 millions de Français sont allés au moins une fois au cinéma.</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Particularité : public jeune et urbain.</a:t>
            </a: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Avantage du media Cinéma</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Attention importante du public (il ne peut « zapper »). Taux de mémorisation de la publicité supérieur à 50% alors que la moyenne n’est que de 15% tous media confondus.</a:t>
            </a:r>
          </a:p>
          <a:p>
            <a:pPr marL="0" indent="0">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Inconvénients</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Coût élevé pour les campagnes nationales mais abordable pour des campagnes locales.</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Délais importants.</a:t>
            </a:r>
          </a:p>
          <a:p>
            <a:pPr marL="0" indent="0">
              <a:buFontTx/>
              <a:buNone/>
            </a:pPr>
            <a:r>
              <a:rPr lang="fr-FR" kern="0" dirty="0"/>
              <a:t> </a:t>
            </a:r>
          </a:p>
          <a:p>
            <a:pPr marL="0" indent="0">
              <a:buFontTx/>
              <a:buNone/>
            </a:pPr>
            <a:endParaRPr lang="fr-FR" kern="0" dirty="0"/>
          </a:p>
        </p:txBody>
      </p:sp>
      <p:pic>
        <p:nvPicPr>
          <p:cNvPr id="565250" name="Picture 2" descr="C:\Users\BLUEOFFICE\Desktop\CINEM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6723" y="228852"/>
            <a:ext cx="792907" cy="88224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533</a:t>
            </a:fld>
            <a:endParaRPr lang="fr-FR" dirty="0"/>
          </a:p>
        </p:txBody>
      </p:sp>
      <p:sp>
        <p:nvSpPr>
          <p:cNvPr id="3" name="Rectangle 6"/>
          <p:cNvSpPr txBox="1">
            <a:spLocks noChangeArrowheads="1"/>
          </p:cNvSpPr>
          <p:nvPr/>
        </p:nvSpPr>
        <p:spPr>
          <a:xfrm>
            <a:off x="2155031" y="404664"/>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8" y="139065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40890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796136" y="1316038"/>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Les supports médias</a:t>
            </a:r>
          </a:p>
        </p:txBody>
      </p:sp>
      <p:sp>
        <p:nvSpPr>
          <p:cNvPr id="7" name="Espace réservé du contenu 2"/>
          <p:cNvSpPr txBox="1">
            <a:spLocks/>
          </p:cNvSpPr>
          <p:nvPr/>
        </p:nvSpPr>
        <p:spPr>
          <a:xfrm>
            <a:off x="182561" y="2060848"/>
            <a:ext cx="8799513"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media Internet</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Media puissant à forte audience (exemple : 1,5 milliards de personnes inscrites sur Facebook)</a:t>
            </a:r>
          </a:p>
          <a:p>
            <a:pPr>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Media interactif</a:t>
            </a:r>
          </a:p>
          <a:p>
            <a:pPr>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Accessible 24h/24</a:t>
            </a:r>
          </a:p>
          <a:p>
            <a:pPr>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Permet un bon ciblage</a:t>
            </a:r>
          </a:p>
          <a:p>
            <a:pPr>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Coût maitrisé donc accessible à des petits annonceurs</a:t>
            </a:r>
          </a:p>
          <a:p>
            <a:pPr>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Efficacité directement mesurable en nombre de vus, de clics ou de leads  </a:t>
            </a:r>
          </a:p>
          <a:p>
            <a:pPr marL="0" indent="0">
              <a:buFontTx/>
              <a:buNone/>
            </a:pPr>
            <a:endParaRPr lang="fr-FR" sz="10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Sous quelle forme ? </a:t>
            </a:r>
            <a:r>
              <a:rPr lang="fr-FR" sz="1800" b="1" kern="0" dirty="0">
                <a:solidFill>
                  <a:schemeClr val="accent6">
                    <a:lumMod val="75000"/>
                  </a:schemeClr>
                </a:solidFill>
                <a:latin typeface="Arial" panose="020B0604020202020204" pitchFamily="34" charset="0"/>
                <a:cs typeface="Arial" panose="020B0604020202020204" pitchFamily="34" charset="0"/>
              </a:rPr>
              <a:t>Display</a:t>
            </a:r>
            <a:r>
              <a:rPr lang="fr-FR" sz="1800" kern="0" dirty="0">
                <a:solidFill>
                  <a:schemeClr val="accent6">
                    <a:lumMod val="75000"/>
                  </a:schemeClr>
                </a:solidFill>
                <a:latin typeface="Arial" panose="020B0604020202020204" pitchFamily="34" charset="0"/>
                <a:cs typeface="Arial" panose="020B0604020202020204" pitchFamily="34" charset="0"/>
              </a:rPr>
              <a:t> : bannières, bandeaux, fenêtres pop-up sur toute sorte de sites (d’information : lemonde.fr, de jeux : jeuxvideo.com…) ; </a:t>
            </a:r>
            <a:r>
              <a:rPr lang="fr-FR" sz="1800" b="1" kern="0" dirty="0" err="1">
                <a:solidFill>
                  <a:schemeClr val="accent6">
                    <a:lumMod val="75000"/>
                  </a:schemeClr>
                </a:solidFill>
                <a:latin typeface="Arial" panose="020B0604020202020204" pitchFamily="34" charset="0"/>
                <a:cs typeface="Arial" panose="020B0604020202020204" pitchFamily="34" charset="0"/>
              </a:rPr>
              <a:t>Search</a:t>
            </a:r>
            <a:r>
              <a:rPr lang="fr-FR" sz="1800" kern="0" dirty="0">
                <a:solidFill>
                  <a:schemeClr val="accent6">
                    <a:lumMod val="75000"/>
                  </a:schemeClr>
                </a:solidFill>
                <a:latin typeface="Arial" panose="020B0604020202020204" pitchFamily="34" charset="0"/>
                <a:cs typeface="Arial" panose="020B0604020202020204" pitchFamily="34" charset="0"/>
              </a:rPr>
              <a:t> : achat de mots-clés (Google </a:t>
            </a:r>
            <a:r>
              <a:rPr lang="fr-FR" sz="1800" kern="0" dirty="0" err="1">
                <a:solidFill>
                  <a:schemeClr val="accent6">
                    <a:lumMod val="75000"/>
                  </a:schemeClr>
                </a:solidFill>
                <a:latin typeface="Arial" panose="020B0604020202020204" pitchFamily="34" charset="0"/>
                <a:cs typeface="Arial" panose="020B0604020202020204" pitchFamily="34" charset="0"/>
              </a:rPr>
              <a:t>AdWords</a:t>
            </a:r>
            <a:r>
              <a:rPr lang="fr-FR" sz="1800" kern="0" dirty="0">
                <a:solidFill>
                  <a:schemeClr val="accent6">
                    <a:lumMod val="75000"/>
                  </a:schemeClr>
                </a:solidFill>
                <a:latin typeface="Arial" panose="020B0604020202020204" pitchFamily="34" charset="0"/>
                <a:cs typeface="Arial" panose="020B0604020202020204" pitchFamily="34" charset="0"/>
              </a:rPr>
              <a:t>, Yahoo, Voilà).</a:t>
            </a:r>
          </a:p>
        </p:txBody>
      </p:sp>
      <p:pic>
        <p:nvPicPr>
          <p:cNvPr id="566274" name="Picture 2" descr="C:\Users\BLUEOFFICE\Desktop\5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3087242"/>
            <a:ext cx="1080120" cy="108012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534</a:t>
            </a:fld>
            <a:endParaRPr lang="fr-FR" dirty="0"/>
          </a:p>
        </p:txBody>
      </p:sp>
      <p:sp>
        <p:nvSpPr>
          <p:cNvPr id="3" name="Rectangle 6"/>
          <p:cNvSpPr txBox="1">
            <a:spLocks noChangeArrowheads="1"/>
          </p:cNvSpPr>
          <p:nvPr/>
        </p:nvSpPr>
        <p:spPr>
          <a:xfrm>
            <a:off x="2155031" y="188640"/>
            <a:ext cx="450520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509274" y="900907"/>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896641" y="91916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465798" y="868435"/>
            <a:ext cx="3240360" cy="461665"/>
          </a:xfrm>
          <a:prstGeom prst="rect">
            <a:avLst/>
          </a:prstGeom>
          <a:noFill/>
          <a:ln w="9525">
            <a:noFill/>
            <a:miter lim="800000"/>
            <a:headEnd/>
            <a:tailEnd/>
          </a:ln>
          <a:effectLst/>
        </p:spPr>
        <p:txBody>
          <a:bodyPr wrap="square">
            <a:spAutoFit/>
          </a:bodyPr>
          <a:lstStyle/>
          <a:p>
            <a:pPr>
              <a:spcBef>
                <a:spcPct val="50000"/>
              </a:spcBef>
            </a:pPr>
            <a:r>
              <a:rPr lang="fr-FR" sz="2400" b="1" i="1" dirty="0">
                <a:solidFill>
                  <a:schemeClr val="accent6">
                    <a:lumMod val="75000"/>
                  </a:schemeClr>
                </a:solidFill>
              </a:rPr>
              <a:t>Publicité</a:t>
            </a:r>
          </a:p>
        </p:txBody>
      </p:sp>
      <p:sp>
        <p:nvSpPr>
          <p:cNvPr id="7" name="Espace réservé du contenu 2"/>
          <p:cNvSpPr txBox="1">
            <a:spLocks/>
          </p:cNvSpPr>
          <p:nvPr/>
        </p:nvSpPr>
        <p:spPr>
          <a:xfrm>
            <a:off x="59146" y="1348540"/>
            <a:ext cx="8922929" cy="3016564"/>
          </a:xfrm>
          <a:prstGeom prst="rect">
            <a:avLst/>
          </a:prstGeom>
          <a:ln>
            <a:noFill/>
          </a:ln>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caractéristiques de la publicité</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publicité est un </a:t>
            </a:r>
            <a:r>
              <a:rPr lang="fr-FR" sz="1800" b="1" kern="0" dirty="0">
                <a:solidFill>
                  <a:schemeClr val="accent6">
                    <a:lumMod val="75000"/>
                  </a:schemeClr>
                </a:solidFill>
                <a:latin typeface="Arial" panose="020B0604020202020204" pitchFamily="34" charset="0"/>
                <a:cs typeface="Arial" panose="020B0604020202020204" pitchFamily="34" charset="0"/>
              </a:rPr>
              <a:t>message non personnalisé à caractère promotionnel véhiculé sur un support à travers un média et destiné à une cible.</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contenu du message publicitaire</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a:t>
            </a:r>
            <a:r>
              <a:rPr lang="fr-FR" sz="1800" b="1" i="1" kern="0" dirty="0">
                <a:solidFill>
                  <a:schemeClr val="accent6">
                    <a:lumMod val="75000"/>
                  </a:schemeClr>
                </a:solidFill>
                <a:latin typeface="Arial" panose="020B0604020202020204" pitchFamily="34" charset="0"/>
                <a:cs typeface="Arial" panose="020B0604020202020204" pitchFamily="34" charset="0"/>
              </a:rPr>
              <a:t>copy </a:t>
            </a:r>
            <a:r>
              <a:rPr lang="fr-FR" sz="1800" b="1" i="1" kern="0" dirty="0" err="1">
                <a:solidFill>
                  <a:schemeClr val="accent6">
                    <a:lumMod val="75000"/>
                  </a:schemeClr>
                </a:solidFill>
                <a:latin typeface="Arial" panose="020B0604020202020204" pitchFamily="34" charset="0"/>
                <a:cs typeface="Arial" panose="020B0604020202020204" pitchFamily="34" charset="0"/>
              </a:rPr>
              <a:t>strategy</a:t>
            </a:r>
            <a:r>
              <a:rPr lang="fr-FR" sz="1800" b="1" i="1" kern="0" dirty="0">
                <a:solidFill>
                  <a:schemeClr val="accent6">
                    <a:lumMod val="75000"/>
                  </a:schemeClr>
                </a:solidFill>
                <a:latin typeface="Arial" panose="020B0604020202020204" pitchFamily="34" charset="0"/>
                <a:cs typeface="Arial" panose="020B0604020202020204" pitchFamily="34" charset="0"/>
              </a:rPr>
              <a:t> est une méthode de création publicitaire</a:t>
            </a:r>
            <a:r>
              <a:rPr lang="fr-FR" sz="1800" i="1" kern="0" dirty="0">
                <a:solidFill>
                  <a:schemeClr val="accent6">
                    <a:lumMod val="75000"/>
                  </a:schemeClr>
                </a:solidFill>
                <a:latin typeface="Arial" panose="020B0604020202020204" pitchFamily="34" charset="0"/>
                <a:cs typeface="Arial" panose="020B0604020202020204" pitchFamily="34" charset="0"/>
              </a:rPr>
              <a:t> </a:t>
            </a:r>
            <a:r>
              <a:rPr lang="fr-FR" sz="1800" kern="0" dirty="0">
                <a:solidFill>
                  <a:schemeClr val="accent6">
                    <a:lumMod val="75000"/>
                  </a:schemeClr>
                </a:solidFill>
                <a:latin typeface="Arial" panose="020B0604020202020204" pitchFamily="34" charset="0"/>
                <a:cs typeface="Arial" panose="020B0604020202020204" pitchFamily="34" charset="0"/>
              </a:rPr>
              <a:t>(créée par les grands lessiviers Procter &amp; </a:t>
            </a:r>
            <a:r>
              <a:rPr lang="fr-FR" sz="1800" kern="0" dirty="0" err="1">
                <a:solidFill>
                  <a:schemeClr val="accent6">
                    <a:lumMod val="75000"/>
                  </a:schemeClr>
                </a:solidFill>
                <a:latin typeface="Arial" panose="020B0604020202020204" pitchFamily="34" charset="0"/>
                <a:cs typeface="Arial" panose="020B0604020202020204" pitchFamily="34" charset="0"/>
              </a:rPr>
              <a:t>Gamble</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700" kern="0" dirty="0">
                <a:solidFill>
                  <a:schemeClr val="accent6">
                    <a:lumMod val="75000"/>
                  </a:schemeClr>
                </a:solidFill>
                <a:latin typeface="Arial" panose="020B0604020202020204" pitchFamily="34" charset="0"/>
                <a:cs typeface="Arial" panose="020B0604020202020204" pitchFamily="34" charset="0"/>
              </a:rPr>
              <a:t>La copy stratégie est un document de travail de référence de l’annonceur et de l’agence prenant la forme d’un cahier des charges. Ce cahier des charges d’une campagne publicitaire reprend la promesse, les arguments, les preuves, le ton et d’autres éléments caractéristiques d’une campagne</a:t>
            </a:r>
          </a:p>
          <a:p>
            <a:pPr marL="0" indent="0">
              <a:buFontTx/>
              <a:buNone/>
            </a:pPr>
            <a:endParaRPr lang="fr-FR" sz="700" kern="0" dirty="0"/>
          </a:p>
          <a:p>
            <a:pPr marL="0" indent="0">
              <a:buFontTx/>
              <a:buNone/>
            </a:pPr>
            <a:endParaRPr lang="fr-FR" sz="2000" kern="0" dirty="0"/>
          </a:p>
        </p:txBody>
      </p:sp>
      <p:graphicFrame>
        <p:nvGraphicFramePr>
          <p:cNvPr id="8" name="Tableau 7"/>
          <p:cNvGraphicFramePr>
            <a:graphicFrameLocks noGrp="1"/>
          </p:cNvGraphicFramePr>
          <p:nvPr>
            <p:extLst>
              <p:ext uri="{D42A27DB-BD31-4B8C-83A1-F6EECF244321}">
                <p14:modId xmlns:p14="http://schemas.microsoft.com/office/powerpoint/2010/main" val="3916285596"/>
              </p:ext>
            </p:extLst>
          </p:nvPr>
        </p:nvGraphicFramePr>
        <p:xfrm>
          <a:off x="88232" y="3501008"/>
          <a:ext cx="8925943" cy="2913905"/>
        </p:xfrm>
        <a:graphic>
          <a:graphicData uri="http://schemas.openxmlformats.org/drawingml/2006/table">
            <a:tbl>
              <a:tblPr firstRow="1" bandRow="1">
                <a:tableStyleId>{93296810-A885-4BE3-A3E7-6D5BEEA58F35}</a:tableStyleId>
              </a:tblPr>
              <a:tblGrid>
                <a:gridCol w="1319775">
                  <a:extLst>
                    <a:ext uri="{9D8B030D-6E8A-4147-A177-3AD203B41FA5}">
                      <a16:colId xmlns:a16="http://schemas.microsoft.com/office/drawing/2014/main" val="20000"/>
                    </a:ext>
                  </a:extLst>
                </a:gridCol>
                <a:gridCol w="4181321">
                  <a:extLst>
                    <a:ext uri="{9D8B030D-6E8A-4147-A177-3AD203B41FA5}">
                      <a16:colId xmlns:a16="http://schemas.microsoft.com/office/drawing/2014/main" val="20001"/>
                    </a:ext>
                  </a:extLst>
                </a:gridCol>
                <a:gridCol w="3424847">
                  <a:extLst>
                    <a:ext uri="{9D8B030D-6E8A-4147-A177-3AD203B41FA5}">
                      <a16:colId xmlns:a16="http://schemas.microsoft.com/office/drawing/2014/main" val="20002"/>
                    </a:ext>
                  </a:extLst>
                </a:gridCol>
              </a:tblGrid>
              <a:tr h="599648">
                <a:tc>
                  <a:txBody>
                    <a:bodyPr/>
                    <a:lstStyle/>
                    <a:p>
                      <a:pPr algn="ctr"/>
                      <a:r>
                        <a:rPr lang="fr-FR" sz="1600" dirty="0"/>
                        <a:t>Eléments message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r>
                        <a:rPr lang="fr-FR" sz="1600" dirty="0"/>
                        <a:t>Contenu</a:t>
                      </a:r>
                    </a:p>
                  </a:txBody>
                  <a:tcPr anchor="ctr">
                    <a:lnT w="12700" cap="flat" cmpd="sng" algn="ctr">
                      <a:solidFill>
                        <a:schemeClr val="tx1"/>
                      </a:solidFill>
                      <a:prstDash val="solid"/>
                      <a:round/>
                      <a:headEnd type="none" w="med" len="med"/>
                      <a:tailEnd type="none" w="med" len="med"/>
                    </a:lnT>
                  </a:tcPr>
                </a:tc>
                <a:tc>
                  <a:txBody>
                    <a:bodyPr/>
                    <a:lstStyle/>
                    <a:p>
                      <a:pPr algn="ctr"/>
                      <a:r>
                        <a:rPr lang="fr-FR" sz="1600" dirty="0"/>
                        <a:t>Exemple</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840512">
                <a:tc>
                  <a:txBody>
                    <a:bodyPr/>
                    <a:lstStyle/>
                    <a:p>
                      <a:r>
                        <a:rPr lang="fr-FR" sz="1400" dirty="0">
                          <a:solidFill>
                            <a:schemeClr val="accent6">
                              <a:lumMod val="75000"/>
                            </a:schemeClr>
                          </a:solidFill>
                        </a:rPr>
                        <a:t>Promesse</a:t>
                      </a:r>
                    </a:p>
                  </a:txBody>
                  <a:tcPr anchor="ctr">
                    <a:lnL w="12700" cap="flat" cmpd="sng" algn="ctr">
                      <a:solidFill>
                        <a:schemeClr val="tx1"/>
                      </a:solidFill>
                      <a:prstDash val="solid"/>
                      <a:round/>
                      <a:headEnd type="none" w="med" len="med"/>
                      <a:tailEnd type="none" w="med" len="med"/>
                    </a:lnL>
                  </a:tcPr>
                </a:tc>
                <a:tc>
                  <a:txBody>
                    <a:bodyPr/>
                    <a:lstStyle/>
                    <a:p>
                      <a:pPr algn="just"/>
                      <a:r>
                        <a:rPr lang="fr-FR" sz="1400" kern="1200" dirty="0">
                          <a:solidFill>
                            <a:schemeClr val="accent6">
                              <a:lumMod val="75000"/>
                            </a:schemeClr>
                          </a:solidFill>
                          <a:effectLst/>
                        </a:rPr>
                        <a:t>Avantage ou bénéfice procuré au consommateur. Elle s’appuie sur une motivation forte ou doit permettre de lever un frein </a:t>
                      </a:r>
                      <a:endParaRPr lang="fr-FR" sz="1400" dirty="0">
                        <a:solidFill>
                          <a:schemeClr val="accent6">
                            <a:lumMod val="75000"/>
                          </a:schemeClr>
                        </a:solidFill>
                      </a:endParaRPr>
                    </a:p>
                  </a:txBody>
                  <a:tcPr/>
                </a:tc>
                <a:tc>
                  <a:txBody>
                    <a:bodyPr/>
                    <a:lstStyle/>
                    <a:p>
                      <a:pPr algn="just"/>
                      <a:r>
                        <a:rPr lang="fr-FR" sz="1400" kern="1200" dirty="0">
                          <a:solidFill>
                            <a:schemeClr val="accent6">
                              <a:lumMod val="75000"/>
                            </a:schemeClr>
                          </a:solidFill>
                          <a:effectLst/>
                        </a:rPr>
                        <a:t>La MAAF</a:t>
                      </a:r>
                      <a:r>
                        <a:rPr lang="fr-FR" sz="1400" kern="1200" baseline="0" dirty="0">
                          <a:solidFill>
                            <a:schemeClr val="accent6">
                              <a:lumMod val="75000"/>
                            </a:schemeClr>
                          </a:solidFill>
                          <a:effectLst/>
                        </a:rPr>
                        <a:t> :</a:t>
                      </a:r>
                      <a:r>
                        <a:rPr lang="fr-FR" sz="1400" kern="1200" dirty="0">
                          <a:solidFill>
                            <a:schemeClr val="accent6">
                              <a:lumMod val="75000"/>
                            </a:schemeClr>
                          </a:solidFill>
                          <a:effectLst/>
                        </a:rPr>
                        <a:t> « Efficace et pas cher… »</a:t>
                      </a:r>
                      <a:r>
                        <a:rPr lang="fr-FR" sz="1400" dirty="0">
                          <a:solidFill>
                            <a:schemeClr val="accent6">
                              <a:lumMod val="75000"/>
                            </a:schemeClr>
                          </a:solidFill>
                          <a:effectLst/>
                        </a:rPr>
                        <a:t> </a:t>
                      </a:r>
                      <a:endParaRPr lang="fr-FR" sz="1400" dirty="0">
                        <a:solidFill>
                          <a:schemeClr val="accent6">
                            <a:lumMod val="75000"/>
                          </a:schemeClr>
                        </a:solidFill>
                      </a:endParaRPr>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528865">
                <a:tc>
                  <a:txBody>
                    <a:bodyPr/>
                    <a:lstStyle/>
                    <a:p>
                      <a:r>
                        <a:rPr lang="fr-FR" sz="1400" dirty="0">
                          <a:solidFill>
                            <a:schemeClr val="accent6">
                              <a:lumMod val="75000"/>
                            </a:schemeClr>
                          </a:solidFill>
                        </a:rPr>
                        <a:t>Preuve</a:t>
                      </a:r>
                    </a:p>
                  </a:txBody>
                  <a:tcPr anchor="ctr">
                    <a:lnL w="12700" cap="flat" cmpd="sng" algn="ctr">
                      <a:solidFill>
                        <a:schemeClr val="tx1"/>
                      </a:solidFill>
                      <a:prstDash val="solid"/>
                      <a:round/>
                      <a:headEnd type="none" w="med" len="med"/>
                      <a:tailEnd type="none" w="med" len="med"/>
                    </a:lnL>
                  </a:tcPr>
                </a:tc>
                <a:tc>
                  <a:txBody>
                    <a:bodyPr/>
                    <a:lstStyle/>
                    <a:p>
                      <a:pPr algn="just"/>
                      <a:r>
                        <a:rPr lang="fr-FR" sz="1400" kern="1200" dirty="0">
                          <a:solidFill>
                            <a:schemeClr val="accent6">
                              <a:lumMod val="75000"/>
                            </a:schemeClr>
                          </a:solidFill>
                          <a:effectLst/>
                        </a:rPr>
                        <a:t>Élément objectif qui prouve l’avantage procuré au consommateur</a:t>
                      </a:r>
                      <a:r>
                        <a:rPr lang="fr-FR" sz="1400" dirty="0">
                          <a:solidFill>
                            <a:schemeClr val="accent6">
                              <a:lumMod val="75000"/>
                            </a:schemeClr>
                          </a:solidFill>
                          <a:effectLst/>
                        </a:rPr>
                        <a:t> </a:t>
                      </a:r>
                      <a:endParaRPr lang="fr-FR" sz="1400" b="0" dirty="0">
                        <a:solidFill>
                          <a:schemeClr val="accent6">
                            <a:lumMod val="75000"/>
                          </a:schemeClr>
                        </a:solidFill>
                      </a:endParaRPr>
                    </a:p>
                  </a:txBody>
                  <a:tcPr/>
                </a:tc>
                <a:tc>
                  <a:txBody>
                    <a:bodyPr/>
                    <a:lstStyle/>
                    <a:p>
                      <a:pPr algn="just"/>
                      <a:r>
                        <a:rPr lang="fr-FR" sz="1400" kern="1200" dirty="0">
                          <a:solidFill>
                            <a:schemeClr val="accent6">
                              <a:lumMod val="75000"/>
                            </a:schemeClr>
                          </a:solidFill>
                          <a:effectLst/>
                        </a:rPr>
                        <a:t>Après de nombreux lavages, les couleurs sont intactes. </a:t>
                      </a:r>
                      <a:endParaRPr lang="fr-FR" sz="1400" dirty="0">
                        <a:solidFill>
                          <a:schemeClr val="accent6">
                            <a:lumMod val="75000"/>
                          </a:schemeClr>
                        </a:solidFill>
                      </a:endParaRPr>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944880">
                <a:tc>
                  <a:txBody>
                    <a:bodyPr/>
                    <a:lstStyle/>
                    <a:p>
                      <a:r>
                        <a:rPr lang="fr-FR" sz="1400" dirty="0">
                          <a:solidFill>
                            <a:schemeClr val="accent6">
                              <a:lumMod val="75000"/>
                            </a:schemeClr>
                          </a:solidFill>
                        </a:rPr>
                        <a:t>Ton</a:t>
                      </a:r>
                    </a:p>
                  </a:txBody>
                  <a:tcPr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gn="just"/>
                      <a:r>
                        <a:rPr lang="fr-FR" sz="1400" kern="1200" dirty="0">
                          <a:solidFill>
                            <a:schemeClr val="accent6">
                              <a:lumMod val="75000"/>
                            </a:schemeClr>
                          </a:solidFill>
                          <a:effectLst/>
                        </a:rPr>
                        <a:t>Le ton est la forme sous laquelle est délivré le message. Il contribue à la force de conviction du message et à donner une personnalité à la marque. </a:t>
                      </a:r>
                      <a:endParaRPr lang="fr-FR" sz="1400" dirty="0">
                        <a:solidFill>
                          <a:schemeClr val="accent6">
                            <a:lumMod val="75000"/>
                          </a:schemeClr>
                        </a:solidFill>
                      </a:endParaRPr>
                    </a:p>
                  </a:txBody>
                  <a:tcPr>
                    <a:lnB w="12700" cap="flat" cmpd="sng" algn="ctr">
                      <a:solidFill>
                        <a:schemeClr val="tx1"/>
                      </a:solidFill>
                      <a:prstDash val="solid"/>
                      <a:round/>
                      <a:headEnd type="none" w="med" len="med"/>
                      <a:tailEnd type="none" w="med" len="med"/>
                    </a:lnB>
                  </a:tcPr>
                </a:tc>
                <a:tc>
                  <a:txBody>
                    <a:bodyPr/>
                    <a:lstStyle/>
                    <a:p>
                      <a:pPr algn="just"/>
                      <a:r>
                        <a:rPr lang="fr-FR" sz="1400" kern="1200" dirty="0">
                          <a:solidFill>
                            <a:schemeClr val="accent6">
                              <a:lumMod val="75000"/>
                            </a:schemeClr>
                          </a:solidFill>
                          <a:effectLst/>
                        </a:rPr>
                        <a:t>Style humoristique et poétique : Le buveur d’Évian se voit en bébé quand il se regarde dans un miroir.</a:t>
                      </a:r>
                      <a:r>
                        <a:rPr lang="fr-FR" sz="1400" dirty="0">
                          <a:solidFill>
                            <a:schemeClr val="accent6">
                              <a:lumMod val="75000"/>
                            </a:schemeClr>
                          </a:solidFill>
                          <a:effectLst/>
                        </a:rPr>
                        <a:t> </a:t>
                      </a:r>
                      <a:endParaRPr lang="fr-FR" sz="1400" dirty="0">
                        <a:solidFill>
                          <a:schemeClr val="accent6">
                            <a:lumMod val="75000"/>
                          </a:schemeClr>
                        </a:solidFill>
                      </a:endParaRP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pic>
        <p:nvPicPr>
          <p:cNvPr id="567298" name="Picture 2" descr="C:\Users\BLUEOFFICE\Desktop\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5202" y="2207483"/>
            <a:ext cx="421552" cy="42155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863406"/>
      </p:ext>
    </p:extLst>
  </p:cSld>
  <p:clrMapOvr>
    <a:masterClrMapping/>
  </p:clrMapOvr>
  <p:transition spd="med">
    <p:randomBar/>
  </p:transition>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535</a:t>
            </a:fld>
            <a:endParaRPr lang="fr-FR" dirty="0"/>
          </a:p>
        </p:txBody>
      </p:sp>
      <p:sp>
        <p:nvSpPr>
          <p:cNvPr id="3" name="Rectangle 6"/>
          <p:cNvSpPr txBox="1">
            <a:spLocks noChangeArrowheads="1"/>
          </p:cNvSpPr>
          <p:nvPr/>
        </p:nvSpPr>
        <p:spPr>
          <a:xfrm>
            <a:off x="2082179" y="188640"/>
            <a:ext cx="429002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185444" y="96640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623543" y="98466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4983906" y="818569"/>
            <a:ext cx="3995936" cy="830997"/>
          </a:xfrm>
          <a:prstGeom prst="rect">
            <a:avLst/>
          </a:prstGeom>
          <a:noFill/>
          <a:ln w="9525">
            <a:noFill/>
            <a:miter lim="800000"/>
            <a:headEnd/>
            <a:tailEnd/>
          </a:ln>
          <a:effectLst/>
        </p:spPr>
        <p:txBody>
          <a:bodyPr wrap="square">
            <a:spAutoFit/>
          </a:bodyPr>
          <a:lstStyle/>
          <a:p>
            <a:pPr marL="0" lvl="1">
              <a:spcBef>
                <a:spcPct val="50000"/>
              </a:spcBef>
            </a:pPr>
            <a:r>
              <a:rPr lang="fr-FR" sz="2400" b="1" i="1" dirty="0">
                <a:solidFill>
                  <a:srgbClr val="3333CC"/>
                </a:solidFill>
              </a:rPr>
              <a:t> </a:t>
            </a:r>
            <a:r>
              <a:rPr lang="fr-FR" sz="2400" b="1" i="1" dirty="0">
                <a:solidFill>
                  <a:schemeClr val="accent6">
                    <a:lumMod val="75000"/>
                  </a:schemeClr>
                </a:solidFill>
              </a:rPr>
              <a:t>A</a:t>
            </a:r>
            <a:r>
              <a:rPr lang="fr-FR" sz="2400" b="1" i="1" kern="0" dirty="0">
                <a:solidFill>
                  <a:schemeClr val="accent6">
                    <a:lumMod val="75000"/>
                  </a:schemeClr>
                </a:solidFill>
                <a:latin typeface="Arial" panose="020B0604020202020204" pitchFamily="34" charset="0"/>
                <a:cs typeface="Arial" panose="020B0604020202020204" pitchFamily="34" charset="0"/>
              </a:rPr>
              <a:t>utres moyens de communication de masse </a:t>
            </a:r>
            <a:endParaRPr lang="fr-FR" sz="2400" b="1" i="1" dirty="0">
              <a:solidFill>
                <a:schemeClr val="accent6">
                  <a:lumMod val="75000"/>
                </a:schemeClr>
              </a:solidFill>
            </a:endParaRPr>
          </a:p>
        </p:txBody>
      </p:sp>
      <p:sp>
        <p:nvSpPr>
          <p:cNvPr id="7" name="Espace réservé du contenu 2"/>
          <p:cNvSpPr txBox="1">
            <a:spLocks/>
          </p:cNvSpPr>
          <p:nvPr/>
        </p:nvSpPr>
        <p:spPr>
          <a:xfrm>
            <a:off x="151642" y="1576932"/>
            <a:ext cx="8799513" cy="494841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placement de produit</a:t>
            </a:r>
          </a:p>
          <a:p>
            <a:pPr marL="0" lvl="1" indent="0" algn="just">
              <a:spcBef>
                <a:spcPts val="1168"/>
              </a:spcBef>
              <a:buFontTx/>
              <a:buNone/>
            </a:pPr>
            <a:endParaRPr lang="fr-FR" sz="300" b="1"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Dans des films</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i="1" kern="0" dirty="0">
                <a:solidFill>
                  <a:schemeClr val="accent6">
                    <a:lumMod val="75000"/>
                  </a:schemeClr>
                </a:solidFill>
                <a:latin typeface="Arial" panose="020B0604020202020204" pitchFamily="34" charset="0"/>
                <a:cs typeface="Arial" panose="020B0604020202020204" pitchFamily="34" charset="0"/>
              </a:rPr>
              <a:t>Les téléphones Samsung dans la série Vampire </a:t>
            </a:r>
            <a:r>
              <a:rPr lang="fr-FR" sz="1800" i="1" kern="0" dirty="0" err="1">
                <a:solidFill>
                  <a:schemeClr val="accent6">
                    <a:lumMod val="75000"/>
                  </a:schemeClr>
                </a:solidFill>
                <a:latin typeface="Arial" panose="020B0604020202020204" pitchFamily="34" charset="0"/>
                <a:cs typeface="Arial" panose="020B0604020202020204" pitchFamily="34" charset="0"/>
              </a:rPr>
              <a:t>Diaries</a:t>
            </a:r>
            <a:r>
              <a:rPr lang="fr-FR" sz="1800" i="1" kern="0" dirty="0">
                <a:solidFill>
                  <a:schemeClr val="accent6">
                    <a:lumMod val="75000"/>
                  </a:schemeClr>
                </a:solidFill>
                <a:latin typeface="Arial" panose="020B0604020202020204" pitchFamily="34" charset="0"/>
                <a:cs typeface="Arial" panose="020B0604020202020204" pitchFamily="34" charset="0"/>
              </a:rPr>
              <a:t>, L’Aston Martin de James Bond, l’Audi du film Le Transporteur, La Peugeot de la sage Taxi) </a:t>
            </a:r>
            <a:r>
              <a:rPr lang="fr-FR" sz="1800" b="1" kern="0" dirty="0">
                <a:solidFill>
                  <a:schemeClr val="accent6">
                    <a:lumMod val="75000"/>
                  </a:schemeClr>
                </a:solidFill>
                <a:latin typeface="Arial" panose="020B0604020202020204" pitchFamily="34" charset="0"/>
                <a:cs typeface="Arial" panose="020B0604020202020204" pitchFamily="34" charset="0"/>
                <a:hlinkClick r:id="rId2"/>
              </a:rPr>
              <a:t>http://www.allocine.fr/video/video-19456762/</a:t>
            </a: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algn="just"/>
            <a:endParaRPr lang="fr-FR" sz="3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Dans les séries télévisées </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i="1" kern="0" dirty="0">
                <a:solidFill>
                  <a:schemeClr val="accent6">
                    <a:lumMod val="75000"/>
                  </a:schemeClr>
                </a:solidFill>
                <a:latin typeface="Arial" panose="020B0604020202020204" pitchFamily="34" charset="0"/>
                <a:cs typeface="Arial" panose="020B0604020202020204" pitchFamily="34" charset="0"/>
              </a:rPr>
              <a:t>Ex : Plus belle la vie</a:t>
            </a:r>
            <a:r>
              <a:rPr lang="fr-FR" sz="1800" kern="0" dirty="0">
                <a:solidFill>
                  <a:schemeClr val="accent6">
                    <a:lumMod val="75000"/>
                  </a:schemeClr>
                </a:solidFill>
                <a:latin typeface="Arial" panose="020B0604020202020204" pitchFamily="34" charset="0"/>
                <a:cs typeface="Arial" panose="020B0604020202020204" pitchFamily="34" charset="0"/>
              </a:rPr>
              <a:t>). Il est autorisé depuis la loi du 5 mars 2009 dans certains programmes.</a:t>
            </a:r>
          </a:p>
          <a:p>
            <a:pPr algn="just"/>
            <a:endParaRPr lang="fr-FR" sz="3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A travers </a:t>
            </a:r>
            <a:r>
              <a:rPr lang="fr-FR" sz="1800" b="1" kern="0" dirty="0">
                <a:solidFill>
                  <a:schemeClr val="accent6">
                    <a:lumMod val="75000"/>
                  </a:schemeClr>
                </a:solidFill>
                <a:latin typeface="Arial" panose="020B0604020202020204" pitchFamily="34" charset="0"/>
                <a:cs typeface="Arial" panose="020B0604020202020204" pitchFamily="34" charset="0"/>
              </a:rPr>
              <a:t>les clips vidéo</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i="1" kern="0" dirty="0">
                <a:solidFill>
                  <a:schemeClr val="accent6">
                    <a:lumMod val="75000"/>
                  </a:schemeClr>
                </a:solidFill>
                <a:latin typeface="Arial" panose="020B0604020202020204" pitchFamily="34" charset="0"/>
                <a:cs typeface="Arial" panose="020B0604020202020204" pitchFamily="34" charset="0"/>
              </a:rPr>
              <a:t>Ex : le clip de Lady Gaga, Bad Romance fait apparaître 10 marques) </a:t>
            </a:r>
            <a:r>
              <a:rPr lang="fr-FR" sz="1800" kern="0" dirty="0">
                <a:solidFill>
                  <a:schemeClr val="accent6">
                    <a:lumMod val="75000"/>
                  </a:schemeClr>
                </a:solidFill>
                <a:latin typeface="Arial" panose="020B0604020202020204" pitchFamily="34" charset="0"/>
                <a:cs typeface="Arial" panose="020B0604020202020204" pitchFamily="34" charset="0"/>
              </a:rPr>
              <a:t>et </a:t>
            </a:r>
            <a:r>
              <a:rPr lang="fr-FR" sz="1800" b="1" kern="0" dirty="0">
                <a:solidFill>
                  <a:schemeClr val="accent6">
                    <a:lumMod val="75000"/>
                  </a:schemeClr>
                </a:solidFill>
                <a:latin typeface="Arial" panose="020B0604020202020204" pitchFamily="34" charset="0"/>
                <a:cs typeface="Arial" panose="020B0604020202020204" pitchFamily="34" charset="0"/>
              </a:rPr>
              <a:t>les jeux vidéo</a:t>
            </a:r>
            <a:r>
              <a:rPr lang="fr-FR" sz="1800" kern="0" dirty="0">
                <a:solidFill>
                  <a:schemeClr val="accent6">
                    <a:lumMod val="75000"/>
                  </a:schemeClr>
                </a:solidFill>
                <a:latin typeface="Arial" panose="020B0604020202020204" pitchFamily="34" charset="0"/>
                <a:cs typeface="Arial" panose="020B0604020202020204" pitchFamily="34" charset="0"/>
              </a:rPr>
              <a:t> ; ces derniers placements ont évolué passant d’un objet fixe, (</a:t>
            </a:r>
            <a:r>
              <a:rPr lang="fr-FR" sz="1800" i="1" kern="0" dirty="0">
                <a:solidFill>
                  <a:schemeClr val="accent6">
                    <a:lumMod val="75000"/>
                  </a:schemeClr>
                </a:solidFill>
                <a:latin typeface="Arial" panose="020B0604020202020204" pitchFamily="34" charset="0"/>
                <a:cs typeface="Arial" panose="020B0604020202020204" pitchFamily="34" charset="0"/>
              </a:rPr>
              <a:t>ex </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i="1" kern="0" dirty="0">
                <a:solidFill>
                  <a:schemeClr val="accent6">
                    <a:lumMod val="75000"/>
                  </a:schemeClr>
                </a:solidFill>
                <a:latin typeface="Arial" panose="020B0604020202020204" pitchFamily="34" charset="0"/>
                <a:cs typeface="Arial" panose="020B0604020202020204" pitchFamily="34" charset="0"/>
              </a:rPr>
              <a:t>un camion marqué Gillette dans Burnout </a:t>
            </a:r>
            <a:r>
              <a:rPr lang="fr-FR" sz="1800" i="1" kern="0" dirty="0" err="1">
                <a:solidFill>
                  <a:schemeClr val="accent6">
                    <a:lumMod val="75000"/>
                  </a:schemeClr>
                </a:solidFill>
                <a:latin typeface="Arial" panose="020B0604020202020204" pitchFamily="34" charset="0"/>
                <a:cs typeface="Arial" panose="020B0604020202020204" pitchFamily="34" charset="0"/>
              </a:rPr>
              <a:t>Paradise</a:t>
            </a:r>
            <a:r>
              <a:rPr lang="fr-FR" sz="1800" i="1" kern="0" dirty="0">
                <a:solidFill>
                  <a:schemeClr val="accent6">
                    <a:lumMod val="75000"/>
                  </a:schemeClr>
                </a:solidFill>
                <a:latin typeface="Arial" panose="020B0604020202020204" pitchFamily="34" charset="0"/>
                <a:cs typeface="Arial" panose="020B0604020202020204" pitchFamily="34" charset="0"/>
              </a:rPr>
              <a:t>)</a:t>
            </a:r>
            <a:r>
              <a:rPr lang="fr-FR" sz="1800" kern="0" dirty="0">
                <a:solidFill>
                  <a:schemeClr val="accent6">
                    <a:lumMod val="75000"/>
                  </a:schemeClr>
                </a:solidFill>
                <a:latin typeface="Arial" panose="020B0604020202020204" pitchFamily="34" charset="0"/>
                <a:cs typeface="Arial" panose="020B0604020202020204" pitchFamily="34" charset="0"/>
              </a:rPr>
              <a:t> à de la publicité dynamique </a:t>
            </a:r>
            <a:r>
              <a:rPr lang="fr-FR" sz="1800" i="1" kern="0" dirty="0">
                <a:solidFill>
                  <a:schemeClr val="accent6">
                    <a:lumMod val="75000"/>
                  </a:schemeClr>
                </a:solidFill>
                <a:latin typeface="Arial" panose="020B0604020202020204" pitchFamily="34" charset="0"/>
                <a:cs typeface="Arial" panose="020B0604020202020204" pitchFamily="34" charset="0"/>
              </a:rPr>
              <a:t>(ex : les voitures électriques de Renault dans le jeu </a:t>
            </a:r>
            <a:r>
              <a:rPr lang="fr-FR" sz="1800" i="1" kern="0" dirty="0" err="1">
                <a:solidFill>
                  <a:schemeClr val="accent6">
                    <a:lumMod val="75000"/>
                  </a:schemeClr>
                </a:solidFill>
                <a:latin typeface="Arial" panose="020B0604020202020204" pitchFamily="34" charset="0"/>
                <a:cs typeface="Arial" panose="020B0604020202020204" pitchFamily="34" charset="0"/>
              </a:rPr>
              <a:t>Sims</a:t>
            </a:r>
            <a:r>
              <a:rPr lang="fr-FR" sz="1800" i="1" kern="0" dirty="0">
                <a:solidFill>
                  <a:schemeClr val="accent6">
                    <a:lumMod val="75000"/>
                  </a:schemeClr>
                </a:solidFill>
                <a:latin typeface="Arial" panose="020B0604020202020204" pitchFamily="34" charset="0"/>
                <a:cs typeface="Arial" panose="020B0604020202020204" pitchFamily="34" charset="0"/>
              </a:rPr>
              <a:t>). </a:t>
            </a:r>
          </a:p>
          <a:p>
            <a:pPr algn="just"/>
            <a:endParaRPr lang="fr-FR" sz="300" i="1"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Le dernier domaine où le placement est apparu est la </a:t>
            </a:r>
            <a:r>
              <a:rPr lang="fr-FR" sz="1800" b="1" kern="0" dirty="0">
                <a:solidFill>
                  <a:schemeClr val="accent6">
                    <a:lumMod val="75000"/>
                  </a:schemeClr>
                </a:solidFill>
                <a:latin typeface="Arial" panose="020B0604020202020204" pitchFamily="34" charset="0"/>
                <a:cs typeface="Arial" panose="020B0604020202020204" pitchFamily="34" charset="0"/>
              </a:rPr>
              <a:t>littérature</a:t>
            </a:r>
            <a:r>
              <a:rPr lang="fr-FR" sz="1800" kern="0" dirty="0">
                <a:solidFill>
                  <a:schemeClr val="accent6">
                    <a:lumMod val="75000"/>
                  </a:schemeClr>
                </a:solidFill>
                <a:latin typeface="Arial" panose="020B0604020202020204" pitchFamily="34" charset="0"/>
                <a:cs typeface="Arial" panose="020B0604020202020204" pitchFamily="34" charset="0"/>
              </a:rPr>
              <a:t> avec des histoires intégrant des noms de marque plutôt que le nom générique du produit, </a:t>
            </a:r>
            <a:r>
              <a:rPr lang="fr-FR" sz="1800" i="1" kern="0" dirty="0">
                <a:solidFill>
                  <a:schemeClr val="accent6">
                    <a:lumMod val="75000"/>
                  </a:schemeClr>
                </a:solidFill>
                <a:latin typeface="Arial" panose="020B0604020202020204" pitchFamily="34" charset="0"/>
                <a:cs typeface="Arial" panose="020B0604020202020204" pitchFamily="34" charset="0"/>
              </a:rPr>
              <a:t>(ex : une Twingo plutôt qu’une voiture).</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lvl="1" indent="0" algn="just">
              <a:spcBef>
                <a:spcPts val="1168"/>
              </a:spcBef>
              <a:buFontTx/>
              <a:buNone/>
            </a:pPr>
            <a:r>
              <a:rPr lang="fr-FR" sz="1200" kern="0" dirty="0">
                <a:solidFill>
                  <a:schemeClr val="accent6">
                    <a:lumMod val="75000"/>
                  </a:schemeClr>
                </a:solidFill>
                <a:latin typeface="Arial" panose="020B0604020202020204" pitchFamily="34" charset="0"/>
                <a:cs typeface="Arial" panose="020B0604020202020204" pitchFamily="34" charset="0"/>
              </a:rPr>
              <a:t>Voir les travaux de Joël BREE, « Le placement de produit dans les films, une communication originale », </a:t>
            </a:r>
            <a:r>
              <a:rPr lang="fr-FR" sz="1200" i="1" kern="0" dirty="0">
                <a:solidFill>
                  <a:schemeClr val="accent6">
                    <a:lumMod val="75000"/>
                  </a:schemeClr>
                </a:solidFill>
                <a:latin typeface="Arial" panose="020B0604020202020204" pitchFamily="34" charset="0"/>
                <a:cs typeface="Arial" panose="020B0604020202020204" pitchFamily="34" charset="0"/>
              </a:rPr>
              <a:t>Décisions Marketing</a:t>
            </a:r>
            <a:r>
              <a:rPr lang="fr-FR" sz="1200" kern="0" dirty="0">
                <a:solidFill>
                  <a:schemeClr val="accent6">
                    <a:lumMod val="75000"/>
                  </a:schemeClr>
                </a:solidFill>
                <a:latin typeface="Arial" panose="020B0604020202020204" pitchFamily="34" charset="0"/>
                <a:cs typeface="Arial" panose="020B0604020202020204" pitchFamily="34" charset="0"/>
              </a:rPr>
              <a:t>, n°8, 1996</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lgn="just">
              <a:buFontTx/>
              <a:buNone/>
            </a:pPr>
            <a:endParaRPr lang="fr-FR" kern="0" dirty="0"/>
          </a:p>
        </p:txBody>
      </p:sp>
    </p:spTree>
    <p:extLst>
      <p:ext uri="{BB962C8B-B14F-4D97-AF65-F5344CB8AC3E}">
        <p14:creationId xmlns:p14="http://schemas.microsoft.com/office/powerpoint/2010/main" val="2217668150"/>
      </p:ext>
    </p:extLst>
  </p:cSld>
  <p:clrMapOvr>
    <a:masterClrMapping/>
  </p:clrMapOvr>
  <p:transition spd="med">
    <p:randomBar/>
  </p:transition>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536</a:t>
            </a:fld>
            <a:endParaRPr lang="fr-FR" dirty="0"/>
          </a:p>
        </p:txBody>
      </p:sp>
      <p:sp>
        <p:nvSpPr>
          <p:cNvPr id="3" name="Rectangle 6"/>
          <p:cNvSpPr txBox="1">
            <a:spLocks noChangeArrowheads="1"/>
          </p:cNvSpPr>
          <p:nvPr/>
        </p:nvSpPr>
        <p:spPr>
          <a:xfrm>
            <a:off x="2155030" y="116042"/>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179512" y="825746"/>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658970" y="84400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20938" y="1392924"/>
            <a:ext cx="9143999" cy="5204427"/>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 communication évènementielle</a:t>
            </a:r>
            <a:endParaRPr lang="fr-FR" sz="300" b="1"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sponsoring </a:t>
            </a:r>
            <a:r>
              <a:rPr lang="fr-FR" sz="1800" kern="0" dirty="0">
                <a:solidFill>
                  <a:schemeClr val="accent6">
                    <a:lumMod val="75000"/>
                  </a:schemeClr>
                </a:solidFill>
                <a:latin typeface="Arial" panose="020B0604020202020204" pitchFamily="34" charset="0"/>
                <a:cs typeface="Arial" panose="020B0604020202020204" pitchFamily="34" charset="0"/>
              </a:rPr>
              <a:t>(marché de 6 milliards d’euros)</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 sponsoring est une opération de </a:t>
            </a:r>
            <a:r>
              <a:rPr lang="fr-FR" sz="1800" b="1" kern="0" dirty="0">
                <a:solidFill>
                  <a:schemeClr val="accent6">
                    <a:lumMod val="75000"/>
                  </a:schemeClr>
                </a:solidFill>
                <a:latin typeface="Arial" panose="020B0604020202020204" pitchFamily="34" charset="0"/>
                <a:cs typeface="Arial" panose="020B0604020202020204" pitchFamily="34" charset="0"/>
              </a:rPr>
              <a:t>communication événementielle</a:t>
            </a:r>
            <a:r>
              <a:rPr lang="fr-FR" sz="1800" kern="0" dirty="0">
                <a:solidFill>
                  <a:schemeClr val="accent6">
                    <a:lumMod val="75000"/>
                  </a:schemeClr>
                </a:solidFill>
                <a:latin typeface="Arial" panose="020B0604020202020204" pitchFamily="34" charset="0"/>
                <a:cs typeface="Arial" panose="020B0604020202020204" pitchFamily="34" charset="0"/>
              </a:rPr>
              <a:t> (outil de relations publiques) qui consiste à </a:t>
            </a:r>
            <a:r>
              <a:rPr lang="fr-FR" sz="1800" b="1" kern="0" dirty="0">
                <a:solidFill>
                  <a:schemeClr val="accent6">
                    <a:lumMod val="75000"/>
                  </a:schemeClr>
                </a:solidFill>
                <a:latin typeface="Arial" panose="020B0604020202020204" pitchFamily="34" charset="0"/>
                <a:cs typeface="Arial" panose="020B0604020202020204" pitchFamily="34" charset="0"/>
              </a:rPr>
              <a:t>soutenir une manifestation sportive ou culturelle</a:t>
            </a:r>
            <a:r>
              <a:rPr lang="fr-FR" sz="1800" kern="0" dirty="0">
                <a:solidFill>
                  <a:schemeClr val="accent6">
                    <a:lumMod val="75000"/>
                  </a:schemeClr>
                </a:solidFill>
                <a:latin typeface="Arial" panose="020B0604020202020204" pitchFamily="34" charset="0"/>
                <a:cs typeface="Arial" panose="020B0604020202020204" pitchFamily="34" charset="0"/>
              </a:rPr>
              <a:t>, une </a:t>
            </a:r>
            <a:r>
              <a:rPr lang="fr-FR" sz="1800" b="1" kern="0" dirty="0">
                <a:solidFill>
                  <a:schemeClr val="accent6">
                    <a:lumMod val="75000"/>
                  </a:schemeClr>
                </a:solidFill>
                <a:latin typeface="Arial" panose="020B0604020202020204" pitchFamily="34" charset="0"/>
                <a:cs typeface="Arial" panose="020B0604020202020204" pitchFamily="34" charset="0"/>
              </a:rPr>
              <a:t>personne</a:t>
            </a:r>
            <a:r>
              <a:rPr lang="fr-FR" sz="1800" kern="0" dirty="0">
                <a:solidFill>
                  <a:schemeClr val="accent6">
                    <a:lumMod val="75000"/>
                  </a:schemeClr>
                </a:solidFill>
                <a:latin typeface="Arial" panose="020B0604020202020204" pitchFamily="34" charset="0"/>
                <a:cs typeface="Arial" panose="020B0604020202020204" pitchFamily="34" charset="0"/>
              </a:rPr>
              <a:t> ou une </a:t>
            </a:r>
            <a:r>
              <a:rPr lang="fr-FR" sz="1800" b="1" kern="0" dirty="0">
                <a:solidFill>
                  <a:schemeClr val="accent6">
                    <a:lumMod val="75000"/>
                  </a:schemeClr>
                </a:solidFill>
                <a:latin typeface="Arial" panose="020B0604020202020204" pitchFamily="34" charset="0"/>
                <a:cs typeface="Arial" panose="020B0604020202020204" pitchFamily="34" charset="0"/>
              </a:rPr>
              <a:t>organisation (+ </a:t>
            </a:r>
            <a:r>
              <a:rPr lang="fr-FR" sz="1800" b="1" kern="0" dirty="0" err="1">
                <a:solidFill>
                  <a:schemeClr val="accent6">
                    <a:lumMod val="75000"/>
                  </a:schemeClr>
                </a:solidFill>
                <a:latin typeface="Arial" panose="020B0604020202020204" pitchFamily="34" charset="0"/>
                <a:cs typeface="Arial" panose="020B0604020202020204" pitchFamily="34" charset="0"/>
              </a:rPr>
              <a:t>naming</a:t>
            </a:r>
            <a:r>
              <a:rPr lang="fr-FR" sz="1800" b="1" kern="0" dirty="0">
                <a:solidFill>
                  <a:schemeClr val="accent6">
                    <a:lumMod val="75000"/>
                  </a:schemeClr>
                </a:solidFill>
                <a:latin typeface="Arial" panose="020B0604020202020204" pitchFamily="34" charset="0"/>
                <a:cs typeface="Arial" panose="020B0604020202020204" pitchFamily="34" charset="0"/>
              </a:rPr>
              <a:t>)</a:t>
            </a:r>
            <a:r>
              <a:rPr lang="fr-FR" sz="1800" kern="0" dirty="0">
                <a:solidFill>
                  <a:schemeClr val="accent6">
                    <a:lumMod val="75000"/>
                  </a:schemeClr>
                </a:solidFill>
                <a:latin typeface="Arial" panose="020B0604020202020204" pitchFamily="34" charset="0"/>
                <a:cs typeface="Arial" panose="020B0604020202020204" pitchFamily="34" charset="0"/>
              </a:rPr>
              <a:t> sous forme d’</a:t>
            </a:r>
            <a:r>
              <a:rPr lang="fr-FR" sz="1800" b="1" kern="0" dirty="0">
                <a:solidFill>
                  <a:schemeClr val="accent6">
                    <a:lumMod val="75000"/>
                  </a:schemeClr>
                </a:solidFill>
                <a:latin typeface="Arial" panose="020B0604020202020204" pitchFamily="34" charset="0"/>
                <a:cs typeface="Arial" panose="020B0604020202020204" pitchFamily="34" charset="0"/>
              </a:rPr>
              <a:t>aide financière ou d’apports en nature</a:t>
            </a:r>
            <a:r>
              <a:rPr lang="fr-FR" sz="1800" kern="0" dirty="0">
                <a:solidFill>
                  <a:schemeClr val="accent6">
                    <a:lumMod val="75000"/>
                  </a:schemeClr>
                </a:solidFill>
                <a:latin typeface="Arial" panose="020B0604020202020204" pitchFamily="34" charset="0"/>
                <a:cs typeface="Arial" panose="020B0604020202020204" pitchFamily="34" charset="0"/>
              </a:rPr>
              <a:t>. Le sponsor recherche un bénéfice direct de cette opération : </a:t>
            </a:r>
            <a:r>
              <a:rPr lang="fr-FR" sz="1800" b="1" kern="0" dirty="0">
                <a:solidFill>
                  <a:schemeClr val="accent6">
                    <a:lumMod val="75000"/>
                  </a:schemeClr>
                </a:solidFill>
                <a:latin typeface="Arial" panose="020B0604020202020204" pitchFamily="34" charset="0"/>
                <a:cs typeface="Arial" panose="020B0604020202020204" pitchFamily="34" charset="0"/>
              </a:rPr>
              <a:t>retombées médiatiques</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mise en valeur de la marque</a:t>
            </a:r>
            <a:r>
              <a:rPr lang="fr-FR" sz="1800" kern="0" dirty="0">
                <a:solidFill>
                  <a:schemeClr val="accent6">
                    <a:lumMod val="75000"/>
                  </a:schemeClr>
                </a:solidFill>
                <a:latin typeface="Arial" panose="020B0604020202020204" pitchFamily="34" charset="0"/>
                <a:cs typeface="Arial" panose="020B0604020202020204" pitchFamily="34" charset="0"/>
              </a:rPr>
              <a:t> ou du nom du parrain…</a:t>
            </a:r>
          </a:p>
          <a:p>
            <a:pPr marL="0" indent="0" algn="just">
              <a:buFontTx/>
              <a:buNone/>
            </a:pPr>
            <a:r>
              <a:rPr lang="fr-FR" sz="1200" i="1" kern="0" dirty="0">
                <a:solidFill>
                  <a:schemeClr val="accent6">
                    <a:lumMod val="75000"/>
                  </a:schemeClr>
                </a:solidFill>
                <a:latin typeface="Arial" panose="020B0604020202020204" pitchFamily="34" charset="0"/>
                <a:cs typeface="Arial" panose="020B0604020202020204" pitchFamily="34" charset="0"/>
              </a:rPr>
              <a:t>Ex : Charles </a:t>
            </a:r>
            <a:r>
              <a:rPr lang="fr-FR" sz="1200" i="1" kern="0" dirty="0" err="1">
                <a:solidFill>
                  <a:schemeClr val="accent6">
                    <a:lumMod val="75000"/>
                  </a:schemeClr>
                </a:solidFill>
                <a:latin typeface="Arial" panose="020B0604020202020204" pitchFamily="34" charset="0"/>
                <a:cs typeface="Arial" panose="020B0604020202020204" pitchFamily="34" charset="0"/>
              </a:rPr>
              <a:t>Terront</a:t>
            </a:r>
            <a:r>
              <a:rPr lang="fr-FR" sz="1200" i="1" kern="0" dirty="0">
                <a:solidFill>
                  <a:schemeClr val="accent6">
                    <a:lumMod val="75000"/>
                  </a:schemeClr>
                </a:solidFill>
                <a:latin typeface="Arial" panose="020B0604020202020204" pitchFamily="34" charset="0"/>
                <a:cs typeface="Arial" panose="020B0604020202020204" pitchFamily="34" charset="0"/>
              </a:rPr>
              <a:t> et Michelin en 1891 (le 1</a:t>
            </a:r>
            <a:r>
              <a:rPr lang="fr-FR" sz="1200" i="1" kern="0" baseline="30000" dirty="0">
                <a:solidFill>
                  <a:schemeClr val="accent6">
                    <a:lumMod val="75000"/>
                  </a:schemeClr>
                </a:solidFill>
                <a:latin typeface="Arial" panose="020B0604020202020204" pitchFamily="34" charset="0"/>
                <a:cs typeface="Arial" panose="020B0604020202020204" pitchFamily="34" charset="0"/>
              </a:rPr>
              <a:t>er</a:t>
            </a:r>
            <a:r>
              <a:rPr lang="fr-FR" sz="1200" i="1" kern="0" dirty="0">
                <a:solidFill>
                  <a:schemeClr val="accent6">
                    <a:lumMod val="75000"/>
                  </a:schemeClr>
                </a:solidFill>
                <a:latin typeface="Arial" panose="020B0604020202020204" pitchFamily="34" charset="0"/>
                <a:cs typeface="Arial" panose="020B0604020202020204" pitchFamily="34" charset="0"/>
              </a:rPr>
              <a:t> cas de sponsoring) ; BNP Paribas sponsorise le tournoi de Roland Garros…</a:t>
            </a:r>
          </a:p>
          <a:p>
            <a:pPr marL="0" indent="0" algn="just">
              <a:buFontTx/>
              <a:buNone/>
            </a:pPr>
            <a:endParaRPr lang="fr-FR" sz="12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Michel DESBORDES : On peut prendre des risques ou non : </a:t>
            </a:r>
            <a:r>
              <a:rPr lang="fr-FR" sz="1800" b="1" kern="0" dirty="0">
                <a:solidFill>
                  <a:schemeClr val="accent6">
                    <a:lumMod val="75000"/>
                  </a:schemeClr>
                </a:solidFill>
                <a:latin typeface="Arial" panose="020B0604020202020204" pitchFamily="34" charset="0"/>
                <a:cs typeface="Arial" panose="020B0604020202020204" pitchFamily="34" charset="0"/>
              </a:rPr>
              <a:t>un événement </a:t>
            </a:r>
            <a:r>
              <a:rPr lang="fr-FR" sz="1800" kern="0" dirty="0">
                <a:solidFill>
                  <a:schemeClr val="accent6">
                    <a:lumMod val="75000"/>
                  </a:schemeClr>
                </a:solidFill>
                <a:latin typeface="Arial" panose="020B0604020202020204" pitchFamily="34" charset="0"/>
                <a:cs typeface="Arial" panose="020B0604020202020204" pitchFamily="34" charset="0"/>
              </a:rPr>
              <a:t>= pas de risque ; </a:t>
            </a:r>
            <a:r>
              <a:rPr lang="fr-FR" sz="1800" b="1" kern="0" dirty="0">
                <a:solidFill>
                  <a:schemeClr val="accent6">
                    <a:lumMod val="75000"/>
                  </a:schemeClr>
                </a:solidFill>
                <a:latin typeface="Arial" panose="020B0604020202020204" pitchFamily="34" charset="0"/>
                <a:cs typeface="Arial" panose="020B0604020202020204" pitchFamily="34" charset="0"/>
              </a:rPr>
              <a:t>une équipe</a:t>
            </a:r>
            <a:r>
              <a:rPr lang="fr-FR" sz="1800" kern="0" dirty="0">
                <a:solidFill>
                  <a:schemeClr val="accent6">
                    <a:lumMod val="75000"/>
                  </a:schemeClr>
                </a:solidFill>
                <a:latin typeface="Arial" panose="020B0604020202020204" pitchFamily="34" charset="0"/>
                <a:cs typeface="Arial" panose="020B0604020202020204" pitchFamily="34" charset="0"/>
              </a:rPr>
              <a:t> = risque de mauvais résultats ; </a:t>
            </a:r>
            <a:r>
              <a:rPr lang="fr-FR" sz="1800" b="1" kern="0" dirty="0">
                <a:solidFill>
                  <a:schemeClr val="accent6">
                    <a:lumMod val="75000"/>
                  </a:schemeClr>
                </a:solidFill>
                <a:latin typeface="Arial" panose="020B0604020202020204" pitchFamily="34" charset="0"/>
                <a:cs typeface="Arial" panose="020B0604020202020204" pitchFamily="34" charset="0"/>
              </a:rPr>
              <a:t>un individu </a:t>
            </a:r>
            <a:r>
              <a:rPr lang="fr-FR" sz="1800" kern="0" dirty="0">
                <a:solidFill>
                  <a:schemeClr val="accent6">
                    <a:lumMod val="75000"/>
                  </a:schemeClr>
                </a:solidFill>
                <a:latin typeface="Arial" panose="020B0604020202020204" pitchFamily="34" charset="0"/>
                <a:cs typeface="Arial" panose="020B0604020202020204" pitchFamily="34" charset="0"/>
              </a:rPr>
              <a:t>= risque maximal. Le risque est alors que la marque soit associée à une mauvaise image de l’équipe ou de l’individu (dopage = Armstrong ; incivilités</a:t>
            </a:r>
            <a:r>
              <a:rPr lang="fr-FR" sz="1800" b="1" kern="0" dirty="0">
                <a:solidFill>
                  <a:schemeClr val="accent6">
                    <a:lumMod val="75000"/>
                  </a:schemeClr>
                </a:solidFill>
                <a:latin typeface="Arial" panose="020B0604020202020204" pitchFamily="34" charset="0"/>
                <a:cs typeface="Arial" panose="020B0604020202020204" pitchFamily="34" charset="0"/>
              </a:rPr>
              <a:t> </a:t>
            </a:r>
            <a:r>
              <a:rPr lang="fr-FR" sz="1800" kern="0" dirty="0">
                <a:solidFill>
                  <a:schemeClr val="accent6">
                    <a:lumMod val="75000"/>
                  </a:schemeClr>
                </a:solidFill>
                <a:latin typeface="Arial" panose="020B0604020202020204" pitchFamily="34" charset="0"/>
                <a:cs typeface="Arial" panose="020B0604020202020204" pitchFamily="34" charset="0"/>
              </a:rPr>
              <a:t>= Anelka, Mehdi </a:t>
            </a:r>
            <a:r>
              <a:rPr lang="fr-FR" sz="1800" kern="0" dirty="0" err="1">
                <a:solidFill>
                  <a:schemeClr val="accent6">
                    <a:lumMod val="75000"/>
                  </a:schemeClr>
                </a:solidFill>
                <a:latin typeface="Arial" panose="020B0604020202020204" pitchFamily="34" charset="0"/>
                <a:cs typeface="Arial" panose="020B0604020202020204" pitchFamily="34" charset="0"/>
              </a:rPr>
              <a:t>Baala</a:t>
            </a:r>
            <a:r>
              <a:rPr lang="fr-FR" sz="1800" kern="0" dirty="0">
                <a:solidFill>
                  <a:schemeClr val="accent6">
                    <a:lumMod val="75000"/>
                  </a:schemeClr>
                </a:solidFill>
                <a:latin typeface="Arial" panose="020B0604020202020204" pitchFamily="34" charset="0"/>
                <a:cs typeface="Arial" panose="020B0604020202020204" pitchFamily="34" charset="0"/>
              </a:rPr>
              <a:t> et </a:t>
            </a:r>
            <a:r>
              <a:rPr lang="fr-FR" sz="1800" kern="0" dirty="0" err="1">
                <a:solidFill>
                  <a:schemeClr val="accent6">
                    <a:lumMod val="75000"/>
                  </a:schemeClr>
                </a:solidFill>
                <a:latin typeface="Arial" panose="020B0604020202020204" pitchFamily="34" charset="0"/>
                <a:cs typeface="Arial" panose="020B0604020202020204" pitchFamily="34" charset="0"/>
              </a:rPr>
              <a:t>Maiedine</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kern="0" dirty="0" err="1">
                <a:solidFill>
                  <a:schemeClr val="accent6">
                    <a:lumMod val="75000"/>
                  </a:schemeClr>
                </a:solidFill>
                <a:latin typeface="Arial" panose="020B0604020202020204" pitchFamily="34" charset="0"/>
                <a:cs typeface="Arial" panose="020B0604020202020204" pitchFamily="34" charset="0"/>
              </a:rPr>
              <a:t>Mekissi</a:t>
            </a:r>
            <a:r>
              <a:rPr lang="fr-FR" sz="1800" kern="0" dirty="0">
                <a:solidFill>
                  <a:schemeClr val="accent6">
                    <a:lumMod val="75000"/>
                  </a:schemeClr>
                </a:solidFill>
                <a:latin typeface="Arial" panose="020B0604020202020204" pitchFamily="34" charset="0"/>
                <a:cs typeface="Arial" panose="020B0604020202020204" pitchFamily="34" charset="0"/>
              </a:rPr>
              <a:t> ; racisme = Suarez, etc.).</a:t>
            </a: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Contre exemple du risque : affaire Festina</a:t>
            </a:r>
            <a:r>
              <a:rPr lang="fr-FR" sz="1800" kern="0" dirty="0">
                <a:solidFill>
                  <a:schemeClr val="accent6">
                    <a:lumMod val="75000"/>
                  </a:schemeClr>
                </a:solidFill>
                <a:latin typeface="Arial" panose="020B0604020202020204" pitchFamily="34" charset="0"/>
                <a:cs typeface="Arial" panose="020B0604020202020204" pitchFamily="34" charset="0"/>
              </a:rPr>
              <a:t> - Dans cette affaire, le nom de la marque fut à de très nombreuses reprises citée, FESTINA a su tirer profit de cette situation et grâce à une bonne stratégie de communication, augmenter son taux de notoriété, qui atteint aujourd’hui les 90%. </a:t>
            </a:r>
          </a:p>
          <a:p>
            <a:pPr marL="0" indent="0" algn="just">
              <a:buFontTx/>
              <a:buNone/>
            </a:pPr>
            <a:endParaRPr lang="fr-FR" kern="0" dirty="0"/>
          </a:p>
          <a:p>
            <a:pPr marL="0" indent="0">
              <a:buFontTx/>
              <a:buNone/>
            </a:pPr>
            <a:endParaRPr lang="fr-FR" b="1" kern="0" dirty="0"/>
          </a:p>
          <a:p>
            <a:pPr marL="0" indent="0">
              <a:buFontTx/>
              <a:buNone/>
            </a:pPr>
            <a:endParaRPr lang="fr-FR" b="1" kern="0" dirty="0"/>
          </a:p>
          <a:p>
            <a:pPr marL="0" indent="0" algn="just">
              <a:buFontTx/>
              <a:buNone/>
            </a:pPr>
            <a:endParaRPr lang="fr-FR" kern="0" dirty="0"/>
          </a:p>
        </p:txBody>
      </p:sp>
      <p:sp>
        <p:nvSpPr>
          <p:cNvPr id="8" name="Text Box 4"/>
          <p:cNvSpPr txBox="1">
            <a:spLocks noChangeArrowheads="1"/>
          </p:cNvSpPr>
          <p:nvPr/>
        </p:nvSpPr>
        <p:spPr bwMode="auto">
          <a:xfrm>
            <a:off x="5019333" y="621207"/>
            <a:ext cx="4124667" cy="830997"/>
          </a:xfrm>
          <a:prstGeom prst="rect">
            <a:avLst/>
          </a:prstGeom>
          <a:noFill/>
          <a:ln w="9525">
            <a:noFill/>
            <a:miter lim="800000"/>
            <a:headEnd/>
            <a:tailEnd/>
          </a:ln>
          <a:effectLst/>
        </p:spPr>
        <p:txBody>
          <a:bodyPr wrap="square">
            <a:spAutoFit/>
          </a:bodyPr>
          <a:lstStyle/>
          <a:p>
            <a:pPr marL="0" lvl="1">
              <a:spcBef>
                <a:spcPct val="50000"/>
              </a:spcBef>
            </a:pPr>
            <a:r>
              <a:rPr lang="fr-FR" sz="2400" b="1" i="1" dirty="0">
                <a:solidFill>
                  <a:srgbClr val="3333CC"/>
                </a:solidFill>
              </a:rPr>
              <a:t> </a:t>
            </a:r>
            <a:r>
              <a:rPr lang="fr-FR" sz="2400" b="1" i="1" dirty="0">
                <a:solidFill>
                  <a:schemeClr val="accent6">
                    <a:lumMod val="75000"/>
                  </a:schemeClr>
                </a:solidFill>
              </a:rPr>
              <a:t>A</a:t>
            </a:r>
            <a:r>
              <a:rPr lang="fr-FR" sz="2400" b="1" i="1" kern="0" dirty="0">
                <a:solidFill>
                  <a:schemeClr val="accent6">
                    <a:lumMod val="75000"/>
                  </a:schemeClr>
                </a:solidFill>
                <a:latin typeface="Arial" panose="020B0604020202020204" pitchFamily="34" charset="0"/>
                <a:cs typeface="Arial" panose="020B0604020202020204" pitchFamily="34" charset="0"/>
              </a:rPr>
              <a:t>utres moyens de communication de masse </a:t>
            </a:r>
            <a:endParaRPr lang="fr-FR" sz="2400" b="1" i="1" dirty="0">
              <a:solidFill>
                <a:schemeClr val="accent6">
                  <a:lumMod val="75000"/>
                </a:schemeClr>
              </a:solidFill>
            </a:endParaRPr>
          </a:p>
        </p:txBody>
      </p:sp>
    </p:spTree>
    <p:extLst>
      <p:ext uri="{BB962C8B-B14F-4D97-AF65-F5344CB8AC3E}">
        <p14:creationId xmlns:p14="http://schemas.microsoft.com/office/powerpoint/2010/main" val="2217668150"/>
      </p:ext>
    </p:extLst>
  </p:cSld>
  <p:clrMapOvr>
    <a:masterClrMapping/>
  </p:clrMapOvr>
  <p:transition spd="med">
    <p:randomBar/>
  </p:transition>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537</a:t>
            </a:fld>
            <a:endParaRPr lang="fr-FR" dirty="0"/>
          </a:p>
        </p:txBody>
      </p:sp>
      <p:sp>
        <p:nvSpPr>
          <p:cNvPr id="3" name="Rectangle 6"/>
          <p:cNvSpPr txBox="1">
            <a:spLocks noChangeArrowheads="1"/>
          </p:cNvSpPr>
          <p:nvPr/>
        </p:nvSpPr>
        <p:spPr>
          <a:xfrm>
            <a:off x="2155031" y="216959"/>
            <a:ext cx="4361186" cy="61975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176329" y="929496"/>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576084" y="92949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Espace réservé du contenu 2"/>
          <p:cNvSpPr txBox="1">
            <a:spLocks/>
          </p:cNvSpPr>
          <p:nvPr/>
        </p:nvSpPr>
        <p:spPr>
          <a:xfrm>
            <a:off x="176329" y="1562923"/>
            <a:ext cx="8799512"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mécénat</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 mécénat est une opération de </a:t>
            </a:r>
            <a:r>
              <a:rPr lang="fr-FR" sz="1800" b="1" kern="0" dirty="0">
                <a:solidFill>
                  <a:schemeClr val="accent6">
                    <a:lumMod val="75000"/>
                  </a:schemeClr>
                </a:solidFill>
                <a:latin typeface="Arial" panose="020B0604020202020204" pitchFamily="34" charset="0"/>
                <a:cs typeface="Arial" panose="020B0604020202020204" pitchFamily="34" charset="0"/>
              </a:rPr>
              <a:t>communication événementielle qui consiste à soutenir un événement culturel, scientifique, social ou humanitaire.</a:t>
            </a:r>
            <a:r>
              <a:rPr lang="fr-FR" sz="1800" kern="0" dirty="0">
                <a:solidFill>
                  <a:schemeClr val="accent6">
                    <a:lumMod val="75000"/>
                  </a:schemeClr>
                </a:solidFill>
                <a:latin typeface="Arial" panose="020B0604020202020204" pitchFamily="34" charset="0"/>
                <a:cs typeface="Arial" panose="020B0604020202020204" pitchFamily="34" charset="0"/>
              </a:rPr>
              <a:t> Mais à la différence du sponsoring, </a:t>
            </a:r>
            <a:r>
              <a:rPr lang="fr-FR" sz="1800" b="1" kern="0" dirty="0">
                <a:solidFill>
                  <a:schemeClr val="accent6">
                    <a:lumMod val="75000"/>
                  </a:schemeClr>
                </a:solidFill>
                <a:latin typeface="Arial" panose="020B0604020202020204" pitchFamily="34" charset="0"/>
                <a:cs typeface="Arial" panose="020B0604020202020204" pitchFamily="34" charset="0"/>
              </a:rPr>
              <a:t>aucun bénéfice direct</a:t>
            </a:r>
            <a:r>
              <a:rPr lang="fr-FR" sz="1800" kern="0" dirty="0">
                <a:solidFill>
                  <a:schemeClr val="accent6">
                    <a:lumMod val="75000"/>
                  </a:schemeClr>
                </a:solidFill>
                <a:latin typeface="Arial" panose="020B0604020202020204" pitchFamily="34" charset="0"/>
                <a:cs typeface="Arial" panose="020B0604020202020204" pitchFamily="34" charset="0"/>
              </a:rPr>
              <a:t> n’est attendu à court terme. L’objectif est </a:t>
            </a:r>
            <a:r>
              <a:rPr lang="fr-FR" sz="1800" b="1" kern="0" dirty="0">
                <a:solidFill>
                  <a:schemeClr val="accent6">
                    <a:lumMod val="75000"/>
                  </a:schemeClr>
                </a:solidFill>
                <a:latin typeface="Arial" panose="020B0604020202020204" pitchFamily="34" charset="0"/>
                <a:cs typeface="Arial" panose="020B0604020202020204" pitchFamily="34" charset="0"/>
              </a:rPr>
              <a:t>l’amélioration de l’image</a:t>
            </a:r>
            <a:r>
              <a:rPr lang="fr-FR" sz="1800" kern="0" dirty="0">
                <a:solidFill>
                  <a:schemeClr val="accent6">
                    <a:lumMod val="75000"/>
                  </a:schemeClr>
                </a:solidFill>
                <a:latin typeface="Arial" panose="020B0604020202020204" pitchFamily="34" charset="0"/>
                <a:cs typeface="Arial" panose="020B0604020202020204" pitchFamily="34" charset="0"/>
              </a:rPr>
              <a:t> de l’entreprise à long terme. Des fondations d’entreprise sont souvent créées par les mécènes afin d’exercer et de valoriser leurs actions de mécénat.</a:t>
            </a:r>
          </a:p>
          <a:p>
            <a:pPr marL="0" indent="0" algn="just">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Ex : Le groupe Total est le mécène depuis 2005 de l’Institut Pasteur pour la recherche de maladies infectieuses.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3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L’évènement</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Un événement est une opération de communication événementielle qui consiste à </a:t>
            </a:r>
            <a:r>
              <a:rPr lang="fr-FR" sz="1800" b="1" kern="0" dirty="0">
                <a:solidFill>
                  <a:schemeClr val="accent6">
                    <a:lumMod val="75000"/>
                  </a:schemeClr>
                </a:solidFill>
                <a:latin typeface="Arial" panose="020B0604020202020204" pitchFamily="34" charset="0"/>
                <a:cs typeface="Arial" panose="020B0604020202020204" pitchFamily="34" charset="0"/>
              </a:rPr>
              <a:t>marquer les esprits par des actions ponctuelles telles que la participation à des foires et salons, l’organisation de journées portes ouvertes, d’inaugurations, de soirées, ou encore par des animations ou des tournées commerciales</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lgn="just">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Exemple du projection </a:t>
            </a:r>
            <a:r>
              <a:rPr lang="fr-FR" sz="1800" i="1" kern="0" dirty="0" err="1">
                <a:solidFill>
                  <a:schemeClr val="accent6">
                    <a:lumMod val="75000"/>
                  </a:schemeClr>
                </a:solidFill>
                <a:latin typeface="Arial" panose="020B0604020202020204" pitchFamily="34" charset="0"/>
                <a:cs typeface="Arial" panose="020B0604020202020204" pitchFamily="34" charset="0"/>
              </a:rPr>
              <a:t>mapping</a:t>
            </a:r>
            <a:r>
              <a:rPr lang="fr-FR" sz="1800" i="1" kern="0" dirty="0">
                <a:solidFill>
                  <a:schemeClr val="accent6">
                    <a:lumMod val="75000"/>
                  </a:schemeClr>
                </a:solidFill>
                <a:latin typeface="Arial" panose="020B0604020202020204" pitchFamily="34" charset="0"/>
                <a:cs typeface="Arial" panose="020B0604020202020204" pitchFamily="34" charset="0"/>
              </a:rPr>
              <a:t> : </a:t>
            </a:r>
            <a:r>
              <a:rPr lang="fr-FR" sz="1800" i="1" u="sng" kern="0" dirty="0">
                <a:solidFill>
                  <a:schemeClr val="accent6">
                    <a:lumMod val="75000"/>
                  </a:schemeClr>
                </a:solidFill>
                <a:latin typeface="Arial" panose="020B0604020202020204" pitchFamily="34" charset="0"/>
                <a:cs typeface="Arial" panose="020B0604020202020204" pitchFamily="34" charset="0"/>
                <a:hlinkClick r:id="rId2"/>
              </a:rPr>
              <a:t>https://www.youtube.com/watch?v=6GcighIL9w0</a:t>
            </a:r>
            <a:endParaRPr lang="fr-FR" sz="1800" i="1" u="sng"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kern="0" dirty="0"/>
          </a:p>
          <a:p>
            <a:pPr marL="0" indent="0" algn="just">
              <a:buFontTx/>
              <a:buNone/>
            </a:pPr>
            <a:endParaRPr lang="fr-FR" kern="0" dirty="0"/>
          </a:p>
          <a:p>
            <a:pPr marL="0" indent="0">
              <a:buFontTx/>
              <a:buNone/>
            </a:pPr>
            <a:endParaRPr lang="fr-FR" b="1" kern="0" dirty="0"/>
          </a:p>
          <a:p>
            <a:pPr marL="0" indent="0">
              <a:buFontTx/>
              <a:buNone/>
            </a:pPr>
            <a:endParaRPr lang="fr-FR" b="1" kern="0" dirty="0"/>
          </a:p>
          <a:p>
            <a:pPr marL="0" indent="0" algn="just">
              <a:buFontTx/>
              <a:buNone/>
            </a:pPr>
            <a:endParaRPr lang="fr-FR" kern="0" dirty="0"/>
          </a:p>
        </p:txBody>
      </p:sp>
      <p:sp>
        <p:nvSpPr>
          <p:cNvPr id="8" name="Text Box 4"/>
          <p:cNvSpPr txBox="1">
            <a:spLocks noChangeArrowheads="1"/>
          </p:cNvSpPr>
          <p:nvPr/>
        </p:nvSpPr>
        <p:spPr bwMode="auto">
          <a:xfrm>
            <a:off x="4936445" y="712434"/>
            <a:ext cx="4207553" cy="830997"/>
          </a:xfrm>
          <a:prstGeom prst="rect">
            <a:avLst/>
          </a:prstGeom>
          <a:noFill/>
          <a:ln w="9525">
            <a:noFill/>
            <a:miter lim="800000"/>
            <a:headEnd/>
            <a:tailEnd/>
          </a:ln>
          <a:effectLst/>
        </p:spPr>
        <p:txBody>
          <a:bodyPr wrap="square">
            <a:spAutoFit/>
          </a:bodyPr>
          <a:lstStyle/>
          <a:p>
            <a:pPr marL="0" lvl="1">
              <a:spcBef>
                <a:spcPct val="50000"/>
              </a:spcBef>
            </a:pPr>
            <a:r>
              <a:rPr lang="fr-FR" sz="2400" b="1" i="1" dirty="0">
                <a:solidFill>
                  <a:srgbClr val="3333CC"/>
                </a:solidFill>
              </a:rPr>
              <a:t> A</a:t>
            </a:r>
            <a:r>
              <a:rPr lang="fr-FR" sz="2400" b="1" i="1" kern="0" dirty="0">
                <a:solidFill>
                  <a:srgbClr val="3333CC"/>
                </a:solidFill>
                <a:latin typeface="Arial" panose="020B0604020202020204" pitchFamily="34" charset="0"/>
                <a:cs typeface="Arial" panose="020B0604020202020204" pitchFamily="34" charset="0"/>
              </a:rPr>
              <a:t>utres moyens de communication de masse </a:t>
            </a:r>
            <a:endParaRPr lang="fr-FR" sz="2400" b="1" i="1" dirty="0">
              <a:solidFill>
                <a:srgbClr val="3333CC"/>
              </a:solidFill>
            </a:endParaRPr>
          </a:p>
        </p:txBody>
      </p:sp>
    </p:spTree>
    <p:extLst>
      <p:ext uri="{BB962C8B-B14F-4D97-AF65-F5344CB8AC3E}">
        <p14:creationId xmlns:p14="http://schemas.microsoft.com/office/powerpoint/2010/main" val="1931436005"/>
      </p:ext>
    </p:extLst>
  </p:cSld>
  <p:clrMapOvr>
    <a:masterClrMapping/>
  </p:clrMapOvr>
  <p:transition spd="med">
    <p:randomBar/>
  </p:transition>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538</a:t>
            </a:fld>
            <a:endParaRPr lang="fr-FR" dirty="0"/>
          </a:p>
        </p:txBody>
      </p:sp>
      <p:sp>
        <p:nvSpPr>
          <p:cNvPr id="3" name="Rectangle 6"/>
          <p:cNvSpPr txBox="1">
            <a:spLocks noChangeArrowheads="1"/>
          </p:cNvSpPr>
          <p:nvPr/>
        </p:nvSpPr>
        <p:spPr>
          <a:xfrm>
            <a:off x="1836313" y="143842"/>
            <a:ext cx="4505202"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215508" y="877568"/>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662512" y="895824"/>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290364" y="660506"/>
            <a:ext cx="3670693" cy="830997"/>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rgbClr val="3333CC"/>
                </a:solidFill>
                <a:latin typeface="Arial" panose="020B0604020202020204" pitchFamily="34" charset="0"/>
                <a:cs typeface="Arial" panose="020B0604020202020204" pitchFamily="34" charset="0"/>
              </a:rPr>
              <a:t>Communication relationnelle </a:t>
            </a:r>
            <a:endParaRPr lang="fr-FR" sz="2400" b="1" i="1" dirty="0">
              <a:solidFill>
                <a:srgbClr val="3333CC"/>
              </a:solidFill>
            </a:endParaRPr>
          </a:p>
        </p:txBody>
      </p:sp>
      <p:sp>
        <p:nvSpPr>
          <p:cNvPr id="8" name="Espace réservé du contenu 2"/>
          <p:cNvSpPr txBox="1">
            <a:spLocks/>
          </p:cNvSpPr>
          <p:nvPr/>
        </p:nvSpPr>
        <p:spPr>
          <a:xfrm>
            <a:off x="182563" y="1601224"/>
            <a:ext cx="8799512"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Avec la multiplication des marques rendant </a:t>
            </a:r>
            <a:r>
              <a:rPr lang="fr-FR" sz="1800" b="1" kern="0" dirty="0">
                <a:solidFill>
                  <a:schemeClr val="accent6">
                    <a:lumMod val="75000"/>
                  </a:schemeClr>
                </a:solidFill>
                <a:latin typeface="Arial" panose="020B0604020202020204" pitchFamily="34" charset="0"/>
                <a:cs typeface="Arial" panose="020B0604020202020204" pitchFamily="34" charset="0"/>
              </a:rPr>
              <a:t>l’intensité concurrentielle parfois insoutenable</a:t>
            </a:r>
            <a:r>
              <a:rPr lang="fr-FR" sz="1800" kern="0" dirty="0">
                <a:solidFill>
                  <a:schemeClr val="accent6">
                    <a:lumMod val="75000"/>
                  </a:schemeClr>
                </a:solidFill>
                <a:latin typeface="Arial" panose="020B0604020202020204" pitchFamily="34" charset="0"/>
                <a:cs typeface="Arial" panose="020B0604020202020204" pitchFamily="34" charset="0"/>
              </a:rPr>
              <a:t>, les entreprises ont la nécessité de </a:t>
            </a:r>
            <a:r>
              <a:rPr lang="fr-FR" sz="1800" b="1" kern="0" dirty="0">
                <a:solidFill>
                  <a:schemeClr val="accent6">
                    <a:lumMod val="75000"/>
                  </a:schemeClr>
                </a:solidFill>
                <a:latin typeface="Arial" panose="020B0604020202020204" pitchFamily="34" charset="0"/>
                <a:cs typeface="Arial" panose="020B0604020202020204" pitchFamily="34" charset="0"/>
              </a:rPr>
              <a:t>construire une relation personnalisée et durable</a:t>
            </a:r>
            <a:r>
              <a:rPr lang="fr-FR" sz="1800" kern="0" dirty="0">
                <a:solidFill>
                  <a:schemeClr val="accent6">
                    <a:lumMod val="75000"/>
                  </a:schemeClr>
                </a:solidFill>
                <a:latin typeface="Arial" panose="020B0604020202020204" pitchFamily="34" charset="0"/>
                <a:cs typeface="Arial" panose="020B0604020202020204" pitchFamily="34" charset="0"/>
              </a:rPr>
              <a:t> avec le consommateur. On tend alors à diminuer la communication de masse pour favoriser </a:t>
            </a:r>
            <a:r>
              <a:rPr lang="fr-FR" sz="1800" b="1" kern="0" dirty="0">
                <a:solidFill>
                  <a:schemeClr val="accent6">
                    <a:lumMod val="75000"/>
                  </a:schemeClr>
                </a:solidFill>
                <a:latin typeface="Arial" panose="020B0604020202020204" pitchFamily="34" charset="0"/>
                <a:cs typeface="Arial" panose="020B0604020202020204" pitchFamily="34" charset="0"/>
              </a:rPr>
              <a:t>la communication relationnelle et personnalisée.</a:t>
            </a: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communication relationnelle</a:t>
            </a:r>
            <a:r>
              <a:rPr lang="fr-FR" sz="1800" kern="0" dirty="0">
                <a:solidFill>
                  <a:schemeClr val="accent6">
                    <a:lumMod val="75000"/>
                  </a:schemeClr>
                </a:solidFill>
                <a:latin typeface="Arial" panose="020B0604020202020204" pitchFamily="34" charset="0"/>
                <a:cs typeface="Arial" panose="020B0604020202020204" pitchFamily="34" charset="0"/>
              </a:rPr>
              <a:t> s’adresse à une </a:t>
            </a:r>
            <a:r>
              <a:rPr lang="fr-FR" sz="1800" b="1" kern="0" dirty="0">
                <a:solidFill>
                  <a:schemeClr val="accent6">
                    <a:lumMod val="75000"/>
                  </a:schemeClr>
                </a:solidFill>
                <a:latin typeface="Arial" panose="020B0604020202020204" pitchFamily="34" charset="0"/>
                <a:cs typeface="Arial" panose="020B0604020202020204" pitchFamily="34" charset="0"/>
              </a:rPr>
              <a:t>cible spécifique et différenciée</a:t>
            </a:r>
            <a:r>
              <a:rPr lang="fr-FR" sz="1800" kern="0" dirty="0">
                <a:solidFill>
                  <a:schemeClr val="accent6">
                    <a:lumMod val="75000"/>
                  </a:schemeClr>
                </a:solidFill>
                <a:latin typeface="Arial" panose="020B0604020202020204" pitchFamily="34" charset="0"/>
                <a:cs typeface="Arial" panose="020B0604020202020204" pitchFamily="34" charset="0"/>
              </a:rPr>
              <a:t>. L’information est très souvent personnalisée grâce à une connaissance de la cible. Elle est souvent interactive et les actions de communication sont</a:t>
            </a:r>
            <a:r>
              <a:rPr lang="fr-FR" sz="1800" b="1" kern="0" dirty="0">
                <a:solidFill>
                  <a:schemeClr val="accent6">
                    <a:lumMod val="75000"/>
                  </a:schemeClr>
                </a:solidFill>
                <a:latin typeface="Arial" panose="020B0604020202020204" pitchFamily="34" charset="0"/>
                <a:cs typeface="Arial" panose="020B0604020202020204" pitchFamily="34" charset="0"/>
              </a:rPr>
              <a:t> individualisées</a:t>
            </a:r>
            <a:r>
              <a:rPr lang="fr-FR" sz="1800" kern="0" dirty="0">
                <a:solidFill>
                  <a:schemeClr val="accent6">
                    <a:lumMod val="75000"/>
                  </a:schemeClr>
                </a:solidFill>
                <a:latin typeface="Arial" panose="020B0604020202020204" pitchFamily="34" charset="0"/>
                <a:cs typeface="Arial" panose="020B0604020202020204" pitchFamily="34" charset="0"/>
              </a:rPr>
              <a:t> en vue de </a:t>
            </a:r>
            <a:r>
              <a:rPr lang="fr-FR" sz="1800" b="1" kern="0" dirty="0">
                <a:solidFill>
                  <a:schemeClr val="accent6">
                    <a:lumMod val="75000"/>
                  </a:schemeClr>
                </a:solidFill>
                <a:latin typeface="Arial" panose="020B0604020202020204" pitchFamily="34" charset="0"/>
                <a:cs typeface="Arial" panose="020B0604020202020204" pitchFamily="34" charset="0"/>
              </a:rPr>
              <a:t>susciter une réponse de la part du destinataire.</a:t>
            </a: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L’entreprise peut utiliser :</a:t>
            </a: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le publipostage, l’e-mailing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le marketing téléphonique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les réseaux sociaux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les relations publiques</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 la promotion des ventes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b="1" kern="0" dirty="0"/>
          </a:p>
          <a:p>
            <a:pPr marL="0" indent="0" algn="just">
              <a:buFontTx/>
              <a:buNone/>
            </a:pPr>
            <a:endParaRPr lang="fr-FR" kern="0" dirty="0"/>
          </a:p>
          <a:p>
            <a:pPr marL="0" indent="0">
              <a:buFontTx/>
              <a:buNone/>
            </a:pPr>
            <a:endParaRPr lang="fr-FR" b="1" kern="0" dirty="0"/>
          </a:p>
          <a:p>
            <a:pPr marL="0" indent="0">
              <a:buFontTx/>
              <a:buNone/>
            </a:pPr>
            <a:endParaRPr lang="fr-FR" b="1" kern="0" dirty="0"/>
          </a:p>
          <a:p>
            <a:pPr marL="0" indent="0" algn="just">
              <a:buFontTx/>
              <a:buNone/>
            </a:pPr>
            <a:endParaRPr lang="fr-FR" kern="0" dirty="0"/>
          </a:p>
        </p:txBody>
      </p:sp>
      <p:sp>
        <p:nvSpPr>
          <p:cNvPr id="9" name="ZoneTexte 8"/>
          <p:cNvSpPr txBox="1"/>
          <p:nvPr/>
        </p:nvSpPr>
        <p:spPr>
          <a:xfrm>
            <a:off x="3720258" y="4365104"/>
            <a:ext cx="5242515" cy="2031325"/>
          </a:xfrm>
          <a:prstGeom prst="rect">
            <a:avLst/>
          </a:prstGeom>
          <a:noFill/>
          <a:ln>
            <a:solidFill>
              <a:srgbClr val="3333CC"/>
            </a:solidFill>
          </a:ln>
        </p:spPr>
        <p:txBody>
          <a:bodyPr wrap="square" rtlCol="0">
            <a:spAutoFit/>
          </a:bodyPr>
          <a:lstStyle/>
          <a:p>
            <a:pPr algn="just"/>
            <a:r>
              <a:rPr lang="fr-FR" b="1" dirty="0">
                <a:solidFill>
                  <a:schemeClr val="accent6">
                    <a:lumMod val="75000"/>
                  </a:schemeClr>
                </a:solidFill>
              </a:rPr>
              <a:t>Zoom sur…</a:t>
            </a:r>
            <a:r>
              <a:rPr lang="fr-FR" dirty="0">
                <a:solidFill>
                  <a:schemeClr val="accent6">
                    <a:lumMod val="75000"/>
                  </a:schemeClr>
                </a:solidFill>
              </a:rPr>
              <a:t> </a:t>
            </a:r>
            <a:r>
              <a:rPr lang="fr-FR" b="1" dirty="0">
                <a:solidFill>
                  <a:schemeClr val="accent6">
                    <a:lumMod val="75000"/>
                  </a:schemeClr>
                </a:solidFill>
              </a:rPr>
              <a:t>La mercatique téléphonique</a:t>
            </a:r>
            <a:r>
              <a:rPr lang="fr-FR" dirty="0">
                <a:solidFill>
                  <a:schemeClr val="accent6">
                    <a:lumMod val="75000"/>
                  </a:schemeClr>
                </a:solidFill>
              </a:rPr>
              <a:t> prend une place de plus en plus importante. Elle se développe aujourd’hui grâce à l’essor du téléphone mobile dans le monde. </a:t>
            </a:r>
            <a:r>
              <a:rPr lang="fr-FR" b="1" dirty="0">
                <a:solidFill>
                  <a:schemeClr val="accent6">
                    <a:lumMod val="75000"/>
                  </a:schemeClr>
                </a:solidFill>
              </a:rPr>
              <a:t>L’interactivité est totale</a:t>
            </a:r>
            <a:r>
              <a:rPr lang="fr-FR" dirty="0">
                <a:solidFill>
                  <a:schemeClr val="accent6">
                    <a:lumMod val="75000"/>
                  </a:schemeClr>
                </a:solidFill>
              </a:rPr>
              <a:t> et le </a:t>
            </a:r>
            <a:r>
              <a:rPr lang="fr-FR" b="1" dirty="0">
                <a:solidFill>
                  <a:schemeClr val="accent6">
                    <a:lumMod val="75000"/>
                  </a:schemeClr>
                </a:solidFill>
              </a:rPr>
              <a:t>retour attendu immédiat</a:t>
            </a:r>
            <a:r>
              <a:rPr lang="fr-FR" dirty="0">
                <a:solidFill>
                  <a:schemeClr val="accent6">
                    <a:lumMod val="75000"/>
                  </a:schemeClr>
                </a:solidFill>
              </a:rPr>
              <a:t>. Cette technique peut prendre la forme </a:t>
            </a:r>
            <a:r>
              <a:rPr lang="fr-FR" dirty="0">
                <a:ln>
                  <a:solidFill>
                    <a:srgbClr val="3333CC"/>
                  </a:solidFill>
                </a:ln>
                <a:solidFill>
                  <a:schemeClr val="accent6">
                    <a:lumMod val="75000"/>
                  </a:schemeClr>
                </a:solidFill>
              </a:rPr>
              <a:t>d’un</a:t>
            </a:r>
            <a:r>
              <a:rPr lang="fr-FR" dirty="0">
                <a:solidFill>
                  <a:schemeClr val="accent6">
                    <a:lumMod val="75000"/>
                  </a:schemeClr>
                </a:solidFill>
              </a:rPr>
              <a:t> </a:t>
            </a:r>
            <a:r>
              <a:rPr lang="fr-FR" b="1" dirty="0">
                <a:solidFill>
                  <a:schemeClr val="accent6">
                    <a:lumMod val="75000"/>
                  </a:schemeClr>
                </a:solidFill>
              </a:rPr>
              <a:t>SMS</a:t>
            </a:r>
            <a:r>
              <a:rPr lang="fr-FR" dirty="0">
                <a:solidFill>
                  <a:schemeClr val="accent6">
                    <a:lumMod val="75000"/>
                  </a:schemeClr>
                </a:solidFill>
              </a:rPr>
              <a:t> (message écrit), ou d’un </a:t>
            </a:r>
            <a:r>
              <a:rPr lang="fr-FR" b="1" dirty="0">
                <a:solidFill>
                  <a:schemeClr val="accent6">
                    <a:lumMod val="75000"/>
                  </a:schemeClr>
                </a:solidFill>
              </a:rPr>
              <a:t>MMS</a:t>
            </a:r>
            <a:r>
              <a:rPr lang="fr-FR" dirty="0">
                <a:solidFill>
                  <a:schemeClr val="accent6">
                    <a:lumMod val="75000"/>
                  </a:schemeClr>
                </a:solidFill>
              </a:rPr>
              <a:t> (message avec image et /ou vidéo). </a:t>
            </a:r>
            <a:r>
              <a:rPr lang="fr-FR" i="1" dirty="0">
                <a:solidFill>
                  <a:schemeClr val="accent6">
                    <a:lumMod val="75000"/>
                  </a:schemeClr>
                </a:solidFill>
              </a:rPr>
              <a:t>Bonobo et Cache-Cache envoie régulièrement des SMS à leurs clientes pour leur proposer des offres promotionnelles. </a:t>
            </a:r>
            <a:r>
              <a:rPr lang="fr-FR" b="1" i="1" dirty="0">
                <a:solidFill>
                  <a:schemeClr val="accent6">
                    <a:lumMod val="75000"/>
                  </a:schemeClr>
                </a:solidFill>
              </a:rPr>
              <a:t>Inconvénient : intrusif, peur des escroqueries… (étude coupler Sms &amp; Tél)</a:t>
            </a:r>
            <a:endParaRPr lang="fr-FR" dirty="0">
              <a:solidFill>
                <a:schemeClr val="accent6">
                  <a:lumMod val="75000"/>
                </a:schemeClr>
              </a:solidFill>
            </a:endParaRPr>
          </a:p>
        </p:txBody>
      </p:sp>
    </p:spTree>
    <p:extLst>
      <p:ext uri="{BB962C8B-B14F-4D97-AF65-F5344CB8AC3E}">
        <p14:creationId xmlns:p14="http://schemas.microsoft.com/office/powerpoint/2010/main" val="2217668150"/>
      </p:ext>
    </p:extLst>
  </p:cSld>
  <p:clrMapOvr>
    <a:masterClrMapping/>
  </p:clrMapOvr>
  <p:transition spd="med">
    <p:randomBar/>
  </p:transition>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539</a:t>
            </a:fld>
            <a:endParaRPr lang="fr-FR" dirty="0"/>
          </a:p>
        </p:txBody>
      </p:sp>
      <p:sp>
        <p:nvSpPr>
          <p:cNvPr id="3" name="Rectangle 6"/>
          <p:cNvSpPr txBox="1">
            <a:spLocks noChangeArrowheads="1"/>
          </p:cNvSpPr>
          <p:nvPr/>
        </p:nvSpPr>
        <p:spPr>
          <a:xfrm>
            <a:off x="2128129" y="260647"/>
            <a:ext cx="460411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409502" y="885519"/>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803724" y="92203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465045" y="668457"/>
            <a:ext cx="2534390" cy="830997"/>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Communication relationnelle </a:t>
            </a:r>
            <a:endParaRPr lang="fr-FR" sz="2400" b="1" i="1" dirty="0">
              <a:solidFill>
                <a:schemeClr val="accent6">
                  <a:lumMod val="75000"/>
                </a:schemeClr>
              </a:solidFill>
            </a:endParaRPr>
          </a:p>
        </p:txBody>
      </p:sp>
      <p:sp>
        <p:nvSpPr>
          <p:cNvPr id="8" name="Espace réservé du contenu 2"/>
          <p:cNvSpPr txBox="1">
            <a:spLocks/>
          </p:cNvSpPr>
          <p:nvPr/>
        </p:nvSpPr>
        <p:spPr>
          <a:xfrm>
            <a:off x="205572" y="1415325"/>
            <a:ext cx="8799512" cy="1454169"/>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solidFill>
                <a:schemeClr val="accent6">
                  <a:lumMod val="75000"/>
                </a:schemeClr>
              </a:solidFill>
            </a:endParaRPr>
          </a:p>
          <a:p>
            <a:pPr marL="0" indent="0" algn="just">
              <a:buFontTx/>
              <a:buNone/>
            </a:pPr>
            <a:r>
              <a:rPr lang="fr-FR" sz="1600" kern="0" dirty="0">
                <a:solidFill>
                  <a:schemeClr val="accent6">
                    <a:lumMod val="75000"/>
                  </a:schemeClr>
                </a:solidFill>
                <a:latin typeface="Arial" panose="020B0604020202020204" pitchFamily="34" charset="0"/>
                <a:cs typeface="Arial" panose="020B0604020202020204" pitchFamily="34" charset="0"/>
              </a:rPr>
              <a:t>Dans la mise en œuvre de sa communication commerciale, l’entreprise combinera généralement différents moyens (dans un souci de cohérence et de complémentarité) pour une couverture optimale de la cible visée : on appelle cela la communication 360°.</a:t>
            </a:r>
          </a:p>
          <a:p>
            <a:pPr marL="0" indent="0" algn="just">
              <a:buFontTx/>
              <a:buNone/>
            </a:pPr>
            <a:endParaRPr lang="fr-FR" b="1" kern="0" dirty="0"/>
          </a:p>
          <a:p>
            <a:pPr marL="0" indent="0">
              <a:buFontTx/>
              <a:buNone/>
            </a:pPr>
            <a:endParaRPr lang="fr-FR" b="1" kern="0" dirty="0"/>
          </a:p>
          <a:p>
            <a:pPr marL="0" indent="0">
              <a:buFontTx/>
              <a:buNone/>
            </a:pPr>
            <a:endParaRPr lang="fr-FR" b="1" kern="0" dirty="0"/>
          </a:p>
          <a:p>
            <a:pPr marL="0" indent="0" algn="just">
              <a:buFontTx/>
              <a:buNone/>
            </a:pPr>
            <a:endParaRPr lang="fr-FR" kern="0" dirty="0"/>
          </a:p>
        </p:txBody>
      </p:sp>
      <p:pic>
        <p:nvPicPr>
          <p:cNvPr id="9" name="Image 8" descr="solution-globale-identite-graphique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4765" y="2420888"/>
            <a:ext cx="8449356" cy="4019480"/>
          </a:xfrm>
          <a:prstGeom prst="rect">
            <a:avLst/>
          </a:prstGeom>
          <a:ln>
            <a:solidFill>
              <a:srgbClr val="3333CC"/>
            </a:solidFill>
          </a:ln>
        </p:spPr>
      </p:pic>
      <p:sp>
        <p:nvSpPr>
          <p:cNvPr id="10" name="ZoneTexte 9"/>
          <p:cNvSpPr txBox="1"/>
          <p:nvPr/>
        </p:nvSpPr>
        <p:spPr>
          <a:xfrm>
            <a:off x="5344267" y="6462750"/>
            <a:ext cx="3459853" cy="276999"/>
          </a:xfrm>
          <a:prstGeom prst="rect">
            <a:avLst/>
          </a:prstGeom>
          <a:noFill/>
        </p:spPr>
        <p:txBody>
          <a:bodyPr wrap="square" rtlCol="0">
            <a:spAutoFit/>
          </a:bodyPr>
          <a:lstStyle/>
          <a:p>
            <a:pPr algn="ctr"/>
            <a:r>
              <a:rPr lang="fr-FR" sz="1200" dirty="0"/>
              <a:t>Image : </a:t>
            </a:r>
            <a:r>
              <a:rPr lang="fr-FR" sz="1200" i="1" dirty="0"/>
              <a:t>Groupe </a:t>
            </a:r>
            <a:r>
              <a:rPr lang="fr-FR" sz="1200" i="1" dirty="0" err="1"/>
              <a:t>Gedone</a:t>
            </a:r>
            <a:r>
              <a:rPr lang="fr-FR" sz="1200" i="1" dirty="0"/>
              <a:t>-Création Site Internet</a:t>
            </a:r>
            <a:r>
              <a:rPr lang="fr-FR" sz="1200" dirty="0"/>
              <a:t> </a:t>
            </a:r>
          </a:p>
        </p:txBody>
      </p:sp>
      <p:pic>
        <p:nvPicPr>
          <p:cNvPr id="557058" name="Picture 2" descr="C:\Users\BLUEOFFICE\Desktop\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645" y="5573976"/>
            <a:ext cx="762000" cy="7620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7668150"/>
      </p:ext>
    </p:extLst>
  </p:cSld>
  <p:clrMapOvr>
    <a:masterClrMapping/>
  </p:clrMapOvr>
  <p:transition spd="med">
    <p:randomBar/>
  </p:transition>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540</a:t>
            </a:fld>
            <a:endParaRPr lang="fr-FR" dirty="0"/>
          </a:p>
        </p:txBody>
      </p:sp>
      <p:sp>
        <p:nvSpPr>
          <p:cNvPr id="3" name="Rectangle 6"/>
          <p:cNvSpPr txBox="1">
            <a:spLocks noChangeArrowheads="1"/>
          </p:cNvSpPr>
          <p:nvPr/>
        </p:nvSpPr>
        <p:spPr>
          <a:xfrm>
            <a:off x="2155031" y="116632"/>
            <a:ext cx="436118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549305" y="75453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975491" y="77279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508104" y="719800"/>
            <a:ext cx="3312368"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direct </a:t>
            </a:r>
            <a:endParaRPr lang="fr-FR" sz="2400" b="1" i="1" dirty="0">
              <a:solidFill>
                <a:schemeClr val="accent6">
                  <a:lumMod val="75000"/>
                </a:schemeClr>
              </a:solidFill>
            </a:endParaRPr>
          </a:p>
        </p:txBody>
      </p:sp>
      <p:sp>
        <p:nvSpPr>
          <p:cNvPr id="8" name="Espace réservé du contenu 2"/>
          <p:cNvSpPr txBox="1">
            <a:spLocks/>
          </p:cNvSpPr>
          <p:nvPr/>
        </p:nvSpPr>
        <p:spPr>
          <a:xfrm>
            <a:off x="393" y="1151408"/>
            <a:ext cx="9144000" cy="5445943"/>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lgn="just">
              <a:buFontTx/>
              <a:buNone/>
            </a:pPr>
            <a:r>
              <a:rPr lang="x-none" sz="1800" kern="0">
                <a:solidFill>
                  <a:schemeClr val="accent6">
                    <a:lumMod val="75000"/>
                  </a:schemeClr>
                </a:solidFill>
                <a:latin typeface="Arial" panose="020B0604020202020204" pitchFamily="34" charset="0"/>
                <a:cs typeface="Arial" panose="020B0604020202020204" pitchFamily="34" charset="0"/>
              </a:rPr>
              <a:t>La m</a:t>
            </a:r>
            <a:r>
              <a:rPr lang="fr-FR" sz="1800" kern="0" dirty="0" err="1">
                <a:solidFill>
                  <a:schemeClr val="accent6">
                    <a:lumMod val="75000"/>
                  </a:schemeClr>
                </a:solidFill>
                <a:latin typeface="Arial" panose="020B0604020202020204" pitchFamily="34" charset="0"/>
                <a:cs typeface="Arial" panose="020B0604020202020204" pitchFamily="34" charset="0"/>
              </a:rPr>
              <a:t>arketing</a:t>
            </a:r>
            <a:r>
              <a:rPr lang="x-none" sz="1800" kern="0">
                <a:solidFill>
                  <a:schemeClr val="accent6">
                    <a:lumMod val="75000"/>
                  </a:schemeClr>
                </a:solidFill>
                <a:latin typeface="Arial" panose="020B0604020202020204" pitchFamily="34" charset="0"/>
                <a:cs typeface="Arial" panose="020B0604020202020204" pitchFamily="34" charset="0"/>
              </a:rPr>
              <a:t> direct regroupe l’ensemble </a:t>
            </a:r>
            <a:r>
              <a:rPr lang="x-none" sz="1800" b="1" kern="0">
                <a:solidFill>
                  <a:schemeClr val="accent6">
                    <a:lumMod val="75000"/>
                  </a:schemeClr>
                </a:solidFill>
                <a:latin typeface="Arial" panose="020B0604020202020204" pitchFamily="34" charset="0"/>
                <a:cs typeface="Arial" panose="020B0604020202020204" pitchFamily="34" charset="0"/>
              </a:rPr>
              <a:t>des techniques de communication</a:t>
            </a:r>
            <a:r>
              <a:rPr lang="x-none" sz="1800" kern="0">
                <a:solidFill>
                  <a:schemeClr val="accent6">
                    <a:lumMod val="75000"/>
                  </a:schemeClr>
                </a:solidFill>
                <a:latin typeface="Arial" panose="020B0604020202020204" pitchFamily="34" charset="0"/>
                <a:cs typeface="Arial" panose="020B0604020202020204" pitchFamily="34" charset="0"/>
              </a:rPr>
              <a:t> adressée</a:t>
            </a:r>
            <a:r>
              <a:rPr lang="fr-FR" sz="1800" kern="0" dirty="0">
                <a:solidFill>
                  <a:schemeClr val="accent6">
                    <a:lumMod val="75000"/>
                  </a:schemeClr>
                </a:solidFill>
                <a:latin typeface="Arial" panose="020B0604020202020204" pitchFamily="34" charset="0"/>
                <a:cs typeface="Arial" panose="020B0604020202020204" pitchFamily="34" charset="0"/>
              </a:rPr>
              <a:t>s</a:t>
            </a:r>
            <a:r>
              <a:rPr lang="x-none" sz="1800" kern="0">
                <a:solidFill>
                  <a:schemeClr val="accent6">
                    <a:lumMod val="75000"/>
                  </a:schemeClr>
                </a:solidFill>
                <a:latin typeface="Arial" panose="020B0604020202020204" pitchFamily="34" charset="0"/>
                <a:cs typeface="Arial" panose="020B0604020202020204" pitchFamily="34" charset="0"/>
              </a:rPr>
              <a:t> d</a:t>
            </a:r>
            <a:r>
              <a:rPr lang="x-none" sz="1800" b="1" kern="0">
                <a:solidFill>
                  <a:schemeClr val="accent6">
                    <a:lumMod val="75000"/>
                  </a:schemeClr>
                </a:solidFill>
                <a:latin typeface="Arial" panose="020B0604020202020204" pitchFamily="34" charset="0"/>
                <a:cs typeface="Arial" panose="020B0604020202020204" pitchFamily="34" charset="0"/>
              </a:rPr>
              <a:t>irectement à des individus </a:t>
            </a:r>
            <a:r>
              <a:rPr lang="x-none" sz="1800" kern="0">
                <a:solidFill>
                  <a:schemeClr val="accent6">
                    <a:lumMod val="75000"/>
                  </a:schemeClr>
                </a:solidFill>
                <a:latin typeface="Arial" panose="020B0604020202020204" pitchFamily="34" charset="0"/>
                <a:cs typeface="Arial" panose="020B0604020202020204" pitchFamily="34" charset="0"/>
              </a:rPr>
              <a:t>(particuliers </a:t>
            </a:r>
            <a:r>
              <a:rPr lang="fr-FR" sz="1800" kern="0" dirty="0">
                <a:solidFill>
                  <a:schemeClr val="accent6">
                    <a:lumMod val="75000"/>
                  </a:schemeClr>
                </a:solidFill>
                <a:latin typeface="Arial" panose="020B0604020202020204" pitchFamily="34" charset="0"/>
                <a:cs typeface="Arial" panose="020B0604020202020204" pitchFamily="34" charset="0"/>
              </a:rPr>
              <a:t>ou</a:t>
            </a:r>
            <a:r>
              <a:rPr lang="x-none" sz="1800" kern="0">
                <a:solidFill>
                  <a:schemeClr val="accent6">
                    <a:lumMod val="75000"/>
                  </a:schemeClr>
                </a:solidFill>
                <a:latin typeface="Arial" panose="020B0604020202020204" pitchFamily="34" charset="0"/>
                <a:cs typeface="Arial" panose="020B0604020202020204" pitchFamily="34" charset="0"/>
              </a:rPr>
              <a:t> entreprises). Cette communication est le plus souvent </a:t>
            </a:r>
            <a:r>
              <a:rPr lang="x-none" sz="1800" b="1" kern="0">
                <a:solidFill>
                  <a:schemeClr val="accent6">
                    <a:lumMod val="75000"/>
                  </a:schemeClr>
                </a:solidFill>
                <a:latin typeface="Arial" panose="020B0604020202020204" pitchFamily="34" charset="0"/>
                <a:cs typeface="Arial" panose="020B0604020202020204" pitchFamily="34" charset="0"/>
              </a:rPr>
              <a:t>personnalisée</a:t>
            </a:r>
            <a:r>
              <a:rPr lang="x-none" sz="1800" kern="0">
                <a:solidFill>
                  <a:schemeClr val="accent6">
                    <a:lumMod val="75000"/>
                  </a:schemeClr>
                </a:solidFill>
                <a:latin typeface="Arial" panose="020B0604020202020204" pitchFamily="34" charset="0"/>
                <a:cs typeface="Arial" panose="020B0604020202020204" pitchFamily="34" charset="0"/>
              </a:rPr>
              <a:t> à l’aide </a:t>
            </a:r>
            <a:r>
              <a:rPr lang="x-none" sz="1800" b="1" kern="0">
                <a:solidFill>
                  <a:schemeClr val="accent6">
                    <a:lumMod val="75000"/>
                  </a:schemeClr>
                </a:solidFill>
                <a:latin typeface="Arial" panose="020B0604020202020204" pitchFamily="34" charset="0"/>
                <a:cs typeface="Arial" panose="020B0604020202020204" pitchFamily="34" charset="0"/>
              </a:rPr>
              <a:t>d’informations collectées dans des fichiers</a:t>
            </a:r>
            <a:r>
              <a:rPr lang="x-none" sz="1800" kern="0">
                <a:solidFill>
                  <a:schemeClr val="accent6">
                    <a:lumMod val="75000"/>
                  </a:schemeClr>
                </a:solidFill>
                <a:latin typeface="Arial" panose="020B0604020202020204" pitchFamily="34" charset="0"/>
                <a:cs typeface="Arial" panose="020B0604020202020204" pitchFamily="34" charset="0"/>
              </a:rPr>
              <a:t>.</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a:solidFill>
                  <a:schemeClr val="accent6">
                    <a:lumMod val="75000"/>
                  </a:schemeClr>
                </a:solidFill>
                <a:latin typeface="Arial" panose="020B0604020202020204" pitchFamily="34" charset="0"/>
                <a:cs typeface="Arial" panose="020B0604020202020204" pitchFamily="34" charset="0"/>
              </a:rPr>
              <a:t>L</a:t>
            </a:r>
            <a:r>
              <a:rPr lang="fr-FR" sz="1800" kern="0" dirty="0">
                <a:solidFill>
                  <a:schemeClr val="accent6">
                    <a:lumMod val="75000"/>
                  </a:schemeClr>
                </a:solidFill>
                <a:latin typeface="Arial" panose="020B0604020202020204" pitchFamily="34" charset="0"/>
                <a:cs typeface="Arial" panose="020B0604020202020204" pitchFamily="34" charset="0"/>
              </a:rPr>
              <a:t>e marketing </a:t>
            </a:r>
            <a:r>
              <a:rPr lang="x-none" sz="1800" kern="0">
                <a:solidFill>
                  <a:schemeClr val="accent6">
                    <a:lumMod val="75000"/>
                  </a:schemeClr>
                </a:solidFill>
                <a:latin typeface="Arial" panose="020B0604020202020204" pitchFamily="34" charset="0"/>
                <a:cs typeface="Arial" panose="020B0604020202020204" pitchFamily="34" charset="0"/>
              </a:rPr>
              <a:t>direct a pour </a:t>
            </a:r>
            <a:r>
              <a:rPr lang="x-none" sz="1800" b="1" kern="0">
                <a:solidFill>
                  <a:schemeClr val="accent6">
                    <a:lumMod val="75000"/>
                  </a:schemeClr>
                </a:solidFill>
                <a:latin typeface="Arial" panose="020B0604020202020204" pitchFamily="34" charset="0"/>
                <a:cs typeface="Arial" panose="020B0604020202020204" pitchFamily="34" charset="0"/>
              </a:rPr>
              <a:t>objectif de </a:t>
            </a:r>
            <a:r>
              <a:rPr lang="fr-FR" sz="1800" b="1" kern="0" dirty="0">
                <a:solidFill>
                  <a:schemeClr val="accent6">
                    <a:lumMod val="75000"/>
                  </a:schemeClr>
                </a:solidFill>
                <a:latin typeface="Arial" panose="020B0604020202020204" pitchFamily="34" charset="0"/>
                <a:cs typeface="Arial" panose="020B0604020202020204" pitchFamily="34" charset="0"/>
              </a:rPr>
              <a:t>:</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C</a:t>
            </a:r>
            <a:r>
              <a:rPr lang="x-none" sz="1800" b="1" kern="0">
                <a:solidFill>
                  <a:schemeClr val="accent6">
                    <a:lumMod val="75000"/>
                  </a:schemeClr>
                </a:solidFill>
                <a:latin typeface="Arial" panose="020B0604020202020204" pitchFamily="34" charset="0"/>
                <a:cs typeface="Arial" panose="020B0604020202020204" pitchFamily="34" charset="0"/>
              </a:rPr>
              <a:t>réer</a:t>
            </a:r>
            <a:r>
              <a:rPr lang="x-none" sz="1800" kern="0">
                <a:solidFill>
                  <a:schemeClr val="accent6">
                    <a:lumMod val="75000"/>
                  </a:schemeClr>
                </a:solidFill>
                <a:latin typeface="Arial" panose="020B0604020202020204" pitchFamily="34" charset="0"/>
                <a:cs typeface="Arial" panose="020B0604020202020204" pitchFamily="34" charset="0"/>
              </a:rPr>
              <a:t> </a:t>
            </a:r>
            <a:r>
              <a:rPr lang="fr-FR" sz="1800" kern="0" dirty="0">
                <a:solidFill>
                  <a:schemeClr val="accent6">
                    <a:lumMod val="75000"/>
                  </a:schemeClr>
                </a:solidFill>
                <a:latin typeface="Arial" panose="020B0604020202020204" pitchFamily="34" charset="0"/>
                <a:cs typeface="Arial" panose="020B0604020202020204" pitchFamily="34" charset="0"/>
              </a:rPr>
              <a:t>une relation</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M</a:t>
            </a:r>
            <a:r>
              <a:rPr lang="x-none" sz="1800" b="1" kern="0">
                <a:solidFill>
                  <a:schemeClr val="accent6">
                    <a:lumMod val="75000"/>
                  </a:schemeClr>
                </a:solidFill>
                <a:latin typeface="Arial" panose="020B0604020202020204" pitchFamily="34" charset="0"/>
                <a:cs typeface="Arial" panose="020B0604020202020204" pitchFamily="34" charset="0"/>
              </a:rPr>
              <a:t>aintenir une relation durable</a:t>
            </a:r>
            <a:r>
              <a:rPr lang="x-none" sz="1800" kern="0">
                <a:solidFill>
                  <a:schemeClr val="accent6">
                    <a:lumMod val="75000"/>
                  </a:schemeClr>
                </a:solidFill>
                <a:latin typeface="Arial" panose="020B0604020202020204" pitchFamily="34" charset="0"/>
                <a:cs typeface="Arial" panose="020B0604020202020204" pitchFamily="34" charset="0"/>
              </a:rPr>
              <a:t> avec la cible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C</a:t>
            </a:r>
            <a:r>
              <a:rPr lang="x-none" sz="1800" b="1" kern="0">
                <a:solidFill>
                  <a:schemeClr val="accent6">
                    <a:lumMod val="75000"/>
                  </a:schemeClr>
                </a:solidFill>
                <a:latin typeface="Arial" panose="020B0604020202020204" pitchFamily="34" charset="0"/>
                <a:cs typeface="Arial" panose="020B0604020202020204" pitchFamily="34" charset="0"/>
              </a:rPr>
              <a:t>herche</a:t>
            </a:r>
            <a:r>
              <a:rPr lang="fr-FR" sz="1800" b="1" kern="0" dirty="0">
                <a:solidFill>
                  <a:schemeClr val="accent6">
                    <a:lumMod val="75000"/>
                  </a:schemeClr>
                </a:solidFill>
                <a:latin typeface="Arial" panose="020B0604020202020204" pitchFamily="34" charset="0"/>
                <a:cs typeface="Arial" panose="020B0604020202020204" pitchFamily="34" charset="0"/>
              </a:rPr>
              <a:t>r </a:t>
            </a:r>
            <a:r>
              <a:rPr lang="x-none" sz="1800" b="1" kern="0">
                <a:solidFill>
                  <a:schemeClr val="accent6">
                    <a:lumMod val="75000"/>
                  </a:schemeClr>
                </a:solidFill>
                <a:latin typeface="Arial" panose="020B0604020202020204" pitchFamily="34" charset="0"/>
                <a:cs typeface="Arial" panose="020B0604020202020204" pitchFamily="34" charset="0"/>
              </a:rPr>
              <a:t> à influencer le comportement de celle-ci à court terme</a:t>
            </a:r>
            <a:r>
              <a:rPr lang="x-none" sz="1800" kern="0">
                <a:solidFill>
                  <a:schemeClr val="accent6">
                    <a:lumMod val="75000"/>
                  </a:schemeClr>
                </a:solidFill>
                <a:latin typeface="Arial" panose="020B0604020202020204" pitchFamily="34" charset="0"/>
                <a:cs typeface="Arial" panose="020B0604020202020204" pitchFamily="34" charset="0"/>
              </a:rPr>
              <a:t>. Le marketing direct a donc un </a:t>
            </a:r>
            <a:r>
              <a:rPr lang="x-none" sz="1800" b="1" kern="0">
                <a:solidFill>
                  <a:schemeClr val="accent6">
                    <a:lumMod val="75000"/>
                  </a:schemeClr>
                </a:solidFill>
                <a:latin typeface="Arial" panose="020B0604020202020204" pitchFamily="34" charset="0"/>
                <a:cs typeface="Arial" panose="020B0604020202020204" pitchFamily="34" charset="0"/>
              </a:rPr>
              <a:t>objectif immédiat de vente</a:t>
            </a:r>
            <a:r>
              <a:rPr lang="x-none" sz="1800" kern="0">
                <a:solidFill>
                  <a:schemeClr val="accent6">
                    <a:lumMod val="75000"/>
                  </a:schemeClr>
                </a:solidFill>
                <a:latin typeface="Arial" panose="020B0604020202020204" pitchFamily="34" charset="0"/>
                <a:cs typeface="Arial" panose="020B0604020202020204" pitchFamily="34" charset="0"/>
              </a:rPr>
              <a:t>.</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i="1" kern="0" dirty="0">
                <a:solidFill>
                  <a:schemeClr val="accent6">
                    <a:lumMod val="75000"/>
                  </a:schemeClr>
                </a:solidFill>
                <a:latin typeface="Arial" panose="020B0604020202020204" pitchFamily="34" charset="0"/>
                <a:cs typeface="Arial" panose="020B0604020202020204" pitchFamily="34" charset="0"/>
              </a:rPr>
              <a:t>Ex</a:t>
            </a:r>
            <a:r>
              <a:rPr lang="fr-FR" sz="1800" i="1" kern="0" dirty="0">
                <a:solidFill>
                  <a:schemeClr val="accent6">
                    <a:lumMod val="75000"/>
                  </a:schemeClr>
                </a:solidFill>
                <a:latin typeface="Arial" panose="020B0604020202020204" pitchFamily="34" charset="0"/>
                <a:cs typeface="Arial" panose="020B0604020202020204" pitchFamily="34" charset="0"/>
              </a:rPr>
              <a:t> : coupon-réponse, bon de commande, visite du point de vente…</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Quelles que soient les techniques mises en place, des </a:t>
            </a:r>
            <a:r>
              <a:rPr lang="fr-FR" sz="1800" b="1" kern="0" dirty="0">
                <a:solidFill>
                  <a:schemeClr val="accent6">
                    <a:lumMod val="75000"/>
                  </a:schemeClr>
                </a:solidFill>
                <a:latin typeface="Arial" panose="020B0604020202020204" pitchFamily="34" charset="0"/>
                <a:cs typeface="Arial" panose="020B0604020202020204" pitchFamily="34" charset="0"/>
              </a:rPr>
              <a:t>caractéristiques communes</a:t>
            </a:r>
            <a:r>
              <a:rPr lang="fr-FR" sz="1800" kern="0" dirty="0">
                <a:solidFill>
                  <a:schemeClr val="accent6">
                    <a:lumMod val="75000"/>
                  </a:schemeClr>
                </a:solidFill>
                <a:latin typeface="Arial" panose="020B0604020202020204" pitchFamily="34" charset="0"/>
                <a:cs typeface="Arial" panose="020B0604020202020204" pitchFamily="34" charset="0"/>
              </a:rPr>
              <a:t> peuvent être énoncées, telles que la personnalisation, l’interactivité et la rapidité.</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la </a:t>
            </a:r>
            <a:r>
              <a:rPr lang="fr-FR" sz="1800" b="1" kern="0" dirty="0">
                <a:solidFill>
                  <a:schemeClr val="accent6">
                    <a:lumMod val="75000"/>
                  </a:schemeClr>
                </a:solidFill>
                <a:latin typeface="Arial" panose="020B0604020202020204" pitchFamily="34" charset="0"/>
                <a:cs typeface="Arial" panose="020B0604020202020204" pitchFamily="34" charset="0"/>
              </a:rPr>
              <a:t>personnalisation</a:t>
            </a:r>
            <a:r>
              <a:rPr lang="fr-FR" sz="1800" kern="0" dirty="0">
                <a:solidFill>
                  <a:schemeClr val="accent6">
                    <a:lumMod val="75000"/>
                  </a:schemeClr>
                </a:solidFill>
                <a:latin typeface="Arial" panose="020B0604020202020204" pitchFamily="34" charset="0"/>
                <a:cs typeface="Arial" panose="020B0604020202020204" pitchFamily="34" charset="0"/>
              </a:rPr>
              <a:t>, les messages sont personnalisés en fonction des comportements d’achat des individus, informations analysées dans le SIM de l’entreprise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a:t>
            </a:r>
            <a:r>
              <a:rPr lang="fr-FR" sz="1800" b="1" kern="0" dirty="0">
                <a:solidFill>
                  <a:schemeClr val="accent6">
                    <a:lumMod val="75000"/>
                  </a:schemeClr>
                </a:solidFill>
                <a:latin typeface="Arial" panose="020B0604020202020204" pitchFamily="34" charset="0"/>
                <a:cs typeface="Arial" panose="020B0604020202020204" pitchFamily="34" charset="0"/>
              </a:rPr>
              <a:t>interactivité</a:t>
            </a:r>
            <a:r>
              <a:rPr lang="fr-FR" sz="1800" kern="0" dirty="0">
                <a:solidFill>
                  <a:schemeClr val="accent6">
                    <a:lumMod val="75000"/>
                  </a:schemeClr>
                </a:solidFill>
                <a:latin typeface="Arial" panose="020B0604020202020204" pitchFamily="34" charset="0"/>
                <a:cs typeface="Arial" panose="020B0604020202020204" pitchFamily="34" charset="0"/>
              </a:rPr>
              <a:t>, le message va être adapté aux réponses de l’individu ;</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la rapidité</a:t>
            </a:r>
            <a:r>
              <a:rPr lang="fr-FR" sz="1800" kern="0" dirty="0">
                <a:solidFill>
                  <a:schemeClr val="accent6">
                    <a:lumMod val="75000"/>
                  </a:schemeClr>
                </a:solidFill>
                <a:latin typeface="Arial" panose="020B0604020202020204" pitchFamily="34" charset="0"/>
                <a:cs typeface="Arial" panose="020B0604020202020204" pitchFamily="34" charset="0"/>
              </a:rPr>
              <a:t>, c’est un outil de communication qui se met rapidement en place.</a:t>
            </a:r>
          </a:p>
          <a:p>
            <a:pPr marL="0" lvl="1" indent="0" algn="just">
              <a:spcBef>
                <a:spcPts val="1168"/>
              </a:spcBef>
              <a:buFontTx/>
              <a:buNone/>
            </a:pPr>
            <a:endParaRPr lang="fr-FR" sz="2000" b="1" kern="0" dirty="0"/>
          </a:p>
          <a:p>
            <a:pPr marL="0" indent="0" algn="just">
              <a:buFontTx/>
              <a:buNone/>
            </a:pPr>
            <a:endParaRPr lang="fr-FR" b="1" kern="0" dirty="0"/>
          </a:p>
          <a:p>
            <a:pPr marL="0" indent="0">
              <a:buFontTx/>
              <a:buNone/>
            </a:pPr>
            <a:endParaRPr lang="fr-FR" b="1" kern="0" dirty="0"/>
          </a:p>
          <a:p>
            <a:pPr marL="0" indent="0">
              <a:buFontTx/>
              <a:buNone/>
            </a:pPr>
            <a:endParaRPr lang="fr-FR" b="1" kern="0" dirty="0"/>
          </a:p>
          <a:p>
            <a:pPr marL="0" indent="0" algn="just">
              <a:buFontTx/>
              <a:buNone/>
            </a:pPr>
            <a:endParaRPr lang="fr-FR" kern="0" dirty="0"/>
          </a:p>
        </p:txBody>
      </p:sp>
    </p:spTree>
    <p:extLst>
      <p:ext uri="{BB962C8B-B14F-4D97-AF65-F5344CB8AC3E}">
        <p14:creationId xmlns:p14="http://schemas.microsoft.com/office/powerpoint/2010/main" val="3040696700"/>
      </p:ext>
    </p:extLst>
  </p:cSld>
  <p:clrMapOvr>
    <a:masterClrMapping/>
  </p:clrMapOvr>
  <p:transition spd="med">
    <p:randomBar/>
  </p:transition>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541</a:t>
            </a:fld>
            <a:endParaRPr lang="fr-FR" dirty="0"/>
          </a:p>
        </p:txBody>
      </p:sp>
      <p:sp>
        <p:nvSpPr>
          <p:cNvPr id="3" name="Rectangle 6"/>
          <p:cNvSpPr txBox="1">
            <a:spLocks noChangeArrowheads="1"/>
          </p:cNvSpPr>
          <p:nvPr/>
        </p:nvSpPr>
        <p:spPr>
          <a:xfrm>
            <a:off x="2171930" y="188640"/>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73564" y="895076"/>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076823" y="913332"/>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724128" y="873585"/>
            <a:ext cx="324036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direct </a:t>
            </a:r>
            <a:endParaRPr lang="fr-FR" sz="2400" b="1" i="1" dirty="0">
              <a:solidFill>
                <a:schemeClr val="accent6">
                  <a:lumMod val="75000"/>
                </a:schemeClr>
              </a:solidFill>
            </a:endParaRPr>
          </a:p>
        </p:txBody>
      </p:sp>
      <p:sp>
        <p:nvSpPr>
          <p:cNvPr id="8" name="Espace réservé du contenu 2"/>
          <p:cNvSpPr txBox="1">
            <a:spLocks/>
          </p:cNvSpPr>
          <p:nvPr/>
        </p:nvSpPr>
        <p:spPr>
          <a:xfrm>
            <a:off x="-6627" y="1291951"/>
            <a:ext cx="9144000" cy="50405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rPr>
              <a:t>Les principales techniques</a:t>
            </a:r>
          </a:p>
          <a:p>
            <a:pPr marL="0" indent="0" algn="just">
              <a:buFontTx/>
              <a:buNone/>
            </a:pPr>
            <a:endParaRPr lang="fr-FR" b="1" kern="0" dirty="0"/>
          </a:p>
          <a:p>
            <a:pPr marL="0" indent="0">
              <a:buFontTx/>
              <a:buNone/>
            </a:pPr>
            <a:endParaRPr lang="fr-FR" b="1" kern="0" dirty="0"/>
          </a:p>
          <a:p>
            <a:pPr marL="0" indent="0">
              <a:buFontTx/>
              <a:buNone/>
            </a:pPr>
            <a:endParaRPr lang="fr-FR" b="1" kern="0" dirty="0"/>
          </a:p>
          <a:p>
            <a:pPr marL="0" indent="0" algn="just">
              <a:buFontTx/>
              <a:buNone/>
            </a:pPr>
            <a:endParaRPr lang="fr-FR" kern="0" dirty="0"/>
          </a:p>
        </p:txBody>
      </p:sp>
      <p:graphicFrame>
        <p:nvGraphicFramePr>
          <p:cNvPr id="9" name="Tableau 8"/>
          <p:cNvGraphicFramePr>
            <a:graphicFrameLocks noGrp="1"/>
          </p:cNvGraphicFramePr>
          <p:nvPr>
            <p:extLst>
              <p:ext uri="{D42A27DB-BD31-4B8C-83A1-F6EECF244321}">
                <p14:modId xmlns:p14="http://schemas.microsoft.com/office/powerpoint/2010/main" val="2847639628"/>
              </p:ext>
            </p:extLst>
          </p:nvPr>
        </p:nvGraphicFramePr>
        <p:xfrm>
          <a:off x="-12343" y="1988840"/>
          <a:ext cx="9144000" cy="4480560"/>
        </p:xfrm>
        <a:graphic>
          <a:graphicData uri="http://schemas.openxmlformats.org/drawingml/2006/table">
            <a:tbl>
              <a:tblPr firstRow="1" bandRow="1">
                <a:tableStyleId>{93296810-A885-4BE3-A3E7-6D5BEEA58F35}</a:tableStyleId>
              </a:tblPr>
              <a:tblGrid>
                <a:gridCol w="1911956">
                  <a:extLst>
                    <a:ext uri="{9D8B030D-6E8A-4147-A177-3AD203B41FA5}">
                      <a16:colId xmlns:a16="http://schemas.microsoft.com/office/drawing/2014/main" val="20000"/>
                    </a:ext>
                  </a:extLst>
                </a:gridCol>
                <a:gridCol w="2660044">
                  <a:extLst>
                    <a:ext uri="{9D8B030D-6E8A-4147-A177-3AD203B41FA5}">
                      <a16:colId xmlns:a16="http://schemas.microsoft.com/office/drawing/2014/main" val="20001"/>
                    </a:ext>
                  </a:extLst>
                </a:gridCol>
                <a:gridCol w="4572000">
                  <a:extLst>
                    <a:ext uri="{9D8B030D-6E8A-4147-A177-3AD203B41FA5}">
                      <a16:colId xmlns:a16="http://schemas.microsoft.com/office/drawing/2014/main" val="20002"/>
                    </a:ext>
                  </a:extLst>
                </a:gridCol>
              </a:tblGrid>
              <a:tr h="365760">
                <a:tc>
                  <a:txBody>
                    <a:bodyPr/>
                    <a:lstStyle/>
                    <a:p>
                      <a:pPr algn="ctr"/>
                      <a:r>
                        <a:rPr lang="fr-FR" dirty="0"/>
                        <a:t>Technique</a:t>
                      </a:r>
                    </a:p>
                  </a:txBody>
                  <a:tcPr>
                    <a:lnL w="12700" cap="flat" cmpd="sng" algn="ctr">
                      <a:solidFill>
                        <a:srgbClr val="3333CC"/>
                      </a:solidFill>
                      <a:prstDash val="solid"/>
                      <a:round/>
                      <a:headEnd type="none" w="med" len="med"/>
                      <a:tailEnd type="none" w="med" len="med"/>
                    </a:lnL>
                    <a:lnT w="12700" cap="flat" cmpd="sng" algn="ctr">
                      <a:solidFill>
                        <a:srgbClr val="3333CC"/>
                      </a:solidFill>
                      <a:prstDash val="solid"/>
                      <a:round/>
                      <a:headEnd type="none" w="med" len="med"/>
                      <a:tailEnd type="none" w="med" len="med"/>
                    </a:lnT>
                  </a:tcPr>
                </a:tc>
                <a:tc>
                  <a:txBody>
                    <a:bodyPr/>
                    <a:lstStyle/>
                    <a:p>
                      <a:pPr algn="ctr"/>
                      <a:r>
                        <a:rPr lang="fr-FR" dirty="0"/>
                        <a:t>Description </a:t>
                      </a:r>
                    </a:p>
                  </a:txBody>
                  <a:tcPr>
                    <a:lnT w="12700" cap="flat" cmpd="sng" algn="ctr">
                      <a:solidFill>
                        <a:srgbClr val="3333CC"/>
                      </a:solidFill>
                      <a:prstDash val="solid"/>
                      <a:round/>
                      <a:headEnd type="none" w="med" len="med"/>
                      <a:tailEnd type="none" w="med" len="med"/>
                    </a:lnT>
                  </a:tcPr>
                </a:tc>
                <a:tc>
                  <a:txBody>
                    <a:bodyPr/>
                    <a:lstStyle/>
                    <a:p>
                      <a:pPr algn="ctr"/>
                      <a:r>
                        <a:rPr lang="fr-FR" dirty="0"/>
                        <a:t>Avantages</a:t>
                      </a:r>
                      <a:r>
                        <a:rPr lang="fr-FR" baseline="0" dirty="0"/>
                        <a:t> et limites</a:t>
                      </a:r>
                      <a:endParaRPr lang="fr-FR" dirty="0"/>
                    </a:p>
                  </a:txBody>
                  <a:tcPr>
                    <a:lnR w="12700" cap="flat" cmpd="sng" algn="ctr">
                      <a:solidFill>
                        <a:srgbClr val="3333CC"/>
                      </a:solidFill>
                      <a:prstDash val="solid"/>
                      <a:round/>
                      <a:headEnd type="none" w="med" len="med"/>
                      <a:tailEnd type="none" w="med" len="med"/>
                    </a:lnR>
                    <a:lnT w="12700" cap="flat" cmpd="sng" algn="ctr">
                      <a:solidFill>
                        <a:srgbClr val="3333CC"/>
                      </a:solidFill>
                      <a:prstDash val="solid"/>
                      <a:round/>
                      <a:headEnd type="none" w="med" len="med"/>
                      <a:tailEnd type="none" w="med" len="med"/>
                    </a:lnT>
                  </a:tcPr>
                </a:tc>
                <a:extLst>
                  <a:ext uri="{0D108BD9-81ED-4DB2-BD59-A6C34878D82A}">
                    <a16:rowId xmlns:a16="http://schemas.microsoft.com/office/drawing/2014/main" val="10000"/>
                  </a:ext>
                </a:extLst>
              </a:tr>
              <a:tr h="1584960">
                <a:tc>
                  <a:txBody>
                    <a:bodyPr/>
                    <a:lstStyle/>
                    <a:p>
                      <a:pPr algn="ctr"/>
                      <a:r>
                        <a:rPr lang="fr-FR" sz="1400" b="1" dirty="0">
                          <a:solidFill>
                            <a:schemeClr val="accent6">
                              <a:lumMod val="75000"/>
                            </a:schemeClr>
                          </a:solidFill>
                        </a:rPr>
                        <a:t>ISA </a:t>
                      </a:r>
                    </a:p>
                    <a:p>
                      <a:pPr algn="ctr"/>
                      <a:r>
                        <a:rPr lang="fr-FR" sz="1400" b="1" dirty="0">
                          <a:solidFill>
                            <a:schemeClr val="accent6">
                              <a:lumMod val="75000"/>
                            </a:schemeClr>
                          </a:solidFill>
                        </a:rPr>
                        <a:t>Imprimés Sans</a:t>
                      </a:r>
                      <a:r>
                        <a:rPr lang="fr-FR" sz="1400" b="1" baseline="0" dirty="0">
                          <a:solidFill>
                            <a:schemeClr val="accent6">
                              <a:lumMod val="75000"/>
                            </a:schemeClr>
                          </a:solidFill>
                        </a:rPr>
                        <a:t> Adresse</a:t>
                      </a:r>
                      <a:endParaRPr lang="fr-FR" sz="1400" b="1" dirty="0">
                        <a:solidFill>
                          <a:schemeClr val="accent6">
                            <a:lumMod val="75000"/>
                          </a:schemeClr>
                        </a:solidFill>
                      </a:endParaRPr>
                    </a:p>
                  </a:txBody>
                  <a:tcPr anchor="ctr">
                    <a:lnL w="12700" cap="flat" cmpd="sng" algn="ctr">
                      <a:solidFill>
                        <a:srgbClr val="3333CC"/>
                      </a:solidFill>
                      <a:prstDash val="solid"/>
                      <a:round/>
                      <a:headEnd type="none" w="med" len="med"/>
                      <a:tailEnd type="none" w="med" len="med"/>
                    </a:lnL>
                  </a:tcPr>
                </a:tc>
                <a:tc>
                  <a:txBody>
                    <a:bodyPr/>
                    <a:lstStyle/>
                    <a:p>
                      <a:pPr algn="just"/>
                      <a:r>
                        <a:rPr lang="fr-FR" sz="1400" kern="1200" dirty="0">
                          <a:solidFill>
                            <a:schemeClr val="accent6">
                              <a:lumMod val="75000"/>
                            </a:schemeClr>
                          </a:solidFill>
                          <a:effectLst/>
                        </a:rPr>
                        <a:t>Prospectus et catalogues déposés dans les boîtes aux lettres </a:t>
                      </a:r>
                      <a:endParaRPr lang="fr-FR" sz="1400" dirty="0">
                        <a:solidFill>
                          <a:schemeClr val="accent6">
                            <a:lumMod val="75000"/>
                          </a:schemeClr>
                        </a:solidFill>
                      </a:endParaRPr>
                    </a:p>
                  </a:txBody>
                  <a:tcPr anchor="ctr"/>
                </a:tc>
                <a:tc>
                  <a:txBody>
                    <a:bodyPr/>
                    <a:lstStyle/>
                    <a:p>
                      <a:pPr algn="just"/>
                      <a:r>
                        <a:rPr lang="fr-FR" sz="1400" b="1" kern="1200" dirty="0">
                          <a:solidFill>
                            <a:schemeClr val="accent6">
                              <a:lumMod val="75000"/>
                            </a:schemeClr>
                          </a:solidFill>
                          <a:effectLst/>
                        </a:rPr>
                        <a:t>Avantages :</a:t>
                      </a:r>
                    </a:p>
                    <a:p>
                      <a:pPr algn="just"/>
                      <a:r>
                        <a:rPr lang="fr-FR" sz="1400" kern="1200" dirty="0">
                          <a:solidFill>
                            <a:schemeClr val="accent6">
                              <a:lumMod val="75000"/>
                            </a:schemeClr>
                          </a:solidFill>
                          <a:effectLst/>
                        </a:rPr>
                        <a:t>– Adaptés aux offres promotionnelles </a:t>
                      </a:r>
                    </a:p>
                    <a:p>
                      <a:pPr algn="just"/>
                      <a:r>
                        <a:rPr lang="fr-FR" sz="1400" kern="1200" dirty="0">
                          <a:solidFill>
                            <a:schemeClr val="accent6">
                              <a:lumMod val="75000"/>
                            </a:schemeClr>
                          </a:solidFill>
                          <a:effectLst/>
                        </a:rPr>
                        <a:t>– Ciblage d’une zone géographique précise</a:t>
                      </a:r>
                    </a:p>
                    <a:p>
                      <a:pPr algn="l"/>
                      <a:r>
                        <a:rPr lang="fr-FR" sz="1400" kern="1200" dirty="0">
                          <a:solidFill>
                            <a:schemeClr val="accent6">
                              <a:lumMod val="75000"/>
                            </a:schemeClr>
                          </a:solidFill>
                          <a:effectLst/>
                        </a:rPr>
                        <a:t>– Création de trafic de clientèle</a:t>
                      </a:r>
                    </a:p>
                    <a:p>
                      <a:pPr algn="l"/>
                      <a:r>
                        <a:rPr lang="fr-FR" sz="1400" b="1" kern="1200" dirty="0">
                          <a:solidFill>
                            <a:schemeClr val="accent6">
                              <a:lumMod val="75000"/>
                            </a:schemeClr>
                          </a:solidFill>
                          <a:effectLst/>
                        </a:rPr>
                        <a:t>Limites :</a:t>
                      </a:r>
                    </a:p>
                    <a:p>
                      <a:pPr algn="just"/>
                      <a:r>
                        <a:rPr lang="fr-FR" sz="1400" kern="1200" dirty="0">
                          <a:solidFill>
                            <a:schemeClr val="accent6">
                              <a:lumMod val="75000"/>
                            </a:schemeClr>
                          </a:solidFill>
                          <a:effectLst/>
                        </a:rPr>
                        <a:t>– Pas de personnalisation</a:t>
                      </a:r>
                    </a:p>
                    <a:p>
                      <a:pPr algn="just"/>
                      <a:r>
                        <a:rPr lang="fr-FR" sz="1400" kern="1200" dirty="0">
                          <a:solidFill>
                            <a:schemeClr val="accent6">
                              <a:lumMod val="75000"/>
                            </a:schemeClr>
                          </a:solidFill>
                          <a:effectLst/>
                        </a:rPr>
                        <a:t>–  » Stop pub »</a:t>
                      </a:r>
                      <a:endParaRPr lang="fr-FR" sz="1400" dirty="0">
                        <a:solidFill>
                          <a:schemeClr val="accent6">
                            <a:lumMod val="75000"/>
                          </a:schemeClr>
                        </a:solidFill>
                      </a:endParaRPr>
                    </a:p>
                  </a:txBody>
                  <a:tcP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1"/>
                  </a:ext>
                </a:extLst>
              </a:tr>
              <a:tr h="1371600">
                <a:tc>
                  <a:txBody>
                    <a:bodyPr/>
                    <a:lstStyle/>
                    <a:p>
                      <a:pPr algn="ctr"/>
                      <a:r>
                        <a:rPr lang="fr-FR" sz="1400" b="1" dirty="0">
                          <a:solidFill>
                            <a:schemeClr val="accent6">
                              <a:lumMod val="75000"/>
                            </a:schemeClr>
                          </a:solidFill>
                        </a:rPr>
                        <a:t>Publipostage</a:t>
                      </a:r>
                    </a:p>
                  </a:txBody>
                  <a:tcPr anchor="ctr">
                    <a:lnL w="12700" cap="flat" cmpd="sng" algn="ctr">
                      <a:solidFill>
                        <a:srgbClr val="3333CC"/>
                      </a:solidFill>
                      <a:prstDash val="solid"/>
                      <a:round/>
                      <a:headEnd type="none" w="med" len="med"/>
                      <a:tailEnd type="none" w="med" len="med"/>
                    </a:lnL>
                  </a:tcPr>
                </a:tc>
                <a:tc rowSpan="2">
                  <a:txBody>
                    <a:bodyPr/>
                    <a:lstStyle/>
                    <a:p>
                      <a:pPr algn="just"/>
                      <a:r>
                        <a:rPr lang="fr-FR" sz="1400" kern="1200" dirty="0">
                          <a:solidFill>
                            <a:schemeClr val="accent6">
                              <a:lumMod val="75000"/>
                            </a:schemeClr>
                          </a:solidFill>
                          <a:effectLst/>
                        </a:rPr>
                        <a:t>Courriers personnalisés, voire individualisés, envoyés par courrier ou par e-mail</a:t>
                      </a:r>
                      <a:r>
                        <a:rPr lang="fr-FR" sz="1400" dirty="0">
                          <a:solidFill>
                            <a:schemeClr val="accent6">
                              <a:lumMod val="75000"/>
                            </a:schemeClr>
                          </a:solidFill>
                          <a:effectLst/>
                        </a:rPr>
                        <a:t> </a:t>
                      </a:r>
                      <a:endParaRPr lang="fr-FR" sz="1400" dirty="0">
                        <a:solidFill>
                          <a:schemeClr val="accent6">
                            <a:lumMod val="75000"/>
                          </a:schemeClr>
                        </a:solidFill>
                      </a:endParaRPr>
                    </a:p>
                  </a:txBody>
                  <a:tcPr anchor="ctr">
                    <a:lnB w="12700" cap="flat" cmpd="sng" algn="ctr">
                      <a:solidFill>
                        <a:srgbClr val="3333CC"/>
                      </a:solidFill>
                      <a:prstDash val="solid"/>
                      <a:round/>
                      <a:headEnd type="none" w="med" len="med"/>
                      <a:tailEnd type="none" w="med" len="med"/>
                    </a:lnB>
                  </a:tcPr>
                </a:tc>
                <a:tc>
                  <a:txBody>
                    <a:bodyPr/>
                    <a:lstStyle/>
                    <a:p>
                      <a:pPr algn="just"/>
                      <a:r>
                        <a:rPr lang="fr-FR" sz="1400" b="1" kern="1200" dirty="0">
                          <a:solidFill>
                            <a:schemeClr val="accent6">
                              <a:lumMod val="75000"/>
                            </a:schemeClr>
                          </a:solidFill>
                          <a:effectLst/>
                        </a:rPr>
                        <a:t>Avantages :</a:t>
                      </a:r>
                    </a:p>
                    <a:p>
                      <a:pPr algn="just"/>
                      <a:r>
                        <a:rPr lang="fr-FR" sz="1400" kern="1200" dirty="0">
                          <a:solidFill>
                            <a:schemeClr val="accent6">
                              <a:lumMod val="75000"/>
                            </a:schemeClr>
                          </a:solidFill>
                          <a:effectLst/>
                        </a:rPr>
                        <a:t>– Adaptés aux messages complexes</a:t>
                      </a:r>
                    </a:p>
                    <a:p>
                      <a:pPr algn="just"/>
                      <a:r>
                        <a:rPr lang="fr-FR" sz="1400" kern="1200" dirty="0">
                          <a:solidFill>
                            <a:schemeClr val="accent6">
                              <a:lumMod val="75000"/>
                            </a:schemeClr>
                          </a:solidFill>
                          <a:effectLst/>
                        </a:rPr>
                        <a:t>– Créent une relation personnalisée </a:t>
                      </a:r>
                    </a:p>
                    <a:p>
                      <a:pPr algn="just"/>
                      <a:r>
                        <a:rPr lang="fr-FR" sz="1400" b="1" kern="1200" dirty="0">
                          <a:solidFill>
                            <a:schemeClr val="accent6">
                              <a:lumMod val="75000"/>
                            </a:schemeClr>
                          </a:solidFill>
                          <a:effectLst/>
                        </a:rPr>
                        <a:t>Limites :</a:t>
                      </a:r>
                    </a:p>
                    <a:p>
                      <a:pPr algn="just"/>
                      <a:r>
                        <a:rPr lang="fr-FR" sz="1400" kern="1200" dirty="0">
                          <a:solidFill>
                            <a:schemeClr val="accent6">
                              <a:lumMod val="75000"/>
                            </a:schemeClr>
                          </a:solidFill>
                          <a:effectLst/>
                        </a:rPr>
                        <a:t>– Taux de retour relativement faible (1 à 3%)</a:t>
                      </a:r>
                    </a:p>
                    <a:p>
                      <a:pPr algn="just"/>
                      <a:r>
                        <a:rPr lang="fr-FR" sz="1400" kern="1200" dirty="0">
                          <a:solidFill>
                            <a:schemeClr val="accent6">
                              <a:lumMod val="75000"/>
                            </a:schemeClr>
                          </a:solidFill>
                          <a:effectLst/>
                        </a:rPr>
                        <a:t>– Coût et délais élevés</a:t>
                      </a:r>
                      <a:r>
                        <a:rPr lang="fr-FR" sz="1400" dirty="0">
                          <a:solidFill>
                            <a:schemeClr val="accent6">
                              <a:lumMod val="75000"/>
                            </a:schemeClr>
                          </a:solidFill>
                          <a:effectLst/>
                        </a:rPr>
                        <a:t> </a:t>
                      </a:r>
                      <a:endParaRPr lang="fr-FR" sz="1400" dirty="0">
                        <a:solidFill>
                          <a:schemeClr val="accent6">
                            <a:lumMod val="75000"/>
                          </a:schemeClr>
                        </a:solidFill>
                      </a:endParaRPr>
                    </a:p>
                  </a:txBody>
                  <a:tcP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2"/>
                  </a:ext>
                </a:extLst>
              </a:tr>
              <a:tr h="1158240">
                <a:tc>
                  <a:txBody>
                    <a:bodyPr/>
                    <a:lstStyle/>
                    <a:p>
                      <a:pPr algn="ctr"/>
                      <a:r>
                        <a:rPr lang="fr-FR" sz="1400" b="1" dirty="0">
                          <a:solidFill>
                            <a:schemeClr val="accent6">
                              <a:lumMod val="75000"/>
                            </a:schemeClr>
                          </a:solidFill>
                        </a:rPr>
                        <a:t>E-mailing</a:t>
                      </a:r>
                    </a:p>
                  </a:txBody>
                  <a:tcPr anchor="ctr">
                    <a:lnL w="12700" cap="flat" cmpd="sng" algn="ctr">
                      <a:solidFill>
                        <a:srgbClr val="3333CC"/>
                      </a:solidFill>
                      <a:prstDash val="solid"/>
                      <a:round/>
                      <a:headEnd type="none" w="med" len="med"/>
                      <a:tailEnd type="none" w="med" len="med"/>
                    </a:lnL>
                    <a:lnB w="12700" cap="flat" cmpd="sng" algn="ctr">
                      <a:solidFill>
                        <a:srgbClr val="3333CC"/>
                      </a:solidFill>
                      <a:prstDash val="solid"/>
                      <a:round/>
                      <a:headEnd type="none" w="med" len="med"/>
                      <a:tailEnd type="none" w="med" len="med"/>
                    </a:lnB>
                  </a:tcPr>
                </a:tc>
                <a:tc vMerge="1">
                  <a:txBody>
                    <a:bodyPr/>
                    <a:lstStyle/>
                    <a:p>
                      <a:endParaRPr lang="fr-FR" dirty="0"/>
                    </a:p>
                  </a:txBody>
                  <a:tcPr/>
                </a:tc>
                <a:tc>
                  <a:txBody>
                    <a:bodyPr/>
                    <a:lstStyle/>
                    <a:p>
                      <a:r>
                        <a:rPr lang="fr-FR" sz="1400" b="1" kern="1200" dirty="0">
                          <a:solidFill>
                            <a:schemeClr val="accent6">
                              <a:lumMod val="75000"/>
                            </a:schemeClr>
                          </a:solidFill>
                          <a:effectLst/>
                        </a:rPr>
                        <a:t>Avantages :</a:t>
                      </a:r>
                    </a:p>
                    <a:p>
                      <a:r>
                        <a:rPr lang="fr-FR" sz="1400" kern="1200" dirty="0">
                          <a:solidFill>
                            <a:schemeClr val="accent6">
                              <a:lumMod val="75000"/>
                            </a:schemeClr>
                          </a:solidFill>
                          <a:effectLst/>
                        </a:rPr>
                        <a:t>– Rapides et peu coûteux à mettre en œuvre</a:t>
                      </a:r>
                    </a:p>
                    <a:p>
                      <a:r>
                        <a:rPr lang="fr-FR" sz="1400" kern="1200" dirty="0">
                          <a:solidFill>
                            <a:schemeClr val="accent6">
                              <a:lumMod val="75000"/>
                            </a:schemeClr>
                          </a:solidFill>
                          <a:effectLst/>
                        </a:rPr>
                        <a:t>– Interactivité et vente en ligne 24 h/24</a:t>
                      </a:r>
                    </a:p>
                    <a:p>
                      <a:r>
                        <a:rPr lang="fr-FR" sz="1400" b="1" kern="1200" dirty="0">
                          <a:solidFill>
                            <a:schemeClr val="accent6">
                              <a:lumMod val="75000"/>
                            </a:schemeClr>
                          </a:solidFill>
                          <a:effectLst/>
                        </a:rPr>
                        <a:t>Limite :</a:t>
                      </a:r>
                    </a:p>
                    <a:p>
                      <a:r>
                        <a:rPr lang="fr-FR" sz="1400" kern="1200" dirty="0">
                          <a:solidFill>
                            <a:schemeClr val="accent6">
                              <a:lumMod val="75000"/>
                            </a:schemeClr>
                          </a:solidFill>
                          <a:effectLst/>
                        </a:rPr>
                        <a:t>Peuvent être perçus comme du spamming </a:t>
                      </a:r>
                      <a:endParaRPr lang="fr-FR" sz="1400" dirty="0">
                        <a:solidFill>
                          <a:schemeClr val="accent6">
                            <a:lumMod val="75000"/>
                          </a:schemeClr>
                        </a:solidFill>
                      </a:endParaRPr>
                    </a:p>
                  </a:txBody>
                  <a:tcPr>
                    <a:lnR w="12700" cap="flat" cmpd="sng" algn="ctr">
                      <a:solidFill>
                        <a:srgbClr val="3333CC"/>
                      </a:solidFill>
                      <a:prstDash val="solid"/>
                      <a:round/>
                      <a:headEnd type="none" w="med" len="med"/>
                      <a:tailEnd type="none" w="med" len="med"/>
                    </a:lnR>
                    <a:lnB w="12700" cap="flat" cmpd="sng" algn="ctr">
                      <a:solidFill>
                        <a:srgbClr val="3333CC"/>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40696700"/>
      </p:ext>
    </p:extLst>
  </p:cSld>
  <p:clrMapOvr>
    <a:masterClrMapping/>
  </p:clrMapOvr>
  <p:transition spd="med">
    <p:randomBar/>
  </p:transition>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542</a:t>
            </a:fld>
            <a:endParaRPr lang="fr-FR" dirty="0"/>
          </a:p>
        </p:txBody>
      </p:sp>
      <p:sp>
        <p:nvSpPr>
          <p:cNvPr id="3" name="Rectangle 6"/>
          <p:cNvSpPr txBox="1">
            <a:spLocks noChangeArrowheads="1"/>
          </p:cNvSpPr>
          <p:nvPr/>
        </p:nvSpPr>
        <p:spPr>
          <a:xfrm>
            <a:off x="2155031" y="404664"/>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02748"/>
            <a:ext cx="325656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direct</a:t>
            </a:r>
            <a:endParaRPr lang="fr-FR" sz="2400" b="1" i="1" dirty="0">
              <a:solidFill>
                <a:schemeClr val="accent6">
                  <a:lumMod val="75000"/>
                </a:schemeClr>
              </a:solidFill>
            </a:endParaRPr>
          </a:p>
        </p:txBody>
      </p:sp>
      <p:graphicFrame>
        <p:nvGraphicFramePr>
          <p:cNvPr id="8" name="Tableau 7"/>
          <p:cNvGraphicFramePr>
            <a:graphicFrameLocks noGrp="1"/>
          </p:cNvGraphicFramePr>
          <p:nvPr>
            <p:extLst>
              <p:ext uri="{D42A27DB-BD31-4B8C-83A1-F6EECF244321}">
                <p14:modId xmlns:p14="http://schemas.microsoft.com/office/powerpoint/2010/main" val="3944929640"/>
              </p:ext>
            </p:extLst>
          </p:nvPr>
        </p:nvGraphicFramePr>
        <p:xfrm>
          <a:off x="0" y="2060848"/>
          <a:ext cx="9144000" cy="4328160"/>
        </p:xfrm>
        <a:graphic>
          <a:graphicData uri="http://schemas.openxmlformats.org/drawingml/2006/table">
            <a:tbl>
              <a:tblPr firstRow="1" bandRow="1">
                <a:tableStyleId>{93296810-A885-4BE3-A3E7-6D5BEEA58F35}</a:tableStyleId>
              </a:tblPr>
              <a:tblGrid>
                <a:gridCol w="1911956">
                  <a:extLst>
                    <a:ext uri="{9D8B030D-6E8A-4147-A177-3AD203B41FA5}">
                      <a16:colId xmlns:a16="http://schemas.microsoft.com/office/drawing/2014/main" val="20000"/>
                    </a:ext>
                  </a:extLst>
                </a:gridCol>
                <a:gridCol w="3100861">
                  <a:extLst>
                    <a:ext uri="{9D8B030D-6E8A-4147-A177-3AD203B41FA5}">
                      <a16:colId xmlns:a16="http://schemas.microsoft.com/office/drawing/2014/main" val="20001"/>
                    </a:ext>
                  </a:extLst>
                </a:gridCol>
                <a:gridCol w="4131183">
                  <a:extLst>
                    <a:ext uri="{9D8B030D-6E8A-4147-A177-3AD203B41FA5}">
                      <a16:colId xmlns:a16="http://schemas.microsoft.com/office/drawing/2014/main" val="20002"/>
                    </a:ext>
                  </a:extLst>
                </a:gridCol>
              </a:tblGrid>
              <a:tr h="365760">
                <a:tc>
                  <a:txBody>
                    <a:bodyPr/>
                    <a:lstStyle/>
                    <a:p>
                      <a:pPr algn="ctr"/>
                      <a:r>
                        <a:rPr lang="fr-FR" dirty="0"/>
                        <a:t>Technique</a:t>
                      </a:r>
                    </a:p>
                  </a:txBody>
                  <a:tcPr>
                    <a:lnL w="12700" cap="flat" cmpd="sng" algn="ctr">
                      <a:solidFill>
                        <a:srgbClr val="3333CC"/>
                      </a:solidFill>
                      <a:prstDash val="solid"/>
                      <a:round/>
                      <a:headEnd type="none" w="med" len="med"/>
                      <a:tailEnd type="none" w="med" len="med"/>
                    </a:lnL>
                    <a:lnT w="12700" cap="flat" cmpd="sng" algn="ctr">
                      <a:solidFill>
                        <a:srgbClr val="3333CC"/>
                      </a:solidFill>
                      <a:prstDash val="solid"/>
                      <a:round/>
                      <a:headEnd type="none" w="med" len="med"/>
                      <a:tailEnd type="none" w="med" len="med"/>
                    </a:lnT>
                  </a:tcPr>
                </a:tc>
                <a:tc>
                  <a:txBody>
                    <a:bodyPr/>
                    <a:lstStyle/>
                    <a:p>
                      <a:pPr algn="ctr"/>
                      <a:r>
                        <a:rPr lang="fr-FR" dirty="0"/>
                        <a:t>Description </a:t>
                      </a:r>
                    </a:p>
                  </a:txBody>
                  <a:tcPr>
                    <a:lnT w="12700" cap="flat" cmpd="sng" algn="ctr">
                      <a:solidFill>
                        <a:srgbClr val="3333CC"/>
                      </a:solidFill>
                      <a:prstDash val="solid"/>
                      <a:round/>
                      <a:headEnd type="none" w="med" len="med"/>
                      <a:tailEnd type="none" w="med" len="med"/>
                    </a:lnT>
                  </a:tcPr>
                </a:tc>
                <a:tc>
                  <a:txBody>
                    <a:bodyPr/>
                    <a:lstStyle/>
                    <a:p>
                      <a:pPr algn="ctr"/>
                      <a:r>
                        <a:rPr lang="fr-FR" dirty="0"/>
                        <a:t>Avantages</a:t>
                      </a:r>
                      <a:r>
                        <a:rPr lang="fr-FR" baseline="0" dirty="0"/>
                        <a:t> et limites</a:t>
                      </a:r>
                      <a:endParaRPr lang="fr-FR" dirty="0"/>
                    </a:p>
                  </a:txBody>
                  <a:tcPr>
                    <a:lnR w="12700" cap="flat" cmpd="sng" algn="ctr">
                      <a:solidFill>
                        <a:srgbClr val="3333CC"/>
                      </a:solidFill>
                      <a:prstDash val="solid"/>
                      <a:round/>
                      <a:headEnd type="none" w="med" len="med"/>
                      <a:tailEnd type="none" w="med" len="med"/>
                    </a:lnR>
                    <a:lnT w="12700" cap="flat" cmpd="sng" algn="ctr">
                      <a:solidFill>
                        <a:srgbClr val="3333CC"/>
                      </a:solidFill>
                      <a:prstDash val="solid"/>
                      <a:round/>
                      <a:headEnd type="none" w="med" len="med"/>
                      <a:tailEnd type="none" w="med" len="med"/>
                    </a:lnT>
                  </a:tcPr>
                </a:tc>
                <a:extLst>
                  <a:ext uri="{0D108BD9-81ED-4DB2-BD59-A6C34878D82A}">
                    <a16:rowId xmlns:a16="http://schemas.microsoft.com/office/drawing/2014/main" val="10000"/>
                  </a:ext>
                </a:extLst>
              </a:tr>
              <a:tr h="944880">
                <a:tc>
                  <a:txBody>
                    <a:bodyPr/>
                    <a:lstStyle/>
                    <a:p>
                      <a:pPr algn="ctr"/>
                      <a:r>
                        <a:rPr lang="fr-FR" sz="1400" b="1" kern="1200" dirty="0" err="1">
                          <a:solidFill>
                            <a:schemeClr val="accent6">
                              <a:lumMod val="75000"/>
                            </a:schemeClr>
                          </a:solidFill>
                          <a:effectLst/>
                        </a:rPr>
                        <a:t>SMSing</a:t>
                      </a:r>
                      <a:endParaRPr lang="fr-FR" sz="1400" b="1" dirty="0">
                        <a:solidFill>
                          <a:schemeClr val="accent6">
                            <a:lumMod val="75000"/>
                          </a:schemeClr>
                        </a:solidFill>
                      </a:endParaRPr>
                    </a:p>
                  </a:txBody>
                  <a:tcPr anchor="ctr">
                    <a:lnL w="12700" cap="flat" cmpd="sng" algn="ctr">
                      <a:solidFill>
                        <a:srgbClr val="3333CC"/>
                      </a:solidFill>
                      <a:prstDash val="solid"/>
                      <a:round/>
                      <a:headEnd type="none" w="med" len="med"/>
                      <a:tailEnd type="none" w="med" len="med"/>
                    </a:lnL>
                  </a:tcPr>
                </a:tc>
                <a:tc>
                  <a:txBody>
                    <a:bodyPr/>
                    <a:lstStyle/>
                    <a:p>
                      <a:pPr algn="just"/>
                      <a:r>
                        <a:rPr lang="fr-FR" sz="1400" kern="1200" dirty="0">
                          <a:solidFill>
                            <a:schemeClr val="accent6">
                              <a:lumMod val="75000"/>
                            </a:schemeClr>
                          </a:solidFill>
                          <a:effectLst/>
                        </a:rPr>
                        <a:t>Propositions commerciales et promotionnelles envoyées par SMS</a:t>
                      </a:r>
                      <a:r>
                        <a:rPr lang="fr-FR" sz="1400" dirty="0">
                          <a:solidFill>
                            <a:schemeClr val="accent6">
                              <a:lumMod val="75000"/>
                            </a:schemeClr>
                          </a:solidFill>
                          <a:effectLst/>
                        </a:rPr>
                        <a:t> </a:t>
                      </a:r>
                      <a:endParaRPr lang="fr-FR" sz="1400" dirty="0">
                        <a:solidFill>
                          <a:schemeClr val="accent6">
                            <a:lumMod val="75000"/>
                          </a:schemeClr>
                        </a:solidFill>
                      </a:endParaRPr>
                    </a:p>
                  </a:txBody>
                  <a:tcPr anchor="ctr"/>
                </a:tc>
                <a:tc>
                  <a:txBody>
                    <a:bodyPr/>
                    <a:lstStyle/>
                    <a:p>
                      <a:r>
                        <a:rPr lang="fr-FR" sz="1400" b="1" kern="1200" dirty="0">
                          <a:solidFill>
                            <a:schemeClr val="accent6">
                              <a:lumMod val="75000"/>
                            </a:schemeClr>
                          </a:solidFill>
                          <a:effectLst/>
                        </a:rPr>
                        <a:t>Avantage :</a:t>
                      </a:r>
                    </a:p>
                    <a:p>
                      <a:r>
                        <a:rPr lang="fr-FR" sz="1400" kern="1200" dirty="0">
                          <a:solidFill>
                            <a:schemeClr val="accent6">
                              <a:lumMod val="75000"/>
                            </a:schemeClr>
                          </a:solidFill>
                          <a:effectLst/>
                        </a:rPr>
                        <a:t>Rapide et peu coûteux</a:t>
                      </a:r>
                    </a:p>
                    <a:p>
                      <a:r>
                        <a:rPr lang="fr-FR" sz="1400" b="1" kern="1200" dirty="0">
                          <a:solidFill>
                            <a:schemeClr val="accent6">
                              <a:lumMod val="75000"/>
                            </a:schemeClr>
                          </a:solidFill>
                          <a:effectLst/>
                        </a:rPr>
                        <a:t>Limite :</a:t>
                      </a:r>
                    </a:p>
                    <a:p>
                      <a:r>
                        <a:rPr lang="fr-FR" sz="1400" kern="1200" dirty="0">
                          <a:solidFill>
                            <a:schemeClr val="accent6">
                              <a:lumMod val="75000"/>
                            </a:schemeClr>
                          </a:solidFill>
                          <a:effectLst/>
                        </a:rPr>
                        <a:t>Parfois perçu comme intrusif</a:t>
                      </a:r>
                      <a:r>
                        <a:rPr lang="fr-FR" sz="1400" dirty="0">
                          <a:solidFill>
                            <a:schemeClr val="accent6">
                              <a:lumMod val="75000"/>
                            </a:schemeClr>
                          </a:solidFill>
                          <a:effectLst/>
                        </a:rPr>
                        <a:t> </a:t>
                      </a:r>
                      <a:endParaRPr lang="fr-FR" sz="1400" dirty="0">
                        <a:solidFill>
                          <a:schemeClr val="accent6">
                            <a:lumMod val="75000"/>
                          </a:schemeClr>
                        </a:solidFill>
                      </a:endParaRPr>
                    </a:p>
                  </a:txBody>
                  <a:tcP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1"/>
                  </a:ext>
                </a:extLst>
              </a:tr>
              <a:tr h="1432560">
                <a:tc>
                  <a:txBody>
                    <a:bodyPr/>
                    <a:lstStyle/>
                    <a:p>
                      <a:pPr algn="ctr"/>
                      <a:r>
                        <a:rPr lang="fr-FR" sz="1400" b="1" dirty="0">
                          <a:solidFill>
                            <a:schemeClr val="accent6">
                              <a:lumMod val="75000"/>
                            </a:schemeClr>
                          </a:solidFill>
                        </a:rPr>
                        <a:t>Télémarketing</a:t>
                      </a:r>
                    </a:p>
                    <a:p>
                      <a:pPr algn="ctr"/>
                      <a:r>
                        <a:rPr lang="fr-FR" sz="1400" b="1" dirty="0">
                          <a:solidFill>
                            <a:schemeClr val="accent6">
                              <a:lumMod val="75000"/>
                            </a:schemeClr>
                          </a:solidFill>
                        </a:rPr>
                        <a:t>ou</a:t>
                      </a:r>
                    </a:p>
                    <a:p>
                      <a:pPr algn="ctr"/>
                      <a:r>
                        <a:rPr lang="fr-FR" sz="1400" b="1" dirty="0">
                          <a:solidFill>
                            <a:schemeClr val="accent6">
                              <a:lumMod val="75000"/>
                            </a:schemeClr>
                          </a:solidFill>
                        </a:rPr>
                        <a:t>Phoning</a:t>
                      </a:r>
                    </a:p>
                    <a:p>
                      <a:pPr algn="ctr"/>
                      <a:r>
                        <a:rPr lang="fr-FR" sz="1400" b="1" dirty="0">
                          <a:solidFill>
                            <a:schemeClr val="accent6">
                              <a:lumMod val="75000"/>
                            </a:schemeClr>
                          </a:solidFill>
                        </a:rPr>
                        <a:t>ou</a:t>
                      </a:r>
                    </a:p>
                    <a:p>
                      <a:pPr algn="ctr"/>
                      <a:r>
                        <a:rPr lang="fr-FR" sz="1400" b="1" dirty="0">
                          <a:solidFill>
                            <a:schemeClr val="accent6">
                              <a:lumMod val="75000"/>
                            </a:schemeClr>
                          </a:solidFill>
                        </a:rPr>
                        <a:t>Marketing </a:t>
                      </a:r>
                      <a:r>
                        <a:rPr lang="fr-FR" sz="1400" b="1" dirty="0" err="1">
                          <a:solidFill>
                            <a:schemeClr val="accent6">
                              <a:lumMod val="75000"/>
                            </a:schemeClr>
                          </a:solidFill>
                        </a:rPr>
                        <a:t>téléph</a:t>
                      </a:r>
                      <a:r>
                        <a:rPr lang="fr-FR" sz="1400" b="1" dirty="0">
                          <a:solidFill>
                            <a:schemeClr val="accent6">
                              <a:lumMod val="75000"/>
                            </a:schemeClr>
                          </a:solidFill>
                        </a:rPr>
                        <a:t>.</a:t>
                      </a:r>
                    </a:p>
                  </a:txBody>
                  <a:tcPr anchor="ctr">
                    <a:lnL w="12700" cap="flat" cmpd="sng" algn="ctr">
                      <a:solidFill>
                        <a:srgbClr val="3333CC"/>
                      </a:solidFill>
                      <a:prstDash val="solid"/>
                      <a:round/>
                      <a:headEnd type="none" w="med" len="med"/>
                      <a:tailEnd type="none" w="med" len="med"/>
                    </a:lnL>
                  </a:tcPr>
                </a:tc>
                <a:tc>
                  <a:txBody>
                    <a:bodyPr/>
                    <a:lstStyle/>
                    <a:p>
                      <a:pPr algn="just"/>
                      <a:r>
                        <a:rPr lang="fr-FR" sz="1400" kern="1200" dirty="0">
                          <a:solidFill>
                            <a:schemeClr val="accent6">
                              <a:lumMod val="75000"/>
                            </a:schemeClr>
                          </a:solidFill>
                          <a:effectLst/>
                        </a:rPr>
                        <a:t>Appels téléphoniques visant à proposer une offre promotionnelle</a:t>
                      </a:r>
                      <a:endParaRPr lang="fr-FR" sz="1400" dirty="0">
                        <a:solidFill>
                          <a:schemeClr val="accent6">
                            <a:lumMod val="75000"/>
                          </a:schemeClr>
                        </a:solidFill>
                      </a:endParaRPr>
                    </a:p>
                  </a:txBody>
                  <a:tcPr anchor="ctr"/>
                </a:tc>
                <a:tc>
                  <a:txBody>
                    <a:bodyPr/>
                    <a:lstStyle/>
                    <a:p>
                      <a:r>
                        <a:rPr lang="fr-FR" sz="1400" b="1" kern="1200" dirty="0">
                          <a:solidFill>
                            <a:schemeClr val="accent6">
                              <a:lumMod val="75000"/>
                            </a:schemeClr>
                          </a:solidFill>
                          <a:effectLst/>
                        </a:rPr>
                        <a:t>Avantage :</a:t>
                      </a:r>
                    </a:p>
                    <a:p>
                      <a:r>
                        <a:rPr lang="fr-FR" sz="1400" kern="1200" dirty="0">
                          <a:solidFill>
                            <a:schemeClr val="accent6">
                              <a:lumMod val="75000"/>
                            </a:schemeClr>
                          </a:solidFill>
                          <a:effectLst/>
                        </a:rPr>
                        <a:t>Proposition commerciale directe</a:t>
                      </a:r>
                    </a:p>
                    <a:p>
                      <a:r>
                        <a:rPr lang="fr-FR" sz="1400" b="1" kern="1200" dirty="0">
                          <a:solidFill>
                            <a:schemeClr val="accent6">
                              <a:lumMod val="75000"/>
                            </a:schemeClr>
                          </a:solidFill>
                          <a:effectLst/>
                        </a:rPr>
                        <a:t>Limite :</a:t>
                      </a:r>
                    </a:p>
                    <a:p>
                      <a:r>
                        <a:rPr lang="fr-FR" sz="1400" kern="1200" dirty="0">
                          <a:solidFill>
                            <a:schemeClr val="accent6">
                              <a:lumMod val="75000"/>
                            </a:schemeClr>
                          </a:solidFill>
                          <a:effectLst/>
                        </a:rPr>
                        <a:t>Hostilité croissante des consommateurs qui ne souhaitent pas être dérangés</a:t>
                      </a:r>
                      <a:r>
                        <a:rPr lang="fr-FR" sz="1400" dirty="0">
                          <a:solidFill>
                            <a:schemeClr val="accent6">
                              <a:lumMod val="75000"/>
                            </a:schemeClr>
                          </a:solidFill>
                          <a:effectLst/>
                        </a:rPr>
                        <a:t> </a:t>
                      </a:r>
                      <a:endParaRPr lang="fr-FR" sz="1400" dirty="0">
                        <a:solidFill>
                          <a:schemeClr val="accent6">
                            <a:lumMod val="75000"/>
                          </a:schemeClr>
                        </a:solidFill>
                      </a:endParaRPr>
                    </a:p>
                  </a:txBody>
                  <a:tcPr>
                    <a:lnR w="12700" cap="flat" cmpd="sng" algn="ctr">
                      <a:solidFill>
                        <a:srgbClr val="3333CC"/>
                      </a:solidFill>
                      <a:prstDash val="solid"/>
                      <a:round/>
                      <a:headEnd type="none" w="med" len="med"/>
                      <a:tailEnd type="none" w="med" len="med"/>
                    </a:lnR>
                  </a:tcPr>
                </a:tc>
                <a:extLst>
                  <a:ext uri="{0D108BD9-81ED-4DB2-BD59-A6C34878D82A}">
                    <a16:rowId xmlns:a16="http://schemas.microsoft.com/office/drawing/2014/main" val="10002"/>
                  </a:ext>
                </a:extLst>
              </a:tr>
              <a:tr h="1584960">
                <a:tc>
                  <a:txBody>
                    <a:bodyPr/>
                    <a:lstStyle/>
                    <a:p>
                      <a:pPr algn="ctr"/>
                      <a:r>
                        <a:rPr lang="fr-FR" sz="1400" b="1" kern="1200" dirty="0">
                          <a:solidFill>
                            <a:schemeClr val="accent6">
                              <a:lumMod val="75000"/>
                            </a:schemeClr>
                          </a:solidFill>
                          <a:effectLst/>
                        </a:rPr>
                        <a:t>Catalogue</a:t>
                      </a:r>
                      <a:r>
                        <a:rPr lang="fr-FR" sz="1400" b="1" dirty="0">
                          <a:solidFill>
                            <a:schemeClr val="accent6">
                              <a:lumMod val="75000"/>
                            </a:schemeClr>
                          </a:solidFill>
                          <a:effectLst/>
                        </a:rPr>
                        <a:t> </a:t>
                      </a:r>
                      <a:endParaRPr lang="fr-FR" sz="1400" b="1" dirty="0">
                        <a:solidFill>
                          <a:schemeClr val="accent6">
                            <a:lumMod val="75000"/>
                          </a:schemeClr>
                        </a:solidFill>
                      </a:endParaRPr>
                    </a:p>
                  </a:txBody>
                  <a:tcPr anchor="ctr">
                    <a:lnL w="12700" cap="flat" cmpd="sng" algn="ctr">
                      <a:solidFill>
                        <a:srgbClr val="3333CC"/>
                      </a:solidFill>
                      <a:prstDash val="solid"/>
                      <a:round/>
                      <a:headEnd type="none" w="med" len="med"/>
                      <a:tailEnd type="none" w="med" len="med"/>
                    </a:lnL>
                    <a:lnB w="12700" cap="flat" cmpd="sng" algn="ctr">
                      <a:solidFill>
                        <a:srgbClr val="3333CC"/>
                      </a:solidFill>
                      <a:prstDash val="solid"/>
                      <a:round/>
                      <a:headEnd type="none" w="med" len="med"/>
                      <a:tailEnd type="none" w="med" len="med"/>
                    </a:lnB>
                  </a:tcPr>
                </a:tc>
                <a:tc>
                  <a:txBody>
                    <a:bodyPr/>
                    <a:lstStyle/>
                    <a:p>
                      <a:pPr algn="just"/>
                      <a:r>
                        <a:rPr lang="fr-FR" sz="1400" kern="1200" dirty="0">
                          <a:solidFill>
                            <a:schemeClr val="accent6">
                              <a:lumMod val="75000"/>
                            </a:schemeClr>
                          </a:solidFill>
                          <a:effectLst/>
                        </a:rPr>
                        <a:t>Recueil illustré ou non, présentant les différents produits fabriqués et/ou distribués par l'entreprise, en indiquant, d'une manière plus ou moins exhaustive, leurs caractéristiques.</a:t>
                      </a:r>
                      <a:endParaRPr lang="fr-FR" sz="1400" dirty="0">
                        <a:solidFill>
                          <a:schemeClr val="accent6">
                            <a:lumMod val="75000"/>
                          </a:schemeClr>
                        </a:solidFill>
                      </a:endParaRPr>
                    </a:p>
                  </a:txBody>
                  <a:tcPr anchor="ctr">
                    <a:lnB w="12700" cap="flat" cmpd="sng" algn="ctr">
                      <a:solidFill>
                        <a:srgbClr val="3333CC"/>
                      </a:solidFill>
                      <a:prstDash val="solid"/>
                      <a:round/>
                      <a:headEnd type="none" w="med" len="med"/>
                      <a:tailEnd type="none" w="med" len="med"/>
                    </a:lnB>
                  </a:tcPr>
                </a:tc>
                <a:tc>
                  <a:txBody>
                    <a:bodyPr/>
                    <a:lstStyle/>
                    <a:p>
                      <a:pPr algn="just"/>
                      <a:r>
                        <a:rPr lang="fr-FR" sz="1400" b="1" kern="1200" dirty="0">
                          <a:solidFill>
                            <a:schemeClr val="accent6">
                              <a:lumMod val="75000"/>
                            </a:schemeClr>
                          </a:solidFill>
                          <a:effectLst/>
                        </a:rPr>
                        <a:t>Avantages</a:t>
                      </a:r>
                      <a:r>
                        <a:rPr lang="fr-FR" sz="1400" kern="1200" dirty="0">
                          <a:solidFill>
                            <a:schemeClr val="accent6">
                              <a:lumMod val="75000"/>
                            </a:schemeClr>
                          </a:solidFill>
                          <a:effectLst/>
                        </a:rPr>
                        <a:t> : </a:t>
                      </a:r>
                      <a:br>
                        <a:rPr lang="fr-FR" sz="1400" kern="1200" dirty="0">
                          <a:solidFill>
                            <a:schemeClr val="accent6">
                              <a:lumMod val="75000"/>
                            </a:schemeClr>
                          </a:solidFill>
                          <a:effectLst/>
                        </a:rPr>
                      </a:br>
                      <a:r>
                        <a:rPr lang="fr-FR" sz="1400" kern="1200" dirty="0">
                          <a:solidFill>
                            <a:schemeClr val="accent6">
                              <a:lumMod val="75000"/>
                            </a:schemeClr>
                          </a:solidFill>
                          <a:effectLst/>
                        </a:rPr>
                        <a:t>- Possibilité de cibler des zones géographiques, des types de foyers </a:t>
                      </a:r>
                    </a:p>
                    <a:p>
                      <a:pPr algn="just"/>
                      <a:r>
                        <a:rPr lang="fr-FR" sz="1400" kern="1200" dirty="0">
                          <a:solidFill>
                            <a:schemeClr val="accent6">
                              <a:lumMod val="75000"/>
                            </a:schemeClr>
                          </a:solidFill>
                          <a:effectLst/>
                        </a:rPr>
                        <a:t>- Mise en valeur des produits (catalogues)</a:t>
                      </a:r>
                    </a:p>
                    <a:p>
                      <a:pPr algn="just"/>
                      <a:r>
                        <a:rPr lang="fr-FR" sz="1400" b="1" kern="1200" dirty="0">
                          <a:solidFill>
                            <a:schemeClr val="accent6">
                              <a:lumMod val="75000"/>
                            </a:schemeClr>
                          </a:solidFill>
                          <a:effectLst/>
                        </a:rPr>
                        <a:t>Limites</a:t>
                      </a:r>
                      <a:r>
                        <a:rPr lang="fr-FR" sz="1400" kern="1200" dirty="0">
                          <a:solidFill>
                            <a:schemeClr val="accent6">
                              <a:lumMod val="75000"/>
                            </a:schemeClr>
                          </a:solidFill>
                          <a:effectLst/>
                        </a:rPr>
                        <a:t> :</a:t>
                      </a:r>
                      <a:br>
                        <a:rPr lang="fr-FR" sz="1400" kern="1200" dirty="0">
                          <a:solidFill>
                            <a:schemeClr val="accent6">
                              <a:lumMod val="75000"/>
                            </a:schemeClr>
                          </a:solidFill>
                          <a:effectLst/>
                        </a:rPr>
                      </a:br>
                      <a:r>
                        <a:rPr lang="fr-FR" sz="1400" kern="1200" dirty="0">
                          <a:solidFill>
                            <a:schemeClr val="accent6">
                              <a:lumMod val="75000"/>
                            </a:schemeClr>
                          </a:solidFill>
                          <a:effectLst/>
                        </a:rPr>
                        <a:t>- Taux de rendement faible</a:t>
                      </a:r>
                    </a:p>
                    <a:p>
                      <a:pPr algn="just"/>
                      <a:r>
                        <a:rPr lang="fr-FR" sz="1400" kern="1200" dirty="0">
                          <a:solidFill>
                            <a:schemeClr val="accent6">
                              <a:lumMod val="75000"/>
                            </a:schemeClr>
                          </a:solidFill>
                          <a:effectLst/>
                        </a:rPr>
                        <a:t>- Absence de personnalisation</a:t>
                      </a:r>
                      <a:endParaRPr lang="fr-FR" sz="1400" kern="1200" dirty="0">
                        <a:solidFill>
                          <a:schemeClr val="accent6">
                            <a:lumMod val="75000"/>
                          </a:schemeClr>
                        </a:solidFill>
                        <a:effectLst/>
                        <a:latin typeface="+mn-lt"/>
                        <a:ea typeface="+mn-ea"/>
                        <a:cs typeface="+mn-cs"/>
                      </a:endParaRPr>
                    </a:p>
                  </a:txBody>
                  <a:tcPr>
                    <a:lnR w="12700" cap="flat" cmpd="sng" algn="ctr">
                      <a:solidFill>
                        <a:srgbClr val="3333CC"/>
                      </a:solidFill>
                      <a:prstDash val="solid"/>
                      <a:round/>
                      <a:headEnd type="none" w="med" len="med"/>
                      <a:tailEnd type="none" w="med" len="med"/>
                    </a:lnR>
                    <a:lnB w="12700" cap="flat" cmpd="sng" algn="ctr">
                      <a:solidFill>
                        <a:srgbClr val="3333CC"/>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40696700"/>
      </p:ext>
    </p:extLst>
  </p:cSld>
  <p:clrMapOvr>
    <a:masterClrMapping/>
  </p:clrMapOvr>
  <p:transition spd="med">
    <p:randomBar/>
  </p:transition>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543</a:t>
            </a:fld>
            <a:endParaRPr lang="fr-FR" dirty="0"/>
          </a:p>
        </p:txBody>
      </p:sp>
      <p:sp>
        <p:nvSpPr>
          <p:cNvPr id="3" name="Rectangle 6"/>
          <p:cNvSpPr txBox="1">
            <a:spLocks noChangeArrowheads="1"/>
          </p:cNvSpPr>
          <p:nvPr/>
        </p:nvSpPr>
        <p:spPr>
          <a:xfrm>
            <a:off x="2155031" y="404664"/>
            <a:ext cx="436118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98798"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direct</a:t>
            </a:r>
            <a:endParaRPr lang="fr-FR" sz="2400" b="1" i="1" dirty="0">
              <a:solidFill>
                <a:schemeClr val="accent6">
                  <a:lumMod val="75000"/>
                </a:schemeClr>
              </a:solidFill>
            </a:endParaRPr>
          </a:p>
        </p:txBody>
      </p:sp>
      <p:sp>
        <p:nvSpPr>
          <p:cNvPr id="9" name="Espace réservé du contenu 2"/>
          <p:cNvSpPr txBox="1">
            <a:spLocks/>
          </p:cNvSpPr>
          <p:nvPr/>
        </p:nvSpPr>
        <p:spPr>
          <a:xfrm>
            <a:off x="186725" y="2060848"/>
            <a:ext cx="8799513" cy="396044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Mesure de l’efficacité de la campagne de marketing direct</a:t>
            </a:r>
          </a:p>
          <a:p>
            <a:pPr marL="0" lvl="1" indent="0" algn="just">
              <a:spcBef>
                <a:spcPts val="1168"/>
              </a:spcBef>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kern="0">
                <a:solidFill>
                  <a:schemeClr val="accent6">
                    <a:lumMod val="75000"/>
                  </a:schemeClr>
                </a:solidFill>
                <a:latin typeface="Arial" panose="020B0604020202020204" pitchFamily="34" charset="0"/>
                <a:cs typeface="Arial" panose="020B0604020202020204" pitchFamily="34" charset="0"/>
              </a:rPr>
              <a:t>Laurent BATTAIS : L’efficacité des campagnes de marketing </a:t>
            </a:r>
            <a:r>
              <a:rPr lang="fr-FR" sz="1800" kern="0" dirty="0">
                <a:solidFill>
                  <a:schemeClr val="accent6">
                    <a:lumMod val="75000"/>
                  </a:schemeClr>
                </a:solidFill>
                <a:latin typeface="Arial" panose="020B0604020202020204" pitchFamily="34" charset="0"/>
                <a:cs typeface="Arial" panose="020B0604020202020204" pitchFamily="34" charset="0"/>
              </a:rPr>
              <a:t>direct </a:t>
            </a:r>
            <a:r>
              <a:rPr lang="x-none" sz="1800" b="1" kern="0">
                <a:solidFill>
                  <a:schemeClr val="accent6">
                    <a:lumMod val="75000"/>
                  </a:schemeClr>
                </a:solidFill>
                <a:latin typeface="Arial" panose="020B0604020202020204" pitchFamily="34" charset="0"/>
                <a:cs typeface="Arial" panose="020B0604020202020204" pitchFamily="34" charset="0"/>
              </a:rPr>
              <a:t>sont facilement</a:t>
            </a:r>
            <a:r>
              <a:rPr lang="x-none" sz="1800" kern="0">
                <a:solidFill>
                  <a:schemeClr val="accent6">
                    <a:lumMod val="75000"/>
                  </a:schemeClr>
                </a:solidFill>
                <a:latin typeface="Arial" panose="020B0604020202020204" pitchFamily="34" charset="0"/>
                <a:cs typeface="Arial" panose="020B0604020202020204" pitchFamily="34" charset="0"/>
              </a:rPr>
              <a:t> </a:t>
            </a:r>
            <a:r>
              <a:rPr lang="x-none" sz="1800" b="1" kern="0">
                <a:solidFill>
                  <a:schemeClr val="accent6">
                    <a:lumMod val="75000"/>
                  </a:schemeClr>
                </a:solidFill>
                <a:latin typeface="Arial" panose="020B0604020202020204" pitchFamily="34" charset="0"/>
                <a:cs typeface="Arial" panose="020B0604020202020204" pitchFamily="34" charset="0"/>
              </a:rPr>
              <a:t>et directement évaluables</a:t>
            </a:r>
            <a:r>
              <a:rPr lang="x-none" sz="1800" kern="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x-none" sz="1800" u="sng" kern="0">
                <a:solidFill>
                  <a:schemeClr val="accent6">
                    <a:lumMod val="75000"/>
                  </a:schemeClr>
                </a:solidFill>
                <a:latin typeface="Arial" panose="020B0604020202020204" pitchFamily="34" charset="0"/>
                <a:cs typeface="Arial" panose="020B0604020202020204" pitchFamily="34" charset="0"/>
              </a:rPr>
              <a:t>Exemple</a:t>
            </a:r>
            <a:r>
              <a:rPr lang="x-none" sz="1800" kern="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r>
              <a:rPr lang="fr-FR" sz="1800" kern="0" dirty="0">
                <a:solidFill>
                  <a:schemeClr val="accent6">
                    <a:lumMod val="75000"/>
                  </a:schemeClr>
                </a:solidFill>
                <a:latin typeface="Arial" panose="020B0604020202020204" pitchFamily="34" charset="0"/>
                <a:cs typeface="Arial" panose="020B0604020202020204" pitchFamily="34" charset="0"/>
              </a:rPr>
              <a:t>au </a:t>
            </a:r>
            <a:r>
              <a:rPr lang="x-none" sz="1800" kern="0">
                <a:solidFill>
                  <a:schemeClr val="accent6">
                    <a:lumMod val="75000"/>
                  </a:schemeClr>
                </a:solidFill>
                <a:latin typeface="Arial" panose="020B0604020202020204" pitchFamily="34" charset="0"/>
                <a:cs typeface="Arial" panose="020B0604020202020204" pitchFamily="34" charset="0"/>
              </a:rPr>
              <a:t>taux de réponse, </a:t>
            </a:r>
            <a:endParaRPr lang="fr-FR" sz="1800" kern="0" dirty="0">
              <a:solidFill>
                <a:schemeClr val="accent6">
                  <a:lumMod val="75000"/>
                </a:schemeClr>
              </a:solidFill>
              <a:latin typeface="Arial" panose="020B0604020202020204" pitchFamily="34" charset="0"/>
              <a:cs typeface="Arial" panose="020B0604020202020204" pitchFamily="34" charset="0"/>
            </a:endParaRPr>
          </a:p>
          <a:p>
            <a:r>
              <a:rPr lang="x-none" sz="1800" kern="0">
                <a:solidFill>
                  <a:schemeClr val="accent6">
                    <a:lumMod val="75000"/>
                  </a:schemeClr>
                </a:solidFill>
                <a:latin typeface="Arial" panose="020B0604020202020204" pitchFamily="34" charset="0"/>
                <a:cs typeface="Arial" panose="020B0604020202020204" pitchFamily="34" charset="0"/>
              </a:rPr>
              <a:t>au taux de clic, </a:t>
            </a:r>
            <a:endParaRPr lang="fr-FR" sz="1800" kern="0" dirty="0">
              <a:solidFill>
                <a:schemeClr val="accent6">
                  <a:lumMod val="75000"/>
                </a:schemeClr>
              </a:solidFill>
              <a:latin typeface="Arial" panose="020B0604020202020204" pitchFamily="34" charset="0"/>
              <a:cs typeface="Arial" panose="020B0604020202020204" pitchFamily="34" charset="0"/>
            </a:endParaRPr>
          </a:p>
          <a:p>
            <a:r>
              <a:rPr lang="x-none" sz="1800" kern="0">
                <a:solidFill>
                  <a:schemeClr val="accent6">
                    <a:lumMod val="75000"/>
                  </a:schemeClr>
                </a:solidFill>
                <a:latin typeface="Arial" panose="020B0604020202020204" pitchFamily="34" charset="0"/>
                <a:cs typeface="Arial" panose="020B0604020202020204" pitchFamily="34" charset="0"/>
              </a:rPr>
              <a:t>au nombre de visites en magasin</a:t>
            </a:r>
            <a:r>
              <a:rPr lang="fr-FR" sz="1800" kern="0" dirty="0">
                <a:solidFill>
                  <a:schemeClr val="accent6">
                    <a:lumMod val="75000"/>
                  </a:schemeClr>
                </a:solidFill>
                <a:latin typeface="Arial" panose="020B0604020202020204" pitchFamily="34" charset="0"/>
                <a:cs typeface="Arial" panose="020B0604020202020204" pitchFamily="34" charset="0"/>
              </a:rPr>
              <a:t>,</a:t>
            </a:r>
            <a:r>
              <a:rPr lang="x-none" sz="1800" kern="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r>
              <a:rPr lang="fr-FR" sz="1800" kern="0" dirty="0">
                <a:solidFill>
                  <a:schemeClr val="accent6">
                    <a:lumMod val="75000"/>
                  </a:schemeClr>
                </a:solidFill>
                <a:latin typeface="Arial" panose="020B0604020202020204" pitchFamily="34" charset="0"/>
                <a:cs typeface="Arial" panose="020B0604020202020204" pitchFamily="34" charset="0"/>
              </a:rPr>
              <a:t>a</a:t>
            </a:r>
            <a:r>
              <a:rPr lang="x-none" sz="1800" kern="0">
                <a:solidFill>
                  <a:schemeClr val="accent6">
                    <a:lumMod val="75000"/>
                  </a:schemeClr>
                </a:solidFill>
                <a:latin typeface="Arial" panose="020B0604020202020204" pitchFamily="34" charset="0"/>
                <a:cs typeface="Arial" panose="020B0604020202020204" pitchFamily="34" charset="0"/>
              </a:rPr>
              <a:t>u nombre de commandes</a:t>
            </a:r>
            <a:r>
              <a:rPr lang="fr-FR" sz="1800" kern="0" dirty="0">
                <a:solidFill>
                  <a:schemeClr val="accent6">
                    <a:lumMod val="75000"/>
                  </a:schemeClr>
                </a:solidFill>
                <a:latin typeface="Arial" panose="020B0604020202020204" pitchFamily="34" charset="0"/>
                <a:cs typeface="Arial" panose="020B0604020202020204" pitchFamily="34" charset="0"/>
              </a:rPr>
              <a:t>,</a:t>
            </a:r>
            <a:r>
              <a:rPr lang="x-none" sz="1800" kern="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r>
              <a:rPr lang="fr-FR" sz="1800" kern="0" dirty="0">
                <a:solidFill>
                  <a:schemeClr val="accent6">
                    <a:lumMod val="75000"/>
                  </a:schemeClr>
                </a:solidFill>
                <a:latin typeface="Arial" panose="020B0604020202020204" pitchFamily="34" charset="0"/>
                <a:cs typeface="Arial" panose="020B0604020202020204" pitchFamily="34" charset="0"/>
              </a:rPr>
              <a:t>a</a:t>
            </a:r>
            <a:r>
              <a:rPr lang="x-none" sz="1800" kern="0">
                <a:solidFill>
                  <a:schemeClr val="accent6">
                    <a:lumMod val="75000"/>
                  </a:schemeClr>
                </a:solidFill>
                <a:latin typeface="Arial" panose="020B0604020202020204" pitchFamily="34" charset="0"/>
                <a:cs typeface="Arial" panose="020B0604020202020204" pitchFamily="34" charset="0"/>
              </a:rPr>
              <a:t>u chiffre d’affaires généré par ces campagnes.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lvl="1" indent="0" algn="just">
              <a:spcBef>
                <a:spcPts val="1168"/>
              </a:spcBef>
              <a:buFontTx/>
              <a:buNone/>
            </a:pPr>
            <a:endParaRPr lang="fr-FR" sz="2000" b="1" kern="0" dirty="0"/>
          </a:p>
          <a:p>
            <a:pPr marL="0" indent="0" algn="just">
              <a:buFontTx/>
              <a:buNone/>
            </a:pPr>
            <a:endParaRPr lang="fr-FR" b="1" kern="0" dirty="0"/>
          </a:p>
          <a:p>
            <a:pPr marL="0" indent="0">
              <a:buFontTx/>
              <a:buNone/>
            </a:pPr>
            <a:endParaRPr lang="fr-FR" b="1" kern="0" dirty="0"/>
          </a:p>
          <a:p>
            <a:pPr marL="0" indent="0">
              <a:buFontTx/>
              <a:buNone/>
            </a:pPr>
            <a:endParaRPr lang="fr-FR" b="1" kern="0" dirty="0"/>
          </a:p>
          <a:p>
            <a:pPr marL="0" indent="0" algn="just">
              <a:buFontTx/>
              <a:buNone/>
            </a:pPr>
            <a:endParaRPr lang="fr-FR" kern="0" dirty="0"/>
          </a:p>
        </p:txBody>
      </p:sp>
    </p:spTree>
    <p:extLst>
      <p:ext uri="{BB962C8B-B14F-4D97-AF65-F5344CB8AC3E}">
        <p14:creationId xmlns:p14="http://schemas.microsoft.com/office/powerpoint/2010/main" val="3830320263"/>
      </p:ext>
    </p:extLst>
  </p:cSld>
  <p:clrMapOvr>
    <a:masterClrMapping/>
  </p:clrMapOvr>
  <p:transition spd="med">
    <p:randomBar/>
  </p:transition>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544</a:t>
            </a:fld>
            <a:endParaRPr lang="fr-FR" dirty="0"/>
          </a:p>
        </p:txBody>
      </p:sp>
      <p:sp>
        <p:nvSpPr>
          <p:cNvPr id="3" name="Rectangle 6"/>
          <p:cNvSpPr txBox="1">
            <a:spLocks noChangeArrowheads="1"/>
          </p:cNvSpPr>
          <p:nvPr/>
        </p:nvSpPr>
        <p:spPr>
          <a:xfrm>
            <a:off x="2155031" y="404664"/>
            <a:ext cx="428917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direct</a:t>
            </a:r>
            <a:endParaRPr lang="fr-FR" sz="2400" b="1" i="1" dirty="0">
              <a:solidFill>
                <a:schemeClr val="accent6">
                  <a:lumMod val="75000"/>
                </a:schemeClr>
              </a:solidFill>
            </a:endParaRPr>
          </a:p>
        </p:txBody>
      </p:sp>
      <p:sp>
        <p:nvSpPr>
          <p:cNvPr id="8" name="Espace réservé du contenu 2"/>
          <p:cNvSpPr txBox="1">
            <a:spLocks/>
          </p:cNvSpPr>
          <p:nvPr/>
        </p:nvSpPr>
        <p:spPr>
          <a:xfrm>
            <a:off x="182562" y="1988840"/>
            <a:ext cx="8799513" cy="465860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bonnes pratiques en matière de publipostage</a:t>
            </a:r>
          </a:p>
          <a:p>
            <a:pPr marL="0" lvl="1" indent="0" algn="just">
              <a:spcBef>
                <a:spcPts val="1168"/>
              </a:spcBef>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Pour être complet et attrayant, un publipostage doit généralement comporter :</a:t>
            </a:r>
          </a:p>
          <a:p>
            <a:pPr marL="0" indent="0">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une </a:t>
            </a:r>
            <a:r>
              <a:rPr lang="fr-FR" sz="1800" b="1" kern="0" dirty="0">
                <a:solidFill>
                  <a:schemeClr val="accent6">
                    <a:lumMod val="75000"/>
                  </a:schemeClr>
                </a:solidFill>
                <a:latin typeface="Arial" panose="020B0604020202020204" pitchFamily="34" charset="0"/>
                <a:cs typeface="Arial" panose="020B0604020202020204" pitchFamily="34" charset="0"/>
              </a:rPr>
              <a:t>enveloppe porteuse</a:t>
            </a:r>
            <a:r>
              <a:rPr lang="fr-FR" sz="1800" kern="0" dirty="0">
                <a:solidFill>
                  <a:schemeClr val="accent6">
                    <a:lumMod val="75000"/>
                  </a:schemeClr>
                </a:solidFill>
                <a:latin typeface="Arial" panose="020B0604020202020204" pitchFamily="34" charset="0"/>
                <a:cs typeface="Arial" panose="020B0604020202020204" pitchFamily="34" charset="0"/>
              </a:rPr>
              <a:t> qui doit inciter à ouvrir le courrier ;</a:t>
            </a: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un </a:t>
            </a:r>
            <a:r>
              <a:rPr lang="fr-FR" sz="1800" b="1" kern="0" dirty="0">
                <a:solidFill>
                  <a:schemeClr val="accent6">
                    <a:lumMod val="75000"/>
                  </a:schemeClr>
                </a:solidFill>
                <a:latin typeface="Arial" panose="020B0604020202020204" pitchFamily="34" charset="0"/>
                <a:cs typeface="Arial" panose="020B0604020202020204" pitchFamily="34" charset="0"/>
              </a:rPr>
              <a:t>courrier personnalisé</a:t>
            </a:r>
            <a:r>
              <a:rPr lang="fr-FR" sz="1800" kern="0" dirty="0">
                <a:solidFill>
                  <a:schemeClr val="accent6">
                    <a:lumMod val="75000"/>
                  </a:schemeClr>
                </a:solidFill>
                <a:latin typeface="Arial" panose="020B0604020202020204" pitchFamily="34" charset="0"/>
                <a:cs typeface="Arial" panose="020B0604020202020204" pitchFamily="34" charset="0"/>
              </a:rPr>
              <a:t> qui doit « accrocher » le lecteur, lui préciser </a:t>
            </a:r>
            <a:r>
              <a:rPr lang="fr-FR" sz="1800" b="1" kern="0" dirty="0">
                <a:solidFill>
                  <a:schemeClr val="accent6">
                    <a:lumMod val="75000"/>
                  </a:schemeClr>
                </a:solidFill>
                <a:latin typeface="Arial" panose="020B0604020202020204" pitchFamily="34" charset="0"/>
                <a:cs typeface="Arial" panose="020B0604020202020204" pitchFamily="34" charset="0"/>
              </a:rPr>
              <a:t>la nature et la durée de l’offre</a:t>
            </a:r>
            <a:r>
              <a:rPr lang="fr-FR" sz="1800" kern="0" dirty="0">
                <a:solidFill>
                  <a:schemeClr val="accent6">
                    <a:lumMod val="75000"/>
                  </a:schemeClr>
                </a:solidFill>
                <a:latin typeface="Arial" panose="020B0604020202020204" pitchFamily="34" charset="0"/>
                <a:cs typeface="Arial" panose="020B0604020202020204" pitchFamily="34" charset="0"/>
              </a:rPr>
              <a:t>, avec l’utilisation du « vous » ;</a:t>
            </a: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un </a:t>
            </a:r>
            <a:r>
              <a:rPr lang="fr-FR" sz="1800" b="1" kern="0" dirty="0">
                <a:solidFill>
                  <a:schemeClr val="accent6">
                    <a:lumMod val="75000"/>
                  </a:schemeClr>
                </a:solidFill>
                <a:latin typeface="Arial" panose="020B0604020202020204" pitchFamily="34" charset="0"/>
                <a:cs typeface="Arial" panose="020B0604020202020204" pitchFamily="34" charset="0"/>
              </a:rPr>
              <a:t>style clair</a:t>
            </a:r>
            <a:r>
              <a:rPr lang="fr-FR" sz="1800" kern="0" dirty="0">
                <a:solidFill>
                  <a:schemeClr val="accent6">
                    <a:lumMod val="75000"/>
                  </a:schemeClr>
                </a:solidFill>
                <a:latin typeface="Arial" panose="020B0604020202020204" pitchFamily="34" charset="0"/>
                <a:cs typeface="Arial" panose="020B0604020202020204" pitchFamily="34" charset="0"/>
              </a:rPr>
              <a:t>. Souvent terminé par un </a:t>
            </a:r>
            <a:r>
              <a:rPr lang="fr-FR" sz="1800" b="1" kern="0" dirty="0">
                <a:solidFill>
                  <a:schemeClr val="accent6">
                    <a:lumMod val="75000"/>
                  </a:schemeClr>
                </a:solidFill>
                <a:latin typeface="Arial" panose="020B0604020202020204" pitchFamily="34" charset="0"/>
                <a:cs typeface="Arial" panose="020B0604020202020204" pitchFamily="34" charset="0"/>
              </a:rPr>
              <a:t>PS </a:t>
            </a:r>
            <a:r>
              <a:rPr lang="fr-FR" sz="1800" kern="0" dirty="0">
                <a:solidFill>
                  <a:schemeClr val="accent6">
                    <a:lumMod val="75000"/>
                  </a:schemeClr>
                </a:solidFill>
                <a:latin typeface="Arial" panose="020B0604020202020204" pitchFamily="34" charset="0"/>
                <a:cs typeface="Arial" panose="020B0604020202020204" pitchFamily="34" charset="0"/>
              </a:rPr>
              <a:t>qui reformule l’offre ;</a:t>
            </a: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la </a:t>
            </a:r>
            <a:r>
              <a:rPr lang="fr-FR" sz="1800" b="1" kern="0" dirty="0">
                <a:solidFill>
                  <a:schemeClr val="accent6">
                    <a:lumMod val="75000"/>
                  </a:schemeClr>
                </a:solidFill>
                <a:latin typeface="Arial" panose="020B0604020202020204" pitchFamily="34" charset="0"/>
                <a:cs typeface="Arial" panose="020B0604020202020204" pitchFamily="34" charset="0"/>
              </a:rPr>
              <a:t>signature d’un responsable </a:t>
            </a:r>
            <a:r>
              <a:rPr lang="fr-FR" sz="1800" kern="0" dirty="0">
                <a:solidFill>
                  <a:schemeClr val="accent6">
                    <a:lumMod val="75000"/>
                  </a:schemeClr>
                </a:solidFill>
                <a:latin typeface="Arial" panose="020B0604020202020204" pitchFamily="34" charset="0"/>
                <a:cs typeface="Arial" panose="020B0604020202020204" pitchFamily="34" charset="0"/>
              </a:rPr>
              <a:t>de l’entreprise ;</a:t>
            </a: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un d</a:t>
            </a:r>
            <a:r>
              <a:rPr lang="fr-FR" sz="1800" b="1" kern="0" dirty="0">
                <a:solidFill>
                  <a:schemeClr val="accent6">
                    <a:lumMod val="75000"/>
                  </a:schemeClr>
                </a:solidFill>
                <a:latin typeface="Arial" panose="020B0604020202020204" pitchFamily="34" charset="0"/>
                <a:cs typeface="Arial" panose="020B0604020202020204" pitchFamily="34" charset="0"/>
              </a:rPr>
              <a:t>épliant </a:t>
            </a:r>
            <a:r>
              <a:rPr lang="fr-FR" sz="1800" kern="0" dirty="0">
                <a:solidFill>
                  <a:schemeClr val="accent6">
                    <a:lumMod val="75000"/>
                  </a:schemeClr>
                </a:solidFill>
                <a:latin typeface="Arial" panose="020B0604020202020204" pitchFamily="34" charset="0"/>
                <a:cs typeface="Arial" panose="020B0604020202020204" pitchFamily="34" charset="0"/>
              </a:rPr>
              <a:t>qui décrit l’offre en détail ou les offres de l’entreprise ; </a:t>
            </a: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un </a:t>
            </a:r>
            <a:r>
              <a:rPr lang="fr-FR" sz="1800" b="1" kern="0" dirty="0">
                <a:solidFill>
                  <a:schemeClr val="accent6">
                    <a:lumMod val="75000"/>
                  </a:schemeClr>
                </a:solidFill>
                <a:latin typeface="Arial" panose="020B0604020202020204" pitchFamily="34" charset="0"/>
                <a:cs typeface="Arial" panose="020B0604020202020204" pitchFamily="34" charset="0"/>
              </a:rPr>
              <a:t>coupon-réponse</a:t>
            </a:r>
            <a:r>
              <a:rPr lang="fr-FR" sz="1800" kern="0" dirty="0">
                <a:solidFill>
                  <a:schemeClr val="accent6">
                    <a:lumMod val="75000"/>
                  </a:schemeClr>
                </a:solidFill>
                <a:latin typeface="Arial" panose="020B0604020202020204" pitchFamily="34" charset="0"/>
                <a:cs typeface="Arial" panose="020B0604020202020204" pitchFamily="34" charset="0"/>
              </a:rPr>
              <a:t> qui permet de comptabiliser le nombre de retours clients ;</a:t>
            </a:r>
          </a:p>
          <a:p>
            <a:pPr algn="just">
              <a:buFont typeface="Lucida Grande"/>
              <a:buChar char="-"/>
            </a:pPr>
            <a:r>
              <a:rPr lang="fr-FR" sz="1800" kern="0" dirty="0">
                <a:solidFill>
                  <a:schemeClr val="accent6">
                    <a:lumMod val="75000"/>
                  </a:schemeClr>
                </a:solidFill>
                <a:latin typeface="Arial" panose="020B0604020202020204" pitchFamily="34" charset="0"/>
                <a:cs typeface="Arial" panose="020B0604020202020204" pitchFamily="34" charset="0"/>
              </a:rPr>
              <a:t>une </a:t>
            </a:r>
            <a:r>
              <a:rPr lang="fr-FR" sz="1800" b="1" kern="0" dirty="0">
                <a:solidFill>
                  <a:schemeClr val="accent6">
                    <a:lumMod val="75000"/>
                  </a:schemeClr>
                </a:solidFill>
                <a:latin typeface="Arial" panose="020B0604020202020204" pitchFamily="34" charset="0"/>
                <a:cs typeface="Arial" panose="020B0604020202020204" pitchFamily="34" charset="0"/>
              </a:rPr>
              <a:t>enveloppe-réponse</a:t>
            </a:r>
            <a:r>
              <a:rPr lang="fr-FR" sz="1800" kern="0" dirty="0">
                <a:solidFill>
                  <a:schemeClr val="accent6">
                    <a:lumMod val="75000"/>
                  </a:schemeClr>
                </a:solidFill>
                <a:latin typeface="Arial" panose="020B0604020202020204" pitchFamily="34" charset="0"/>
                <a:cs typeface="Arial" panose="020B0604020202020204" pitchFamily="34" charset="0"/>
              </a:rPr>
              <a:t> (enveloppe T) qui facilite le retour du coupon-réponse.</a:t>
            </a:r>
          </a:p>
          <a:p>
            <a:pPr marL="0" indent="0">
              <a:buFontTx/>
              <a:buNone/>
            </a:pPr>
            <a:endParaRPr lang="fr-FR" b="1" kern="0" dirty="0">
              <a:solidFill>
                <a:schemeClr val="accent6">
                  <a:lumMod val="75000"/>
                </a:schemeClr>
              </a:solidFill>
            </a:endParaRPr>
          </a:p>
          <a:p>
            <a:pPr marL="0" indent="0" algn="just">
              <a:buFontTx/>
              <a:buNone/>
            </a:pPr>
            <a:endParaRPr lang="fr-FR" kern="0" dirty="0"/>
          </a:p>
        </p:txBody>
      </p:sp>
    </p:spTree>
    <p:extLst>
      <p:ext uri="{BB962C8B-B14F-4D97-AF65-F5344CB8AC3E}">
        <p14:creationId xmlns:p14="http://schemas.microsoft.com/office/powerpoint/2010/main" val="3654424616"/>
      </p:ext>
    </p:extLst>
  </p:cSld>
  <p:clrMapOvr>
    <a:masterClrMapping/>
  </p:clrMapOvr>
  <p:transition spd="med">
    <p:randomBar/>
  </p:transition>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545</a:t>
            </a:fld>
            <a:endParaRPr lang="fr-FR" dirty="0"/>
          </a:p>
        </p:txBody>
      </p:sp>
      <p:sp>
        <p:nvSpPr>
          <p:cNvPr id="3" name="Rectangle 6"/>
          <p:cNvSpPr txBox="1">
            <a:spLocks noChangeArrowheads="1"/>
          </p:cNvSpPr>
          <p:nvPr/>
        </p:nvSpPr>
        <p:spPr>
          <a:xfrm>
            <a:off x="2155031" y="260648"/>
            <a:ext cx="4217169"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96708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164087" y="98534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923761"/>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direct</a:t>
            </a:r>
            <a:endParaRPr lang="fr-FR" sz="2400" b="1" i="1" dirty="0">
              <a:solidFill>
                <a:schemeClr val="accent6">
                  <a:lumMod val="75000"/>
                </a:schemeClr>
              </a:solidFill>
            </a:endParaRPr>
          </a:p>
        </p:txBody>
      </p:sp>
      <p:sp>
        <p:nvSpPr>
          <p:cNvPr id="8" name="Espace réservé du contenu 2"/>
          <p:cNvSpPr txBox="1">
            <a:spLocks/>
          </p:cNvSpPr>
          <p:nvPr/>
        </p:nvSpPr>
        <p:spPr>
          <a:xfrm>
            <a:off x="123885" y="1556792"/>
            <a:ext cx="9144000" cy="496855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bonnes pratiques en matière d’e-mailing</a:t>
            </a:r>
          </a:p>
          <a:p>
            <a:pPr marL="0" lvl="1" indent="0" algn="just">
              <a:spcBef>
                <a:spcPts val="1168"/>
              </a:spcBef>
              <a:buFontTx/>
              <a:buNone/>
            </a:pPr>
            <a:endParaRPr lang="fr-FR" sz="5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conseils de </a:t>
            </a:r>
            <a:r>
              <a:rPr lang="fr-FR" sz="1800" b="1" kern="0" dirty="0">
                <a:solidFill>
                  <a:schemeClr val="accent6">
                    <a:lumMod val="75000"/>
                  </a:schemeClr>
                </a:solidFill>
                <a:latin typeface="Arial" panose="020B0604020202020204" pitchFamily="34" charset="0"/>
                <a:cs typeface="Arial" panose="020B0604020202020204" pitchFamily="34" charset="0"/>
              </a:rPr>
              <a:t>Bob STONE </a:t>
            </a:r>
            <a:r>
              <a:rPr lang="x-none" sz="1800" kern="0">
                <a:solidFill>
                  <a:schemeClr val="accent6">
                    <a:lumMod val="75000"/>
                  </a:schemeClr>
                </a:solidFill>
                <a:latin typeface="Arial" panose="020B0604020202020204" pitchFamily="34" charset="0"/>
                <a:cs typeface="Arial" panose="020B0604020202020204" pitchFamily="34" charset="0"/>
              </a:rPr>
              <a:t>: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342900" lvl="1" indent="-342900"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Insister tout de suite sur le principale atout de l’offre dans le titre.</a:t>
            </a:r>
          </a:p>
          <a:p>
            <a:pPr marL="342900" lvl="1" indent="-342900"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Dès le 1</a:t>
            </a:r>
            <a:r>
              <a:rPr lang="fr-FR" sz="1800" kern="0" baseline="30000" dirty="0">
                <a:solidFill>
                  <a:schemeClr val="accent6">
                    <a:lumMod val="75000"/>
                  </a:schemeClr>
                </a:solidFill>
                <a:latin typeface="Arial" panose="020B0604020202020204" pitchFamily="34" charset="0"/>
                <a:cs typeface="Arial" panose="020B0604020202020204" pitchFamily="34" charset="0"/>
              </a:rPr>
              <a:t>er</a:t>
            </a:r>
            <a:r>
              <a:rPr lang="fr-FR" sz="1800" kern="0" dirty="0">
                <a:solidFill>
                  <a:schemeClr val="accent6">
                    <a:lumMod val="75000"/>
                  </a:schemeClr>
                </a:solidFill>
                <a:latin typeface="Arial" panose="020B0604020202020204" pitchFamily="34" charset="0"/>
                <a:cs typeface="Arial" panose="020B0604020202020204" pitchFamily="34" charset="0"/>
              </a:rPr>
              <a:t> paragraphe, développer l’avantage le plus important. </a:t>
            </a:r>
          </a:p>
          <a:p>
            <a:pPr marL="342900" lvl="1" indent="-342900"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Dire clairement au lecteur la proposition qu’on lui fait.</a:t>
            </a:r>
          </a:p>
          <a:p>
            <a:pPr marL="342900" lvl="1" indent="-342900"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Soutenir ce qu’on dit par des preuves et des témoignages.</a:t>
            </a:r>
          </a:p>
          <a:p>
            <a:pPr marL="342900" lvl="1" indent="-342900"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Dire au lecteur ce qu’il risque de perdre s’il ne suit pas les recommandations.</a:t>
            </a:r>
          </a:p>
          <a:p>
            <a:pPr marL="342900" lvl="1" indent="-342900"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Dans la conclusion, reformuler les avantages principaux que l’on a proposés.</a:t>
            </a:r>
          </a:p>
          <a:p>
            <a:pPr marL="342900" lvl="1" indent="-342900"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Inciter à l’action immédiate.</a:t>
            </a:r>
          </a:p>
          <a:p>
            <a:pPr marL="0" indent="0" algn="just">
              <a:buFontTx/>
              <a:buNone/>
            </a:pPr>
            <a:endParaRPr lang="fr-FR" sz="5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sz="12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200" b="1" kern="0" dirty="0">
                <a:solidFill>
                  <a:schemeClr val="accent6">
                    <a:lumMod val="75000"/>
                  </a:schemeClr>
                </a:solidFill>
                <a:latin typeface="Arial" panose="020B0604020202020204" pitchFamily="34" charset="0"/>
                <a:cs typeface="Arial" panose="020B0604020202020204" pitchFamily="34" charset="0"/>
              </a:rPr>
              <a:t>Seth GODIN : </a:t>
            </a:r>
            <a:r>
              <a:rPr lang="fr-FR" sz="1200" kern="0" dirty="0">
                <a:solidFill>
                  <a:schemeClr val="accent6">
                    <a:lumMod val="75000"/>
                  </a:schemeClr>
                </a:solidFill>
                <a:latin typeface="Arial" panose="020B0604020202020204" pitchFamily="34" charset="0"/>
                <a:cs typeface="Arial" panose="020B0604020202020204" pitchFamily="34" charset="0"/>
              </a:rPr>
              <a:t>Pour conserver la confiance des internautes (cas des e-mailings), l’entreprise doit demander son consentement (</a:t>
            </a:r>
            <a:r>
              <a:rPr lang="fr-FR" sz="1200" i="1" kern="0" dirty="0" err="1">
                <a:solidFill>
                  <a:schemeClr val="accent6">
                    <a:lumMod val="75000"/>
                  </a:schemeClr>
                </a:solidFill>
                <a:latin typeface="Arial" panose="020B0604020202020204" pitchFamily="34" charset="0"/>
                <a:cs typeface="Arial" panose="020B0604020202020204" pitchFamily="34" charset="0"/>
              </a:rPr>
              <a:t>opt</a:t>
            </a:r>
            <a:r>
              <a:rPr lang="fr-FR" sz="1200" i="1" kern="0" dirty="0">
                <a:solidFill>
                  <a:schemeClr val="accent6">
                    <a:lumMod val="75000"/>
                  </a:schemeClr>
                </a:solidFill>
                <a:latin typeface="Arial" panose="020B0604020202020204" pitchFamily="34" charset="0"/>
                <a:cs typeface="Arial" panose="020B0604020202020204" pitchFamily="34" charset="0"/>
              </a:rPr>
              <a:t>-in</a:t>
            </a:r>
            <a:r>
              <a:rPr lang="fr-FR" sz="1200" kern="0" dirty="0">
                <a:solidFill>
                  <a:schemeClr val="accent6">
                    <a:lumMod val="75000"/>
                  </a:schemeClr>
                </a:solidFill>
                <a:latin typeface="Arial" panose="020B0604020202020204" pitchFamily="34" charset="0"/>
                <a:cs typeface="Arial" panose="020B0604020202020204" pitchFamily="34" charset="0"/>
              </a:rPr>
              <a:t>). On dit </a:t>
            </a:r>
            <a:r>
              <a:rPr lang="fr-FR" sz="1200" i="1" kern="0" dirty="0" err="1">
                <a:solidFill>
                  <a:schemeClr val="accent6">
                    <a:lumMod val="75000"/>
                  </a:schemeClr>
                </a:solidFill>
                <a:latin typeface="Arial" panose="020B0604020202020204" pitchFamily="34" charset="0"/>
                <a:cs typeface="Arial" panose="020B0604020202020204" pitchFamily="34" charset="0"/>
              </a:rPr>
              <a:t>opt</a:t>
            </a:r>
            <a:r>
              <a:rPr lang="fr-FR" sz="1200" i="1" kern="0" dirty="0">
                <a:solidFill>
                  <a:schemeClr val="accent6">
                    <a:lumMod val="75000"/>
                  </a:schemeClr>
                </a:solidFill>
                <a:latin typeface="Arial" panose="020B0604020202020204" pitchFamily="34" charset="0"/>
                <a:cs typeface="Arial" panose="020B0604020202020204" pitchFamily="34" charset="0"/>
              </a:rPr>
              <a:t>-out </a:t>
            </a:r>
            <a:r>
              <a:rPr lang="fr-FR" sz="1200" kern="0" dirty="0">
                <a:solidFill>
                  <a:schemeClr val="accent6">
                    <a:lumMod val="75000"/>
                  </a:schemeClr>
                </a:solidFill>
                <a:latin typeface="Arial" panose="020B0604020202020204" pitchFamily="34" charset="0"/>
                <a:cs typeface="Arial" panose="020B0604020202020204" pitchFamily="34" charset="0"/>
              </a:rPr>
              <a:t>lorsque l’internaute doit cocher une case pour ne pas recevoir de message. L’</a:t>
            </a:r>
            <a:r>
              <a:rPr lang="fr-FR" sz="1200" i="1" kern="0" dirty="0" err="1">
                <a:solidFill>
                  <a:schemeClr val="accent6">
                    <a:lumMod val="75000"/>
                  </a:schemeClr>
                </a:solidFill>
                <a:latin typeface="Arial" panose="020B0604020202020204" pitchFamily="34" charset="0"/>
                <a:cs typeface="Arial" panose="020B0604020202020204" pitchFamily="34" charset="0"/>
              </a:rPr>
              <a:t>opt</a:t>
            </a:r>
            <a:r>
              <a:rPr lang="fr-FR" sz="1200" i="1" kern="0" dirty="0">
                <a:solidFill>
                  <a:schemeClr val="accent6">
                    <a:lumMod val="75000"/>
                  </a:schemeClr>
                </a:solidFill>
                <a:latin typeface="Arial" panose="020B0604020202020204" pitchFamily="34" charset="0"/>
                <a:cs typeface="Arial" panose="020B0604020202020204" pitchFamily="34" charset="0"/>
              </a:rPr>
              <a:t>-out </a:t>
            </a:r>
            <a:r>
              <a:rPr lang="fr-FR" sz="1200" kern="0" dirty="0">
                <a:solidFill>
                  <a:schemeClr val="accent6">
                    <a:lumMod val="75000"/>
                  </a:schemeClr>
                </a:solidFill>
                <a:latin typeface="Arial" panose="020B0604020202020204" pitchFamily="34" charset="0"/>
                <a:cs typeface="Arial" panose="020B0604020202020204" pitchFamily="34" charset="0"/>
              </a:rPr>
              <a:t>est un droit d’opposition mais l’internaute a le sentiment qu’on cherche à lui forcer la main. Il faut donc privilégier l’</a:t>
            </a:r>
            <a:r>
              <a:rPr lang="fr-FR" sz="1200" i="1" kern="0" dirty="0" err="1">
                <a:solidFill>
                  <a:schemeClr val="accent6">
                    <a:lumMod val="75000"/>
                  </a:schemeClr>
                </a:solidFill>
                <a:latin typeface="Arial" panose="020B0604020202020204" pitchFamily="34" charset="0"/>
                <a:cs typeface="Arial" panose="020B0604020202020204" pitchFamily="34" charset="0"/>
              </a:rPr>
              <a:t>opt</a:t>
            </a:r>
            <a:r>
              <a:rPr lang="fr-FR" sz="1200" i="1" kern="0" dirty="0">
                <a:solidFill>
                  <a:schemeClr val="accent6">
                    <a:lumMod val="75000"/>
                  </a:schemeClr>
                </a:solidFill>
                <a:latin typeface="Arial" panose="020B0604020202020204" pitchFamily="34" charset="0"/>
                <a:cs typeface="Arial" panose="020B0604020202020204" pitchFamily="34" charset="0"/>
              </a:rPr>
              <a:t>-in</a:t>
            </a:r>
            <a:endParaRPr lang="fr-FR" sz="1200" b="1" i="1"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b="1" kern="0" dirty="0"/>
          </a:p>
          <a:p>
            <a:pPr marL="0" indent="0">
              <a:buFontTx/>
              <a:buNone/>
            </a:pPr>
            <a:endParaRPr lang="fr-FR" b="1" kern="0" dirty="0"/>
          </a:p>
          <a:p>
            <a:pPr marL="0" indent="0" algn="just">
              <a:buFontTx/>
              <a:buNone/>
            </a:pPr>
            <a:endParaRPr lang="fr-FR" kern="0" dirty="0"/>
          </a:p>
        </p:txBody>
      </p:sp>
    </p:spTree>
    <p:extLst>
      <p:ext uri="{BB962C8B-B14F-4D97-AF65-F5344CB8AC3E}">
        <p14:creationId xmlns:p14="http://schemas.microsoft.com/office/powerpoint/2010/main" val="3654424616"/>
      </p:ext>
    </p:extLst>
  </p:cSld>
  <p:clrMapOvr>
    <a:masterClrMapping/>
  </p:clrMapOvr>
  <p:transition spd="med">
    <p:randomBar/>
  </p:transition>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546</a:t>
            </a:fld>
            <a:endParaRPr lang="fr-FR" dirty="0"/>
          </a:p>
        </p:txBody>
      </p:sp>
      <p:sp>
        <p:nvSpPr>
          <p:cNvPr id="3" name="Rectangle 6"/>
          <p:cNvSpPr txBox="1">
            <a:spLocks noChangeArrowheads="1"/>
          </p:cNvSpPr>
          <p:nvPr/>
        </p:nvSpPr>
        <p:spPr>
          <a:xfrm>
            <a:off x="2155031" y="404664"/>
            <a:ext cx="443319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343765" y="1249678"/>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896642" y="1267934"/>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508104" y="1233526"/>
            <a:ext cx="3384376"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pic>
        <p:nvPicPr>
          <p:cNvPr id="556034" name="Picture 2" descr="C:\Users\BLUEOFFICE\Desktop\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9110" y="2564904"/>
            <a:ext cx="4493378" cy="295232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424616"/>
      </p:ext>
    </p:extLst>
  </p:cSld>
  <p:clrMapOvr>
    <a:masterClrMapping/>
  </p:clrMapOvr>
  <p:transition spd="med">
    <p:randomBar/>
  </p:transition>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547</a:t>
            </a:fld>
            <a:endParaRPr lang="fr-FR" dirty="0"/>
          </a:p>
        </p:txBody>
      </p:sp>
      <p:sp>
        <p:nvSpPr>
          <p:cNvPr id="3" name="Rectangle 6"/>
          <p:cNvSpPr txBox="1">
            <a:spLocks noChangeArrowheads="1"/>
          </p:cNvSpPr>
          <p:nvPr/>
        </p:nvSpPr>
        <p:spPr>
          <a:xfrm>
            <a:off x="2155031" y="404664"/>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261272" y="1253399"/>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896642" y="127165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508104" y="1233526"/>
            <a:ext cx="3312368"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157808" y="2204864"/>
            <a:ext cx="8799513" cy="352839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promotion des ventes consiste à </a:t>
            </a:r>
            <a:r>
              <a:rPr lang="fr-FR" sz="1800" b="1" kern="0" dirty="0">
                <a:solidFill>
                  <a:schemeClr val="accent6">
                    <a:lumMod val="75000"/>
                  </a:schemeClr>
                </a:solidFill>
                <a:latin typeface="Arial" panose="020B0604020202020204" pitchFamily="34" charset="0"/>
                <a:cs typeface="Arial" panose="020B0604020202020204" pitchFamily="34" charset="0"/>
              </a:rPr>
              <a:t>associer à un bien ou à un service un avantage temporaire destiné à faciliter ou à stimuler son achat, son utilisation et/ou sa distribution</a:t>
            </a:r>
            <a:r>
              <a:rPr lang="fr-FR" sz="1800" kern="0" dirty="0">
                <a:solidFill>
                  <a:schemeClr val="accent6">
                    <a:lumMod val="75000"/>
                  </a:schemeClr>
                </a:solidFill>
                <a:latin typeface="Arial" panose="020B0604020202020204" pitchFamily="34" charset="0"/>
                <a:cs typeface="Arial" panose="020B0604020202020204" pitchFamily="34" charset="0"/>
              </a:rPr>
              <a:t>. Elle est utilisée tantôt en tant qu’outil de communication de masse et tantôt comme outil de communication relationnelle en offrant des avantages à des clients bien identifiés.</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J. QUELCH et P. FARRIS : La promotion par les prix permet :</a:t>
            </a:r>
          </a:p>
          <a:p>
            <a:pPr marL="0" indent="0">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aux producteurs de </a:t>
            </a:r>
            <a:r>
              <a:rPr lang="fr-FR" sz="1800" b="1" kern="0" dirty="0">
                <a:solidFill>
                  <a:schemeClr val="accent6">
                    <a:lumMod val="75000"/>
                  </a:schemeClr>
                </a:solidFill>
                <a:latin typeface="Arial" panose="020B0604020202020204" pitchFamily="34" charset="0"/>
                <a:cs typeface="Arial" panose="020B0604020202020204" pitchFamily="34" charset="0"/>
              </a:rPr>
              <a:t>s’adapter aux variations de l’offre et de la demande </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faciliter </a:t>
            </a:r>
            <a:r>
              <a:rPr lang="fr-FR" sz="1800" b="1" kern="0" dirty="0">
                <a:solidFill>
                  <a:schemeClr val="accent6">
                    <a:lumMod val="75000"/>
                  </a:schemeClr>
                </a:solidFill>
                <a:latin typeface="Arial" panose="020B0604020202020204" pitchFamily="34" charset="0"/>
                <a:cs typeface="Arial" panose="020B0604020202020204" pitchFamily="34" charset="0"/>
              </a:rPr>
              <a:t>l’essai des produits nouveaux </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aide à </a:t>
            </a:r>
            <a:r>
              <a:rPr lang="fr-FR" sz="1800" b="1" kern="0" dirty="0">
                <a:solidFill>
                  <a:schemeClr val="accent6">
                    <a:lumMod val="75000"/>
                  </a:schemeClr>
                </a:solidFill>
                <a:latin typeface="Arial" panose="020B0604020202020204" pitchFamily="34" charset="0"/>
                <a:cs typeface="Arial" panose="020B0604020202020204" pitchFamily="34" charset="0"/>
              </a:rPr>
              <a:t>liquider les produits obsolètes</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lvl="1" indent="0" algn="just">
              <a:spcBef>
                <a:spcPts val="1168"/>
              </a:spcBef>
              <a:buFontTx/>
              <a:buNone/>
            </a:pPr>
            <a:endParaRPr lang="fr-FR" sz="1800" b="1" kern="0" dirty="0">
              <a:solidFill>
                <a:srgbClr val="3333CC"/>
              </a:solidFill>
              <a:latin typeface="Arial" panose="020B0604020202020204" pitchFamily="34" charset="0"/>
              <a:cs typeface="Arial" panose="020B0604020202020204" pitchFamily="34" charset="0"/>
            </a:endParaRPr>
          </a:p>
          <a:p>
            <a:pPr marL="0" indent="0">
              <a:buFontTx/>
              <a:buNone/>
            </a:pPr>
            <a:endParaRPr lang="fr-FR" b="1" kern="0" dirty="0"/>
          </a:p>
          <a:p>
            <a:pPr marL="0" indent="0" algn="just">
              <a:buFontTx/>
              <a:buNone/>
            </a:pPr>
            <a:endParaRPr lang="fr-FR" kern="0" dirty="0"/>
          </a:p>
        </p:txBody>
      </p:sp>
    </p:spTree>
    <p:extLst>
      <p:ext uri="{BB962C8B-B14F-4D97-AF65-F5344CB8AC3E}">
        <p14:creationId xmlns:p14="http://schemas.microsoft.com/office/powerpoint/2010/main" val="3654424616"/>
      </p:ext>
    </p:extLst>
  </p:cSld>
  <p:clrMapOvr>
    <a:masterClrMapping/>
  </p:clrMapOvr>
  <p:transition spd="med">
    <p:randomBar/>
  </p:transition>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548</a:t>
            </a:fld>
            <a:endParaRPr lang="fr-FR" dirty="0"/>
          </a:p>
        </p:txBody>
      </p:sp>
      <p:sp>
        <p:nvSpPr>
          <p:cNvPr id="3" name="Rectangle 6"/>
          <p:cNvSpPr txBox="1">
            <a:spLocks noChangeArrowheads="1"/>
          </p:cNvSpPr>
          <p:nvPr/>
        </p:nvSpPr>
        <p:spPr>
          <a:xfrm>
            <a:off x="2155031" y="404664"/>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213109" y="124806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847428" y="125340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436096" y="1233526"/>
            <a:ext cx="3456384"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213109" y="2276872"/>
            <a:ext cx="8709918" cy="301897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techniques de la promotion des ventes</a:t>
            </a:r>
          </a:p>
          <a:p>
            <a:pPr marL="0" lvl="1" indent="0" algn="just">
              <a:spcBef>
                <a:spcPts val="1168"/>
              </a:spcBef>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Il existe de nombreuses techniques de promotion des ventes  que l’on peut classer selon l’objectif poursuivi par l’entreprise :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inciter au premier achat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inciter au ré-achat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fidélisation / rétention.</a:t>
            </a:r>
          </a:p>
          <a:p>
            <a:pPr marL="0" indent="0">
              <a:buFontTx/>
              <a:buNone/>
            </a:pPr>
            <a:endParaRPr lang="fr-FR" b="1" kern="0" dirty="0"/>
          </a:p>
          <a:p>
            <a:pPr marL="0" indent="0" algn="just">
              <a:buFontTx/>
              <a:buNone/>
            </a:pPr>
            <a:endParaRPr lang="fr-FR" kern="0" dirty="0"/>
          </a:p>
        </p:txBody>
      </p:sp>
    </p:spTree>
    <p:extLst>
      <p:ext uri="{BB962C8B-B14F-4D97-AF65-F5344CB8AC3E}">
        <p14:creationId xmlns:p14="http://schemas.microsoft.com/office/powerpoint/2010/main" val="447332670"/>
      </p:ext>
    </p:extLst>
  </p:cSld>
  <p:clrMapOvr>
    <a:masterClrMapping/>
  </p:clrMapOvr>
  <p:transition spd="med">
    <p:randomBar/>
  </p:transition>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549</a:t>
            </a:fld>
            <a:endParaRPr lang="fr-FR" dirty="0"/>
          </a:p>
        </p:txBody>
      </p:sp>
      <p:sp>
        <p:nvSpPr>
          <p:cNvPr id="3" name="Rectangle 6"/>
          <p:cNvSpPr txBox="1">
            <a:spLocks noChangeArrowheads="1"/>
          </p:cNvSpPr>
          <p:nvPr/>
        </p:nvSpPr>
        <p:spPr>
          <a:xfrm>
            <a:off x="2155031" y="404664"/>
            <a:ext cx="4361185"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25656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92967" y="2132856"/>
            <a:ext cx="8799513" cy="446449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techniques de promotion des ventes pour inciter au </a:t>
            </a:r>
            <a:r>
              <a:rPr lang="fr-FR" sz="1800" b="1" kern="0" dirty="0">
                <a:solidFill>
                  <a:schemeClr val="accent6">
                    <a:lumMod val="75000"/>
                  </a:schemeClr>
                </a:solidFill>
                <a:latin typeface="Arial" panose="020B0604020202020204" pitchFamily="34" charset="0"/>
                <a:cs typeface="Arial" panose="020B0604020202020204" pitchFamily="34" charset="0"/>
              </a:rPr>
              <a:t>premier achat</a:t>
            </a:r>
          </a:p>
          <a:p>
            <a:pPr marL="285750" lvl="1" algn="just">
              <a:spcBef>
                <a:spcPts val="1168"/>
              </a:spcBef>
              <a:buFont typeface="Wingdings" panose="05000000000000000000" pitchFamily="2" charset="2"/>
              <a:buChar char="§"/>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Offre/Prix d’essai</a:t>
            </a: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Publicité sur le Lieu de Vente (PLV)</a:t>
            </a: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Dégustation</a:t>
            </a: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Vente par lot</a:t>
            </a: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Produit girafe</a:t>
            </a: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Échantillon</a:t>
            </a: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Offre de remboursement (ODR) totale ou partielle</a:t>
            </a:r>
          </a:p>
          <a:p>
            <a:pPr>
              <a:buFont typeface="Wingdings" panose="05000000000000000000" pitchFamily="2" charset="2"/>
              <a:buChar char="§"/>
            </a:pPr>
            <a:r>
              <a:rPr lang="fr-FR" sz="1800" kern="0" dirty="0">
                <a:solidFill>
                  <a:schemeClr val="accent6">
                    <a:lumMod val="75000"/>
                  </a:schemeClr>
                </a:solidFill>
                <a:latin typeface="Arial" panose="020B0604020202020204" pitchFamily="34" charset="0"/>
                <a:cs typeface="Arial" panose="020B0604020202020204" pitchFamily="34" charset="0"/>
              </a:rPr>
              <a:t>Vente jumelée ATTENTION : interdit si pas vendu aussi séparément – Art 120-1 code consommation, article relatif à la concurrence déloyal</a:t>
            </a:r>
            <a:r>
              <a:rPr lang="fr-FR" sz="1800" b="1" kern="0" dirty="0">
                <a:solidFill>
                  <a:schemeClr val="accent6">
                    <a:lumMod val="75000"/>
                  </a:schemeClr>
                </a:solidFill>
                <a:latin typeface="Arial" panose="020B0604020202020204" pitchFamily="34" charset="0"/>
                <a:cs typeface="Arial" panose="020B0604020202020204" pitchFamily="34" charset="0"/>
              </a:rPr>
              <a:t>)</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buNone/>
            </a:pPr>
            <a:endParaRPr lang="fr-FR" sz="700"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endParaRPr lang="fr-FR" sz="700" kern="0" dirty="0">
              <a:solidFill>
                <a:schemeClr val="accent6">
                  <a:lumMod val="75000"/>
                </a:schemeClr>
              </a:solidFill>
              <a:latin typeface="Arial" panose="020B0604020202020204" pitchFamily="34" charset="0"/>
              <a:cs typeface="Arial" panose="020B0604020202020204" pitchFamily="34" charset="0"/>
            </a:endParaRPr>
          </a:p>
          <a:p>
            <a:pPr marL="0" indent="0" algn="just">
              <a:buNone/>
            </a:pPr>
            <a:r>
              <a:rPr lang="fr-FR" sz="700" kern="0" dirty="0">
                <a:solidFill>
                  <a:schemeClr val="accent6">
                    <a:lumMod val="75000"/>
                  </a:schemeClr>
                </a:solidFill>
                <a:latin typeface="Arial" panose="020B0604020202020204" pitchFamily="34" charset="0"/>
                <a:cs typeface="Arial" panose="020B0604020202020204" pitchFamily="34" charset="0"/>
              </a:rPr>
              <a:t> Un produit girafe est un produit faisant l’objet d’une opération promotionnelle dans le cadre de laquelle une quantité de produit supplémentaire est offerte pour le même prix. </a:t>
            </a:r>
            <a:r>
              <a:rPr lang="fr-FR" sz="700" kern="0" dirty="0" err="1">
                <a:solidFill>
                  <a:schemeClr val="accent6">
                    <a:lumMod val="75000"/>
                  </a:schemeClr>
                </a:solidFill>
                <a:latin typeface="Arial" panose="020B0604020202020204" pitchFamily="34" charset="0"/>
                <a:cs typeface="Arial" panose="020B0604020202020204" pitchFamily="34" charset="0"/>
              </a:rPr>
              <a:t>tte</a:t>
            </a:r>
            <a:r>
              <a:rPr lang="fr-FR" sz="700" kern="0" dirty="0">
                <a:solidFill>
                  <a:schemeClr val="accent6">
                    <a:lumMod val="75000"/>
                  </a:schemeClr>
                </a:solidFill>
                <a:latin typeface="Arial" panose="020B0604020202020204" pitchFamily="34" charset="0"/>
                <a:cs typeface="Arial" panose="020B0604020202020204" pitchFamily="34" charset="0"/>
              </a:rPr>
              <a:t> offre se fait généralement avec modification du conditionnement habituel qui est le plus souvent prolongé en hauteur, d’où le terme de produit girafe. La mise en </a:t>
            </a:r>
            <a:r>
              <a:rPr lang="fr-FR" sz="700" kern="0" dirty="0" err="1">
                <a:solidFill>
                  <a:schemeClr val="accent6">
                    <a:lumMod val="75000"/>
                  </a:schemeClr>
                </a:solidFill>
                <a:latin typeface="Arial" panose="020B0604020202020204" pitchFamily="34" charset="0"/>
                <a:cs typeface="Arial" panose="020B0604020202020204" pitchFamily="34" charset="0"/>
              </a:rPr>
              <a:t>oeuvre</a:t>
            </a:r>
            <a:r>
              <a:rPr lang="fr-FR" sz="700" kern="0" dirty="0">
                <a:solidFill>
                  <a:schemeClr val="accent6">
                    <a:lumMod val="75000"/>
                  </a:schemeClr>
                </a:solidFill>
                <a:latin typeface="Arial" panose="020B0604020202020204" pitchFamily="34" charset="0"/>
                <a:cs typeface="Arial" panose="020B0604020202020204" pitchFamily="34" charset="0"/>
              </a:rPr>
              <a:t> est lourde puisqu’elle nécessite un packaging spécifique.</a:t>
            </a:r>
          </a:p>
          <a:p>
            <a:pPr marL="0" indent="0">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endParaRPr lang="fr-FR" b="1" kern="0" dirty="0"/>
          </a:p>
          <a:p>
            <a:pPr marL="0" indent="0" algn="just">
              <a:buFontTx/>
              <a:buNone/>
            </a:pPr>
            <a:endParaRPr lang="fr-FR" kern="0" dirty="0"/>
          </a:p>
        </p:txBody>
      </p:sp>
      <p:sp>
        <p:nvSpPr>
          <p:cNvPr id="9" name="ZoneTexte 8"/>
          <p:cNvSpPr txBox="1"/>
          <p:nvPr/>
        </p:nvSpPr>
        <p:spPr>
          <a:xfrm>
            <a:off x="4465634" y="3059231"/>
            <a:ext cx="4904724" cy="2323713"/>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
            </a:pPr>
            <a:r>
              <a:rPr lang="fr-FR" sz="1800" dirty="0">
                <a:solidFill>
                  <a:schemeClr val="accent6">
                    <a:lumMod val="75000"/>
                  </a:schemeClr>
                </a:solidFill>
              </a:rPr>
              <a:t>Offre satisfait ou remboursé</a:t>
            </a:r>
          </a:p>
          <a:p>
            <a:pPr marL="285750" indent="-285750" algn="just">
              <a:buFont typeface="Wingdings" panose="05000000000000000000" pitchFamily="2" charset="2"/>
              <a:buChar char="§"/>
            </a:pPr>
            <a:r>
              <a:rPr lang="fr-FR" sz="1800" dirty="0">
                <a:solidFill>
                  <a:schemeClr val="accent6">
                    <a:lumMod val="75000"/>
                  </a:schemeClr>
                </a:solidFill>
              </a:rPr>
              <a:t>Bon de réduction immédiate</a:t>
            </a:r>
          </a:p>
          <a:p>
            <a:pPr marL="285750" indent="-285750" algn="just">
              <a:buFont typeface="Wingdings" panose="05000000000000000000" pitchFamily="2" charset="2"/>
              <a:buChar char="§"/>
            </a:pPr>
            <a:r>
              <a:rPr lang="fr-FR" sz="1800" dirty="0">
                <a:solidFill>
                  <a:schemeClr val="accent6">
                    <a:lumMod val="75000"/>
                  </a:schemeClr>
                </a:solidFill>
              </a:rPr>
              <a:t>Prime associée avec PLV</a:t>
            </a:r>
          </a:p>
          <a:p>
            <a:pPr marL="285750" indent="-285750" algn="just">
              <a:buFont typeface="Wingdings" panose="05000000000000000000" pitchFamily="2" charset="2"/>
              <a:buChar char="§"/>
            </a:pPr>
            <a:r>
              <a:rPr lang="fr-FR" sz="1800" dirty="0">
                <a:solidFill>
                  <a:schemeClr val="accent6">
                    <a:lumMod val="75000"/>
                  </a:schemeClr>
                </a:solidFill>
              </a:rPr>
              <a:t>Reprise de l’ancien</a:t>
            </a:r>
          </a:p>
          <a:p>
            <a:pPr marL="285750" indent="-285750" algn="just">
              <a:buFont typeface="Wingdings" panose="05000000000000000000" pitchFamily="2" charset="2"/>
              <a:buChar char="§"/>
            </a:pPr>
            <a:r>
              <a:rPr lang="fr-FR" sz="1800" dirty="0">
                <a:solidFill>
                  <a:schemeClr val="accent6">
                    <a:lumMod val="75000"/>
                  </a:schemeClr>
                </a:solidFill>
              </a:rPr>
              <a:t>Jeux : Concours et loterie </a:t>
            </a:r>
            <a:endParaRPr lang="fr-FR" sz="1800" b="1" dirty="0">
              <a:solidFill>
                <a:schemeClr val="accent6">
                  <a:lumMod val="75000"/>
                </a:schemeClr>
              </a:solidFill>
            </a:endParaRPr>
          </a:p>
          <a:p>
            <a:pPr marL="285750" indent="-285750" algn="just">
              <a:buFont typeface="Wingdings" panose="05000000000000000000" pitchFamily="2" charset="2"/>
              <a:buChar char="§"/>
            </a:pPr>
            <a:r>
              <a:rPr lang="fr-FR" sz="1800" dirty="0">
                <a:solidFill>
                  <a:schemeClr val="accent6">
                    <a:lumMod val="75000"/>
                  </a:schemeClr>
                </a:solidFill>
              </a:rPr>
              <a:t>Primes</a:t>
            </a:r>
          </a:p>
          <a:p>
            <a:pPr marL="285750" indent="-285750" algn="just">
              <a:buFont typeface="Wingdings" charset="2"/>
              <a:buChar char="§"/>
            </a:pPr>
            <a:endParaRPr lang="fr-FR" b="1" dirty="0"/>
          </a:p>
          <a:p>
            <a:pPr algn="just"/>
            <a:endParaRPr lang="fr-FR" dirty="0"/>
          </a:p>
        </p:txBody>
      </p:sp>
      <p:pic>
        <p:nvPicPr>
          <p:cNvPr id="557058" name="Picture 2" descr="C:\Users\BLUEOFFICE\Deskto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933056"/>
            <a:ext cx="951036" cy="95103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332670"/>
      </p:ext>
    </p:extLst>
  </p:cSld>
  <p:clrMapOvr>
    <a:masterClrMapping/>
  </p:clrMapOvr>
  <p:transition spd="med">
    <p:randomBar/>
  </p:transition>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550</a:t>
            </a:fld>
            <a:endParaRPr lang="fr-FR" dirty="0"/>
          </a:p>
        </p:txBody>
      </p:sp>
      <p:sp>
        <p:nvSpPr>
          <p:cNvPr id="3" name="Rectangle 6"/>
          <p:cNvSpPr txBox="1">
            <a:spLocks noChangeArrowheads="1"/>
          </p:cNvSpPr>
          <p:nvPr/>
        </p:nvSpPr>
        <p:spPr>
          <a:xfrm>
            <a:off x="2155031" y="404664"/>
            <a:ext cx="443319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25656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0" y="1665306"/>
            <a:ext cx="9144000"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techniques de promotion des ventes pour inciter au </a:t>
            </a:r>
            <a:r>
              <a:rPr lang="fr-FR" sz="1800" b="1" kern="0" dirty="0">
                <a:solidFill>
                  <a:schemeClr val="accent6">
                    <a:lumMod val="75000"/>
                  </a:schemeClr>
                </a:solidFill>
                <a:latin typeface="Arial" panose="020B0604020202020204" pitchFamily="34" charset="0"/>
                <a:cs typeface="Arial" panose="020B0604020202020204" pitchFamily="34" charset="0"/>
              </a:rPr>
              <a:t>ré-achat</a:t>
            </a:r>
          </a:p>
          <a:p>
            <a:pPr marL="0" lvl="1" indent="0" algn="just">
              <a:spcBef>
                <a:spcPts val="1168"/>
              </a:spcBef>
              <a:buFontTx/>
              <a:buNone/>
            </a:pPr>
            <a:endParaRPr lang="fr-FR" sz="500" b="1" kern="0" dirty="0">
              <a:solidFill>
                <a:schemeClr val="accent6">
                  <a:lumMod val="75000"/>
                </a:schemeClr>
              </a:solidFill>
              <a:latin typeface="Arial" panose="020B0604020202020204" pitchFamily="34" charset="0"/>
              <a:cs typeface="Arial" panose="020B0604020202020204" pitchFamily="34" charset="0"/>
            </a:endParaRPr>
          </a:p>
          <a:p>
            <a:r>
              <a:rPr lang="fr-FR" sz="1800" kern="0" dirty="0">
                <a:solidFill>
                  <a:schemeClr val="accent6">
                    <a:lumMod val="75000"/>
                  </a:schemeClr>
                </a:solidFill>
                <a:latin typeface="Arial" panose="020B0604020202020204" pitchFamily="34" charset="0"/>
                <a:cs typeface="Arial" panose="020B0604020202020204" pitchFamily="34" charset="0"/>
              </a:rPr>
              <a:t>Bon de réduction à valoir</a:t>
            </a:r>
          </a:p>
          <a:p>
            <a:r>
              <a:rPr lang="fr-FR" sz="1800" kern="0" dirty="0">
                <a:solidFill>
                  <a:schemeClr val="accent6">
                    <a:lumMod val="75000"/>
                  </a:schemeClr>
                </a:solidFill>
                <a:latin typeface="Arial" panose="020B0604020202020204" pitchFamily="34" charset="0"/>
                <a:cs typeface="Arial" panose="020B0604020202020204" pitchFamily="34" charset="0"/>
              </a:rPr>
              <a:t>ODR sur le 2</a:t>
            </a:r>
            <a:r>
              <a:rPr lang="fr-FR" sz="1800" kern="0" baseline="30000" dirty="0">
                <a:solidFill>
                  <a:schemeClr val="accent6">
                    <a:lumMod val="75000"/>
                  </a:schemeClr>
                </a:solidFill>
                <a:latin typeface="Arial" panose="020B0604020202020204" pitchFamily="34" charset="0"/>
                <a:cs typeface="Arial" panose="020B0604020202020204" pitchFamily="34" charset="0"/>
              </a:rPr>
              <a:t>ème</a:t>
            </a:r>
            <a:r>
              <a:rPr lang="fr-FR" sz="1800" kern="0" dirty="0">
                <a:solidFill>
                  <a:schemeClr val="accent6">
                    <a:lumMod val="75000"/>
                  </a:schemeClr>
                </a:solidFill>
                <a:latin typeface="Arial" panose="020B0604020202020204" pitchFamily="34" charset="0"/>
                <a:cs typeface="Arial" panose="020B0604020202020204" pitchFamily="34" charset="0"/>
              </a:rPr>
              <a:t> achat</a:t>
            </a:r>
          </a:p>
          <a:p>
            <a:r>
              <a:rPr lang="fr-FR" sz="1800" kern="0" dirty="0">
                <a:solidFill>
                  <a:schemeClr val="accent6">
                    <a:lumMod val="75000"/>
                  </a:schemeClr>
                </a:solidFill>
                <a:latin typeface="Arial" panose="020B0604020202020204" pitchFamily="34" charset="0"/>
                <a:cs typeface="Arial" panose="020B0604020202020204" pitchFamily="34" charset="0"/>
              </a:rPr>
              <a:t>Contenant réutilisable </a:t>
            </a:r>
          </a:p>
          <a:p>
            <a:pPr marL="0" lvl="1" indent="0" algn="just">
              <a:spcBef>
                <a:spcPts val="1168"/>
              </a:spcBef>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techniques de promotion des ventes pour </a:t>
            </a:r>
            <a:r>
              <a:rPr lang="fr-FR" sz="1800" b="1" kern="0" dirty="0">
                <a:solidFill>
                  <a:schemeClr val="accent6">
                    <a:lumMod val="75000"/>
                  </a:schemeClr>
                </a:solidFill>
                <a:latin typeface="Arial" panose="020B0604020202020204" pitchFamily="34" charset="0"/>
                <a:cs typeface="Arial" panose="020B0604020202020204" pitchFamily="34" charset="0"/>
              </a:rPr>
              <a:t>fidéliser </a:t>
            </a:r>
            <a:r>
              <a:rPr lang="fr-FR" sz="1800" kern="0" dirty="0">
                <a:solidFill>
                  <a:schemeClr val="accent6">
                    <a:lumMod val="75000"/>
                  </a:schemeClr>
                </a:solidFill>
                <a:latin typeface="Arial" panose="020B0604020202020204" pitchFamily="34" charset="0"/>
                <a:cs typeface="Arial" panose="020B0604020202020204" pitchFamily="34" charset="0"/>
              </a:rPr>
              <a:t>(récompenser le client)</a:t>
            </a:r>
          </a:p>
          <a:p>
            <a:pPr marL="0" lvl="1" indent="0" algn="just">
              <a:spcBef>
                <a:spcPts val="1168"/>
              </a:spcBef>
              <a:buFontTx/>
              <a:buNone/>
            </a:pPr>
            <a:endParaRPr lang="fr-FR" sz="500" b="1" kern="0" dirty="0">
              <a:solidFill>
                <a:schemeClr val="accent6">
                  <a:lumMod val="75000"/>
                </a:schemeClr>
              </a:solidFill>
              <a:latin typeface="Arial" panose="020B0604020202020204" pitchFamily="34" charset="0"/>
              <a:cs typeface="Arial" panose="020B0604020202020204" pitchFamily="34" charset="0"/>
            </a:endParaRPr>
          </a:p>
          <a:p>
            <a:r>
              <a:rPr lang="fr-FR" sz="1800" kern="0" dirty="0">
                <a:solidFill>
                  <a:schemeClr val="accent6">
                    <a:lumMod val="75000"/>
                  </a:schemeClr>
                </a:solidFill>
                <a:latin typeface="Arial" panose="020B0604020202020204" pitchFamily="34" charset="0"/>
                <a:cs typeface="Arial" panose="020B0604020202020204" pitchFamily="34" charset="0"/>
              </a:rPr>
              <a:t>Prime collection, ODR cumulative</a:t>
            </a:r>
          </a:p>
          <a:p>
            <a:r>
              <a:rPr lang="fr-FR" sz="1800" kern="0" dirty="0">
                <a:solidFill>
                  <a:schemeClr val="accent6">
                    <a:lumMod val="75000"/>
                  </a:schemeClr>
                </a:solidFill>
                <a:latin typeface="Arial" panose="020B0604020202020204" pitchFamily="34" charset="0"/>
                <a:cs typeface="Arial" panose="020B0604020202020204" pitchFamily="34" charset="0"/>
              </a:rPr>
              <a:t>Prime contenant</a:t>
            </a:r>
          </a:p>
          <a:p>
            <a:r>
              <a:rPr lang="fr-FR" sz="1800" kern="0" dirty="0">
                <a:solidFill>
                  <a:schemeClr val="accent6">
                    <a:lumMod val="75000"/>
                  </a:schemeClr>
                </a:solidFill>
                <a:latin typeface="Arial" panose="020B0604020202020204" pitchFamily="34" charset="0"/>
                <a:cs typeface="Arial" panose="020B0604020202020204" pitchFamily="34" charset="0"/>
              </a:rPr>
              <a:t>Prime objet</a:t>
            </a:r>
          </a:p>
          <a:p>
            <a:pPr>
              <a:tabLst>
                <a:tab pos="2336800" algn="l"/>
              </a:tabLst>
            </a:pPr>
            <a:r>
              <a:rPr lang="fr-FR" sz="1800" kern="0" dirty="0">
                <a:solidFill>
                  <a:schemeClr val="accent6">
                    <a:lumMod val="75000"/>
                  </a:schemeClr>
                </a:solidFill>
                <a:latin typeface="Arial" panose="020B0604020202020204" pitchFamily="34" charset="0"/>
                <a:cs typeface="Arial" panose="020B0604020202020204" pitchFamily="34" charset="0"/>
              </a:rPr>
              <a:t>Carte de fidélité </a:t>
            </a:r>
          </a:p>
          <a:p>
            <a:pPr marL="0" indent="0" algn="just">
              <a:buNone/>
              <a:tabLst>
                <a:tab pos="2336800" algn="l"/>
              </a:tabLst>
            </a:pPr>
            <a:r>
              <a:rPr lang="fr-FR" sz="1800" kern="0" dirty="0">
                <a:solidFill>
                  <a:schemeClr val="accent6">
                    <a:lumMod val="75000"/>
                  </a:schemeClr>
                </a:solidFill>
                <a:latin typeface="Arial" panose="020B0604020202020204" pitchFamily="34" charset="0"/>
                <a:cs typeface="Arial" panose="020B0604020202020204" pitchFamily="34" charset="0"/>
              </a:rPr>
              <a:t>Informations sur la carte de fidélité : 90% des Français ont au moins une carte de fidélité. Environ 80% des clients d’un PDV possèdent une carte de fidélité. Leclerc en 2006 supprime sa carte </a:t>
            </a: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a:t>
            </a:r>
            <a:r>
              <a:rPr lang="fr-FR" sz="1800" kern="0" dirty="0">
                <a:solidFill>
                  <a:schemeClr val="accent6">
                    <a:lumMod val="75000"/>
                  </a:schemeClr>
                </a:solidFill>
                <a:latin typeface="Arial" panose="020B0604020202020204" pitchFamily="34" charset="0"/>
                <a:cs typeface="Arial" panose="020B0604020202020204" pitchFamily="34" charset="0"/>
              </a:rPr>
              <a:t> chute de la fréquentation</a:t>
            </a:r>
            <a:r>
              <a:rPr lang="fr-FR" sz="1800" b="1"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sym typeface="Wingdings"/>
              </a:rPr>
              <a:t></a:t>
            </a:r>
            <a:r>
              <a:rPr lang="fr-FR" sz="1800" b="1" kern="0" dirty="0">
                <a:solidFill>
                  <a:schemeClr val="accent6">
                    <a:lumMod val="75000"/>
                  </a:schemeClr>
                </a:solidFill>
                <a:latin typeface="Arial" panose="020B0604020202020204" pitchFamily="34" charset="0"/>
                <a:cs typeface="Arial" panose="020B0604020202020204" pitchFamily="34" charset="0"/>
              </a:rPr>
              <a:t> </a:t>
            </a:r>
            <a:r>
              <a:rPr lang="fr-FR" sz="1800" kern="0" dirty="0">
                <a:solidFill>
                  <a:schemeClr val="accent6">
                    <a:lumMod val="75000"/>
                  </a:schemeClr>
                </a:solidFill>
                <a:latin typeface="Arial" panose="020B0604020202020204" pitchFamily="34" charset="0"/>
                <a:cs typeface="Arial" panose="020B0604020202020204" pitchFamily="34" charset="0"/>
              </a:rPr>
              <a:t>obligé de faire marche arrière.</a:t>
            </a:r>
          </a:p>
          <a:p>
            <a:pPr marL="0" indent="0">
              <a:buFontTx/>
              <a:buNone/>
            </a:pPr>
            <a:endParaRPr lang="fr-FR" sz="1800" kern="0" dirty="0">
              <a:solidFill>
                <a:srgbClr val="3333C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7332670"/>
      </p:ext>
    </p:extLst>
  </p:cSld>
  <p:clrMapOvr>
    <a:masterClrMapping/>
  </p:clrMapOvr>
  <p:transition spd="med">
    <p:randomBar/>
  </p:transition>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551</a:t>
            </a:fld>
            <a:endParaRPr lang="fr-FR" dirty="0"/>
          </a:p>
        </p:txBody>
      </p:sp>
      <p:sp>
        <p:nvSpPr>
          <p:cNvPr id="3" name="Rectangle 6"/>
          <p:cNvSpPr txBox="1">
            <a:spLocks noChangeArrowheads="1"/>
          </p:cNvSpPr>
          <p:nvPr/>
        </p:nvSpPr>
        <p:spPr>
          <a:xfrm>
            <a:off x="2155031" y="404664"/>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550832" y="1264641"/>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076823" y="128289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724128" y="1264641"/>
            <a:ext cx="3509096"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132595" y="2420888"/>
            <a:ext cx="8799513"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attributs d’une bonne promotion</a:t>
            </a:r>
          </a:p>
          <a:p>
            <a:pPr marL="0" lvl="1" indent="0" algn="just">
              <a:spcBef>
                <a:spcPts val="1168"/>
              </a:spcBef>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285750" lvl="1"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   Un réel avantage (au moins 20%)</a:t>
            </a:r>
          </a:p>
          <a:p>
            <a:pPr marL="285750" lvl="1" algn="just">
              <a:spcBef>
                <a:spcPts val="1168"/>
              </a:spcBef>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285750" lvl="1"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   Un discriminant ( cibler + donner l’impression qu’elle est un privilège)</a:t>
            </a:r>
          </a:p>
          <a:p>
            <a:pPr marL="285750" lvl="1" algn="just">
              <a:spcBef>
                <a:spcPts val="1168"/>
              </a:spcBef>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285750" lvl="1" algn="just">
              <a:spcBef>
                <a:spcPts val="1168"/>
              </a:spcBef>
            </a:pPr>
            <a:r>
              <a:rPr lang="fr-FR" sz="1800" kern="0" dirty="0">
                <a:solidFill>
                  <a:schemeClr val="accent6">
                    <a:lumMod val="75000"/>
                  </a:schemeClr>
                </a:solidFill>
                <a:latin typeface="Arial" panose="020B0604020202020204" pitchFamily="34" charset="0"/>
                <a:cs typeface="Arial" panose="020B0604020202020204" pitchFamily="34" charset="0"/>
              </a:rPr>
              <a:t>   Une limite dans le temps (pousse à agir rapidement)</a:t>
            </a:r>
          </a:p>
          <a:p>
            <a:pPr marL="0" lvl="1" indent="0" algn="just">
              <a:spcBef>
                <a:spcPts val="1168"/>
              </a:spcBef>
              <a:buFontTx/>
              <a:buNone/>
            </a:pPr>
            <a:endParaRPr lang="fr-FR" sz="100" b="1" kern="0" dirty="0"/>
          </a:p>
          <a:p>
            <a:pPr marL="0" indent="0">
              <a:buFontTx/>
              <a:buNone/>
            </a:pPr>
            <a:endParaRPr lang="fr-FR" kern="0" dirty="0"/>
          </a:p>
        </p:txBody>
      </p:sp>
    </p:spTree>
    <p:extLst>
      <p:ext uri="{BB962C8B-B14F-4D97-AF65-F5344CB8AC3E}">
        <p14:creationId xmlns:p14="http://schemas.microsoft.com/office/powerpoint/2010/main" val="447332670"/>
      </p:ext>
    </p:extLst>
  </p:cSld>
  <p:clrMapOvr>
    <a:masterClrMapping/>
  </p:clrMapOvr>
  <p:transition spd="med">
    <p:randomBar/>
  </p:transition>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552</a:t>
            </a:fld>
            <a:endParaRPr lang="fr-FR" dirty="0"/>
          </a:p>
        </p:txBody>
      </p:sp>
      <p:sp>
        <p:nvSpPr>
          <p:cNvPr id="3" name="Rectangle 6"/>
          <p:cNvSpPr txBox="1">
            <a:spLocks noChangeArrowheads="1"/>
          </p:cNvSpPr>
          <p:nvPr/>
        </p:nvSpPr>
        <p:spPr>
          <a:xfrm>
            <a:off x="2155031" y="260649"/>
            <a:ext cx="4505201"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372987" y="861751"/>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000313" y="89826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580112" y="803308"/>
            <a:ext cx="3293915"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149944" y="1301405"/>
            <a:ext cx="8799513"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Application (J.P. Pascal) – Tirée d’une histoire vraie</a:t>
            </a:r>
          </a:p>
          <a:p>
            <a:pPr marL="0" lvl="1" indent="0" algn="ctr">
              <a:spcBef>
                <a:spcPts val="1168"/>
              </a:spcBef>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Septembre 2007, il ouvre son entreprise mardi matin à 9h…</a:t>
            </a:r>
          </a:p>
          <a:p>
            <a:pPr marL="342900" lvl="1" indent="-342900" algn="just">
              <a:spcBef>
                <a:spcPts val="1168"/>
              </a:spcBef>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3 mois avant : Gérard, 28 ans, ancien commercial chez </a:t>
            </a:r>
            <a:r>
              <a:rPr lang="fr-FR" sz="1800" kern="0" dirty="0" err="1">
                <a:solidFill>
                  <a:schemeClr val="accent6">
                    <a:lumMod val="75000"/>
                  </a:schemeClr>
                </a:solidFill>
                <a:latin typeface="Arial" panose="020B0604020202020204" pitchFamily="34" charset="0"/>
                <a:cs typeface="Arial" panose="020B0604020202020204" pitchFamily="34" charset="0"/>
              </a:rPr>
              <a:t>Mikromedya</a:t>
            </a:r>
            <a:r>
              <a:rPr lang="fr-FR" sz="1800" kern="0" dirty="0">
                <a:solidFill>
                  <a:schemeClr val="accent6">
                    <a:lumMod val="75000"/>
                  </a:schemeClr>
                </a:solidFill>
                <a:latin typeface="Arial" panose="020B0604020202020204" pitchFamily="34" charset="0"/>
                <a:cs typeface="Arial" panose="020B0604020202020204" pitchFamily="34" charset="0"/>
              </a:rPr>
              <a:t>, 6 ans d’ancienneté, chef d’équipe, négocie son départ. Il veut monter son entreprise de vente de jeux et de logiciels avec ses indemnités de 13 800€.</a:t>
            </a:r>
          </a:p>
          <a:p>
            <a:pPr marL="285750" lvl="1" algn="just">
              <a:spcBef>
                <a:spcPts val="1168"/>
              </a:spcBef>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Sa particularité : il est ancien champion sur console de jeu, en plus de la vente et du conseil, il dépanne les joueurs en ligne.</a:t>
            </a:r>
          </a:p>
          <a:p>
            <a:pPr marL="285750" lvl="1" algn="just">
              <a:spcBef>
                <a:spcPts val="1168"/>
              </a:spcBef>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Vélizy, pas de concurrence dans le centre, M – 2 mois : il loue un petit emplacement de 23m2 (dont 8 de réserve et 3 de WC lavabo) entre Mc </a:t>
            </a:r>
            <a:r>
              <a:rPr lang="fr-FR" sz="1800" kern="0" dirty="0" err="1">
                <a:solidFill>
                  <a:schemeClr val="accent6">
                    <a:lumMod val="75000"/>
                  </a:schemeClr>
                </a:solidFill>
                <a:latin typeface="Arial" panose="020B0604020202020204" pitchFamily="34" charset="0"/>
                <a:cs typeface="Arial" panose="020B0604020202020204" pitchFamily="34" charset="0"/>
              </a:rPr>
              <a:t>Donald’s</a:t>
            </a:r>
            <a:r>
              <a:rPr lang="fr-FR" sz="1800" kern="0" dirty="0">
                <a:solidFill>
                  <a:schemeClr val="accent6">
                    <a:lumMod val="75000"/>
                  </a:schemeClr>
                </a:solidFill>
                <a:latin typeface="Arial" panose="020B0604020202020204" pitchFamily="34" charset="0"/>
                <a:cs typeface="Arial" panose="020B0604020202020204" pitchFamily="34" charset="0"/>
              </a:rPr>
              <a:t> et Jean Store. Il dispose de deux lignes de téléphone dont une pouvant être multiplexée. Bon emplacement (anciennement Manie Pull). L’aménagement lui convient.</a:t>
            </a:r>
          </a:p>
          <a:p>
            <a:pPr marL="285750" lvl="1" algn="just">
              <a:spcBef>
                <a:spcPts val="1168"/>
              </a:spcBef>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Il commande son stock de départ 1 mois à l’avance.</a:t>
            </a: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285750" lvl="1" algn="just">
              <a:spcBef>
                <a:spcPts val="1168"/>
              </a:spcBef>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J – 20 jours : il installe, câble et teste ses 4 postes de jeu, ses lignes, vérifie son stock. Une semaine avant il distribue ses premières publicités avec 4 étudiants</a:t>
            </a:r>
            <a:r>
              <a:rPr lang="fr-FR" sz="1800" kern="0" dirty="0">
                <a:solidFill>
                  <a:srgbClr val="3333CC"/>
                </a:solidFill>
                <a:latin typeface="Arial" panose="020B0604020202020204" pitchFamily="34" charset="0"/>
                <a:cs typeface="Arial" panose="020B0604020202020204" pitchFamily="34" charset="0"/>
              </a:rPr>
              <a:t>.</a:t>
            </a:r>
          </a:p>
          <a:p>
            <a:pPr marL="0" indent="0">
              <a:buFontTx/>
              <a:buNone/>
            </a:pPr>
            <a:endParaRPr lang="fr-FR" kern="0" dirty="0"/>
          </a:p>
        </p:txBody>
      </p:sp>
    </p:spTree>
    <p:extLst>
      <p:ext uri="{BB962C8B-B14F-4D97-AF65-F5344CB8AC3E}">
        <p14:creationId xmlns:p14="http://schemas.microsoft.com/office/powerpoint/2010/main" val="447332670"/>
      </p:ext>
    </p:extLst>
  </p:cSld>
  <p:clrMapOvr>
    <a:masterClrMapping/>
  </p:clrMapOvr>
  <p:transition spd="med">
    <p:randomBar/>
  </p:transition>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553</a:t>
            </a:fld>
            <a:endParaRPr lang="fr-FR" dirty="0"/>
          </a:p>
        </p:txBody>
      </p:sp>
      <p:sp>
        <p:nvSpPr>
          <p:cNvPr id="3" name="Rectangle 6"/>
          <p:cNvSpPr txBox="1">
            <a:spLocks noChangeArrowheads="1"/>
          </p:cNvSpPr>
          <p:nvPr/>
        </p:nvSpPr>
        <p:spPr>
          <a:xfrm>
            <a:off x="2155031" y="404664"/>
            <a:ext cx="4289177"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423800" y="1216888"/>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980163" y="1238439"/>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462247" y="1174154"/>
            <a:ext cx="3551954"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182561" y="1673241"/>
            <a:ext cx="8799513" cy="4852103"/>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Une publicité ciblée</a:t>
            </a:r>
          </a:p>
          <a:p>
            <a:pPr marL="0" lvl="1" indent="0" algn="ctr">
              <a:spcBef>
                <a:spcPts val="1168"/>
              </a:spcBef>
              <a:buFontTx/>
              <a:buNone/>
            </a:pPr>
            <a:endParaRPr lang="fr-FR" sz="500" i="1" kern="0" dirty="0">
              <a:solidFill>
                <a:schemeClr val="accent6">
                  <a:lumMod val="75000"/>
                </a:schemeClr>
              </a:solidFill>
              <a:latin typeface="Arial" panose="020B0604020202020204" pitchFamily="34" charset="0"/>
              <a:cs typeface="Arial" panose="020B0604020202020204" pitchFamily="34" charset="0"/>
            </a:endParaRPr>
          </a:p>
          <a:p>
            <a:pPr marL="0" lvl="1" indent="0" algn="ctr">
              <a:spcBef>
                <a:spcPts val="1168"/>
              </a:spcBef>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Axée sur les jeunes passionnés de jeux vidéos</a:t>
            </a:r>
          </a:p>
          <a:p>
            <a:pPr marL="0" lvl="1" indent="0" algn="ctr">
              <a:spcBef>
                <a:spcPts val="1168"/>
              </a:spcBef>
              <a:buFontTx/>
              <a:buNone/>
            </a:pPr>
            <a:endParaRPr lang="fr-FR" sz="500" i="1" kern="0" dirty="0">
              <a:solidFill>
                <a:schemeClr val="accent6">
                  <a:lumMod val="75000"/>
                </a:schemeClr>
              </a:solidFill>
              <a:latin typeface="Arial" panose="020B0604020202020204" pitchFamily="34" charset="0"/>
              <a:cs typeface="Arial" panose="020B0604020202020204" pitchFamily="34" charset="0"/>
            </a:endParaRPr>
          </a:p>
          <a:p>
            <a:pPr marL="342900" lvl="1" indent="-342900" algn="just">
              <a:spcBef>
                <a:spcPts val="1168"/>
              </a:spcBef>
              <a:buFontTx/>
              <a:buAutoNum type="arabicPeriod"/>
            </a:pPr>
            <a:r>
              <a:rPr lang="fr-FR" sz="1800" kern="0" dirty="0">
                <a:solidFill>
                  <a:schemeClr val="accent6">
                    <a:lumMod val="75000"/>
                  </a:schemeClr>
                </a:solidFill>
                <a:latin typeface="Arial" panose="020B0604020202020204" pitchFamily="34" charset="0"/>
                <a:cs typeface="Arial" panose="020B0604020202020204" pitchFamily="34" charset="0"/>
              </a:rPr>
              <a:t>Venez découvrir l’univers du jeu vidéo</a:t>
            </a:r>
          </a:p>
          <a:p>
            <a:pPr marL="342900" lvl="1" indent="-342900" algn="just">
              <a:spcBef>
                <a:spcPts val="1168"/>
              </a:spcBef>
              <a:buFontTx/>
              <a:buAutoNum type="arabicPeriod"/>
            </a:pPr>
            <a:r>
              <a:rPr lang="fr-FR" sz="1800" kern="0" dirty="0">
                <a:solidFill>
                  <a:schemeClr val="accent6">
                    <a:lumMod val="75000"/>
                  </a:schemeClr>
                </a:solidFill>
                <a:latin typeface="Arial" panose="020B0604020202020204" pitchFamily="34" charset="0"/>
                <a:cs typeface="Arial" panose="020B0604020202020204" pitchFamily="34" charset="0"/>
              </a:rPr>
              <a:t>Démonstrations par « CIMAZ » toutes les 30 min</a:t>
            </a:r>
          </a:p>
          <a:p>
            <a:pPr marL="342900" lvl="1" indent="-342900" algn="just">
              <a:spcBef>
                <a:spcPts val="1168"/>
              </a:spcBef>
              <a:buFontTx/>
              <a:buAutoNum type="arabicPeriod"/>
            </a:pPr>
            <a:r>
              <a:rPr lang="fr-FR" sz="1800" kern="0" dirty="0">
                <a:solidFill>
                  <a:schemeClr val="accent6">
                    <a:lumMod val="75000"/>
                  </a:schemeClr>
                </a:solidFill>
                <a:latin typeface="Arial" panose="020B0604020202020204" pitchFamily="34" charset="0"/>
                <a:cs typeface="Arial" panose="020B0604020202020204" pitchFamily="34" charset="0"/>
              </a:rPr>
              <a:t>Testez sur place les meilleurs programmes</a:t>
            </a:r>
          </a:p>
          <a:p>
            <a:pPr marL="342900" lvl="1" indent="-342900" algn="just">
              <a:spcBef>
                <a:spcPts val="1168"/>
              </a:spcBef>
              <a:buFontTx/>
              <a:buAutoNum type="arabicPeriod"/>
            </a:pPr>
            <a:r>
              <a:rPr lang="fr-FR" sz="1800" kern="0" dirty="0">
                <a:solidFill>
                  <a:schemeClr val="accent6">
                    <a:lumMod val="75000"/>
                  </a:schemeClr>
                </a:solidFill>
                <a:latin typeface="Arial" panose="020B0604020202020204" pitchFamily="34" charset="0"/>
                <a:cs typeface="Arial" panose="020B0604020202020204" pitchFamily="34" charset="0"/>
              </a:rPr>
              <a:t>Achetez au meilleur prix</a:t>
            </a:r>
          </a:p>
          <a:p>
            <a:pPr marL="342900" lvl="1" indent="-342900" algn="just">
              <a:spcBef>
                <a:spcPts val="1168"/>
              </a:spcBef>
              <a:buFontTx/>
              <a:buAutoNum type="arabicPeriod"/>
            </a:pPr>
            <a:r>
              <a:rPr lang="fr-FR" sz="1800" kern="0" dirty="0">
                <a:solidFill>
                  <a:schemeClr val="accent6">
                    <a:lumMod val="75000"/>
                  </a:schemeClr>
                </a:solidFill>
                <a:latin typeface="Arial" panose="020B0604020202020204" pitchFamily="34" charset="0"/>
                <a:cs typeface="Arial" panose="020B0604020202020204" pitchFamily="34" charset="0"/>
              </a:rPr>
              <a:t>Garantie d’un SAV assuré par un champion qui a participé à la conception et aux tests de plusieurs jeux.</a:t>
            </a:r>
          </a:p>
          <a:p>
            <a:pPr marL="342900" lvl="1" indent="-342900" algn="just">
              <a:spcBef>
                <a:spcPts val="1168"/>
              </a:spcBef>
              <a:buFontTx/>
              <a:buAutoNum type="arabicPeriod"/>
            </a:pPr>
            <a:r>
              <a:rPr lang="fr-FR" sz="1800" kern="0" dirty="0">
                <a:solidFill>
                  <a:schemeClr val="accent6">
                    <a:lumMod val="75000"/>
                  </a:schemeClr>
                </a:solidFill>
                <a:latin typeface="Arial" panose="020B0604020202020204" pitchFamily="34" charset="0"/>
                <a:cs typeface="Arial" panose="020B0604020202020204" pitchFamily="34" charset="0"/>
              </a:rPr>
              <a:t>Interrogez « CIMAZ » lui-même en ligne pour déblocages, solutions et … astuces</a:t>
            </a:r>
          </a:p>
          <a:p>
            <a:pPr marL="342900" lvl="1" indent="-342900" algn="just">
              <a:spcBef>
                <a:spcPts val="1168"/>
              </a:spcBef>
              <a:buFontTx/>
              <a:buAutoNum type="arabicPeriod"/>
            </a:pPr>
            <a:r>
              <a:rPr lang="fr-FR" sz="1800" kern="0" dirty="0">
                <a:solidFill>
                  <a:schemeClr val="accent6">
                    <a:lumMod val="75000"/>
                  </a:schemeClr>
                </a:solidFill>
                <a:latin typeface="Arial" panose="020B0604020202020204" pitchFamily="34" charset="0"/>
                <a:cs typeface="Arial" panose="020B0604020202020204" pitchFamily="34" charset="0"/>
              </a:rPr>
              <a:t>Ce bon vous permettra un test de 5 minutes sur une console  PRO</a:t>
            </a:r>
          </a:p>
          <a:p>
            <a:pPr marL="342900" lvl="1" indent="-342900" algn="just">
              <a:spcBef>
                <a:spcPts val="1168"/>
              </a:spcBef>
              <a:buFontTx/>
              <a:buAutoNum type="arabicPeriod"/>
            </a:pPr>
            <a:endParaRPr lang="fr-FR" kern="0" dirty="0"/>
          </a:p>
          <a:p>
            <a:pPr marL="0" indent="0">
              <a:buFontTx/>
              <a:buNone/>
            </a:pPr>
            <a:endParaRPr lang="fr-FR" kern="0" dirty="0"/>
          </a:p>
        </p:txBody>
      </p:sp>
    </p:spTree>
    <p:extLst>
      <p:ext uri="{BB962C8B-B14F-4D97-AF65-F5344CB8AC3E}">
        <p14:creationId xmlns:p14="http://schemas.microsoft.com/office/powerpoint/2010/main" val="1591362966"/>
      </p:ext>
    </p:extLst>
  </p:cSld>
  <p:clrMapOvr>
    <a:masterClrMapping/>
  </p:clrMapOvr>
  <p:transition spd="med">
    <p:randomBar/>
  </p:transition>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554</a:t>
            </a:fld>
            <a:endParaRPr lang="fr-FR" dirty="0"/>
          </a:p>
        </p:txBody>
      </p:sp>
      <p:sp>
        <p:nvSpPr>
          <p:cNvPr id="3" name="Rectangle 6"/>
          <p:cNvSpPr txBox="1">
            <a:spLocks noChangeArrowheads="1"/>
          </p:cNvSpPr>
          <p:nvPr/>
        </p:nvSpPr>
        <p:spPr>
          <a:xfrm>
            <a:off x="2155031" y="404664"/>
            <a:ext cx="4505201"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418217" y="1253399"/>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076823" y="127165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724128" y="1233526"/>
            <a:ext cx="3168352"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195174" y="1844824"/>
            <a:ext cx="8799513" cy="435598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chemeClr val="accent6">
                    <a:lumMod val="75000"/>
                  </a:schemeClr>
                </a:solidFill>
              </a:rPr>
              <a:t>Le grand jour</a:t>
            </a:r>
            <a:endParaRPr lang="fr-FR" sz="1800" i="1" kern="0" dirty="0">
              <a:solidFill>
                <a:schemeClr val="accent6">
                  <a:lumMod val="75000"/>
                </a:schemeClr>
              </a:solidFill>
            </a:endParaRPr>
          </a:p>
          <a:p>
            <a:pPr marL="0" lvl="1" indent="0" algn="ctr">
              <a:spcBef>
                <a:spcPts val="1168"/>
              </a:spcBef>
              <a:buFontTx/>
              <a:buNone/>
            </a:pPr>
            <a:endParaRPr lang="fr-FR" sz="1800" i="1" kern="0" dirty="0">
              <a:solidFill>
                <a:schemeClr val="accent6">
                  <a:lumMod val="75000"/>
                </a:schemeClr>
              </a:solidFill>
            </a:endParaRPr>
          </a:p>
          <a:p>
            <a:pPr marL="342900" lvl="1" indent="-342900" algn="just">
              <a:spcBef>
                <a:spcPts val="1168"/>
              </a:spcBef>
            </a:pPr>
            <a:r>
              <a:rPr lang="fr-FR" sz="1800" kern="0" dirty="0">
                <a:solidFill>
                  <a:schemeClr val="accent6">
                    <a:lumMod val="75000"/>
                  </a:schemeClr>
                </a:solidFill>
              </a:rPr>
              <a:t>La publicité a bien fonctionnée</a:t>
            </a:r>
          </a:p>
          <a:p>
            <a:pPr marL="342900" lvl="1" indent="-342900" algn="just">
              <a:spcBef>
                <a:spcPts val="1168"/>
              </a:spcBef>
            </a:pPr>
            <a:r>
              <a:rPr lang="fr-FR" sz="1800" kern="0" dirty="0">
                <a:solidFill>
                  <a:schemeClr val="accent6">
                    <a:lumMod val="75000"/>
                  </a:schemeClr>
                </a:solidFill>
              </a:rPr>
              <a:t>Depuis 11h le « stand » ne désemplit pas</a:t>
            </a:r>
          </a:p>
          <a:p>
            <a:pPr marL="342900" lvl="1" indent="-342900" algn="just">
              <a:spcBef>
                <a:spcPts val="1168"/>
              </a:spcBef>
            </a:pPr>
            <a:r>
              <a:rPr lang="fr-FR" sz="1800" kern="0" dirty="0">
                <a:solidFill>
                  <a:schemeClr val="accent6">
                    <a:lumMod val="75000"/>
                  </a:schemeClr>
                </a:solidFill>
              </a:rPr>
              <a:t>Peu de ventes mais beaucoup de questions</a:t>
            </a:r>
          </a:p>
          <a:p>
            <a:pPr marL="342900" lvl="1" indent="-342900" algn="just">
              <a:spcBef>
                <a:spcPts val="1168"/>
              </a:spcBef>
            </a:pPr>
            <a:r>
              <a:rPr lang="fr-FR" sz="1800" kern="0" dirty="0">
                <a:solidFill>
                  <a:schemeClr val="accent6">
                    <a:lumMod val="75000"/>
                  </a:schemeClr>
                </a:solidFill>
              </a:rPr>
              <a:t>Ses 4 postes sont littéralement pris d’assaut</a:t>
            </a:r>
          </a:p>
          <a:p>
            <a:pPr marL="342900" lvl="1" indent="-342900" algn="just">
              <a:spcBef>
                <a:spcPts val="1168"/>
              </a:spcBef>
            </a:pPr>
            <a:r>
              <a:rPr lang="fr-FR" sz="1800" kern="0" dirty="0">
                <a:solidFill>
                  <a:schemeClr val="accent6">
                    <a:lumMod val="75000"/>
                  </a:schemeClr>
                </a:solidFill>
              </a:rPr>
              <a:t>Gérard est débordé, on ne s’entend plus, il y a entre 15 et 20 personnes qui attendent dehors… Et son standard est saturé.</a:t>
            </a:r>
          </a:p>
          <a:p>
            <a:pPr marL="342900" lvl="1" indent="-342900" algn="just">
              <a:spcBef>
                <a:spcPts val="1168"/>
              </a:spcBef>
            </a:pPr>
            <a:r>
              <a:rPr lang="fr-FR" sz="1800" kern="0" dirty="0">
                <a:solidFill>
                  <a:schemeClr val="accent6">
                    <a:lumMod val="75000"/>
                  </a:schemeClr>
                </a:solidFill>
              </a:rPr>
              <a:t>13h : il renonce aux démonstrations pour laisser un poste de plus (un plasma de 60).</a:t>
            </a:r>
          </a:p>
          <a:p>
            <a:pPr marL="342900" lvl="1" indent="-342900" algn="just">
              <a:spcBef>
                <a:spcPts val="1168"/>
              </a:spcBef>
              <a:buFontTx/>
              <a:buAutoNum type="arabicPeriod"/>
            </a:pPr>
            <a:endParaRPr lang="fr-FR" kern="0" dirty="0"/>
          </a:p>
          <a:p>
            <a:pPr marL="0" indent="0">
              <a:buFontTx/>
              <a:buNone/>
            </a:pPr>
            <a:endParaRPr lang="fr-FR" kern="0" dirty="0"/>
          </a:p>
        </p:txBody>
      </p:sp>
    </p:spTree>
    <p:extLst>
      <p:ext uri="{BB962C8B-B14F-4D97-AF65-F5344CB8AC3E}">
        <p14:creationId xmlns:p14="http://schemas.microsoft.com/office/powerpoint/2010/main" val="1591362966"/>
      </p:ext>
    </p:extLst>
  </p:cSld>
  <p:clrMapOvr>
    <a:masterClrMapping/>
  </p:clrMapOvr>
  <p:transition spd="med">
    <p:randomBar/>
  </p:transition>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555</a:t>
            </a:fld>
            <a:endParaRPr lang="fr-FR" dirty="0"/>
          </a:p>
        </p:txBody>
      </p:sp>
      <p:sp>
        <p:nvSpPr>
          <p:cNvPr id="3" name="Rectangle 6"/>
          <p:cNvSpPr txBox="1">
            <a:spLocks noChangeArrowheads="1"/>
          </p:cNvSpPr>
          <p:nvPr/>
        </p:nvSpPr>
        <p:spPr>
          <a:xfrm>
            <a:off x="2155031" y="260649"/>
            <a:ext cx="4433193"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409053" y="98168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076822" y="96708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724128" y="947212"/>
            <a:ext cx="3149899"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182562" y="1378555"/>
            <a:ext cx="8799513" cy="507478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endParaRPr lang="fr-FR" sz="100" b="1" kern="0" dirty="0">
              <a:solidFill>
                <a:schemeClr val="accent6">
                  <a:lumMod val="75000"/>
                </a:schemeClr>
              </a:solidFill>
            </a:endParaRPr>
          </a:p>
          <a:p>
            <a:pPr marL="0" lvl="1" indent="0" algn="just">
              <a:spcBef>
                <a:spcPts val="1168"/>
              </a:spcBef>
              <a:buFontTx/>
              <a:buNone/>
            </a:pPr>
            <a:r>
              <a:rPr lang="fr-FR" sz="1800" b="1" kern="0" dirty="0">
                <a:solidFill>
                  <a:schemeClr val="accent6">
                    <a:lumMod val="75000"/>
                  </a:schemeClr>
                </a:solidFill>
              </a:rPr>
              <a:t>Le grand jour … fin</a:t>
            </a:r>
            <a:endParaRPr lang="fr-FR" sz="1800" i="1" kern="0" dirty="0">
              <a:solidFill>
                <a:schemeClr val="accent6">
                  <a:lumMod val="75000"/>
                </a:schemeClr>
              </a:solidFill>
            </a:endParaRPr>
          </a:p>
          <a:p>
            <a:pPr marL="0" lvl="1" indent="0" algn="ctr">
              <a:spcBef>
                <a:spcPts val="1168"/>
              </a:spcBef>
              <a:buFontTx/>
              <a:buNone/>
            </a:pPr>
            <a:endParaRPr lang="fr-FR" sz="500" i="1" kern="0" dirty="0">
              <a:solidFill>
                <a:schemeClr val="accent6">
                  <a:lumMod val="75000"/>
                </a:schemeClr>
              </a:solidFill>
            </a:endParaRPr>
          </a:p>
          <a:p>
            <a:pPr marL="342900" lvl="1" indent="-342900" algn="just">
              <a:spcBef>
                <a:spcPts val="1168"/>
              </a:spcBef>
            </a:pPr>
            <a:r>
              <a:rPr lang="fr-FR" sz="1800" kern="0" dirty="0">
                <a:solidFill>
                  <a:schemeClr val="accent6">
                    <a:lumMod val="75000"/>
                  </a:schemeClr>
                </a:solidFill>
              </a:rPr>
              <a:t>15h : il y a deux postes HS sur 5</a:t>
            </a:r>
          </a:p>
          <a:p>
            <a:pPr marL="342900" lvl="1" indent="-342900" algn="just">
              <a:spcBef>
                <a:spcPts val="1168"/>
              </a:spcBef>
            </a:pPr>
            <a:r>
              <a:rPr lang="fr-FR" sz="1800" kern="0" dirty="0">
                <a:solidFill>
                  <a:schemeClr val="accent6">
                    <a:lumMod val="75000"/>
                  </a:schemeClr>
                </a:solidFill>
              </a:rPr>
              <a:t>15h30 : une bagarre éclate, la sécurité doit être appelée</a:t>
            </a:r>
          </a:p>
          <a:p>
            <a:pPr marL="342900" lvl="1" indent="-342900" algn="just">
              <a:spcBef>
                <a:spcPts val="1168"/>
              </a:spcBef>
            </a:pPr>
            <a:r>
              <a:rPr lang="fr-FR" sz="1800" kern="0" dirty="0">
                <a:solidFill>
                  <a:schemeClr val="accent6">
                    <a:lumMod val="75000"/>
                  </a:schemeClr>
                </a:solidFill>
              </a:rPr>
              <a:t>18h, 3 postes sont HS.</a:t>
            </a:r>
          </a:p>
          <a:p>
            <a:pPr marL="342900" lvl="1" indent="-342900" algn="just">
              <a:spcBef>
                <a:spcPts val="1168"/>
              </a:spcBef>
            </a:pPr>
            <a:r>
              <a:rPr lang="fr-FR" sz="1800" kern="0" dirty="0">
                <a:solidFill>
                  <a:schemeClr val="accent6">
                    <a:lumMod val="75000"/>
                  </a:schemeClr>
                </a:solidFill>
              </a:rPr>
              <a:t>18h15 : le poste de 60 est explosé (par une canette)</a:t>
            </a:r>
          </a:p>
          <a:p>
            <a:pPr marL="342900" lvl="1" indent="-342900" algn="just">
              <a:spcBef>
                <a:spcPts val="1168"/>
              </a:spcBef>
            </a:pPr>
            <a:r>
              <a:rPr lang="fr-FR" sz="1800" kern="0" dirty="0">
                <a:solidFill>
                  <a:schemeClr val="accent6">
                    <a:lumMod val="75000"/>
                  </a:schemeClr>
                </a:solidFill>
              </a:rPr>
              <a:t>18h30 : sa console est arrachée et les HP volés</a:t>
            </a:r>
          </a:p>
          <a:p>
            <a:pPr marL="342900" lvl="1" indent="-342900" algn="just">
              <a:spcBef>
                <a:spcPts val="1168"/>
              </a:spcBef>
            </a:pPr>
            <a:r>
              <a:rPr lang="fr-FR" sz="1800" kern="0" dirty="0">
                <a:solidFill>
                  <a:schemeClr val="accent6">
                    <a:lumMod val="75000"/>
                  </a:schemeClr>
                </a:solidFill>
              </a:rPr>
              <a:t>18h45 : la sécurité appelle la Police qui demande de fermer</a:t>
            </a:r>
          </a:p>
          <a:p>
            <a:pPr marL="342900" lvl="1" indent="-342900" algn="just">
              <a:spcBef>
                <a:spcPts val="1168"/>
              </a:spcBef>
            </a:pPr>
            <a:r>
              <a:rPr lang="fr-FR" sz="1800" kern="0" dirty="0">
                <a:solidFill>
                  <a:schemeClr val="accent6">
                    <a:lumMod val="75000"/>
                  </a:schemeClr>
                </a:solidFill>
              </a:rPr>
              <a:t>18h50 : Gérard n’en peut plus : insulté, volé et menacé, il doit fermer à la demande de la Police.</a:t>
            </a:r>
          </a:p>
          <a:p>
            <a:pPr marL="342900" lvl="1" indent="-342900" algn="just">
              <a:spcBef>
                <a:spcPts val="1168"/>
              </a:spcBef>
            </a:pPr>
            <a:r>
              <a:rPr lang="fr-FR" sz="1800" kern="0" dirty="0">
                <a:solidFill>
                  <a:schemeClr val="accent6">
                    <a:lumMod val="75000"/>
                  </a:schemeClr>
                </a:solidFill>
              </a:rPr>
              <a:t>19h : il sait qu’il n’ouvrira pas le lendemain…</a:t>
            </a:r>
          </a:p>
          <a:p>
            <a:pPr marL="342900" lvl="1" indent="-342900" algn="just">
              <a:spcBef>
                <a:spcPts val="1168"/>
              </a:spcBef>
            </a:pPr>
            <a:r>
              <a:rPr lang="fr-FR" sz="1800" kern="0" dirty="0">
                <a:solidFill>
                  <a:schemeClr val="accent6">
                    <a:lumMod val="75000"/>
                  </a:schemeClr>
                </a:solidFill>
              </a:rPr>
              <a:t>21h : il a perdu plus de 15 000€. Il a réalisé un chiffre d’affaires de 520€</a:t>
            </a:r>
          </a:p>
          <a:p>
            <a:pPr marL="342900" lvl="1" indent="-342900" algn="just">
              <a:spcBef>
                <a:spcPts val="1168"/>
              </a:spcBef>
              <a:buFontTx/>
              <a:buAutoNum type="arabicPeriod"/>
            </a:pPr>
            <a:endParaRPr lang="fr-FR" kern="0" dirty="0"/>
          </a:p>
          <a:p>
            <a:pPr marL="0" indent="0">
              <a:buFontTx/>
              <a:buNone/>
            </a:pPr>
            <a:endParaRPr lang="fr-FR" kern="0" dirty="0"/>
          </a:p>
        </p:txBody>
      </p:sp>
    </p:spTree>
    <p:extLst>
      <p:ext uri="{BB962C8B-B14F-4D97-AF65-F5344CB8AC3E}">
        <p14:creationId xmlns:p14="http://schemas.microsoft.com/office/powerpoint/2010/main" val="1591362966"/>
      </p:ext>
    </p:extLst>
  </p:cSld>
  <p:clrMapOvr>
    <a:masterClrMapping/>
  </p:clrMapOvr>
  <p:transition spd="med">
    <p:randomBar/>
  </p:transition>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556</a:t>
            </a:fld>
            <a:endParaRPr lang="fr-FR" dirty="0"/>
          </a:p>
        </p:txBody>
      </p:sp>
      <p:sp>
        <p:nvSpPr>
          <p:cNvPr id="3" name="Rectangle 6"/>
          <p:cNvSpPr txBox="1">
            <a:spLocks noChangeArrowheads="1"/>
          </p:cNvSpPr>
          <p:nvPr/>
        </p:nvSpPr>
        <p:spPr>
          <a:xfrm>
            <a:off x="2155031" y="404665"/>
            <a:ext cx="4361185"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405604" y="125318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896642" y="125340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508104" y="1233526"/>
            <a:ext cx="3384376"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Promotion de vente</a:t>
            </a:r>
            <a:endParaRPr lang="fr-FR" sz="2400" b="1" i="1" dirty="0">
              <a:solidFill>
                <a:schemeClr val="accent6">
                  <a:lumMod val="75000"/>
                </a:schemeClr>
              </a:solidFill>
            </a:endParaRPr>
          </a:p>
        </p:txBody>
      </p:sp>
      <p:sp>
        <p:nvSpPr>
          <p:cNvPr id="8" name="Espace réservé du contenu 2"/>
          <p:cNvSpPr txBox="1">
            <a:spLocks/>
          </p:cNvSpPr>
          <p:nvPr/>
        </p:nvSpPr>
        <p:spPr>
          <a:xfrm>
            <a:off x="182561" y="2492896"/>
            <a:ext cx="8799513" cy="265893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lvl="1" indent="0" algn="just">
              <a:spcBef>
                <a:spcPts val="1168"/>
              </a:spcBef>
              <a:buFontTx/>
              <a:buNone/>
            </a:pPr>
            <a:r>
              <a:rPr lang="fr-FR" sz="1800" b="1" kern="0" dirty="0">
                <a:solidFill>
                  <a:srgbClr val="3333CC"/>
                </a:solidFill>
              </a:rPr>
              <a:t>    </a:t>
            </a:r>
            <a:r>
              <a:rPr lang="fr-FR" sz="1800" b="1" kern="0" dirty="0">
                <a:solidFill>
                  <a:schemeClr val="accent6">
                    <a:lumMod val="75000"/>
                  </a:schemeClr>
                </a:solidFill>
              </a:rPr>
              <a:t>Gérard </a:t>
            </a:r>
            <a:r>
              <a:rPr lang="fr-FR" sz="1800" b="1" kern="0" dirty="0" err="1">
                <a:solidFill>
                  <a:schemeClr val="accent6">
                    <a:lumMod val="75000"/>
                  </a:schemeClr>
                </a:solidFill>
              </a:rPr>
              <a:t>a-t-il</a:t>
            </a:r>
            <a:r>
              <a:rPr lang="fr-FR" sz="1800" b="1" kern="0" dirty="0">
                <a:solidFill>
                  <a:schemeClr val="accent6">
                    <a:lumMod val="75000"/>
                  </a:schemeClr>
                </a:solidFill>
              </a:rPr>
              <a:t> commis des erreurs ?</a:t>
            </a:r>
            <a:endParaRPr lang="fr-FR" sz="1800" i="1" kern="0" dirty="0">
              <a:solidFill>
                <a:schemeClr val="accent6">
                  <a:lumMod val="75000"/>
                </a:schemeClr>
              </a:solidFill>
            </a:endParaRPr>
          </a:p>
          <a:p>
            <a:pPr marL="0" lvl="1" indent="0" algn="ctr">
              <a:spcBef>
                <a:spcPts val="1168"/>
              </a:spcBef>
              <a:buFontTx/>
              <a:buNone/>
            </a:pPr>
            <a:endParaRPr lang="fr-FR" sz="1800" i="1" kern="0" dirty="0">
              <a:solidFill>
                <a:schemeClr val="accent6">
                  <a:lumMod val="75000"/>
                </a:schemeClr>
              </a:solidFill>
            </a:endParaRPr>
          </a:p>
          <a:p>
            <a:pPr marL="342900" lvl="1" indent="-342900" algn="just">
              <a:spcBef>
                <a:spcPts val="1168"/>
              </a:spcBef>
            </a:pPr>
            <a:r>
              <a:rPr lang="fr-FR" sz="1800" kern="0" dirty="0">
                <a:solidFill>
                  <a:schemeClr val="accent6">
                    <a:lumMod val="75000"/>
                  </a:schemeClr>
                </a:solidFill>
              </a:rPr>
              <a:t>   Dans ses objectifs ?</a:t>
            </a:r>
          </a:p>
          <a:p>
            <a:pPr marL="342900" lvl="1" indent="-342900" algn="just">
              <a:spcBef>
                <a:spcPts val="1168"/>
              </a:spcBef>
            </a:pPr>
            <a:r>
              <a:rPr lang="fr-FR" sz="1800" kern="0" dirty="0">
                <a:solidFill>
                  <a:schemeClr val="accent6">
                    <a:lumMod val="75000"/>
                  </a:schemeClr>
                </a:solidFill>
              </a:rPr>
              <a:t>   Dans la détermination de sa cible ?</a:t>
            </a:r>
          </a:p>
          <a:p>
            <a:pPr marL="342900" lvl="1" indent="-342900" algn="just">
              <a:spcBef>
                <a:spcPts val="1168"/>
              </a:spcBef>
            </a:pPr>
            <a:r>
              <a:rPr lang="fr-FR" sz="1800" kern="0" dirty="0">
                <a:solidFill>
                  <a:schemeClr val="accent6">
                    <a:lumMod val="75000"/>
                  </a:schemeClr>
                </a:solidFill>
              </a:rPr>
              <a:t>   Dans son offre promotionnelle ?</a:t>
            </a:r>
          </a:p>
          <a:p>
            <a:pPr marL="342900" lvl="1" indent="-342900" algn="just">
              <a:spcBef>
                <a:spcPts val="1168"/>
              </a:spcBef>
              <a:buFontTx/>
              <a:buAutoNum type="arabicPeriod"/>
            </a:pPr>
            <a:endParaRPr lang="fr-FR" kern="0" dirty="0">
              <a:solidFill>
                <a:schemeClr val="accent6">
                  <a:lumMod val="75000"/>
                </a:schemeClr>
              </a:solidFill>
            </a:endParaRPr>
          </a:p>
          <a:p>
            <a:pPr marL="0" indent="0">
              <a:buFontTx/>
              <a:buNone/>
            </a:pPr>
            <a:endParaRPr lang="fr-FR" kern="0" dirty="0"/>
          </a:p>
        </p:txBody>
      </p:sp>
      <p:pic>
        <p:nvPicPr>
          <p:cNvPr id="562178" name="Picture 2" descr="C:\Users\BLUEOFFICE\Desktop\10513574-fond-d-cran-de-points-d-interrogation-bleus-Banque-d'images.jpg"/>
          <p:cNvPicPr>
            <a:picLocks noChangeAspect="1" noChangeArrowheads="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076823" y="2348880"/>
            <a:ext cx="3245693" cy="3245693"/>
          </a:xfrm>
          <a:prstGeom prst="rect">
            <a:avLst/>
          </a:prstGeom>
          <a:solidFill>
            <a:schemeClr val="accent2"/>
          </a:solidFill>
          <a:ln>
            <a:solidFill>
              <a:srgbClr val="3333CC"/>
            </a:solidFill>
          </a:ln>
        </p:spPr>
      </p:pic>
    </p:spTree>
    <p:extLst>
      <p:ext uri="{BB962C8B-B14F-4D97-AF65-F5344CB8AC3E}">
        <p14:creationId xmlns:p14="http://schemas.microsoft.com/office/powerpoint/2010/main" val="3232182837"/>
      </p:ext>
    </p:extLst>
  </p:cSld>
  <p:clrMapOvr>
    <a:masterClrMapping/>
  </p:clrMapOvr>
  <p:transition spd="med">
    <p:randomBar/>
  </p:transition>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557</a:t>
            </a:fld>
            <a:endParaRPr lang="fr-FR" dirty="0"/>
          </a:p>
        </p:txBody>
      </p:sp>
      <p:sp>
        <p:nvSpPr>
          <p:cNvPr id="3" name="Rectangle 6"/>
          <p:cNvSpPr txBox="1">
            <a:spLocks noChangeArrowheads="1"/>
          </p:cNvSpPr>
          <p:nvPr/>
        </p:nvSpPr>
        <p:spPr>
          <a:xfrm>
            <a:off x="2155031" y="404665"/>
            <a:ext cx="4577209"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pic>
        <p:nvPicPr>
          <p:cNvPr id="8" name="Image 7" descr="viral-marketing-784218__18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9796" y="2525004"/>
            <a:ext cx="6415143" cy="3007098"/>
          </a:xfrm>
          <a:prstGeom prst="rect">
            <a:avLst/>
          </a:prstGeom>
          <a:ln>
            <a:solidFill>
              <a:srgbClr val="3333CC"/>
            </a:solidFill>
          </a:ln>
        </p:spPr>
      </p:pic>
      <p:pic>
        <p:nvPicPr>
          <p:cNvPr id="558082" name="Picture 2" descr="C:\Users\BLUEOFFICE\Desktop\222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569" y="4592788"/>
            <a:ext cx="2045479" cy="93931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182837"/>
      </p:ext>
    </p:extLst>
  </p:cSld>
  <p:clrMapOvr>
    <a:masterClrMapping/>
  </p:clrMapOvr>
  <p:transition spd="med">
    <p:randomBar/>
  </p:transition>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558</a:t>
            </a:fld>
            <a:endParaRPr lang="fr-FR" dirty="0"/>
          </a:p>
        </p:txBody>
      </p:sp>
      <p:sp>
        <p:nvSpPr>
          <p:cNvPr id="3" name="Rectangle 6"/>
          <p:cNvSpPr txBox="1">
            <a:spLocks noChangeArrowheads="1"/>
          </p:cNvSpPr>
          <p:nvPr/>
        </p:nvSpPr>
        <p:spPr>
          <a:xfrm>
            <a:off x="2155031" y="188641"/>
            <a:ext cx="4361186"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435918" y="77268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4900885" y="764644"/>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508104" y="710763"/>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82561" y="1271501"/>
            <a:ext cx="8799513" cy="492506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Face à un consommateur de plus en plus exigeant et volatile et à une communication traditionnelle qui n’opère plus efficacement, un autre mode de communication s’impose. Cette dernière peut alors développer le bouche à oreille et diffuser le message au plus grand nombre par le biais des outils apportés par le progrès technologique. </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6.1 -</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Le bouche-à-oreille (BAO)</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bouche-a-oreille est la transmission d’un individu à un autre de même statut (entourage, internaute) d’informations et de jugements de toute nature à des fins non commerciales (</a:t>
            </a:r>
            <a:r>
              <a:rPr lang="fr-FR" sz="1800" i="1" kern="0" dirty="0" err="1">
                <a:solidFill>
                  <a:schemeClr val="accent6">
                    <a:lumMod val="75000"/>
                  </a:schemeClr>
                </a:solidFill>
                <a:latin typeface="Arial" panose="020B0604020202020204" pitchFamily="34" charset="0"/>
                <a:cs typeface="Arial" panose="020B0604020202020204" pitchFamily="34" charset="0"/>
              </a:rPr>
              <a:t>Publicitor</a:t>
            </a:r>
            <a:r>
              <a:rPr lang="fr-FR" sz="1800" kern="0" dirty="0">
                <a:solidFill>
                  <a:schemeClr val="accent6">
                    <a:lumMod val="75000"/>
                  </a:schemeClr>
                </a:solidFill>
                <a:latin typeface="Arial" panose="020B0604020202020204" pitchFamily="34" charset="0"/>
                <a:cs typeface="Arial" panose="020B0604020202020204" pitchFamily="34" charset="0"/>
              </a:rPr>
              <a:t>). </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76% des consommateurs font confiance aux avis</a:t>
            </a:r>
          </a:p>
          <a:p>
            <a:pPr>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L’entourage pousse à acheter 92% des consommateurs </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Les internautes à travers les avis nous poussent à acheter pour 70% et seulement 46% pour la publicité initiée par les entreprises.</a:t>
            </a:r>
          </a:p>
          <a:p>
            <a:pPr algn="just">
              <a:buFontTx/>
              <a:buChar char="-"/>
            </a:pPr>
            <a:r>
              <a:rPr lang="fr-FR" sz="1800" kern="0" dirty="0">
                <a:solidFill>
                  <a:schemeClr val="accent6">
                    <a:lumMod val="75000"/>
                  </a:schemeClr>
                </a:solidFill>
                <a:latin typeface="Arial" panose="020B0604020202020204" pitchFamily="34" charset="0"/>
                <a:cs typeface="Arial" panose="020B0604020202020204" pitchFamily="34" charset="0"/>
              </a:rPr>
              <a:t> Les acteurs du BAO sont l’entourage et les internautes, ils sont les plus influents. Ex : Pour les achats de Noel 89% choisissent avis de leur entourage pour acheter cadeau.</a:t>
            </a:r>
          </a:p>
          <a:p>
            <a:pPr marL="0" indent="0">
              <a:buFontTx/>
              <a:buNone/>
            </a:pPr>
            <a:r>
              <a:rPr lang="fr-FR" sz="1200" kern="0" dirty="0">
                <a:solidFill>
                  <a:schemeClr val="accent6">
                    <a:lumMod val="75000"/>
                  </a:schemeClr>
                </a:solidFill>
                <a:latin typeface="Arial" panose="020B0604020202020204" pitchFamily="34" charset="0"/>
                <a:cs typeface="Arial" panose="020B0604020202020204" pitchFamily="34" charset="0"/>
              </a:rPr>
              <a:t>(Chiffres : « Quand la publicité avance masquée », 2013, France Télévision</a:t>
            </a:r>
            <a:r>
              <a:rPr lang="fr-FR" sz="1800" kern="0" dirty="0">
                <a:solidFill>
                  <a:schemeClr val="accent6">
                    <a:lumMod val="75000"/>
                  </a:schemeClr>
                </a:solidFill>
                <a:latin typeface="Arial" panose="020B0604020202020204" pitchFamily="34" charset="0"/>
                <a:cs typeface="Arial" panose="020B0604020202020204" pitchFamily="34" charset="0"/>
              </a:rPr>
              <a:t>)</a:t>
            </a:r>
          </a:p>
          <a:p>
            <a:pPr marL="0" indent="0" algn="just">
              <a:buFontTx/>
              <a:buNone/>
            </a:pPr>
            <a:endParaRPr lang="fr-FR" kern="0" dirty="0"/>
          </a:p>
        </p:txBody>
      </p:sp>
    </p:spTree>
    <p:extLst>
      <p:ext uri="{BB962C8B-B14F-4D97-AF65-F5344CB8AC3E}">
        <p14:creationId xmlns:p14="http://schemas.microsoft.com/office/powerpoint/2010/main" val="3232182837"/>
      </p:ext>
    </p:extLst>
  </p:cSld>
  <p:clrMapOvr>
    <a:masterClrMapping/>
  </p:clrMapOvr>
  <p:transition spd="med">
    <p:randomBar/>
  </p:transition>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559</a:t>
            </a:fld>
            <a:endParaRPr lang="fr-FR" dirty="0"/>
          </a:p>
        </p:txBody>
      </p:sp>
      <p:sp>
        <p:nvSpPr>
          <p:cNvPr id="3" name="Rectangle 6"/>
          <p:cNvSpPr txBox="1">
            <a:spLocks noChangeArrowheads="1"/>
          </p:cNvSpPr>
          <p:nvPr/>
        </p:nvSpPr>
        <p:spPr>
          <a:xfrm>
            <a:off x="2155031" y="404665"/>
            <a:ext cx="4361185"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pic>
        <p:nvPicPr>
          <p:cNvPr id="8" name="Image 7" descr="Macintosh HD:Users:alexisverite:Desktop:Capture d’écran 2015-08-16 à 23.03.54.png"/>
          <p:cNvPicPr/>
          <p:nvPr/>
        </p:nvPicPr>
        <p:blipFill rotWithShape="1">
          <a:blip r:embed="rId2">
            <a:duotone>
              <a:schemeClr val="accent6">
                <a:shade val="45000"/>
                <a:satMod val="135000"/>
              </a:schemeClr>
              <a:prstClr val="white"/>
            </a:duotone>
            <a:extLst>
              <a:ext uri="{28A0092B-C50C-407E-A947-70E740481C1C}">
                <a14:useLocalDpi xmlns:a14="http://schemas.microsoft.com/office/drawing/2010/main" val="0"/>
              </a:ext>
            </a:extLst>
          </a:blip>
          <a:srcRect l="2120" t="2204"/>
          <a:stretch/>
        </p:blipFill>
        <p:spPr bwMode="auto">
          <a:xfrm>
            <a:off x="683567" y="1844824"/>
            <a:ext cx="7956376" cy="4629625"/>
          </a:xfrm>
          <a:prstGeom prst="rect">
            <a:avLst/>
          </a:prstGeom>
          <a:noFill/>
          <a:ln>
            <a:solidFill>
              <a:srgbClr val="3333CC"/>
            </a:solidFill>
          </a:ln>
        </p:spPr>
      </p:pic>
    </p:spTree>
    <p:extLst>
      <p:ext uri="{BB962C8B-B14F-4D97-AF65-F5344CB8AC3E}">
        <p14:creationId xmlns:p14="http://schemas.microsoft.com/office/powerpoint/2010/main" val="3784472563"/>
      </p:ext>
    </p:extLst>
  </p:cSld>
  <p:clrMapOvr>
    <a:masterClrMapping/>
  </p:clrMapOvr>
  <p:transition spd="med">
    <p:randomBar/>
  </p:transition>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560</a:t>
            </a:fld>
            <a:endParaRPr lang="fr-FR" dirty="0"/>
          </a:p>
        </p:txBody>
      </p:sp>
      <p:sp>
        <p:nvSpPr>
          <p:cNvPr id="3" name="Rectangle 6"/>
          <p:cNvSpPr txBox="1">
            <a:spLocks noChangeArrowheads="1"/>
          </p:cNvSpPr>
          <p:nvPr/>
        </p:nvSpPr>
        <p:spPr>
          <a:xfrm>
            <a:off x="2155031" y="404665"/>
            <a:ext cx="4361185"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82561" y="1608768"/>
            <a:ext cx="8799513"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lgn="just">
              <a:buFontTx/>
              <a:buNone/>
            </a:pPr>
            <a:endParaRPr lang="fr-FR" sz="1800" b="1" kern="0" dirty="0">
              <a:solidFill>
                <a:schemeClr val="accent6">
                  <a:lumMod val="75000"/>
                </a:schemeClr>
              </a:solidFill>
            </a:endParaRPr>
          </a:p>
          <a:p>
            <a:pPr marL="0" indent="0" algn="just">
              <a:buFontTx/>
              <a:buNone/>
            </a:pPr>
            <a:r>
              <a:rPr lang="fr-FR" sz="1800" b="1" kern="0" dirty="0">
                <a:solidFill>
                  <a:schemeClr val="accent6">
                    <a:lumMod val="75000"/>
                  </a:schemeClr>
                </a:solidFill>
              </a:rPr>
              <a:t>Les moyens de stimulation du </a:t>
            </a:r>
            <a:r>
              <a:rPr lang="fr-FR" sz="1800" b="1" kern="0" dirty="0" err="1">
                <a:solidFill>
                  <a:schemeClr val="accent6">
                    <a:lumMod val="75000"/>
                  </a:schemeClr>
                </a:solidFill>
              </a:rPr>
              <a:t>BàO</a:t>
            </a:r>
            <a:r>
              <a:rPr lang="fr-FR" sz="1800" b="1" kern="0" dirty="0">
                <a:solidFill>
                  <a:schemeClr val="accent6">
                    <a:lumMod val="75000"/>
                  </a:schemeClr>
                </a:solidFill>
              </a:rPr>
              <a:t> :</a:t>
            </a:r>
          </a:p>
          <a:p>
            <a:pPr marL="0" indent="0" algn="just">
              <a:buFontTx/>
              <a:buNone/>
            </a:pPr>
            <a:endParaRPr lang="fr-FR" sz="500" b="1" kern="0" dirty="0">
              <a:solidFill>
                <a:schemeClr val="accent6">
                  <a:lumMod val="75000"/>
                </a:schemeClr>
              </a:solidFill>
            </a:endParaRPr>
          </a:p>
          <a:p>
            <a:pPr marL="0" indent="0" algn="just">
              <a:buFontTx/>
              <a:buNone/>
            </a:pPr>
            <a:endParaRPr lang="fr-FR" sz="500" b="1" kern="0" dirty="0">
              <a:solidFill>
                <a:schemeClr val="accent6">
                  <a:lumMod val="75000"/>
                </a:schemeClr>
              </a:solidFill>
            </a:endParaRPr>
          </a:p>
          <a:p>
            <a:pPr algn="just"/>
            <a:r>
              <a:rPr lang="fr-FR" sz="1800" b="1" kern="0" dirty="0">
                <a:solidFill>
                  <a:schemeClr val="accent6">
                    <a:lumMod val="75000"/>
                  </a:schemeClr>
                </a:solidFill>
              </a:rPr>
              <a:t>La satisfaction de la clientèle</a:t>
            </a:r>
            <a:r>
              <a:rPr lang="fr-FR" sz="1800" kern="0" dirty="0">
                <a:solidFill>
                  <a:schemeClr val="accent6">
                    <a:lumMod val="75000"/>
                  </a:schemeClr>
                </a:solidFill>
              </a:rPr>
              <a:t> : un consommateur satisfait a tendance à en parler à son entourage, un client insatisfait aura tendance à en parler davantage autour de lui. </a:t>
            </a:r>
            <a:r>
              <a:rPr lang="fr-FR" sz="1800" i="1" kern="0" dirty="0">
                <a:solidFill>
                  <a:schemeClr val="accent6">
                    <a:lumMod val="75000"/>
                  </a:schemeClr>
                </a:solidFill>
              </a:rPr>
              <a:t>Une étude d’American Express réalisé en mai 2012 démontre que 60 % des clients mécontents en parlent à 15 personnes en moyenne et 40 % des clients contents en parlent à 8 personnes en moyenne.</a:t>
            </a:r>
            <a:endParaRPr lang="fr-FR" sz="1800" kern="0" dirty="0">
              <a:solidFill>
                <a:schemeClr val="accent6">
                  <a:lumMod val="75000"/>
                </a:schemeClr>
              </a:solidFill>
            </a:endParaRPr>
          </a:p>
          <a:p>
            <a:pPr marL="0" indent="0" algn="just">
              <a:buFontTx/>
              <a:buNone/>
            </a:pPr>
            <a:endParaRPr lang="fr-FR" sz="800" kern="0" dirty="0">
              <a:solidFill>
                <a:schemeClr val="accent6">
                  <a:lumMod val="75000"/>
                </a:schemeClr>
              </a:solidFill>
            </a:endParaRPr>
          </a:p>
          <a:p>
            <a:pPr algn="just"/>
            <a:r>
              <a:rPr lang="fr-FR" sz="1800" b="1" kern="0" dirty="0">
                <a:solidFill>
                  <a:schemeClr val="accent6">
                    <a:lumMod val="75000"/>
                  </a:schemeClr>
                </a:solidFill>
              </a:rPr>
              <a:t>L’expérience du consommateur et la qualité des produits </a:t>
            </a:r>
            <a:r>
              <a:rPr lang="fr-FR" sz="1800" kern="0" dirty="0">
                <a:solidFill>
                  <a:schemeClr val="accent6">
                    <a:lumMod val="75000"/>
                  </a:schemeClr>
                </a:solidFill>
              </a:rPr>
              <a:t>: les entreprises ont intérêt à aider les consommateurs à raconter des histoires, des expériences, et non des slogans. </a:t>
            </a:r>
            <a:r>
              <a:rPr lang="fr-FR" sz="1800" i="1" kern="0" dirty="0">
                <a:solidFill>
                  <a:schemeClr val="accent6">
                    <a:lumMod val="75000"/>
                  </a:schemeClr>
                </a:solidFill>
              </a:rPr>
              <a:t>ex : Pour un artisan, les clients diront « c’est un menuisier qui travaille bien à un prix correct » « ce traiteur fabrique des plats de qualité ».</a:t>
            </a:r>
            <a:r>
              <a:rPr lang="fr-FR" sz="1800" kern="0" dirty="0">
                <a:solidFill>
                  <a:schemeClr val="accent6">
                    <a:lumMod val="75000"/>
                  </a:schemeClr>
                </a:solidFill>
              </a:rPr>
              <a:t>  </a:t>
            </a:r>
          </a:p>
          <a:p>
            <a:pPr algn="just"/>
            <a:endParaRPr lang="fr-FR" sz="800" kern="0" dirty="0">
              <a:solidFill>
                <a:schemeClr val="accent6">
                  <a:lumMod val="75000"/>
                </a:schemeClr>
              </a:solidFill>
            </a:endParaRPr>
          </a:p>
          <a:p>
            <a:pPr algn="just"/>
            <a:r>
              <a:rPr lang="fr-FR" sz="1800" b="1" kern="0" dirty="0">
                <a:solidFill>
                  <a:schemeClr val="accent6">
                    <a:lumMod val="75000"/>
                  </a:schemeClr>
                </a:solidFill>
              </a:rPr>
              <a:t>Le parrainage</a:t>
            </a:r>
            <a:r>
              <a:rPr lang="fr-FR" sz="1800" kern="0" dirty="0">
                <a:solidFill>
                  <a:schemeClr val="accent6">
                    <a:lumMod val="75000"/>
                  </a:schemeClr>
                </a:solidFill>
              </a:rPr>
              <a:t> : un cadeau ou réduction est offert au client qui recommande le produit à son entourage. Le client devient en quelque sorte vendeur pour le compte de l’entreprise. (ex : les sites de paris sportifs)</a:t>
            </a:r>
          </a:p>
          <a:p>
            <a:pPr marL="0" indent="0" algn="just">
              <a:buFontTx/>
              <a:buNone/>
            </a:pPr>
            <a:endParaRPr lang="fr-FR" b="1" kern="0" dirty="0"/>
          </a:p>
          <a:p>
            <a:pPr marL="0" indent="0" algn="just">
              <a:buFontTx/>
              <a:buNone/>
            </a:pPr>
            <a:endParaRPr lang="fr-FR" kern="0" dirty="0"/>
          </a:p>
        </p:txBody>
      </p:sp>
    </p:spTree>
    <p:extLst>
      <p:ext uri="{BB962C8B-B14F-4D97-AF65-F5344CB8AC3E}">
        <p14:creationId xmlns:p14="http://schemas.microsoft.com/office/powerpoint/2010/main" val="3784472563"/>
      </p:ext>
    </p:extLst>
  </p:cSld>
  <p:clrMapOvr>
    <a:masterClrMapping/>
  </p:clrMapOvr>
  <p:transition spd="med">
    <p:randomBar/>
  </p:transition>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561</a:t>
            </a:fld>
            <a:endParaRPr lang="fr-FR" dirty="0"/>
          </a:p>
        </p:txBody>
      </p:sp>
      <p:sp>
        <p:nvSpPr>
          <p:cNvPr id="3" name="Rectangle 6"/>
          <p:cNvSpPr txBox="1">
            <a:spLocks noChangeArrowheads="1"/>
          </p:cNvSpPr>
          <p:nvPr/>
        </p:nvSpPr>
        <p:spPr>
          <a:xfrm>
            <a:off x="2155031" y="188641"/>
            <a:ext cx="4505201"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51984" y="892882"/>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4" y="895078"/>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855331"/>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82562" y="1615451"/>
            <a:ext cx="8799513" cy="490519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buzz</a:t>
            </a:r>
          </a:p>
          <a:p>
            <a:pPr marL="0" indent="0">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L’expression « faire le buzz » signifie dans le langage courant « faire parler de soi dans les médias » (en particulier à la télévision et sur Internet).</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Lorsque le buzz est volontaire et choisi par une entreprise, on parle de </a:t>
            </a:r>
            <a:r>
              <a:rPr lang="fr-FR" sz="1800" b="1" kern="0" dirty="0">
                <a:solidFill>
                  <a:schemeClr val="accent6">
                    <a:lumMod val="75000"/>
                  </a:schemeClr>
                </a:solidFill>
                <a:latin typeface="Arial" panose="020B0604020202020204" pitchFamily="34" charset="0"/>
                <a:cs typeface="Arial" panose="020B0604020202020204" pitchFamily="34" charset="0"/>
              </a:rPr>
              <a:t>buzz marketing (ou ramdam)</a:t>
            </a:r>
            <a:r>
              <a:rPr lang="fr-FR" sz="1800" kern="0" dirty="0">
                <a:solidFill>
                  <a:schemeClr val="accent6">
                    <a:lumMod val="75000"/>
                  </a:schemeClr>
                </a:solidFill>
                <a:latin typeface="Arial" panose="020B0604020202020204" pitchFamily="34" charset="0"/>
                <a:cs typeface="Arial" panose="020B0604020202020204" pitchFamily="34" charset="0"/>
              </a:rPr>
              <a:t>. Le concept du </a:t>
            </a:r>
            <a:r>
              <a:rPr lang="fr-FR" sz="1800" b="1" kern="0" dirty="0">
                <a:solidFill>
                  <a:schemeClr val="accent6">
                    <a:lumMod val="75000"/>
                  </a:schemeClr>
                </a:solidFill>
                <a:latin typeface="Arial" panose="020B0604020202020204" pitchFamily="34" charset="0"/>
                <a:cs typeface="Arial" panose="020B0604020202020204" pitchFamily="34" charset="0"/>
              </a:rPr>
              <a:t>buzz marketing</a:t>
            </a:r>
            <a:r>
              <a:rPr lang="fr-FR" sz="1800" kern="0" dirty="0">
                <a:solidFill>
                  <a:schemeClr val="accent6">
                    <a:lumMod val="75000"/>
                  </a:schemeClr>
                </a:solidFill>
                <a:latin typeface="Arial" panose="020B0604020202020204" pitchFamily="34" charset="0"/>
                <a:cs typeface="Arial" panose="020B0604020202020204" pitchFamily="34" charset="0"/>
              </a:rPr>
              <a:t> est de diffuser de l'information vers le consommateur grâce à une action surprenante ou mémorable associée à une marque en organisant le plus de « bruit médiatique » possible. Le « buzz marketing » fonctionne selon un principe : c’est le consommateur potentiel qui devient lui-même le média.</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Il peut cependant être subi et porter préjudice à l’entreprise (boycott, mauvaise image de marque, recul des ventes etc.). On parle alors de </a:t>
            </a:r>
            <a:r>
              <a:rPr lang="fr-FR" sz="1800" b="1" kern="0" dirty="0" err="1">
                <a:solidFill>
                  <a:schemeClr val="accent6">
                    <a:lumMod val="75000"/>
                  </a:schemeClr>
                </a:solidFill>
                <a:latin typeface="Arial" panose="020B0604020202020204" pitchFamily="34" charset="0"/>
                <a:cs typeface="Arial" panose="020B0604020202020204" pitchFamily="34" charset="0"/>
              </a:rPr>
              <a:t>bad</a:t>
            </a:r>
            <a:r>
              <a:rPr lang="fr-FR" sz="1800" b="1" kern="0" dirty="0">
                <a:solidFill>
                  <a:schemeClr val="accent6">
                    <a:lumMod val="75000"/>
                  </a:schemeClr>
                </a:solidFill>
                <a:latin typeface="Arial" panose="020B0604020202020204" pitchFamily="34" charset="0"/>
                <a:cs typeface="Arial" panose="020B0604020202020204" pitchFamily="34" charset="0"/>
              </a:rPr>
              <a:t> buzz</a:t>
            </a:r>
            <a:r>
              <a:rPr lang="fr-FR" sz="1800" kern="0" dirty="0">
                <a:solidFill>
                  <a:schemeClr val="accent6">
                    <a:lumMod val="75000"/>
                  </a:schemeClr>
                </a:solidFill>
                <a:latin typeface="Arial" panose="020B0604020202020204" pitchFamily="34" charset="0"/>
                <a:cs typeface="Arial" panose="020B0604020202020204" pitchFamily="34" charset="0"/>
              </a:rPr>
              <a:t>. Les consommateurs peuvent alors clamer leur colère ou parodier l’entreprise. Le </a:t>
            </a:r>
            <a:r>
              <a:rPr lang="fr-FR" sz="1800" kern="0" dirty="0" err="1">
                <a:solidFill>
                  <a:schemeClr val="accent6">
                    <a:lumMod val="75000"/>
                  </a:schemeClr>
                </a:solidFill>
                <a:latin typeface="Arial" panose="020B0604020202020204" pitchFamily="34" charset="0"/>
                <a:cs typeface="Arial" panose="020B0604020202020204" pitchFamily="34" charset="0"/>
              </a:rPr>
              <a:t>bad</a:t>
            </a:r>
            <a:r>
              <a:rPr lang="fr-FR" sz="1800" kern="0" dirty="0">
                <a:solidFill>
                  <a:schemeClr val="accent6">
                    <a:lumMod val="75000"/>
                  </a:schemeClr>
                </a:solidFill>
                <a:latin typeface="Arial" panose="020B0604020202020204" pitchFamily="34" charset="0"/>
                <a:cs typeface="Arial" panose="020B0604020202020204" pitchFamily="34" charset="0"/>
              </a:rPr>
              <a:t> buzz est dans la majorité des cas néfaste pour les entreprises. Cependant, certains </a:t>
            </a:r>
            <a:r>
              <a:rPr lang="fr-FR" sz="1800" kern="0" dirty="0" err="1">
                <a:solidFill>
                  <a:schemeClr val="accent6">
                    <a:lumMod val="75000"/>
                  </a:schemeClr>
                </a:solidFill>
                <a:latin typeface="Arial" panose="020B0604020202020204" pitchFamily="34" charset="0"/>
                <a:cs typeface="Arial" panose="020B0604020202020204" pitchFamily="34" charset="0"/>
              </a:rPr>
              <a:t>bad</a:t>
            </a:r>
            <a:r>
              <a:rPr lang="fr-FR" sz="1800" kern="0" dirty="0">
                <a:solidFill>
                  <a:schemeClr val="accent6">
                    <a:lumMod val="75000"/>
                  </a:schemeClr>
                </a:solidFill>
                <a:latin typeface="Arial" panose="020B0604020202020204" pitchFamily="34" charset="0"/>
                <a:cs typeface="Arial" panose="020B0604020202020204" pitchFamily="34" charset="0"/>
              </a:rPr>
              <a:t> buzz bien gérés peuvent avoir des retombées importantes pour la marque (notoriété notamment). Ex de </a:t>
            </a:r>
            <a:r>
              <a:rPr lang="fr-FR" sz="1800" kern="0" dirty="0" err="1">
                <a:solidFill>
                  <a:schemeClr val="accent6">
                    <a:lumMod val="75000"/>
                  </a:schemeClr>
                </a:solidFill>
                <a:latin typeface="Arial" panose="020B0604020202020204" pitchFamily="34" charset="0"/>
                <a:cs typeface="Arial" panose="020B0604020202020204" pitchFamily="34" charset="0"/>
              </a:rPr>
              <a:t>Mentos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kern="0" dirty="0"/>
          </a:p>
        </p:txBody>
      </p:sp>
    </p:spTree>
    <p:extLst>
      <p:ext uri="{BB962C8B-B14F-4D97-AF65-F5344CB8AC3E}">
        <p14:creationId xmlns:p14="http://schemas.microsoft.com/office/powerpoint/2010/main" val="3784472563"/>
      </p:ext>
    </p:extLst>
  </p:cSld>
  <p:clrMapOvr>
    <a:masterClrMapping/>
  </p:clrMapOvr>
  <p:transition spd="med">
    <p:randomBar/>
  </p:transition>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562</a:t>
            </a:fld>
            <a:endParaRPr lang="fr-FR" dirty="0"/>
          </a:p>
        </p:txBody>
      </p:sp>
      <p:sp>
        <p:nvSpPr>
          <p:cNvPr id="3" name="Rectangle 6"/>
          <p:cNvSpPr txBox="1">
            <a:spLocks noChangeArrowheads="1"/>
          </p:cNvSpPr>
          <p:nvPr/>
        </p:nvSpPr>
        <p:spPr>
          <a:xfrm>
            <a:off x="2155031" y="404665"/>
            <a:ext cx="4361185"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9" name="Espace réservé du contenu 2"/>
          <p:cNvSpPr txBox="1">
            <a:spLocks/>
          </p:cNvSpPr>
          <p:nvPr/>
        </p:nvSpPr>
        <p:spPr>
          <a:xfrm>
            <a:off x="107008" y="1772816"/>
            <a:ext cx="8799513" cy="474769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Selon l'entrepreneur américain Mark HUGHES, l’entreprise ne doit pas paraître faire de la publicité. Il propose six leviers à employer pour susciter un </a:t>
            </a:r>
            <a:r>
              <a:rPr lang="fr-FR" sz="1800" i="1" kern="0" dirty="0">
                <a:solidFill>
                  <a:schemeClr val="accent6">
                    <a:lumMod val="75000"/>
                  </a:schemeClr>
                </a:solidFill>
                <a:latin typeface="Arial" panose="020B0604020202020204" pitchFamily="34" charset="0"/>
                <a:cs typeface="Arial" panose="020B0604020202020204" pitchFamily="34" charset="0"/>
              </a:rPr>
              <a:t>buzz</a:t>
            </a:r>
            <a:r>
              <a:rPr lang="fr-FR" sz="1800" kern="0" dirty="0">
                <a:solidFill>
                  <a:schemeClr val="accent6">
                    <a:lumMod val="75000"/>
                  </a:schemeClr>
                </a:solidFill>
                <a:latin typeface="Arial" panose="020B0604020202020204" pitchFamily="34" charset="0"/>
                <a:cs typeface="Arial" panose="020B0604020202020204" pitchFamily="34" charset="0"/>
              </a:rPr>
              <a:t>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 tabou : faire parler de quelque chose dont personne n’ose parler ouvertement (par ex. la sexualité)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l'insolite : par ex. créer un site de rencontres en ligne pour les obèses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 scandale : avancer une idée choquante tout en restant dans la limite du « moral » étant entendu que le point de vue moral est extensible et dépend de la culture du public ciblé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l'hilarité : par ex. faire appel à l'humour de répétition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l'admiration : la susciter en faisant quelque chose de remarquable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 secret : dire qu’on a envie de partager un secret au plus vite (le secret est valorisant pour le consommateur car celui-ci a le sentiment d’être mis dans la confidence)</a:t>
            </a:r>
          </a:p>
          <a:p>
            <a:pPr algn="just"/>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200" kern="0" dirty="0">
                <a:solidFill>
                  <a:schemeClr val="accent6">
                    <a:lumMod val="75000"/>
                  </a:schemeClr>
                </a:solidFill>
                <a:latin typeface="Arial" panose="020B0604020202020204" pitchFamily="34" charset="0"/>
                <a:cs typeface="Arial" panose="020B0604020202020204" pitchFamily="34" charset="0"/>
              </a:rPr>
              <a:t>Source : Mark Hughes, </a:t>
            </a:r>
            <a:r>
              <a:rPr lang="fr-FR" sz="1200" i="1" kern="0" dirty="0" err="1">
                <a:solidFill>
                  <a:schemeClr val="accent6">
                    <a:lumMod val="75000"/>
                  </a:schemeClr>
                </a:solidFill>
                <a:latin typeface="Arial" panose="020B0604020202020204" pitchFamily="34" charset="0"/>
                <a:cs typeface="Arial" panose="020B0604020202020204" pitchFamily="34" charset="0"/>
              </a:rPr>
              <a:t>Get</a:t>
            </a:r>
            <a:r>
              <a:rPr lang="fr-FR" sz="1200" i="1" kern="0" dirty="0">
                <a:solidFill>
                  <a:schemeClr val="accent6">
                    <a:lumMod val="75000"/>
                  </a:schemeClr>
                </a:solidFill>
                <a:latin typeface="Arial" panose="020B0604020202020204" pitchFamily="34" charset="0"/>
                <a:cs typeface="Arial" panose="020B0604020202020204" pitchFamily="34" charset="0"/>
              </a:rPr>
              <a:t> people to talk about </a:t>
            </a:r>
            <a:r>
              <a:rPr lang="fr-FR" sz="1200" i="1" kern="0" dirty="0" err="1">
                <a:solidFill>
                  <a:schemeClr val="accent6">
                    <a:lumMod val="75000"/>
                  </a:schemeClr>
                </a:solidFill>
                <a:latin typeface="Arial" panose="020B0604020202020204" pitchFamily="34" charset="0"/>
                <a:cs typeface="Arial" panose="020B0604020202020204" pitchFamily="34" charset="0"/>
              </a:rPr>
              <a:t>your</a:t>
            </a:r>
            <a:r>
              <a:rPr lang="fr-FR" sz="1200" i="1" kern="0" dirty="0">
                <a:solidFill>
                  <a:schemeClr val="accent6">
                    <a:lumMod val="75000"/>
                  </a:schemeClr>
                </a:solidFill>
                <a:latin typeface="Arial" panose="020B0604020202020204" pitchFamily="34" charset="0"/>
                <a:cs typeface="Arial" panose="020B0604020202020204" pitchFamily="34" charset="0"/>
              </a:rPr>
              <a:t> </a:t>
            </a:r>
            <a:r>
              <a:rPr lang="fr-FR" sz="1200" i="1" kern="0" dirty="0" err="1">
                <a:solidFill>
                  <a:schemeClr val="accent6">
                    <a:lumMod val="75000"/>
                  </a:schemeClr>
                </a:solidFill>
                <a:latin typeface="Arial" panose="020B0604020202020204" pitchFamily="34" charset="0"/>
                <a:cs typeface="Arial" panose="020B0604020202020204" pitchFamily="34" charset="0"/>
              </a:rPr>
              <a:t>stuff</a:t>
            </a:r>
            <a:r>
              <a:rPr lang="fr-FR" sz="1200" kern="0" dirty="0">
                <a:solidFill>
                  <a:schemeClr val="accent6">
                    <a:lumMod val="75000"/>
                  </a:schemeClr>
                </a:solidFill>
                <a:latin typeface="Arial" panose="020B0604020202020204" pitchFamily="34" charset="0"/>
                <a:cs typeface="Arial" panose="020B0604020202020204" pitchFamily="34" charset="0"/>
              </a:rPr>
              <a:t>, Portfolio Trade,‎ 2008</a:t>
            </a:r>
          </a:p>
        </p:txBody>
      </p:sp>
    </p:spTree>
    <p:extLst>
      <p:ext uri="{BB962C8B-B14F-4D97-AF65-F5344CB8AC3E}">
        <p14:creationId xmlns:p14="http://schemas.microsoft.com/office/powerpoint/2010/main" val="3784472563"/>
      </p:ext>
    </p:extLst>
  </p:cSld>
  <p:clrMapOvr>
    <a:masterClrMapping/>
  </p:clrMapOvr>
  <p:transition spd="med">
    <p:randomBar/>
  </p:transition>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563</a:t>
            </a:fld>
            <a:endParaRPr lang="fr-FR" dirty="0"/>
          </a:p>
        </p:txBody>
      </p:sp>
      <p:pic>
        <p:nvPicPr>
          <p:cNvPr id="562178" name="Picture 2" descr="C:\Users\BLUEOFFICE\Desktop\92042105_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682624"/>
            <a:ext cx="3575372" cy="5358871"/>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658780"/>
      </p:ext>
    </p:extLst>
  </p:cSld>
  <p:clrMapOvr>
    <a:masterClrMapping/>
  </p:clrMapOvr>
  <p:transition spd="med">
    <p:randomBar/>
  </p:transition>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re 4"/>
          <p:cNvSpPr>
            <a:spLocks noGrp="1"/>
          </p:cNvSpPr>
          <p:nvPr>
            <p:ph type="title"/>
          </p:nvPr>
        </p:nvSpPr>
        <p:spPr>
          <a:xfrm>
            <a:off x="1619672" y="620688"/>
            <a:ext cx="4752528" cy="576064"/>
          </a:xfrm>
        </p:spPr>
        <p:txBody>
          <a:bodyPr/>
          <a:lstStyle/>
          <a:p>
            <a:r>
              <a:rPr lang="fr-FR" sz="2800" b="1" dirty="0">
                <a:solidFill>
                  <a:schemeClr val="accent6">
                    <a:lumMod val="75000"/>
                  </a:schemeClr>
                </a:solidFill>
              </a:rPr>
              <a:t>Pour communiquer</a:t>
            </a:r>
          </a:p>
        </p:txBody>
      </p:sp>
      <p:pic>
        <p:nvPicPr>
          <p:cNvPr id="9" name="Image 8" descr="com base.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0112" y="2060848"/>
            <a:ext cx="2339680" cy="4412687"/>
          </a:xfrm>
          <a:prstGeom prst="rect">
            <a:avLst/>
          </a:prstGeom>
        </p:spPr>
      </p:pic>
      <p:graphicFrame>
        <p:nvGraphicFramePr>
          <p:cNvPr id="10" name="Diagramme 9"/>
          <p:cNvGraphicFramePr/>
          <p:nvPr>
            <p:extLst>
              <p:ext uri="{D42A27DB-BD31-4B8C-83A1-F6EECF244321}">
                <p14:modId xmlns:p14="http://schemas.microsoft.com/office/powerpoint/2010/main" val="2277946145"/>
              </p:ext>
            </p:extLst>
          </p:nvPr>
        </p:nvGraphicFramePr>
        <p:xfrm>
          <a:off x="-252536" y="2042943"/>
          <a:ext cx="6096000" cy="2613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me 10"/>
          <p:cNvGraphicFramePr/>
          <p:nvPr>
            <p:extLst>
              <p:ext uri="{D42A27DB-BD31-4B8C-83A1-F6EECF244321}">
                <p14:modId xmlns:p14="http://schemas.microsoft.com/office/powerpoint/2010/main" val="3870144685"/>
              </p:ext>
            </p:extLst>
          </p:nvPr>
        </p:nvGraphicFramePr>
        <p:xfrm>
          <a:off x="611560" y="3429000"/>
          <a:ext cx="4799856"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Espace réservé du numéro de diapositive 1"/>
          <p:cNvSpPr>
            <a:spLocks noGrp="1"/>
          </p:cNvSpPr>
          <p:nvPr>
            <p:ph type="sldNum" sz="quarter" idx="12"/>
          </p:nvPr>
        </p:nvSpPr>
        <p:spPr/>
        <p:txBody>
          <a:bodyPr/>
          <a:lstStyle/>
          <a:p>
            <a:fld id="{CF4668DC-857F-487D-BFFA-8C0CA5037977}" type="slidenum">
              <a:rPr lang="fr-BE" smtClean="0"/>
              <a:t>564</a:t>
            </a:fld>
            <a:endParaRPr lang="fr-BE"/>
          </a:p>
        </p:txBody>
      </p:sp>
    </p:spTree>
    <p:extLst>
      <p:ext uri="{BB962C8B-B14F-4D97-AF65-F5344CB8AC3E}">
        <p14:creationId xmlns:p14="http://schemas.microsoft.com/office/powerpoint/2010/main" val="1166090588"/>
      </p:ext>
    </p:extLst>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565</a:t>
            </a:fld>
            <a:endParaRPr lang="fr-FR" dirty="0"/>
          </a:p>
        </p:txBody>
      </p:sp>
      <p:sp>
        <p:nvSpPr>
          <p:cNvPr id="3" name="Rectangle 6"/>
          <p:cNvSpPr txBox="1">
            <a:spLocks noChangeArrowheads="1"/>
          </p:cNvSpPr>
          <p:nvPr/>
        </p:nvSpPr>
        <p:spPr>
          <a:xfrm>
            <a:off x="2155031" y="260649"/>
            <a:ext cx="4505201"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6" y="96708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48733" y="1003598"/>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71452" y="1003597"/>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66115" y="1488221"/>
            <a:ext cx="8799513" cy="504056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rPr>
              <a:t>Exemples de buzz marketing </a:t>
            </a:r>
            <a:r>
              <a:rPr lang="fr-FR" sz="1800" kern="0" dirty="0">
                <a:solidFill>
                  <a:schemeClr val="accent6">
                    <a:lumMod val="75000"/>
                  </a:schemeClr>
                </a:solidFill>
              </a:rPr>
              <a:t>(à consulter chez vous)</a:t>
            </a:r>
          </a:p>
          <a:p>
            <a:r>
              <a:rPr lang="fr-FR" sz="1800" i="1" u="sng" kern="0" dirty="0">
                <a:solidFill>
                  <a:schemeClr val="accent6">
                    <a:lumMod val="75000"/>
                  </a:schemeClr>
                </a:solidFill>
                <a:hlinkClick r:id="rId2"/>
              </a:rPr>
              <a:t>https://vimeo.com/14025419</a:t>
            </a:r>
            <a:endParaRPr lang="fr-FR" sz="1800" kern="0" dirty="0">
              <a:solidFill>
                <a:schemeClr val="accent6">
                  <a:lumMod val="75000"/>
                </a:schemeClr>
              </a:solidFill>
            </a:endParaRPr>
          </a:p>
          <a:p>
            <a:r>
              <a:rPr lang="fr-FR" sz="1800" i="1" u="sng" kern="0" dirty="0">
                <a:solidFill>
                  <a:schemeClr val="accent6">
                    <a:lumMod val="75000"/>
                  </a:schemeClr>
                </a:solidFill>
                <a:hlinkClick r:id="rId3"/>
              </a:rPr>
              <a:t>https://www.youtube.com/watch?v=yUlOESvphDE</a:t>
            </a:r>
            <a:endParaRPr lang="fr-FR" sz="1800" kern="0" dirty="0">
              <a:solidFill>
                <a:schemeClr val="accent6">
                  <a:lumMod val="75000"/>
                </a:schemeClr>
              </a:solidFill>
            </a:endParaRPr>
          </a:p>
          <a:p>
            <a:pPr algn="just"/>
            <a:r>
              <a:rPr lang="fr-FR" sz="1800" i="1" u="sng" kern="0" dirty="0">
                <a:solidFill>
                  <a:schemeClr val="accent6">
                    <a:lumMod val="75000"/>
                  </a:schemeClr>
                </a:solidFill>
              </a:rPr>
              <a:t>http://www.redbull.fr/</a:t>
            </a:r>
            <a:r>
              <a:rPr lang="fr-FR" sz="1800" i="1" u="sng" kern="0" dirty="0" err="1">
                <a:solidFill>
                  <a:schemeClr val="accent6">
                    <a:lumMod val="75000"/>
                  </a:schemeClr>
                </a:solidFill>
              </a:rPr>
              <a:t>cs</a:t>
            </a:r>
            <a:r>
              <a:rPr lang="fr-FR" sz="1800" i="1" u="sng" kern="0" dirty="0">
                <a:solidFill>
                  <a:schemeClr val="accent6">
                    <a:lumMod val="75000"/>
                  </a:schemeClr>
                </a:solidFill>
              </a:rPr>
              <a:t>/Satellite/</a:t>
            </a:r>
            <a:r>
              <a:rPr lang="fr-FR" sz="1800" i="1" u="sng" kern="0" dirty="0" err="1">
                <a:solidFill>
                  <a:schemeClr val="accent6">
                    <a:lumMod val="75000"/>
                  </a:schemeClr>
                </a:solidFill>
              </a:rPr>
              <a:t>fr_FR</a:t>
            </a:r>
            <a:r>
              <a:rPr lang="fr-FR" sz="1800" i="1" u="sng" kern="0" dirty="0">
                <a:solidFill>
                  <a:schemeClr val="accent6">
                    <a:lumMod val="75000"/>
                  </a:schemeClr>
                </a:solidFill>
              </a:rPr>
              <a:t>/</a:t>
            </a:r>
            <a:r>
              <a:rPr lang="fr-FR" sz="1800" i="1" u="sng" kern="0" dirty="0" err="1">
                <a:solidFill>
                  <a:schemeClr val="accent6">
                    <a:lumMod val="75000"/>
                  </a:schemeClr>
                </a:solidFill>
              </a:rPr>
              <a:t>Video</a:t>
            </a:r>
            <a:r>
              <a:rPr lang="fr-FR" sz="1800" i="1" u="sng" kern="0" dirty="0">
                <a:solidFill>
                  <a:schemeClr val="accent6">
                    <a:lumMod val="75000"/>
                  </a:schemeClr>
                </a:solidFill>
              </a:rPr>
              <a:t>/</a:t>
            </a:r>
            <a:r>
              <a:rPr lang="fr-FR" sz="1800" i="1" u="sng" kern="0" dirty="0" err="1">
                <a:solidFill>
                  <a:schemeClr val="accent6">
                    <a:lumMod val="75000"/>
                  </a:schemeClr>
                </a:solidFill>
              </a:rPr>
              <a:t>Red</a:t>
            </a:r>
            <a:r>
              <a:rPr lang="fr-FR" sz="1800" i="1" u="sng" kern="0" dirty="0">
                <a:solidFill>
                  <a:schemeClr val="accent6">
                    <a:lumMod val="75000"/>
                  </a:schemeClr>
                </a:solidFill>
              </a:rPr>
              <a:t>-Bull-</a:t>
            </a:r>
            <a:r>
              <a:rPr lang="fr-FR" sz="1800" i="1" u="sng" kern="0" dirty="0" err="1">
                <a:solidFill>
                  <a:schemeClr val="accent6">
                    <a:lumMod val="75000"/>
                  </a:schemeClr>
                </a:solidFill>
              </a:rPr>
              <a:t>Stratos</a:t>
            </a:r>
            <a:r>
              <a:rPr lang="fr-FR" sz="1800" i="1" u="sng" kern="0" dirty="0">
                <a:solidFill>
                  <a:schemeClr val="accent6">
                    <a:lumMod val="75000"/>
                  </a:schemeClr>
                </a:solidFill>
              </a:rPr>
              <a:t>-Avec-Felix-Baumgartner…en-caméra-embarquée-021243271089925</a:t>
            </a:r>
            <a:endParaRPr lang="fr-FR" sz="1800" u="sng" kern="0" dirty="0">
              <a:solidFill>
                <a:schemeClr val="accent6">
                  <a:lumMod val="75000"/>
                </a:schemeClr>
              </a:solidFill>
            </a:endParaRPr>
          </a:p>
          <a:p>
            <a:r>
              <a:rPr lang="fr-FR" sz="1800" i="1" kern="0" dirty="0">
                <a:solidFill>
                  <a:schemeClr val="accent6">
                    <a:lumMod val="75000"/>
                  </a:schemeClr>
                </a:solidFill>
                <a:hlinkClick r:id="rId4"/>
              </a:rPr>
              <a:t>http://www.purepeople.com/article/myriam-szabo-le-destin-extraordinaire-de-celle-qui-a-enleve-le-haut-et-le-bas_a94894/1#lt_source=external,manual</a:t>
            </a:r>
            <a:endParaRPr lang="fr-FR" sz="1800" kern="0" dirty="0">
              <a:solidFill>
                <a:schemeClr val="accent6">
                  <a:lumMod val="75000"/>
                </a:schemeClr>
              </a:solidFill>
            </a:endParaRPr>
          </a:p>
          <a:p>
            <a:r>
              <a:rPr lang="fr-FR" sz="1800" i="1" kern="0" dirty="0">
                <a:solidFill>
                  <a:schemeClr val="accent6">
                    <a:lumMod val="75000"/>
                  </a:schemeClr>
                </a:solidFill>
              </a:rPr>
              <a:t>Voir le Tweet d’OREO lors de la finale du </a:t>
            </a:r>
            <a:r>
              <a:rPr lang="fr-FR" sz="1800" i="1" kern="0" dirty="0" err="1">
                <a:solidFill>
                  <a:schemeClr val="accent6">
                    <a:lumMod val="75000"/>
                  </a:schemeClr>
                </a:solidFill>
              </a:rPr>
              <a:t>Superbowl</a:t>
            </a:r>
            <a:r>
              <a:rPr lang="fr-FR" sz="1800" i="1" kern="0" dirty="0">
                <a:solidFill>
                  <a:schemeClr val="accent6">
                    <a:lumMod val="75000"/>
                  </a:schemeClr>
                </a:solidFill>
              </a:rPr>
              <a:t> 2013</a:t>
            </a:r>
            <a:endParaRPr lang="fr-FR" sz="1800" kern="0" dirty="0">
              <a:solidFill>
                <a:schemeClr val="accent6">
                  <a:lumMod val="75000"/>
                </a:schemeClr>
              </a:solidFill>
            </a:endParaRPr>
          </a:p>
          <a:p>
            <a:pPr marL="0" indent="0">
              <a:buFontTx/>
              <a:buNone/>
            </a:pPr>
            <a:r>
              <a:rPr lang="fr-FR" sz="1800" b="1" kern="0" dirty="0">
                <a:solidFill>
                  <a:schemeClr val="accent6">
                    <a:lumMod val="75000"/>
                  </a:schemeClr>
                </a:solidFill>
              </a:rPr>
              <a:t>Exemples de </a:t>
            </a:r>
            <a:r>
              <a:rPr lang="fr-FR" sz="1800" b="1" kern="0" dirty="0" err="1">
                <a:solidFill>
                  <a:schemeClr val="accent6">
                    <a:lumMod val="75000"/>
                  </a:schemeClr>
                </a:solidFill>
              </a:rPr>
              <a:t>bad</a:t>
            </a:r>
            <a:r>
              <a:rPr lang="fr-FR" sz="1800" b="1" kern="0" dirty="0">
                <a:solidFill>
                  <a:schemeClr val="accent6">
                    <a:lumMod val="75000"/>
                  </a:schemeClr>
                </a:solidFill>
              </a:rPr>
              <a:t> buzz </a:t>
            </a:r>
            <a:r>
              <a:rPr lang="fr-FR" sz="1800" kern="0" dirty="0">
                <a:solidFill>
                  <a:schemeClr val="accent6">
                    <a:lumMod val="75000"/>
                  </a:schemeClr>
                </a:solidFill>
              </a:rPr>
              <a:t>(à consulter chez vous)</a:t>
            </a:r>
          </a:p>
          <a:p>
            <a:r>
              <a:rPr lang="fr-FR" sz="1800" u="sng" kern="0" dirty="0">
                <a:solidFill>
                  <a:schemeClr val="accent6">
                    <a:lumMod val="75000"/>
                  </a:schemeClr>
                </a:solidFill>
                <a:hlinkClick r:id="rId5"/>
              </a:rPr>
              <a:t>http://www.dailymotion.com/video/xnmg9f_bad-buzz-pour-poweo-et-sa-pub-irresponsable_tech</a:t>
            </a:r>
            <a:endParaRPr lang="fr-FR" sz="1800" kern="0" dirty="0">
              <a:solidFill>
                <a:schemeClr val="accent6">
                  <a:lumMod val="75000"/>
                </a:schemeClr>
              </a:solidFill>
            </a:endParaRPr>
          </a:p>
          <a:p>
            <a:r>
              <a:rPr lang="fr-FR" sz="1800" u="sng" kern="0" dirty="0">
                <a:solidFill>
                  <a:schemeClr val="accent6">
                    <a:lumMod val="75000"/>
                  </a:schemeClr>
                </a:solidFill>
                <a:hlinkClick r:id="rId6"/>
              </a:rPr>
              <a:t>https://www.youtube.com/watch?v=NO0mapch8mw</a:t>
            </a:r>
            <a:endParaRPr lang="fr-FR" sz="1800" kern="0" dirty="0">
              <a:solidFill>
                <a:schemeClr val="accent6">
                  <a:lumMod val="75000"/>
                </a:schemeClr>
              </a:solidFill>
            </a:endParaRPr>
          </a:p>
          <a:p>
            <a:r>
              <a:rPr lang="fr-FR" sz="1800" u="sng" kern="0" dirty="0">
                <a:solidFill>
                  <a:schemeClr val="accent6">
                    <a:lumMod val="75000"/>
                  </a:schemeClr>
                </a:solidFill>
                <a:hlinkClick r:id="rId7"/>
              </a:rPr>
              <a:t>http://www.dailymotion.com/video/x1ixm6_cadenas-u-kryptonite-stylo-bille_news</a:t>
            </a:r>
            <a:endParaRPr lang="fr-FR" sz="1800" kern="0" dirty="0">
              <a:solidFill>
                <a:schemeClr val="accent6">
                  <a:lumMod val="75000"/>
                </a:schemeClr>
              </a:solidFill>
            </a:endParaRPr>
          </a:p>
          <a:p>
            <a:r>
              <a:rPr lang="fr-FR" sz="1800" u="sng" kern="0" dirty="0">
                <a:solidFill>
                  <a:schemeClr val="accent6">
                    <a:lumMod val="75000"/>
                  </a:schemeClr>
                </a:solidFill>
                <a:hlinkClick r:id="rId8"/>
              </a:rPr>
              <a:t>http://videos-mdr.com/2012/12/24/lequipe-de-decathlon-saint-die-signe-le-pire-bad-buzz-de-lannee/</a:t>
            </a:r>
            <a:endParaRPr lang="fr-FR" sz="1800" kern="0" dirty="0">
              <a:solidFill>
                <a:schemeClr val="accent6">
                  <a:lumMod val="75000"/>
                </a:schemeClr>
              </a:solidFill>
            </a:endParaRPr>
          </a:p>
          <a:p>
            <a:r>
              <a:rPr lang="fr-FR" sz="1800" u="sng" kern="0" dirty="0">
                <a:solidFill>
                  <a:schemeClr val="accent6">
                    <a:lumMod val="75000"/>
                  </a:schemeClr>
                </a:solidFill>
                <a:hlinkClick r:id="rId9"/>
              </a:rPr>
              <a:t>https://www.youtube.com/watch?v=l4qlqvMR3H0</a:t>
            </a:r>
            <a:endParaRPr lang="fr-FR" sz="1800" kern="0" dirty="0">
              <a:solidFill>
                <a:schemeClr val="accent6">
                  <a:lumMod val="75000"/>
                </a:schemeClr>
              </a:solidFill>
            </a:endParaRPr>
          </a:p>
          <a:p>
            <a:pPr marL="0" indent="0">
              <a:buFontTx/>
              <a:buNone/>
            </a:pPr>
            <a:endParaRPr lang="fr-FR" sz="1600" b="1" kern="0" dirty="0"/>
          </a:p>
          <a:p>
            <a:pPr marL="0" indent="0">
              <a:buFontTx/>
              <a:buNone/>
            </a:pPr>
            <a:endParaRPr lang="fr-FR" sz="1600" kern="0" dirty="0"/>
          </a:p>
        </p:txBody>
      </p:sp>
    </p:spTree>
    <p:extLst>
      <p:ext uri="{BB962C8B-B14F-4D97-AF65-F5344CB8AC3E}">
        <p14:creationId xmlns:p14="http://schemas.microsoft.com/office/powerpoint/2010/main" val="3784472563"/>
      </p:ext>
    </p:extLst>
  </p:cSld>
  <p:clrMapOvr>
    <a:masterClrMapping/>
  </p:clrMapOvr>
  <p:transition spd="med">
    <p:randomBar/>
  </p:transition>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566</a:t>
            </a:fld>
            <a:endParaRPr lang="fr-FR" dirty="0"/>
          </a:p>
        </p:txBody>
      </p:sp>
      <p:sp>
        <p:nvSpPr>
          <p:cNvPr id="3" name="Rectangle 6"/>
          <p:cNvSpPr txBox="1">
            <a:spLocks noChangeArrowheads="1"/>
          </p:cNvSpPr>
          <p:nvPr/>
        </p:nvSpPr>
        <p:spPr>
          <a:xfrm>
            <a:off x="2155031" y="404665"/>
            <a:ext cx="4649217"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96085" y="1772816"/>
            <a:ext cx="8799513"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marketing viral</a:t>
            </a:r>
          </a:p>
          <a:p>
            <a:pPr marL="0" indent="0">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 marketing viral est un ensemble de techniques qui consistent à </a:t>
            </a:r>
            <a:r>
              <a:rPr lang="fr-FR" sz="1800" b="1" kern="0" dirty="0">
                <a:solidFill>
                  <a:schemeClr val="accent6">
                    <a:lumMod val="75000"/>
                  </a:schemeClr>
                </a:solidFill>
                <a:latin typeface="Arial" panose="020B0604020202020204" pitchFamily="34" charset="0"/>
                <a:cs typeface="Arial" panose="020B0604020202020204" pitchFamily="34" charset="0"/>
              </a:rPr>
              <a:t>utiliser la puissance de diffusion et le pouvoir d’interaction qu’offre internet </a:t>
            </a:r>
            <a:r>
              <a:rPr lang="fr-FR" sz="1800" kern="0" dirty="0">
                <a:solidFill>
                  <a:schemeClr val="accent6">
                    <a:lumMod val="75000"/>
                  </a:schemeClr>
                </a:solidFill>
                <a:latin typeface="Arial" panose="020B0604020202020204" pitchFamily="34" charset="0"/>
                <a:cs typeface="Arial" panose="020B0604020202020204" pitchFamily="34" charset="0"/>
              </a:rPr>
              <a:t>pour se faire connaître, se faire aimer et pouvoir entretenir de véritables relations avec ses cibles.</a:t>
            </a:r>
          </a:p>
          <a:p>
            <a:pPr marL="0" indent="0" algn="just">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techniques du marketing viral :</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Réseaux sociaux</a:t>
            </a:r>
            <a:r>
              <a:rPr lang="fr-FR" sz="1800" kern="0" dirty="0">
                <a:solidFill>
                  <a:schemeClr val="accent6">
                    <a:lumMod val="75000"/>
                  </a:schemeClr>
                </a:solidFill>
                <a:latin typeface="Arial" panose="020B0604020202020204" pitchFamily="34" charset="0"/>
                <a:cs typeface="Arial" panose="020B0604020202020204" pitchFamily="34" charset="0"/>
              </a:rPr>
              <a:t> (Facebook à travers les partages, Twitter à travers les retweet, etc.), ou widgets sur smartphones notamment</a:t>
            </a:r>
          </a:p>
          <a:p>
            <a:pPr algn="just"/>
            <a:r>
              <a:rPr lang="fr-FR" sz="1800" b="1" kern="0" dirty="0" err="1">
                <a:solidFill>
                  <a:schemeClr val="accent6">
                    <a:lumMod val="75000"/>
                  </a:schemeClr>
                </a:solidFill>
                <a:latin typeface="Arial" panose="020B0604020202020204" pitchFamily="34" charset="0"/>
                <a:cs typeface="Arial" panose="020B0604020202020204" pitchFamily="34" charset="0"/>
              </a:rPr>
              <a:t>Advergames</a:t>
            </a:r>
            <a:r>
              <a:rPr lang="fr-FR" sz="1800" b="1" kern="0" dirty="0">
                <a:solidFill>
                  <a:schemeClr val="accent6">
                    <a:lumMod val="75000"/>
                  </a:schemeClr>
                </a:solidFill>
                <a:latin typeface="Arial" panose="020B0604020202020204" pitchFamily="34" charset="0"/>
                <a:cs typeface="Arial" panose="020B0604020202020204" pitchFamily="34" charset="0"/>
              </a:rPr>
              <a:t> </a:t>
            </a:r>
            <a:r>
              <a:rPr lang="fr-FR" sz="1800" kern="0" dirty="0">
                <a:solidFill>
                  <a:schemeClr val="accent6">
                    <a:lumMod val="75000"/>
                  </a:schemeClr>
                </a:solidFill>
                <a:latin typeface="Arial" panose="020B0604020202020204" pitchFamily="34" charset="0"/>
                <a:cs typeface="Arial" panose="020B0604020202020204" pitchFamily="34" charset="0"/>
              </a:rPr>
              <a:t>: jeux de type vidéo pour promouvoir une marque.</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Vidéos ou fichiers audio diffusés sur Internet</a:t>
            </a:r>
            <a:r>
              <a:rPr lang="fr-FR" sz="1800" kern="0" dirty="0">
                <a:solidFill>
                  <a:schemeClr val="accent6">
                    <a:lumMod val="75000"/>
                  </a:schemeClr>
                </a:solidFill>
                <a:latin typeface="Arial" panose="020B0604020202020204" pitchFamily="34" charset="0"/>
                <a:cs typeface="Arial" panose="020B0604020202020204" pitchFamily="34" charset="0"/>
              </a:rPr>
              <a:t> (podcasts ou </a:t>
            </a:r>
            <a:r>
              <a:rPr lang="fr-FR" sz="1800" kern="0" dirty="0" err="1">
                <a:solidFill>
                  <a:schemeClr val="accent6">
                    <a:lumMod val="75000"/>
                  </a:schemeClr>
                </a:solidFill>
                <a:latin typeface="Arial" panose="020B0604020202020204" pitchFamily="34" charset="0"/>
                <a:cs typeface="Arial" panose="020B0604020202020204" pitchFamily="34" charset="0"/>
              </a:rPr>
              <a:t>webcasts</a:t>
            </a:r>
            <a:r>
              <a:rPr lang="fr-FR" sz="1800" kern="0" dirty="0">
                <a:solidFill>
                  <a:schemeClr val="accent6">
                    <a:lumMod val="75000"/>
                  </a:schemeClr>
                </a:solidFill>
                <a:latin typeface="Arial" panose="020B0604020202020204" pitchFamily="34" charset="0"/>
                <a:cs typeface="Arial" panose="020B0604020202020204" pitchFamily="34" charset="0"/>
              </a:rPr>
              <a:t>, vidéos sur YouTube, Dailymotion, etc.) .</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Tests de produits par des blogueurs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en-US" sz="1800" b="1" kern="0" dirty="0">
                <a:solidFill>
                  <a:schemeClr val="accent6">
                    <a:lumMod val="75000"/>
                  </a:schemeClr>
                </a:solidFill>
                <a:latin typeface="Arial" panose="020B0604020202020204" pitchFamily="34" charset="0"/>
                <a:cs typeface="Arial" panose="020B0604020202020204" pitchFamily="34" charset="0"/>
              </a:rPr>
              <a:t>E-mailing, SMS-mailing, </a:t>
            </a:r>
            <a:r>
              <a:rPr lang="en-US" sz="1800" b="1" kern="0" dirty="0" err="1">
                <a:solidFill>
                  <a:schemeClr val="accent6">
                    <a:lumMod val="75000"/>
                  </a:schemeClr>
                </a:solidFill>
                <a:latin typeface="Arial" panose="020B0604020202020204" pitchFamily="34" charset="0"/>
                <a:cs typeface="Arial" panose="020B0604020202020204" pitchFamily="34" charset="0"/>
              </a:rPr>
              <a:t>QRcode</a:t>
            </a:r>
            <a:r>
              <a:rPr lang="en-US" sz="1800" b="1" kern="0" dirty="0">
                <a:solidFill>
                  <a:schemeClr val="accent6">
                    <a:lumMod val="75000"/>
                  </a:schemeClr>
                </a:solidFill>
                <a:latin typeface="Arial" panose="020B0604020202020204" pitchFamily="34" charset="0"/>
                <a:cs typeface="Arial" panose="020B0604020202020204" pitchFamily="34" charset="0"/>
              </a:rPr>
              <a:t>, blogs</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Street marketing</a:t>
            </a:r>
            <a:r>
              <a:rPr lang="fr-FR" sz="1800" kern="0" dirty="0">
                <a:solidFill>
                  <a:schemeClr val="accent6">
                    <a:lumMod val="75000"/>
                  </a:schemeClr>
                </a:solidFill>
                <a:latin typeface="Arial" panose="020B0604020202020204" pitchFamily="34" charset="0"/>
                <a:cs typeface="Arial" panose="020B0604020202020204" pitchFamily="34" charset="0"/>
              </a:rPr>
              <a:t> quand il permet la </a:t>
            </a:r>
            <a:r>
              <a:rPr lang="fr-FR" sz="1800" kern="0" dirty="0" err="1">
                <a:solidFill>
                  <a:schemeClr val="accent6">
                    <a:lumMod val="75000"/>
                  </a:schemeClr>
                </a:solidFill>
                <a:latin typeface="Arial" panose="020B0604020202020204" pitchFamily="34" charset="0"/>
                <a:cs typeface="Arial" panose="020B0604020202020204" pitchFamily="34" charset="0"/>
              </a:rPr>
              <a:t>viralité</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endParaRPr lang="fr-FR" kern="0" dirty="0"/>
          </a:p>
          <a:p>
            <a:pPr marL="0" indent="0" algn="just">
              <a:buFontTx/>
              <a:buNone/>
            </a:pPr>
            <a:endParaRPr lang="fr-FR" kern="0" dirty="0"/>
          </a:p>
        </p:txBody>
      </p:sp>
    </p:spTree>
    <p:extLst>
      <p:ext uri="{BB962C8B-B14F-4D97-AF65-F5344CB8AC3E}">
        <p14:creationId xmlns:p14="http://schemas.microsoft.com/office/powerpoint/2010/main" val="3784472563"/>
      </p:ext>
    </p:extLst>
  </p:cSld>
  <p:clrMapOvr>
    <a:masterClrMapping/>
  </p:clrMapOvr>
  <p:transition spd="med">
    <p:randomBar/>
  </p:transition>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567</a:t>
            </a:fld>
            <a:endParaRPr lang="fr-FR" dirty="0"/>
          </a:p>
        </p:txBody>
      </p:sp>
      <p:sp>
        <p:nvSpPr>
          <p:cNvPr id="3" name="Rectangle 6"/>
          <p:cNvSpPr txBox="1">
            <a:spLocks noChangeArrowheads="1"/>
          </p:cNvSpPr>
          <p:nvPr/>
        </p:nvSpPr>
        <p:spPr>
          <a:xfrm>
            <a:off x="2155031" y="404665"/>
            <a:ext cx="4433193"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71130" y="1844824"/>
            <a:ext cx="8799513" cy="446449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Dans une entreprise, c’est le </a:t>
            </a:r>
            <a:r>
              <a:rPr lang="fr-FR" sz="1800" b="1" kern="0" dirty="0" err="1">
                <a:solidFill>
                  <a:schemeClr val="accent6">
                    <a:lumMod val="75000"/>
                  </a:schemeClr>
                </a:solidFill>
                <a:latin typeface="Arial" panose="020B0604020202020204" pitchFamily="34" charset="0"/>
                <a:cs typeface="Arial" panose="020B0604020202020204" pitchFamily="34" charset="0"/>
              </a:rPr>
              <a:t>community</a:t>
            </a:r>
            <a:r>
              <a:rPr lang="fr-FR" sz="1800" b="1" kern="0" dirty="0">
                <a:solidFill>
                  <a:schemeClr val="accent6">
                    <a:lumMod val="75000"/>
                  </a:schemeClr>
                </a:solidFill>
                <a:latin typeface="Arial" panose="020B0604020202020204" pitchFamily="34" charset="0"/>
                <a:cs typeface="Arial" panose="020B0604020202020204" pitchFamily="34" charset="0"/>
              </a:rPr>
              <a:t> manager </a:t>
            </a:r>
            <a:r>
              <a:rPr lang="fr-FR" sz="1800" kern="0" dirty="0">
                <a:solidFill>
                  <a:schemeClr val="accent6">
                    <a:lumMod val="75000"/>
                  </a:schemeClr>
                </a:solidFill>
                <a:latin typeface="Arial" panose="020B0604020202020204" pitchFamily="34" charset="0"/>
                <a:cs typeface="Arial" panose="020B0604020202020204" pitchFamily="34" charset="0"/>
              </a:rPr>
              <a:t>qui s’occupe de fédérer les fans, animer et modérer le contenu des informations circulants sur la marque au travers du media internet. </a:t>
            </a:r>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Avantages de la mercatique virale</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Simple à mettre en place</a:t>
            </a:r>
            <a:r>
              <a:rPr lang="fr-FR" sz="1800" kern="0" dirty="0">
                <a:solidFill>
                  <a:schemeClr val="accent6">
                    <a:lumMod val="75000"/>
                  </a:schemeClr>
                </a:solidFill>
                <a:latin typeface="Arial" panose="020B0604020202020204" pitchFamily="34" charset="0"/>
                <a:cs typeface="Arial" panose="020B0604020202020204" pitchFamily="34" charset="0"/>
              </a:rPr>
              <a:t>. Selon l’expert en marketing Georges CHETOCHINE, il suffirait d’envoyer une vidéo ou un message qui soit drôle ou intrigant, inattendu et/ou personnalisé à une cible bien précise pour qu’elle en parle autour d’elle et le transmette à son entourage. (Ex de l’</a:t>
            </a:r>
            <a:r>
              <a:rPr lang="fr-FR" sz="1800" kern="0" dirty="0" err="1">
                <a:solidFill>
                  <a:schemeClr val="accent6">
                    <a:lumMod val="75000"/>
                  </a:schemeClr>
                </a:solidFill>
                <a:latin typeface="Arial" panose="020B0604020202020204" pitchFamily="34" charset="0"/>
                <a:cs typeface="Arial" panose="020B0604020202020204" pitchFamily="34" charset="0"/>
              </a:rPr>
              <a:t>Oréo</a:t>
            </a:r>
            <a:r>
              <a:rPr lang="fr-FR" sz="1800" kern="0" dirty="0">
                <a:solidFill>
                  <a:schemeClr val="accent6">
                    <a:lumMod val="75000"/>
                  </a:schemeClr>
                </a:solidFill>
                <a:latin typeface="Arial" panose="020B0604020202020204" pitchFamily="34" charset="0"/>
                <a:cs typeface="Arial" panose="020B0604020202020204" pitchFamily="34" charset="0"/>
              </a:rPr>
              <a:t> panne de courant lors du </a:t>
            </a:r>
            <a:r>
              <a:rPr lang="fr-FR" sz="1800" kern="0" dirty="0" err="1">
                <a:solidFill>
                  <a:schemeClr val="accent6">
                    <a:lumMod val="75000"/>
                  </a:schemeClr>
                </a:solidFill>
                <a:latin typeface="Arial" panose="020B0604020202020204" pitchFamily="34" charset="0"/>
                <a:cs typeface="Arial" panose="020B0604020202020204" pitchFamily="34" charset="0"/>
              </a:rPr>
              <a:t>Superbowl</a:t>
            </a:r>
            <a:r>
              <a:rPr lang="fr-FR" sz="1800" kern="0" dirty="0">
                <a:solidFill>
                  <a:schemeClr val="accent6">
                    <a:lumMod val="75000"/>
                  </a:schemeClr>
                </a:solidFill>
                <a:latin typeface="Arial" panose="020B0604020202020204" pitchFamily="34" charset="0"/>
                <a:cs typeface="Arial" panose="020B0604020202020204" pitchFamily="34" charset="0"/>
              </a:rPr>
              <a:t>).</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Peu coûteuse</a:t>
            </a:r>
            <a:r>
              <a:rPr lang="fr-FR" sz="1800" kern="0" dirty="0">
                <a:solidFill>
                  <a:schemeClr val="accent6">
                    <a:lumMod val="75000"/>
                  </a:schemeClr>
                </a:solidFill>
                <a:latin typeface="Arial" panose="020B0604020202020204" pitchFamily="34" charset="0"/>
                <a:cs typeface="Arial" panose="020B0604020202020204" pitchFamily="34" charset="0"/>
              </a:rPr>
              <a:t>. Les seuls coûts qui peuvent intervenir sont ceux de l’éventuelle sous-traitance de la campagne virale. Ils peuvent être liés aussi à l’embauche de </a:t>
            </a:r>
            <a:r>
              <a:rPr lang="fr-FR" sz="1800" kern="0" dirty="0" err="1">
                <a:solidFill>
                  <a:schemeClr val="accent6">
                    <a:lumMod val="75000"/>
                  </a:schemeClr>
                </a:solidFill>
                <a:latin typeface="Arial" panose="020B0604020202020204" pitchFamily="34" charset="0"/>
                <a:cs typeface="Arial" panose="020B0604020202020204" pitchFamily="34" charset="0"/>
              </a:rPr>
              <a:t>community</a:t>
            </a:r>
            <a:r>
              <a:rPr lang="fr-FR" sz="1800" kern="0" dirty="0">
                <a:solidFill>
                  <a:schemeClr val="accent6">
                    <a:lumMod val="75000"/>
                  </a:schemeClr>
                </a:solidFill>
                <a:latin typeface="Arial" panose="020B0604020202020204" pitchFamily="34" charset="0"/>
                <a:cs typeface="Arial" panose="020B0604020202020204" pitchFamily="34" charset="0"/>
              </a:rPr>
              <a:t> managers chargés de gérer la </a:t>
            </a:r>
            <a:r>
              <a:rPr lang="fr-FR" sz="1800" kern="0" dirty="0" err="1">
                <a:solidFill>
                  <a:schemeClr val="accent6">
                    <a:lumMod val="75000"/>
                  </a:schemeClr>
                </a:solidFill>
                <a:latin typeface="Arial" panose="020B0604020202020204" pitchFamily="34" charset="0"/>
                <a:cs typeface="Arial" panose="020B0604020202020204" pitchFamily="34" charset="0"/>
              </a:rPr>
              <a:t>viralité</a:t>
            </a:r>
            <a:r>
              <a:rPr lang="fr-FR" sz="1800" kern="0" dirty="0">
                <a:solidFill>
                  <a:schemeClr val="accent6">
                    <a:lumMod val="75000"/>
                  </a:schemeClr>
                </a:solidFill>
                <a:latin typeface="Arial" panose="020B0604020202020204" pitchFamily="34" charset="0"/>
                <a:cs typeface="Arial" panose="020B0604020202020204" pitchFamily="34" charset="0"/>
              </a:rPr>
              <a:t> et de faire vivre une communauté sur Internet.</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Amélioration de la notoriété et de l’image</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de marque. </a:t>
            </a:r>
            <a:r>
              <a:rPr lang="fr-FR" sz="1800" kern="0" dirty="0">
                <a:solidFill>
                  <a:schemeClr val="accent6">
                    <a:lumMod val="75000"/>
                  </a:schemeClr>
                </a:solidFill>
                <a:latin typeface="Arial" panose="020B0604020202020204" pitchFamily="34" charset="0"/>
                <a:cs typeface="Arial" panose="020B0604020202020204" pitchFamily="34" charset="0"/>
              </a:rPr>
              <a:t>Le fait que ce soit les consommateurs qui s’impliquent dans la communication renforce le capital sympathie de la marque.</a:t>
            </a:r>
          </a:p>
          <a:p>
            <a:pPr marL="0" indent="0" algn="just">
              <a:buFontTx/>
              <a:buNone/>
            </a:pPr>
            <a:endParaRPr lang="fr-FR" kern="0" dirty="0"/>
          </a:p>
        </p:txBody>
      </p:sp>
    </p:spTree>
    <p:extLst>
      <p:ext uri="{BB962C8B-B14F-4D97-AF65-F5344CB8AC3E}">
        <p14:creationId xmlns:p14="http://schemas.microsoft.com/office/powerpoint/2010/main" val="3418393339"/>
      </p:ext>
    </p:extLst>
  </p:cSld>
  <p:clrMapOvr>
    <a:masterClrMapping/>
  </p:clrMapOvr>
  <p:transition spd="med">
    <p:randomBar/>
  </p:transition>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568</a:t>
            </a:fld>
            <a:endParaRPr lang="fr-FR" dirty="0"/>
          </a:p>
        </p:txBody>
      </p:sp>
      <p:sp>
        <p:nvSpPr>
          <p:cNvPr id="3" name="Rectangle 6"/>
          <p:cNvSpPr txBox="1">
            <a:spLocks noChangeArrowheads="1"/>
          </p:cNvSpPr>
          <p:nvPr/>
        </p:nvSpPr>
        <p:spPr>
          <a:xfrm>
            <a:off x="2155031" y="404665"/>
            <a:ext cx="4505201"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04668" y="1665306"/>
            <a:ext cx="8799513"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solidFill>
                <a:schemeClr val="accent6">
                  <a:lumMod val="75000"/>
                </a:schemeClr>
              </a:solidFill>
            </a:endParaRPr>
          </a:p>
          <a:p>
            <a:pPr marL="0" indent="0">
              <a:buFontTx/>
              <a:buNone/>
            </a:pPr>
            <a:r>
              <a:rPr lang="fr-FR" sz="1800" b="1" kern="0" dirty="0">
                <a:solidFill>
                  <a:srgbClr val="3333CC"/>
                </a:solidFill>
                <a:latin typeface="Arial" panose="020B0604020202020204" pitchFamily="34" charset="0"/>
                <a:cs typeface="Arial" panose="020B0604020202020204" pitchFamily="34" charset="0"/>
              </a:rPr>
              <a:t>Inconvénients de la mercatique virale</a:t>
            </a:r>
          </a:p>
          <a:p>
            <a:pPr marL="0" indent="0">
              <a:buFontTx/>
              <a:buNone/>
            </a:pPr>
            <a:endParaRPr lang="fr-FR" sz="8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a:t>
            </a:r>
            <a:r>
              <a:rPr lang="fr-FR" sz="1800" b="1" kern="0" dirty="0">
                <a:solidFill>
                  <a:schemeClr val="accent6">
                    <a:lumMod val="75000"/>
                  </a:schemeClr>
                </a:solidFill>
                <a:latin typeface="Arial" panose="020B0604020202020204" pitchFamily="34" charset="0"/>
                <a:cs typeface="Arial" panose="020B0604020202020204" pitchFamily="34" charset="0"/>
              </a:rPr>
              <a:t>taux d’échec sont assez élevés</a:t>
            </a:r>
            <a:r>
              <a:rPr lang="fr-FR" sz="1800" kern="0" dirty="0">
                <a:solidFill>
                  <a:schemeClr val="accent6">
                    <a:lumMod val="75000"/>
                  </a:schemeClr>
                </a:solidFill>
                <a:latin typeface="Arial" panose="020B0604020202020204" pitchFamily="34" charset="0"/>
                <a:cs typeface="Arial" panose="020B0604020202020204" pitchFamily="34" charset="0"/>
              </a:rPr>
              <a:t> car la </a:t>
            </a:r>
            <a:r>
              <a:rPr lang="fr-FR" sz="1800" kern="0" dirty="0" err="1">
                <a:solidFill>
                  <a:schemeClr val="accent6">
                    <a:lumMod val="75000"/>
                  </a:schemeClr>
                </a:solidFill>
                <a:latin typeface="Arial" panose="020B0604020202020204" pitchFamily="34" charset="0"/>
                <a:cs typeface="Arial" panose="020B0604020202020204" pitchFamily="34" charset="0"/>
              </a:rPr>
              <a:t>viralité</a:t>
            </a:r>
            <a:r>
              <a:rPr lang="fr-FR" sz="1800" kern="0" dirty="0">
                <a:solidFill>
                  <a:schemeClr val="accent6">
                    <a:lumMod val="75000"/>
                  </a:schemeClr>
                </a:solidFill>
                <a:latin typeface="Arial" panose="020B0604020202020204" pitchFamily="34" charset="0"/>
                <a:cs typeface="Arial" panose="020B0604020202020204" pitchFamily="34" charset="0"/>
              </a:rPr>
              <a:t> ne fonctionne pas toujours mais les entreprises prennent le risque vu le faible coût de l’opération. </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Le détournement ou la modification du message</a:t>
            </a:r>
            <a:r>
              <a:rPr lang="fr-FR" sz="1800" kern="0" dirty="0">
                <a:solidFill>
                  <a:schemeClr val="accent6">
                    <a:lumMod val="75000"/>
                  </a:schemeClr>
                </a:solidFill>
                <a:latin typeface="Arial" panose="020B0604020202020204" pitchFamily="34" charset="0"/>
                <a:cs typeface="Arial" panose="020B0604020202020204" pitchFamily="34" charset="0"/>
              </a:rPr>
              <a:t>. Il arrive que le message de départ soit parodié, détourné et se retourne contre l’entreprise ou la marque initiatrice. La déformation du message initiale peut être faite sans intention de nuire mais avoir un effet désastreux sur la marque ou l’entreprise</a:t>
            </a:r>
            <a:r>
              <a:rPr lang="fr-FR" sz="1800" kern="0" dirty="0">
                <a:solidFill>
                  <a:srgbClr val="3333CC"/>
                </a:solidFill>
                <a:latin typeface="Arial" panose="020B0604020202020204" pitchFamily="34" charset="0"/>
                <a:cs typeface="Arial" panose="020B0604020202020204" pitchFamily="34" charset="0"/>
              </a:rPr>
              <a:t>.</a:t>
            </a:r>
          </a:p>
          <a:p>
            <a:pPr marL="0" indent="0" algn="just">
              <a:buFontTx/>
              <a:buNone/>
            </a:pPr>
            <a:endParaRPr lang="fr-FR" kern="0" dirty="0"/>
          </a:p>
          <a:p>
            <a:pPr marL="0" indent="0" algn="just">
              <a:buFontTx/>
              <a:buNone/>
            </a:pPr>
            <a:endParaRPr lang="fr-FR" kern="0" dirty="0"/>
          </a:p>
        </p:txBody>
      </p:sp>
      <p:sp>
        <p:nvSpPr>
          <p:cNvPr id="9" name="ZoneTexte 8"/>
          <p:cNvSpPr txBox="1"/>
          <p:nvPr/>
        </p:nvSpPr>
        <p:spPr>
          <a:xfrm>
            <a:off x="202195" y="4336572"/>
            <a:ext cx="3526835" cy="2031325"/>
          </a:xfrm>
          <a:prstGeom prst="rect">
            <a:avLst/>
          </a:prstGeom>
          <a:noFill/>
          <a:ln>
            <a:solidFill>
              <a:srgbClr val="FF0000"/>
            </a:solidFill>
          </a:ln>
        </p:spPr>
        <p:txBody>
          <a:bodyPr wrap="square" rtlCol="0">
            <a:spAutoFit/>
          </a:bodyPr>
          <a:lstStyle/>
          <a:p>
            <a:pPr algn="just"/>
            <a:endParaRPr lang="fr-FR" i="1" dirty="0">
              <a:solidFill>
                <a:srgbClr val="FF0000"/>
              </a:solidFill>
            </a:endParaRPr>
          </a:p>
          <a:p>
            <a:pPr algn="just"/>
            <a:r>
              <a:rPr lang="fr-FR" i="1" dirty="0">
                <a:solidFill>
                  <a:srgbClr val="FF0000"/>
                </a:solidFill>
              </a:rPr>
              <a:t>Opération de </a:t>
            </a:r>
            <a:r>
              <a:rPr lang="fr-FR" i="1" dirty="0" err="1">
                <a:solidFill>
                  <a:srgbClr val="FF0000"/>
                </a:solidFill>
              </a:rPr>
              <a:t>newsjacking</a:t>
            </a:r>
            <a:r>
              <a:rPr lang="fr-FR" i="1" dirty="0">
                <a:solidFill>
                  <a:srgbClr val="FF0000"/>
                </a:solidFill>
              </a:rPr>
              <a:t> de la marque Les 3 Suisses qui avait incrusté son logo dans le message « Je suis Charlie ».</a:t>
            </a:r>
          </a:p>
          <a:p>
            <a:pPr algn="just"/>
            <a:endParaRPr lang="fr-FR" i="1" dirty="0">
              <a:solidFill>
                <a:srgbClr val="FF0000"/>
              </a:solidFill>
            </a:endParaRPr>
          </a:p>
          <a:p>
            <a:pPr algn="just"/>
            <a:r>
              <a:rPr lang="fr-FR" i="1" dirty="0">
                <a:solidFill>
                  <a:srgbClr val="FF0000"/>
                </a:solidFill>
              </a:rPr>
              <a:t>Les internautes se sont déchainés accusant la marque de faire du business sur un événement. macabre…</a:t>
            </a:r>
          </a:p>
          <a:p>
            <a:pPr algn="just"/>
            <a:endParaRPr lang="fr-FR" dirty="0"/>
          </a:p>
        </p:txBody>
      </p:sp>
      <p:pic>
        <p:nvPicPr>
          <p:cNvPr id="10" name="Image 9"/>
          <p:cNvPicPr/>
          <p:nvPr/>
        </p:nvPicPr>
        <p:blipFill>
          <a:blip r:embed="rId2">
            <a:extLst>
              <a:ext uri="{28A0092B-C50C-407E-A947-70E740481C1C}">
                <a14:useLocalDpi xmlns:a14="http://schemas.microsoft.com/office/drawing/2010/main" val="0"/>
              </a:ext>
            </a:extLst>
          </a:blip>
          <a:srcRect/>
          <a:stretch>
            <a:fillRect/>
          </a:stretch>
        </p:blipFill>
        <p:spPr bwMode="auto">
          <a:xfrm>
            <a:off x="4071373" y="4251134"/>
            <a:ext cx="4824537" cy="2202203"/>
          </a:xfrm>
          <a:prstGeom prst="rect">
            <a:avLst/>
          </a:prstGeom>
          <a:noFill/>
          <a:ln>
            <a:solidFill>
              <a:srgbClr val="FF0000"/>
            </a:solidFill>
          </a:ln>
        </p:spPr>
      </p:pic>
    </p:spTree>
    <p:extLst>
      <p:ext uri="{BB962C8B-B14F-4D97-AF65-F5344CB8AC3E}">
        <p14:creationId xmlns:p14="http://schemas.microsoft.com/office/powerpoint/2010/main" val="3418393339"/>
      </p:ext>
    </p:extLst>
  </p:cSld>
  <p:clrMapOvr>
    <a:masterClrMapping/>
  </p:clrMapOvr>
  <p:transition spd="med">
    <p:randomBar/>
  </p:transition>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569</a:t>
            </a:fld>
            <a:endParaRPr lang="fr-FR" dirty="0"/>
          </a:p>
        </p:txBody>
      </p:sp>
      <p:sp>
        <p:nvSpPr>
          <p:cNvPr id="3" name="Rectangle 6"/>
          <p:cNvSpPr txBox="1">
            <a:spLocks noChangeArrowheads="1"/>
          </p:cNvSpPr>
          <p:nvPr/>
        </p:nvSpPr>
        <p:spPr>
          <a:xfrm>
            <a:off x="2155031" y="404665"/>
            <a:ext cx="4721225"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6" name="Rectangle 5"/>
          <p:cNvSpPr/>
          <p:nvPr/>
        </p:nvSpPr>
        <p:spPr>
          <a:xfrm>
            <a:off x="539552" y="1890117"/>
            <a:ext cx="8136904" cy="1477328"/>
          </a:xfrm>
          <a:prstGeom prst="rect">
            <a:avLst/>
          </a:prstGeom>
        </p:spPr>
        <p:txBody>
          <a:bodyPr wrap="square">
            <a:spAutoFit/>
          </a:bodyPr>
          <a:lstStyle/>
          <a:p>
            <a:pPr algn="just"/>
            <a:r>
              <a:rPr lang="fr-FR" sz="1800" dirty="0">
                <a:solidFill>
                  <a:schemeClr val="accent6">
                    <a:lumMod val="75000"/>
                  </a:schemeClr>
                </a:solidFill>
              </a:rPr>
              <a:t>Très concrètement, le </a:t>
            </a:r>
            <a:r>
              <a:rPr lang="fr-FR" sz="1800" dirty="0" err="1">
                <a:solidFill>
                  <a:schemeClr val="accent6">
                    <a:lumMod val="75000"/>
                  </a:schemeClr>
                </a:solidFill>
              </a:rPr>
              <a:t>newsjacking</a:t>
            </a:r>
            <a:r>
              <a:rPr lang="fr-FR" sz="1800" dirty="0">
                <a:solidFill>
                  <a:schemeClr val="accent6">
                    <a:lumMod val="75000"/>
                  </a:schemeClr>
                </a:solidFill>
              </a:rPr>
              <a:t> consiste à rebondir sur une actualité qui fait le buzz ou sur un fait de société </a:t>
            </a:r>
            <a:r>
              <a:rPr lang="fr-FR" sz="1800" dirty="0" err="1">
                <a:solidFill>
                  <a:schemeClr val="accent6">
                    <a:lumMod val="75000"/>
                  </a:schemeClr>
                </a:solidFill>
              </a:rPr>
              <a:t>trendy</a:t>
            </a:r>
            <a:r>
              <a:rPr lang="fr-FR" sz="1800" dirty="0">
                <a:solidFill>
                  <a:schemeClr val="accent6">
                    <a:lumMod val="75000"/>
                  </a:schemeClr>
                </a:solidFill>
              </a:rPr>
              <a:t> afin de capter une partie de l’attention générée par cette actualité pour la déporter vers votre entreprise. Grâce au </a:t>
            </a:r>
            <a:r>
              <a:rPr lang="fr-FR" sz="1800" dirty="0" err="1">
                <a:solidFill>
                  <a:schemeClr val="accent6">
                    <a:lumMod val="75000"/>
                  </a:schemeClr>
                </a:solidFill>
              </a:rPr>
              <a:t>newsjacking</a:t>
            </a:r>
            <a:r>
              <a:rPr lang="fr-FR" sz="1800" dirty="0">
                <a:solidFill>
                  <a:schemeClr val="accent6">
                    <a:lumMod val="75000"/>
                  </a:schemeClr>
                </a:solidFill>
              </a:rPr>
              <a:t>,  vous pouvez </a:t>
            </a:r>
            <a:r>
              <a:rPr lang="fr-FR" sz="1800" b="1" dirty="0">
                <a:solidFill>
                  <a:schemeClr val="accent6">
                    <a:lumMod val="75000"/>
                  </a:schemeClr>
                </a:solidFill>
              </a:rPr>
              <a:t>gagner gratuitement de la visibilité</a:t>
            </a:r>
            <a:r>
              <a:rPr lang="fr-FR" sz="1800" dirty="0">
                <a:solidFill>
                  <a:schemeClr val="accent6">
                    <a:lumMod val="75000"/>
                  </a:schemeClr>
                </a:solidFill>
              </a:rPr>
              <a:t> auprès de vos clients / prospects et du grand public en général.</a:t>
            </a:r>
          </a:p>
        </p:txBody>
      </p:sp>
      <p:pic>
        <p:nvPicPr>
          <p:cNvPr id="556034" name="Picture 2" descr="C:\Users\BLUEOFFICE\Desktop\newsjack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6124" y="3645024"/>
            <a:ext cx="3946798" cy="287530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8393339"/>
      </p:ext>
    </p:extLst>
  </p:cSld>
  <p:clrMapOvr>
    <a:masterClrMapping/>
  </p:clrMapOvr>
  <p:transition spd="med">
    <p:randomBar/>
  </p:transition>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570</a:t>
            </a:fld>
            <a:endParaRPr lang="fr-FR" dirty="0"/>
          </a:p>
        </p:txBody>
      </p:sp>
      <p:sp>
        <p:nvSpPr>
          <p:cNvPr id="3" name="Rectangle 6"/>
          <p:cNvSpPr txBox="1">
            <a:spLocks noChangeArrowheads="1"/>
          </p:cNvSpPr>
          <p:nvPr/>
        </p:nvSpPr>
        <p:spPr>
          <a:xfrm>
            <a:off x="2155031" y="404665"/>
            <a:ext cx="4721225"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82562" y="1844824"/>
            <a:ext cx="8799513"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sz="100" kern="0" dirty="0"/>
              <a:t>ZO</a:t>
            </a:r>
            <a:endParaRPr lang="fr-FR" kern="0" dirty="0"/>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Zoom sur le marketing des réseaux sociaux</a:t>
            </a:r>
          </a:p>
          <a:p>
            <a:pPr marL="0" indent="0" algn="just">
              <a:buFontTx/>
              <a:buNone/>
            </a:pPr>
            <a:endParaRPr lang="fr-FR" sz="5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i="1" kern="0" dirty="0">
                <a:solidFill>
                  <a:schemeClr val="accent6">
                    <a:lumMod val="75000"/>
                  </a:schemeClr>
                </a:solidFill>
                <a:latin typeface="Arial" panose="020B0604020202020204" pitchFamily="34" charset="0"/>
                <a:cs typeface="Arial" panose="020B0604020202020204" pitchFamily="34" charset="0"/>
              </a:rPr>
              <a:t>Les réseaux sociaux en ligne sont un mode d’interactions sociales qui facilite la création et l’échange d’informations et de contenus entre individus, groupes d’individus ou organisations.</a:t>
            </a:r>
          </a:p>
          <a:p>
            <a:pPr marL="0" indent="0" algn="just">
              <a:buFontTx/>
              <a:buNone/>
            </a:pPr>
            <a:r>
              <a:rPr lang="fr-FR" sz="1800" i="1" kern="0" dirty="0">
                <a:solidFill>
                  <a:schemeClr val="accent6">
                    <a:lumMod val="75000"/>
                  </a:schemeClr>
                </a:solidFill>
                <a:latin typeface="Arial" panose="020B0604020202020204" pitchFamily="34" charset="0"/>
                <a:cs typeface="Arial" panose="020B0604020202020204" pitchFamily="34" charset="0"/>
              </a:rPr>
              <a:t>Ces modes d’échange peuvent prendre des formes variées : blogs, wiki, forums, applications mobiles (</a:t>
            </a:r>
            <a:r>
              <a:rPr lang="fr-FR" sz="1800" i="1" kern="0" dirty="0" err="1">
                <a:solidFill>
                  <a:schemeClr val="accent6">
                    <a:lumMod val="75000"/>
                  </a:schemeClr>
                </a:solidFill>
                <a:latin typeface="Arial" panose="020B0604020202020204" pitchFamily="34" charset="0"/>
                <a:cs typeface="Arial" panose="020B0604020202020204" pitchFamily="34" charset="0"/>
              </a:rPr>
              <a:t>app</a:t>
            </a:r>
            <a:r>
              <a:rPr lang="fr-FR" sz="1800" i="1" kern="0" dirty="0">
                <a:solidFill>
                  <a:schemeClr val="accent6">
                    <a:lumMod val="75000"/>
                  </a:schemeClr>
                </a:solidFill>
                <a:latin typeface="Arial" panose="020B0604020202020204" pitchFamily="34" charset="0"/>
                <a:cs typeface="Arial" panose="020B0604020202020204" pitchFamily="34" charset="0"/>
              </a:rPr>
              <a:t>), partage de photos et de vidéos, podcasts, tweets, communauté en ligne, etc.</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r">
              <a:buFontTx/>
              <a:buNone/>
            </a:pPr>
            <a:r>
              <a:rPr lang="fr-FR" sz="1600" b="1" kern="0" dirty="0">
                <a:solidFill>
                  <a:schemeClr val="accent6">
                    <a:lumMod val="75000"/>
                  </a:schemeClr>
                </a:solidFill>
                <a:latin typeface="Arial" panose="020B0604020202020204" pitchFamily="34" charset="0"/>
                <a:cs typeface="Arial" panose="020B0604020202020204" pitchFamily="34" charset="0"/>
              </a:rPr>
              <a:t>MERCATOR</a:t>
            </a:r>
            <a:r>
              <a:rPr lang="fr-FR" sz="18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Les réseaux sociaux se sont développés à un rythme très élevé dans le monde pour devenir un phénomène de masse. A titre d’exemple, il existe aujourd’hui plus de 1,5 milliards d’utilisateurs sur Facebook, soit plus de 20% de la population mondiale !</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Au début beaucoup plus prisés des jeunes que des adultes, les réseaux sociaux touchent aujourd’hui une classe d’âge très large.</a:t>
            </a:r>
          </a:p>
        </p:txBody>
      </p:sp>
    </p:spTree>
    <p:extLst>
      <p:ext uri="{BB962C8B-B14F-4D97-AF65-F5344CB8AC3E}">
        <p14:creationId xmlns:p14="http://schemas.microsoft.com/office/powerpoint/2010/main" val="3418393339"/>
      </p:ext>
    </p:extLst>
  </p:cSld>
  <p:clrMapOvr>
    <a:masterClrMapping/>
  </p:clrMapOvr>
  <p:transition spd="med">
    <p:randomBar/>
  </p:transition>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571</a:t>
            </a:fld>
            <a:endParaRPr lang="fr-FR" dirty="0"/>
          </a:p>
        </p:txBody>
      </p:sp>
      <p:sp>
        <p:nvSpPr>
          <p:cNvPr id="3" name="Rectangle 6"/>
          <p:cNvSpPr txBox="1">
            <a:spLocks noChangeArrowheads="1"/>
          </p:cNvSpPr>
          <p:nvPr/>
        </p:nvSpPr>
        <p:spPr>
          <a:xfrm>
            <a:off x="2155031" y="404664"/>
            <a:ext cx="7427913" cy="706437"/>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a:solidFill>
                  <a:srgbClr val="3333CC"/>
                </a:solidFill>
              </a:rPr>
              <a:t>Se lancer sur le marché</a:t>
            </a:r>
            <a:endParaRPr lang="fr-FR" sz="2800" b="1" kern="0" dirty="0">
              <a:solidFill>
                <a:srgbClr val="3333CC"/>
              </a:solidFill>
            </a:endParaRP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00110"/>
          </a:xfrm>
          <a:prstGeom prst="rect">
            <a:avLst/>
          </a:prstGeom>
          <a:noFill/>
          <a:ln w="9525">
            <a:noFill/>
            <a:miter lim="800000"/>
            <a:headEnd/>
            <a:tailEnd/>
          </a:ln>
          <a:effectLst/>
        </p:spPr>
        <p:txBody>
          <a:bodyPr wrap="square">
            <a:spAutoFit/>
          </a:bodyPr>
          <a:lstStyle/>
          <a:p>
            <a:pPr marL="0" lvl="1">
              <a:spcBef>
                <a:spcPct val="50000"/>
              </a:spcBef>
            </a:pPr>
            <a:r>
              <a:rPr lang="fr-FR" sz="2000" b="1" i="1" kern="0" dirty="0">
                <a:solidFill>
                  <a:srgbClr val="3333CC"/>
                </a:solidFill>
                <a:latin typeface="Arial" panose="020B0604020202020204" pitchFamily="34" charset="0"/>
                <a:cs typeface="Arial" panose="020B0604020202020204" pitchFamily="34" charset="0"/>
              </a:rPr>
              <a:t>Marketing viral</a:t>
            </a:r>
            <a:endParaRPr lang="fr-FR" sz="2000" b="1" i="1" dirty="0">
              <a:solidFill>
                <a:srgbClr val="3333CC"/>
              </a:solidFill>
            </a:endParaRPr>
          </a:p>
        </p:txBody>
      </p:sp>
      <p:pic>
        <p:nvPicPr>
          <p:cNvPr id="8" name="Image 7" descr="Capture d’écran 2015-08-20 à 18.38.4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spTree>
    <p:extLst>
      <p:ext uri="{BB962C8B-B14F-4D97-AF65-F5344CB8AC3E}">
        <p14:creationId xmlns:p14="http://schemas.microsoft.com/office/powerpoint/2010/main" val="3418393339"/>
      </p:ext>
    </p:extLst>
  </p:cSld>
  <p:clrMapOvr>
    <a:masterClrMapping/>
  </p:clrMapOvr>
  <p:transition spd="med">
    <p:randomBar/>
  </p:transition>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re 1"/>
          <p:cNvSpPr>
            <a:spLocks noGrp="1"/>
          </p:cNvSpPr>
          <p:nvPr>
            <p:ph type="title"/>
          </p:nvPr>
        </p:nvSpPr>
        <p:spPr>
          <a:xfrm>
            <a:off x="182563" y="-9592"/>
            <a:ext cx="8799512" cy="1355725"/>
          </a:xfrm>
          <a:noFill/>
          <a:ln>
            <a:noFill/>
          </a:ln>
        </p:spPr>
        <p:txBody>
          <a:bodyPr vert="horz" wrap="square" lIns="91440" tIns="45720" rIns="91440" bIns="45720" numCol="1" anchor="ctr" anchorCtr="0" compatLnSpc="1">
            <a:prstTxWarp prst="textNoShape">
              <a:avLst/>
            </a:prstTxWarp>
          </a:bodyPr>
          <a:lstStyle/>
          <a:p>
            <a:pPr marL="457200" indent="-457200">
              <a:spcBef>
                <a:spcPts val="1163"/>
              </a:spcBef>
            </a:pPr>
            <a:r>
              <a:rPr lang="fr-FR" b="1" dirty="0"/>
              <a:t>6 – La maitrise de la communication virale</a:t>
            </a:r>
          </a:p>
        </p:txBody>
      </p:sp>
      <p:sp>
        <p:nvSpPr>
          <p:cNvPr id="18434" name="Espace réservé du contenu 2"/>
          <p:cNvSpPr>
            <a:spLocks noGrp="1"/>
          </p:cNvSpPr>
          <p:nvPr>
            <p:ph idx="1"/>
          </p:nvPr>
        </p:nvSpPr>
        <p:spPr>
          <a:xfrm>
            <a:off x="182562" y="1346133"/>
            <a:ext cx="8799513" cy="5192694"/>
          </a:xfrm>
        </p:spPr>
        <p:txBody>
          <a:bodyPr/>
          <a:lstStyle/>
          <a:p>
            <a:r>
              <a:rPr lang="fr-FR" sz="100" dirty="0"/>
              <a:t>ZO</a:t>
            </a:r>
            <a:endParaRPr lang="fr-FR" dirty="0"/>
          </a:p>
          <a:p>
            <a:pPr marL="0" lvl="0" indent="0" algn="just">
              <a:buNone/>
            </a:pPr>
            <a:endParaRPr lang="fr-FR" dirty="0"/>
          </a:p>
        </p:txBody>
      </p:sp>
      <p:sp>
        <p:nvSpPr>
          <p:cNvPr id="4" name="Espace réservé du numéro de diapositive 3"/>
          <p:cNvSpPr>
            <a:spLocks noGrp="1"/>
          </p:cNvSpPr>
          <p:nvPr>
            <p:ph type="sldNum" sz="quarter" idx="4294967295"/>
          </p:nvPr>
        </p:nvSpPr>
        <p:spPr>
          <a:xfrm>
            <a:off x="6553200" y="6356350"/>
            <a:ext cx="2133600" cy="365125"/>
          </a:xfrm>
          <a:prstGeom prst="rect">
            <a:avLst/>
          </a:prstGeom>
        </p:spPr>
        <p:txBody>
          <a:bodyPr/>
          <a:lstStyle/>
          <a:p>
            <a:pPr>
              <a:defRPr/>
            </a:pPr>
            <a:fld id="{9B73170D-D89B-BF41-B54F-E37DD51A8F0A}" type="slidenum">
              <a:rPr lang="en-US" smtClean="0"/>
              <a:pPr>
                <a:defRPr/>
              </a:pPr>
              <a:t>572</a:t>
            </a:fld>
            <a:endParaRPr lang="en-US" dirty="0"/>
          </a:p>
        </p:txBody>
      </p:sp>
      <p:pic>
        <p:nvPicPr>
          <p:cNvPr id="2" name="Image 1" descr="Capture d’écran 2015-08-20 à 18.42.4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9144001" cy="6820322"/>
          </a:xfrm>
          <a:prstGeom prst="rect">
            <a:avLst/>
          </a:prstGeom>
        </p:spPr>
      </p:pic>
      <p:sp>
        <p:nvSpPr>
          <p:cNvPr id="6" name="Rectangle 5"/>
          <p:cNvSpPr/>
          <p:nvPr/>
        </p:nvSpPr>
        <p:spPr>
          <a:xfrm>
            <a:off x="0" y="0"/>
            <a:ext cx="1871408" cy="484635"/>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963430988"/>
      </p:ext>
    </p:extLst>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573</a:t>
            </a:fld>
            <a:endParaRPr lang="fr-FR" dirty="0"/>
          </a:p>
        </p:txBody>
      </p:sp>
      <p:sp>
        <p:nvSpPr>
          <p:cNvPr id="3" name="Rectangle 6"/>
          <p:cNvSpPr txBox="1">
            <a:spLocks noChangeArrowheads="1"/>
          </p:cNvSpPr>
          <p:nvPr/>
        </p:nvSpPr>
        <p:spPr>
          <a:xfrm>
            <a:off x="2155031" y="404665"/>
            <a:ext cx="4649217"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97637" y="1682281"/>
            <a:ext cx="8799513" cy="519269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sz="100" kern="0" dirty="0"/>
              <a:t>ZO</a:t>
            </a:r>
            <a:endParaRPr lang="fr-FR" kern="0" dirty="0"/>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En France</a:t>
            </a:r>
          </a:p>
          <a:p>
            <a:pPr algn="just"/>
            <a:endParaRPr lang="fr-FR" sz="500" kern="0" dirty="0">
              <a:solidFill>
                <a:schemeClr val="accent6">
                  <a:lumMod val="75000"/>
                </a:schemeClr>
              </a:solidFill>
              <a:latin typeface="Arial" panose="020B0604020202020204" pitchFamily="34" charset="0"/>
              <a:cs typeface="Arial" panose="020B0604020202020204" pitchFamily="34" charset="0"/>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rPr>
              <a:t>Les réseaux sociaux attirent 86% des internautes.</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Facebook domine avec 81% de taux de connexion hebdomadaire devant </a:t>
            </a:r>
            <a:r>
              <a:rPr lang="fr-FR" sz="1800" kern="0" dirty="0" err="1">
                <a:solidFill>
                  <a:schemeClr val="accent6">
                    <a:lumMod val="75000"/>
                  </a:schemeClr>
                </a:solidFill>
                <a:latin typeface="Arial" panose="020B0604020202020204" pitchFamily="34" charset="0"/>
                <a:cs typeface="Arial" panose="020B0604020202020204" pitchFamily="34" charset="0"/>
              </a:rPr>
              <a:t>Youtube</a:t>
            </a:r>
            <a:r>
              <a:rPr lang="fr-FR" sz="1800" kern="0" dirty="0">
                <a:solidFill>
                  <a:schemeClr val="accent6">
                    <a:lumMod val="75000"/>
                  </a:schemeClr>
                </a:solidFill>
                <a:latin typeface="Arial" panose="020B0604020202020204" pitchFamily="34" charset="0"/>
                <a:cs typeface="Arial" panose="020B0604020202020204" pitchFamily="34" charset="0"/>
              </a:rPr>
              <a:t> avec 67%, Google + avec 54%, Instagram avec 52% ou Twitter avec 50%.</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Fin mai 2013 : Google Play et </a:t>
            </a:r>
            <a:r>
              <a:rPr lang="fr-FR" sz="1800" kern="0" dirty="0" err="1">
                <a:solidFill>
                  <a:schemeClr val="accent6">
                    <a:lumMod val="75000"/>
                  </a:schemeClr>
                </a:solidFill>
                <a:latin typeface="Arial" panose="020B0604020202020204" pitchFamily="34" charset="0"/>
                <a:cs typeface="Arial" panose="020B0604020202020204" pitchFamily="34" charset="0"/>
              </a:rPr>
              <a:t>Appstore</a:t>
            </a:r>
            <a:r>
              <a:rPr lang="fr-FR" sz="1800" kern="0" dirty="0">
                <a:solidFill>
                  <a:schemeClr val="accent6">
                    <a:lumMod val="75000"/>
                  </a:schemeClr>
                </a:solidFill>
                <a:latin typeface="Arial" panose="020B0604020202020204" pitchFamily="34" charset="0"/>
                <a:cs typeface="Arial" panose="020B0604020202020204" pitchFamily="34" charset="0"/>
              </a:rPr>
              <a:t> = + de 100 milliards </a:t>
            </a:r>
            <a:r>
              <a:rPr lang="fr-FR" sz="1800" kern="0" dirty="0" err="1">
                <a:solidFill>
                  <a:schemeClr val="accent6">
                    <a:lumMod val="75000"/>
                  </a:schemeClr>
                </a:solidFill>
                <a:latin typeface="Arial" panose="020B0604020202020204" pitchFamily="34" charset="0"/>
                <a:cs typeface="Arial" panose="020B0604020202020204" pitchFamily="34" charset="0"/>
              </a:rPr>
              <a:t>d’apps</a:t>
            </a:r>
            <a:r>
              <a:rPr lang="fr-FR" sz="1800" kern="0" dirty="0">
                <a:solidFill>
                  <a:schemeClr val="accent6">
                    <a:lumMod val="75000"/>
                  </a:schemeClr>
                </a:solidFill>
                <a:latin typeface="Arial" panose="020B0604020202020204" pitchFamily="34" charset="0"/>
                <a:cs typeface="Arial" panose="020B0604020202020204" pitchFamily="34" charset="0"/>
              </a:rPr>
              <a:t> téléchargées.</a:t>
            </a:r>
          </a:p>
          <a:p>
            <a:pPr algn="just"/>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L’accès aux réseaux se fait de plus en plus par les mobiles</a:t>
            </a:r>
          </a:p>
          <a:p>
            <a:pPr marL="0" indent="0" algn="just">
              <a:buFontTx/>
              <a:buNone/>
            </a:pPr>
            <a:endParaRPr lang="fr-FR" sz="5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Sur trois ans, l’accroissement du temps passé sur les réseaux sociaux vient essentiellement des mobiles et des tablettes : entre juin 2010 et juin 2013, le temps passé sur les réseaux sociaux via un PC a ainsi augmenté de 17%... Et de 385% via un smartphone.</a:t>
            </a:r>
          </a:p>
          <a:p>
            <a:pPr marL="0" indent="0" algn="r">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Mercator</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En 2017 d'après Forbes, 87% des appareils connectés vendus dans le monde seront des tablettes ou des smartphones. </a:t>
            </a:r>
          </a:p>
        </p:txBody>
      </p:sp>
      <p:pic>
        <p:nvPicPr>
          <p:cNvPr id="557058" name="Picture 2" descr="C:\Users\BLUEOFFICE\Desktop\555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644" y="116006"/>
            <a:ext cx="758906" cy="99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6939152"/>
      </p:ext>
    </p:extLst>
  </p:cSld>
  <p:clrMapOvr>
    <a:masterClrMapping/>
  </p:clrMapOvr>
  <p:transition spd="med">
    <p:randomBar/>
  </p:transition>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574</a:t>
            </a:fld>
            <a:endParaRPr lang="fr-FR" dirty="0"/>
          </a:p>
        </p:txBody>
      </p:sp>
      <p:sp>
        <p:nvSpPr>
          <p:cNvPr id="3" name="Rectangle 6"/>
          <p:cNvSpPr txBox="1">
            <a:spLocks noChangeArrowheads="1"/>
          </p:cNvSpPr>
          <p:nvPr/>
        </p:nvSpPr>
        <p:spPr>
          <a:xfrm>
            <a:off x="2155031" y="404665"/>
            <a:ext cx="4865241"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pic>
        <p:nvPicPr>
          <p:cNvPr id="8" name="Image 7" descr="Capture d’écran 2015-08-20 à 18.52.4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7" y="1844824"/>
            <a:ext cx="7539854" cy="4751679"/>
          </a:xfrm>
          <a:prstGeom prst="rect">
            <a:avLst/>
          </a:prstGeom>
          <a:ln>
            <a:solidFill>
              <a:srgbClr val="3333CC"/>
            </a:solidFill>
          </a:ln>
        </p:spPr>
      </p:pic>
    </p:spTree>
    <p:extLst>
      <p:ext uri="{BB962C8B-B14F-4D97-AF65-F5344CB8AC3E}">
        <p14:creationId xmlns:p14="http://schemas.microsoft.com/office/powerpoint/2010/main" val="3486939152"/>
      </p:ext>
    </p:extLst>
  </p:cSld>
  <p:clrMapOvr>
    <a:masterClrMapping/>
  </p:clrMapOvr>
  <p:transition spd="med">
    <p:randomBar/>
  </p:transition>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575</a:t>
            </a:fld>
            <a:endParaRPr lang="fr-FR" dirty="0"/>
          </a:p>
        </p:txBody>
      </p:sp>
      <p:sp>
        <p:nvSpPr>
          <p:cNvPr id="3" name="Rectangle 6"/>
          <p:cNvSpPr txBox="1">
            <a:spLocks noChangeArrowheads="1"/>
          </p:cNvSpPr>
          <p:nvPr/>
        </p:nvSpPr>
        <p:spPr>
          <a:xfrm>
            <a:off x="2155031" y="404665"/>
            <a:ext cx="4721225"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245804" y="1988840"/>
            <a:ext cx="8799513" cy="4265848"/>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None/>
            </a:pPr>
            <a:endParaRPr lang="fr-FR" sz="100" kern="0" dirty="0"/>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enjeux des réseaux sociaux pour les entreprises</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Marie-Pierre FLEURY : On assiste à un renouveau de la relation avec le client. Internet et les media sociaux : l’entreprise ne contrôle plus tout ce qui se dit sur elle = les clients se réunissent en dehors de ses murs.</a:t>
            </a:r>
          </a:p>
          <a:p>
            <a:pPr marL="0" indent="0" algn="just">
              <a:buNone/>
            </a:pPr>
            <a:r>
              <a:rPr lang="fr-FR" sz="1800" b="1" kern="0" dirty="0">
                <a:solidFill>
                  <a:schemeClr val="accent6">
                    <a:lumMod val="75000"/>
                  </a:schemeClr>
                </a:solidFill>
                <a:latin typeface="Arial" panose="020B0604020202020204" pitchFamily="34" charset="0"/>
                <a:cs typeface="Arial" panose="020B0604020202020204" pitchFamily="34" charset="0"/>
                <a:sym typeface="Wingdings"/>
              </a:rPr>
              <a:t>L’entreprise doit donc investir ces lieux pour conquérir et fidéliser les clients.</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sym typeface="Wingdings"/>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Daniel OLLIVIER : Le web 2.0 permet d’inclure le client au centre du processus = </a:t>
            </a:r>
            <a:r>
              <a:rPr lang="fr-FR" sz="1800" kern="0" dirty="0" err="1">
                <a:solidFill>
                  <a:schemeClr val="accent6">
                    <a:lumMod val="75000"/>
                  </a:schemeClr>
                </a:solidFill>
                <a:latin typeface="Arial" panose="020B0604020202020204" pitchFamily="34" charset="0"/>
                <a:cs typeface="Arial" panose="020B0604020202020204" pitchFamily="34" charset="0"/>
                <a:sym typeface="Wingdings"/>
              </a:rPr>
              <a:t>consom’acteur</a:t>
            </a: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 = satisfaction.</a:t>
            </a:r>
          </a:p>
          <a:p>
            <a:pPr marL="0" indent="0">
              <a:buFontTx/>
              <a:buNone/>
            </a:pPr>
            <a:endParaRPr lang="fr-FR" sz="500" b="1" kern="0" dirty="0">
              <a:solidFill>
                <a:schemeClr val="accent6">
                  <a:lumMod val="75000"/>
                </a:schemeClr>
              </a:solidFill>
              <a:latin typeface="Arial" panose="020B0604020202020204" pitchFamily="34" charset="0"/>
              <a:cs typeface="Arial" panose="020B0604020202020204" pitchFamily="34" charset="0"/>
              <a:sym typeface="Wingdings"/>
            </a:endParaRPr>
          </a:p>
          <a:p>
            <a:pPr marL="0" indent="0">
              <a:buNone/>
            </a:pPr>
            <a:r>
              <a:rPr lang="fr-FR" sz="1800" kern="0" dirty="0">
                <a:solidFill>
                  <a:schemeClr val="accent6">
                    <a:lumMod val="75000"/>
                  </a:schemeClr>
                </a:solidFill>
                <a:latin typeface="Arial" panose="020B0604020202020204" pitchFamily="34" charset="0"/>
                <a:cs typeface="Arial" panose="020B0604020202020204" pitchFamily="34" charset="0"/>
                <a:sym typeface="Wingdings"/>
              </a:rPr>
              <a:t> « Les trois étages d’une politique de marketing sur les réseaux sociaux sont »</a:t>
            </a:r>
            <a:r>
              <a:rPr lang="fr-FR" sz="1800" b="1" kern="0" dirty="0">
                <a:solidFill>
                  <a:schemeClr val="accent6">
                    <a:lumMod val="75000"/>
                  </a:schemeClr>
                </a:solidFill>
                <a:latin typeface="Arial" panose="020B0604020202020204" pitchFamily="34" charset="0"/>
                <a:cs typeface="Arial" panose="020B0604020202020204" pitchFamily="34" charset="0"/>
                <a:sym typeface="Wingdings"/>
              </a:rPr>
              <a:t>                               </a:t>
            </a:r>
          </a:p>
          <a:p>
            <a:pPr marL="0" indent="0" algn="r">
              <a:buNone/>
            </a:pPr>
            <a:r>
              <a:rPr lang="fr-FR" sz="1600" b="1" kern="0" dirty="0">
                <a:solidFill>
                  <a:schemeClr val="accent6">
                    <a:lumMod val="75000"/>
                  </a:schemeClr>
                </a:solidFill>
                <a:latin typeface="Arial" panose="020B0604020202020204" pitchFamily="34" charset="0"/>
                <a:cs typeface="Arial" panose="020B0604020202020204" pitchFamily="34" charset="0"/>
                <a:sym typeface="Wingdings"/>
              </a:rPr>
              <a:t>MERCATOR</a:t>
            </a:r>
            <a:endParaRPr lang="fr-FR" sz="1800" kern="0" dirty="0">
              <a:solidFill>
                <a:schemeClr val="accent6">
                  <a:lumMod val="75000"/>
                </a:schemeClr>
              </a:solidFill>
              <a:latin typeface="Arial" panose="020B0604020202020204" pitchFamily="34" charset="0"/>
              <a:cs typeface="Arial" panose="020B0604020202020204" pitchFamily="34" charset="0"/>
              <a:sym typeface="Wingdings"/>
            </a:endParaRPr>
          </a:p>
          <a:p>
            <a:pPr algn="just"/>
            <a:r>
              <a:rPr lang="fr-FR" sz="1800" kern="0" dirty="0">
                <a:solidFill>
                  <a:schemeClr val="accent6">
                    <a:lumMod val="75000"/>
                  </a:schemeClr>
                </a:solidFill>
                <a:latin typeface="Arial" panose="020B0604020202020204" pitchFamily="34" charset="0"/>
                <a:cs typeface="Arial" panose="020B0604020202020204" pitchFamily="34" charset="0"/>
                <a:sym typeface="Wingdings"/>
              </a:rPr>
              <a:t>Assurer une présence pertinente</a:t>
            </a:r>
          </a:p>
          <a:p>
            <a:pPr algn="just"/>
            <a:r>
              <a:rPr lang="fr-FR" sz="1800" kern="0" dirty="0">
                <a:solidFill>
                  <a:schemeClr val="accent6">
                    <a:lumMod val="75000"/>
                  </a:schemeClr>
                </a:solidFill>
                <a:latin typeface="Arial" panose="020B0604020202020204" pitchFamily="34" charset="0"/>
                <a:cs typeface="Arial" panose="020B0604020202020204" pitchFamily="34" charset="0"/>
                <a:sym typeface="Wingdings"/>
              </a:rPr>
              <a:t>Participer à la conversation, favoriser l’engagement et le bouche-à-oreille</a:t>
            </a:r>
          </a:p>
          <a:p>
            <a:pPr algn="just"/>
            <a:r>
              <a:rPr lang="fr-FR" sz="1800" kern="0" dirty="0">
                <a:solidFill>
                  <a:schemeClr val="accent6">
                    <a:lumMod val="75000"/>
                  </a:schemeClr>
                </a:solidFill>
                <a:latin typeface="Arial" panose="020B0604020202020204" pitchFamily="34" charset="0"/>
                <a:cs typeface="Arial" panose="020B0604020202020204" pitchFamily="34" charset="0"/>
                <a:sym typeface="Wingdings"/>
              </a:rPr>
              <a:t>Gérer une marque partagée</a:t>
            </a:r>
          </a:p>
        </p:txBody>
      </p:sp>
    </p:spTree>
    <p:extLst>
      <p:ext uri="{BB962C8B-B14F-4D97-AF65-F5344CB8AC3E}">
        <p14:creationId xmlns:p14="http://schemas.microsoft.com/office/powerpoint/2010/main" val="3486939152"/>
      </p:ext>
    </p:extLst>
  </p:cSld>
  <p:clrMapOvr>
    <a:masterClrMapping/>
  </p:clrMapOvr>
  <p:transition spd="med">
    <p:randomBar/>
  </p:transition>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576</a:t>
            </a:fld>
            <a:endParaRPr lang="fr-FR" dirty="0"/>
          </a:p>
        </p:txBody>
      </p:sp>
      <p:sp>
        <p:nvSpPr>
          <p:cNvPr id="3" name="Rectangle 6"/>
          <p:cNvSpPr txBox="1">
            <a:spLocks noChangeArrowheads="1"/>
          </p:cNvSpPr>
          <p:nvPr/>
        </p:nvSpPr>
        <p:spPr>
          <a:xfrm>
            <a:off x="2155031" y="404665"/>
            <a:ext cx="4577209"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179512" y="2132856"/>
            <a:ext cx="8799513" cy="396044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fr-FR" sz="100" kern="0" dirty="0"/>
              <a:t>ZO</a:t>
            </a:r>
            <a:endParaRPr lang="fr-FR" kern="0" dirty="0"/>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indicateurs de performance sur les réseaux sociaux</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L’audience sur les réseaux sociaux est un indicateur de moins en moins pertinent pour les annonceurs. Se focaliser en 2015 sur le nombre de </a:t>
            </a:r>
            <a:r>
              <a:rPr lang="fr-FR" sz="1800" kern="0" dirty="0" err="1">
                <a:solidFill>
                  <a:schemeClr val="accent6">
                    <a:lumMod val="75000"/>
                  </a:schemeClr>
                </a:solidFill>
                <a:latin typeface="Arial" panose="020B0604020202020204" pitchFamily="34" charset="0"/>
                <a:cs typeface="Arial" panose="020B0604020202020204" pitchFamily="34" charset="0"/>
              </a:rPr>
              <a:t>likes</a:t>
            </a:r>
            <a:r>
              <a:rPr lang="fr-FR" sz="1800" kern="0" dirty="0">
                <a:solidFill>
                  <a:schemeClr val="accent6">
                    <a:lumMod val="75000"/>
                  </a:schemeClr>
                </a:solidFill>
                <a:latin typeface="Arial" panose="020B0604020202020204" pitchFamily="34" charset="0"/>
                <a:cs typeface="Arial" panose="020B0604020202020204" pitchFamily="34" charset="0"/>
              </a:rPr>
              <a:t> ou de fans est contre-productif car </a:t>
            </a:r>
            <a:r>
              <a:rPr lang="fr-FR" sz="1800" kern="0" dirty="0" err="1">
                <a:solidFill>
                  <a:schemeClr val="accent6">
                    <a:lumMod val="75000"/>
                  </a:schemeClr>
                </a:solidFill>
                <a:latin typeface="Arial" panose="020B0604020202020204" pitchFamily="34" charset="0"/>
                <a:cs typeface="Arial" panose="020B0604020202020204" pitchFamily="34" charset="0"/>
              </a:rPr>
              <a:t>liker</a:t>
            </a:r>
            <a:r>
              <a:rPr lang="fr-FR" sz="1800" kern="0" dirty="0">
                <a:solidFill>
                  <a:schemeClr val="accent6">
                    <a:lumMod val="75000"/>
                  </a:schemeClr>
                </a:solidFill>
                <a:latin typeface="Arial" panose="020B0604020202020204" pitchFamily="34" charset="0"/>
                <a:cs typeface="Arial" panose="020B0604020202020204" pitchFamily="34" charset="0"/>
              </a:rPr>
              <a:t> est par exemple aujourd’hui un acte « réflexe », sans importance pour l’internaute.</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 Désormais, ce qui compte, c'est l'engagement :</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 nombre de commentaires,</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leur qualité,</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le nombre de partages,</a:t>
            </a:r>
          </a:p>
          <a:p>
            <a:pPr algn="just"/>
            <a:r>
              <a:rPr lang="fr-FR" sz="1800" kern="0" dirty="0">
                <a:solidFill>
                  <a:schemeClr val="accent6">
                    <a:lumMod val="75000"/>
                  </a:schemeClr>
                </a:solidFill>
                <a:latin typeface="Arial" panose="020B0604020202020204" pitchFamily="34" charset="0"/>
                <a:cs typeface="Arial" panose="020B0604020202020204" pitchFamily="34" charset="0"/>
              </a:rPr>
              <a:t>etc.</a:t>
            </a:r>
          </a:p>
          <a:p>
            <a:pPr marL="0" indent="0" algn="just">
              <a:buFontTx/>
              <a:buNone/>
            </a:pPr>
            <a:endParaRPr lang="fr-FR" sz="2000" kern="0" dirty="0">
              <a:sym typeface="Wingdings"/>
            </a:endParaRPr>
          </a:p>
        </p:txBody>
      </p:sp>
      <p:pic>
        <p:nvPicPr>
          <p:cNvPr id="558082" name="Picture 2" descr="C:\Users\BLUEOFFICE\Desktop\imag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7440" y="4350221"/>
            <a:ext cx="2619375" cy="1743075"/>
          </a:xfrm>
          <a:prstGeom prst="rect">
            <a:avLst/>
          </a:prstGeom>
          <a:solidFill>
            <a:schemeClr val="accent2"/>
          </a:solidFill>
          <a:ln>
            <a:solidFill>
              <a:srgbClr val="3333CC"/>
            </a:solidFill>
          </a:ln>
          <a:extLst/>
        </p:spPr>
      </p:pic>
    </p:spTree>
    <p:extLst>
      <p:ext uri="{BB962C8B-B14F-4D97-AF65-F5344CB8AC3E}">
        <p14:creationId xmlns:p14="http://schemas.microsoft.com/office/powerpoint/2010/main" val="2560256336"/>
      </p:ext>
    </p:extLst>
  </p:cSld>
  <p:clrMapOvr>
    <a:masterClrMapping/>
  </p:clrMapOvr>
  <p:transition spd="med">
    <p:randomBar/>
  </p:transition>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577</a:t>
            </a:fld>
            <a:endParaRPr lang="fr-FR" dirty="0"/>
          </a:p>
        </p:txBody>
      </p:sp>
      <p:sp>
        <p:nvSpPr>
          <p:cNvPr id="3" name="Rectangle 6"/>
          <p:cNvSpPr txBox="1">
            <a:spLocks noChangeArrowheads="1"/>
          </p:cNvSpPr>
          <p:nvPr/>
        </p:nvSpPr>
        <p:spPr>
          <a:xfrm>
            <a:off x="2155031" y="404665"/>
            <a:ext cx="4505201"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683567" y="123514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257005" y="125340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87440" y="1233526"/>
            <a:ext cx="3005040" cy="461665"/>
          </a:xfrm>
          <a:prstGeom prst="rect">
            <a:avLst/>
          </a:prstGeom>
          <a:noFill/>
          <a:ln w="9525">
            <a:noFill/>
            <a:miter lim="800000"/>
            <a:headEnd/>
            <a:tailEnd/>
          </a:ln>
          <a:effectLst/>
        </p:spPr>
        <p:txBody>
          <a:bodyPr wrap="square">
            <a:spAutoFit/>
          </a:bodyPr>
          <a:lstStyle/>
          <a:p>
            <a:pPr marL="0" lvl="1">
              <a:spcBef>
                <a:spcPct val="50000"/>
              </a:spcBef>
            </a:pPr>
            <a:r>
              <a:rPr lang="fr-FR" sz="2400" b="1" i="1" kern="0" dirty="0">
                <a:solidFill>
                  <a:schemeClr val="accent6">
                    <a:lumMod val="75000"/>
                  </a:schemeClr>
                </a:solidFill>
                <a:latin typeface="Arial" panose="020B0604020202020204" pitchFamily="34" charset="0"/>
                <a:cs typeface="Arial" panose="020B0604020202020204" pitchFamily="34" charset="0"/>
              </a:rPr>
              <a:t>Marketing viral</a:t>
            </a:r>
            <a:endParaRPr lang="fr-FR" sz="2400" b="1" i="1" dirty="0">
              <a:solidFill>
                <a:schemeClr val="accent6">
                  <a:lumMod val="75000"/>
                </a:schemeClr>
              </a:solidFill>
            </a:endParaRPr>
          </a:p>
        </p:txBody>
      </p:sp>
      <p:sp>
        <p:nvSpPr>
          <p:cNvPr id="8" name="Espace réservé du contenu 2"/>
          <p:cNvSpPr txBox="1">
            <a:spLocks/>
          </p:cNvSpPr>
          <p:nvPr/>
        </p:nvSpPr>
        <p:spPr>
          <a:xfrm>
            <a:off x="200738" y="1733207"/>
            <a:ext cx="8799513" cy="4851991"/>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endParaRPr lang="fr-FR" sz="100" kern="0" dirty="0"/>
          </a:p>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 communication de crise</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Pour gérer des événements imprévus (accident, pollution, rappel de produit, buzz négatif…) mettant en péril son existence ou sa réputation, l’entreprise doit réagir et arrêter une stratégie de communication dite « de crise ».</a:t>
            </a:r>
          </a:p>
          <a:p>
            <a:pPr marL="0" indent="0" algn="just">
              <a:buFontTx/>
              <a:buNone/>
            </a:pPr>
            <a:endParaRPr lang="fr-FR" sz="5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Les politiques de communication : </a:t>
            </a:r>
            <a:endParaRPr lang="fr-FR" sz="1800"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 reconnaissance</a:t>
            </a:r>
            <a:r>
              <a:rPr lang="fr-FR" sz="1800" kern="0" dirty="0">
                <a:solidFill>
                  <a:schemeClr val="accent6">
                    <a:lumMod val="75000"/>
                  </a:schemeClr>
                </a:solidFill>
                <a:latin typeface="Arial" panose="020B0604020202020204" pitchFamily="34" charset="0"/>
                <a:cs typeface="Arial" panose="020B0604020202020204" pitchFamily="34" charset="0"/>
              </a:rPr>
              <a:t> : c’est ce qui fonctionne le mieux. L’entreprise doit admettre qu’elle est responsable. La réponse doit être rapide, globale et expliquée.</a:t>
            </a: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 contre-attaque</a:t>
            </a:r>
            <a:r>
              <a:rPr lang="fr-FR" sz="1800" kern="0" dirty="0">
                <a:solidFill>
                  <a:schemeClr val="accent6">
                    <a:lumMod val="75000"/>
                  </a:schemeClr>
                </a:solidFill>
                <a:latin typeface="Arial" panose="020B0604020202020204" pitchFamily="34" charset="0"/>
                <a:cs typeface="Arial" panose="020B0604020202020204" pitchFamily="34" charset="0"/>
              </a:rPr>
              <a:t> : détourner l’attention sur un thème positif au lieu de communiquer sur la crise. Il s’agit par exemple de dénier toute crédibilité à la personne responsable du </a:t>
            </a:r>
            <a:r>
              <a:rPr lang="fr-FR" sz="1800" kern="0" dirty="0" err="1">
                <a:solidFill>
                  <a:schemeClr val="accent6">
                    <a:lumMod val="75000"/>
                  </a:schemeClr>
                </a:solidFill>
                <a:latin typeface="Arial" panose="020B0604020202020204" pitchFamily="34" charset="0"/>
                <a:cs typeface="Arial" panose="020B0604020202020204" pitchFamily="34" charset="0"/>
              </a:rPr>
              <a:t>bad</a:t>
            </a:r>
            <a:r>
              <a:rPr lang="fr-FR" sz="1800" kern="0" dirty="0">
                <a:solidFill>
                  <a:schemeClr val="accent6">
                    <a:lumMod val="75000"/>
                  </a:schemeClr>
                </a:solidFill>
                <a:latin typeface="Arial" panose="020B0604020202020204" pitchFamily="34" charset="0"/>
                <a:cs typeface="Arial" panose="020B0604020202020204" pitchFamily="34" charset="0"/>
              </a:rPr>
              <a:t> buzz. </a:t>
            </a: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Le refus</a:t>
            </a:r>
            <a:r>
              <a:rPr lang="fr-FR" sz="1800" kern="0" dirty="0">
                <a:solidFill>
                  <a:schemeClr val="accent6">
                    <a:lumMod val="75000"/>
                  </a:schemeClr>
                </a:solidFill>
                <a:latin typeface="Arial" panose="020B0604020202020204" pitchFamily="34" charset="0"/>
                <a:cs typeface="Arial" panose="020B0604020202020204" pitchFamily="34" charset="0"/>
              </a:rPr>
              <a:t> : la dénégation, le silence. Nier ou attendre que la crise passe. Cela peut être risqué.</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Toutes les stratégies sont possibles et peuvent être utilisées, mais il faut que l’entreprise reste cohérente dans ses arguments et que la réalité corresponde bien au message véhiculé. </a:t>
            </a:r>
          </a:p>
          <a:p>
            <a:pPr marL="0" indent="0" algn="just">
              <a:buFontTx/>
              <a:buNone/>
            </a:pPr>
            <a:endParaRPr lang="fr-FR" kern="0" dirty="0"/>
          </a:p>
          <a:p>
            <a:pPr marL="0" indent="0" algn="just">
              <a:buFontTx/>
              <a:buNone/>
            </a:pPr>
            <a:endParaRPr lang="fr-FR" kern="0" dirty="0"/>
          </a:p>
        </p:txBody>
      </p:sp>
    </p:spTree>
    <p:extLst>
      <p:ext uri="{BB962C8B-B14F-4D97-AF65-F5344CB8AC3E}">
        <p14:creationId xmlns:p14="http://schemas.microsoft.com/office/powerpoint/2010/main" val="2560256336"/>
      </p:ext>
    </p:extLst>
  </p:cSld>
  <p:clrMapOvr>
    <a:masterClrMapping/>
  </p:clrMapOvr>
  <p:transition spd="med">
    <p:randomBar/>
  </p:transition>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460432" y="6597352"/>
            <a:ext cx="683568" cy="287636"/>
          </a:xfrm>
        </p:spPr>
        <p:txBody>
          <a:bodyPr/>
          <a:lstStyle/>
          <a:p>
            <a:fld id="{F22FE7A3-7297-414E-A0FA-8789FAD21557}" type="slidenum">
              <a:rPr lang="fr-FR"/>
              <a:pPr/>
              <a:t>578</a:t>
            </a:fld>
            <a:endParaRPr lang="fr-FR"/>
          </a:p>
        </p:txBody>
      </p:sp>
      <p:sp>
        <p:nvSpPr>
          <p:cNvPr id="155650" name="Rectangle 2"/>
          <p:cNvSpPr>
            <a:spLocks noGrp="1" noChangeArrowheads="1"/>
          </p:cNvSpPr>
          <p:nvPr>
            <p:ph type="body" idx="4294967295"/>
          </p:nvPr>
        </p:nvSpPr>
        <p:spPr>
          <a:xfrm>
            <a:off x="179388" y="2349500"/>
            <a:ext cx="2087562" cy="431800"/>
          </a:xfrm>
          <a:prstGeom prst="rect">
            <a:avLst/>
          </a:prstGeom>
          <a:solidFill>
            <a:srgbClr val="3333CC"/>
          </a:solidFill>
        </p:spPr>
        <p:txBody>
          <a:bodyPr/>
          <a:lstStyle/>
          <a:p>
            <a:pPr marL="0" indent="0" algn="ctr">
              <a:buFontTx/>
              <a:buNone/>
            </a:pPr>
            <a:r>
              <a:rPr lang="fr-FR" sz="2000" b="1" dirty="0">
                <a:solidFill>
                  <a:schemeClr val="bg1"/>
                </a:solidFill>
              </a:rPr>
              <a:t>Le conseil</a:t>
            </a:r>
            <a:endParaRPr lang="fr-FR" sz="2000" dirty="0">
              <a:solidFill>
                <a:schemeClr val="bg1"/>
              </a:solidFill>
            </a:endParaRPr>
          </a:p>
        </p:txBody>
      </p:sp>
      <p:sp>
        <p:nvSpPr>
          <p:cNvPr id="155651"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55652"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dépenses…</a:t>
            </a:r>
          </a:p>
        </p:txBody>
      </p:sp>
      <p:sp>
        <p:nvSpPr>
          <p:cNvPr id="155653"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55654" name="Rectangle 6"/>
          <p:cNvSpPr>
            <a:spLocks noGrp="1" noChangeArrowheads="1"/>
          </p:cNvSpPr>
          <p:nvPr>
            <p:ph type="title" idx="4294967295"/>
          </p:nvPr>
        </p:nvSpPr>
        <p:spPr>
          <a:xfrm>
            <a:off x="2699793" y="332657"/>
            <a:ext cx="4392488" cy="576064"/>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55658" name="Rectangle 10"/>
          <p:cNvSpPr>
            <a:spLocks noChangeArrowheads="1"/>
          </p:cNvSpPr>
          <p:nvPr/>
        </p:nvSpPr>
        <p:spPr bwMode="auto">
          <a:xfrm>
            <a:off x="2414588" y="2349500"/>
            <a:ext cx="2087562" cy="431800"/>
          </a:xfrm>
          <a:prstGeom prst="rect">
            <a:avLst/>
          </a:prstGeom>
          <a:solidFill>
            <a:srgbClr val="3333CC"/>
          </a:solidFill>
          <a:ln w="9525">
            <a:noFill/>
            <a:miter lim="800000"/>
            <a:headEnd/>
            <a:tailEnd/>
          </a:ln>
          <a:effectLst/>
        </p:spPr>
        <p:txBody>
          <a:bodyPr/>
          <a:lstStyle/>
          <a:p>
            <a:pPr algn="ctr">
              <a:spcBef>
                <a:spcPct val="20000"/>
              </a:spcBef>
            </a:pPr>
            <a:r>
              <a:rPr lang="fr-FR" sz="2000" b="1" dirty="0">
                <a:solidFill>
                  <a:schemeClr val="bg1"/>
                </a:solidFill>
              </a:rPr>
              <a:t>La création</a:t>
            </a:r>
            <a:endParaRPr lang="fr-FR" sz="2000" dirty="0">
              <a:solidFill>
                <a:schemeClr val="bg1"/>
              </a:solidFill>
            </a:endParaRPr>
          </a:p>
        </p:txBody>
      </p:sp>
      <p:sp>
        <p:nvSpPr>
          <p:cNvPr id="155659" name="Rectangle 11"/>
          <p:cNvSpPr>
            <a:spLocks noChangeArrowheads="1"/>
          </p:cNvSpPr>
          <p:nvPr/>
        </p:nvSpPr>
        <p:spPr bwMode="auto">
          <a:xfrm>
            <a:off x="4643438" y="2349500"/>
            <a:ext cx="2087562" cy="431800"/>
          </a:xfrm>
          <a:prstGeom prst="rect">
            <a:avLst/>
          </a:prstGeom>
          <a:solidFill>
            <a:srgbClr val="3333CC"/>
          </a:solidFill>
          <a:ln w="9525">
            <a:noFill/>
            <a:miter lim="800000"/>
            <a:headEnd/>
            <a:tailEnd/>
          </a:ln>
          <a:effectLst/>
        </p:spPr>
        <p:txBody>
          <a:bodyPr/>
          <a:lstStyle/>
          <a:p>
            <a:pPr algn="ctr">
              <a:spcBef>
                <a:spcPct val="20000"/>
              </a:spcBef>
            </a:pPr>
            <a:r>
              <a:rPr lang="fr-FR" sz="1800" b="1" dirty="0">
                <a:solidFill>
                  <a:schemeClr val="bg1"/>
                </a:solidFill>
              </a:rPr>
              <a:t>L’achat d’espace</a:t>
            </a:r>
            <a:endParaRPr lang="fr-FR" sz="1800" dirty="0">
              <a:solidFill>
                <a:schemeClr val="bg1"/>
              </a:solidFill>
            </a:endParaRPr>
          </a:p>
        </p:txBody>
      </p:sp>
      <p:sp>
        <p:nvSpPr>
          <p:cNvPr id="155660" name="Rectangle 12"/>
          <p:cNvSpPr>
            <a:spLocks noChangeArrowheads="1"/>
          </p:cNvSpPr>
          <p:nvPr/>
        </p:nvSpPr>
        <p:spPr bwMode="auto">
          <a:xfrm>
            <a:off x="6877050" y="2349500"/>
            <a:ext cx="2087563" cy="431800"/>
          </a:xfrm>
          <a:prstGeom prst="rect">
            <a:avLst/>
          </a:prstGeom>
          <a:solidFill>
            <a:srgbClr val="3333CC"/>
          </a:solidFill>
          <a:ln w="9525">
            <a:noFill/>
            <a:miter lim="800000"/>
            <a:headEnd/>
            <a:tailEnd/>
          </a:ln>
          <a:effectLst/>
        </p:spPr>
        <p:txBody>
          <a:bodyPr/>
          <a:lstStyle/>
          <a:p>
            <a:pPr algn="ctr">
              <a:spcBef>
                <a:spcPct val="20000"/>
              </a:spcBef>
            </a:pPr>
            <a:r>
              <a:rPr lang="fr-FR" sz="2000" b="1" dirty="0">
                <a:solidFill>
                  <a:schemeClr val="bg1"/>
                </a:solidFill>
              </a:rPr>
              <a:t>Les études</a:t>
            </a:r>
            <a:endParaRPr lang="fr-FR" sz="2000" dirty="0">
              <a:solidFill>
                <a:schemeClr val="bg1"/>
              </a:solidFill>
            </a:endParaRPr>
          </a:p>
        </p:txBody>
      </p:sp>
      <p:sp>
        <p:nvSpPr>
          <p:cNvPr id="155661" name="Text Box 13"/>
          <p:cNvSpPr txBox="1">
            <a:spLocks noChangeArrowheads="1"/>
          </p:cNvSpPr>
          <p:nvPr/>
        </p:nvSpPr>
        <p:spPr bwMode="auto">
          <a:xfrm>
            <a:off x="179388" y="3100388"/>
            <a:ext cx="2089150" cy="1436687"/>
          </a:xfrm>
          <a:prstGeom prst="rect">
            <a:avLst/>
          </a:prstGeom>
          <a:noFill/>
          <a:ln w="9525">
            <a:noFill/>
            <a:miter lim="800000"/>
            <a:headEnd/>
            <a:tailEnd/>
          </a:ln>
          <a:effectLst/>
        </p:spPr>
        <p:txBody>
          <a:bodyPr>
            <a:spAutoFit/>
          </a:bodyPr>
          <a:lstStyle/>
          <a:p>
            <a:pPr>
              <a:spcBef>
                <a:spcPct val="50000"/>
              </a:spcBef>
            </a:pPr>
            <a:r>
              <a:rPr lang="fr-FR" sz="1600" b="1" dirty="0">
                <a:solidFill>
                  <a:schemeClr val="accent6">
                    <a:lumMod val="75000"/>
                  </a:schemeClr>
                </a:solidFill>
              </a:rPr>
              <a:t>La stratégie de communication de l’entreprise.</a:t>
            </a:r>
          </a:p>
          <a:p>
            <a:pPr>
              <a:spcBef>
                <a:spcPct val="50000"/>
              </a:spcBef>
            </a:pPr>
            <a:r>
              <a:rPr lang="fr-FR" sz="1600" b="1" dirty="0">
                <a:solidFill>
                  <a:schemeClr val="accent6">
                    <a:lumMod val="75000"/>
                  </a:schemeClr>
                </a:solidFill>
              </a:rPr>
              <a:t>Les axes de communication</a:t>
            </a:r>
          </a:p>
        </p:txBody>
      </p:sp>
      <p:sp>
        <p:nvSpPr>
          <p:cNvPr id="155662" name="Text Box 14"/>
          <p:cNvSpPr txBox="1">
            <a:spLocks noChangeArrowheads="1"/>
          </p:cNvSpPr>
          <p:nvPr/>
        </p:nvSpPr>
        <p:spPr bwMode="auto">
          <a:xfrm>
            <a:off x="2411413" y="3100388"/>
            <a:ext cx="2089150" cy="1192212"/>
          </a:xfrm>
          <a:prstGeom prst="rect">
            <a:avLst/>
          </a:prstGeom>
          <a:noFill/>
          <a:ln w="9525">
            <a:noFill/>
            <a:miter lim="800000"/>
            <a:headEnd/>
            <a:tailEnd/>
          </a:ln>
          <a:effectLst/>
        </p:spPr>
        <p:txBody>
          <a:bodyPr>
            <a:spAutoFit/>
          </a:bodyPr>
          <a:lstStyle/>
          <a:p>
            <a:pPr>
              <a:spcBef>
                <a:spcPct val="50000"/>
              </a:spcBef>
            </a:pPr>
            <a:r>
              <a:rPr lang="fr-FR" sz="1600" b="1" dirty="0">
                <a:solidFill>
                  <a:schemeClr val="accent6">
                    <a:lumMod val="75000"/>
                  </a:schemeClr>
                </a:solidFill>
              </a:rPr>
              <a:t>La mise en forme des axes.</a:t>
            </a:r>
          </a:p>
          <a:p>
            <a:pPr>
              <a:spcBef>
                <a:spcPct val="50000"/>
              </a:spcBef>
            </a:pPr>
            <a:r>
              <a:rPr lang="fr-FR" sz="1600" b="1" dirty="0">
                <a:solidFill>
                  <a:schemeClr val="accent6">
                    <a:lumMod val="75000"/>
                  </a:schemeClr>
                </a:solidFill>
              </a:rPr>
              <a:t>Réalisation des supports</a:t>
            </a:r>
          </a:p>
        </p:txBody>
      </p:sp>
      <p:sp>
        <p:nvSpPr>
          <p:cNvPr id="155663" name="Text Box 15"/>
          <p:cNvSpPr txBox="1">
            <a:spLocks noChangeArrowheads="1"/>
          </p:cNvSpPr>
          <p:nvPr/>
        </p:nvSpPr>
        <p:spPr bwMode="auto">
          <a:xfrm>
            <a:off x="4572000" y="3068638"/>
            <a:ext cx="2089150" cy="1436687"/>
          </a:xfrm>
          <a:prstGeom prst="rect">
            <a:avLst/>
          </a:prstGeom>
          <a:noFill/>
          <a:ln w="9525">
            <a:noFill/>
            <a:miter lim="800000"/>
            <a:headEnd/>
            <a:tailEnd/>
          </a:ln>
          <a:effectLst/>
        </p:spPr>
        <p:txBody>
          <a:bodyPr>
            <a:spAutoFit/>
          </a:bodyPr>
          <a:lstStyle/>
          <a:p>
            <a:pPr>
              <a:spcBef>
                <a:spcPct val="50000"/>
              </a:spcBef>
            </a:pPr>
            <a:r>
              <a:rPr lang="fr-FR" sz="1600" b="1" dirty="0">
                <a:solidFill>
                  <a:schemeClr val="accent6">
                    <a:lumMod val="75000"/>
                  </a:schemeClr>
                </a:solidFill>
              </a:rPr>
              <a:t>Choix des supports (Types et noms)</a:t>
            </a:r>
          </a:p>
          <a:p>
            <a:pPr>
              <a:spcBef>
                <a:spcPct val="50000"/>
              </a:spcBef>
            </a:pPr>
            <a:r>
              <a:rPr lang="fr-FR" sz="1600" b="1" dirty="0">
                <a:solidFill>
                  <a:schemeClr val="accent6">
                    <a:lumMod val="75000"/>
                  </a:schemeClr>
                </a:solidFill>
              </a:rPr>
              <a:t>Format et Séquencement des passages</a:t>
            </a:r>
          </a:p>
        </p:txBody>
      </p:sp>
      <p:sp>
        <p:nvSpPr>
          <p:cNvPr id="155664" name="Text Box 16"/>
          <p:cNvSpPr txBox="1">
            <a:spLocks noChangeArrowheads="1"/>
          </p:cNvSpPr>
          <p:nvPr/>
        </p:nvSpPr>
        <p:spPr bwMode="auto">
          <a:xfrm>
            <a:off x="6877050" y="3068638"/>
            <a:ext cx="2089150" cy="1681162"/>
          </a:xfrm>
          <a:prstGeom prst="rect">
            <a:avLst/>
          </a:prstGeom>
          <a:noFill/>
          <a:ln w="9525">
            <a:noFill/>
            <a:miter lim="800000"/>
            <a:headEnd/>
            <a:tailEnd/>
          </a:ln>
          <a:effectLst/>
        </p:spPr>
        <p:txBody>
          <a:bodyPr>
            <a:spAutoFit/>
          </a:bodyPr>
          <a:lstStyle/>
          <a:p>
            <a:pPr>
              <a:spcBef>
                <a:spcPct val="50000"/>
              </a:spcBef>
            </a:pPr>
            <a:r>
              <a:rPr lang="fr-FR" sz="1600" b="1" dirty="0">
                <a:solidFill>
                  <a:schemeClr val="accent6">
                    <a:lumMod val="75000"/>
                  </a:schemeClr>
                </a:solidFill>
              </a:rPr>
              <a:t>Pré-test de la création avant la campagne.</a:t>
            </a:r>
          </a:p>
          <a:p>
            <a:pPr>
              <a:spcBef>
                <a:spcPct val="50000"/>
              </a:spcBef>
            </a:pPr>
            <a:r>
              <a:rPr lang="fr-FR" sz="1600" b="1" dirty="0" err="1">
                <a:solidFill>
                  <a:schemeClr val="accent6">
                    <a:lumMod val="75000"/>
                  </a:schemeClr>
                </a:solidFill>
              </a:rPr>
              <a:t>Post-test</a:t>
            </a:r>
            <a:r>
              <a:rPr lang="fr-FR" sz="1600" b="1" dirty="0">
                <a:solidFill>
                  <a:schemeClr val="accent6">
                    <a:lumMod val="75000"/>
                  </a:schemeClr>
                </a:solidFill>
              </a:rPr>
              <a:t> pendant ou après la campagne</a:t>
            </a:r>
          </a:p>
        </p:txBody>
      </p:sp>
      <p:pic>
        <p:nvPicPr>
          <p:cNvPr id="563202" name="Picture 2" descr="C:\Users\BLUEOFFICE\Desktop\45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4749800"/>
            <a:ext cx="3276601" cy="14001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3203" name="Picture 3" descr="C:\Users\BLUEOFFICE\Desktop\33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5246" y="4779695"/>
            <a:ext cx="2477992" cy="137028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123522"/>
      </p:ext>
    </p:extLst>
  </p:cSld>
  <p:clrMapOvr>
    <a:masterClrMapping/>
  </p:clrMapOvr>
  <p:transition spd="med">
    <p:randomBar/>
  </p:transition>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5344"/>
            <a:ext cx="539552" cy="359644"/>
          </a:xfrm>
        </p:spPr>
        <p:txBody>
          <a:bodyPr/>
          <a:lstStyle/>
          <a:p>
            <a:fld id="{39347E6C-1900-462F-81C6-5E728AB089DA}" type="slidenum">
              <a:rPr lang="fr-FR"/>
              <a:pPr/>
              <a:t>579</a:t>
            </a:fld>
            <a:endParaRPr lang="fr-FR" dirty="0"/>
          </a:p>
        </p:txBody>
      </p:sp>
      <p:sp>
        <p:nvSpPr>
          <p:cNvPr id="195586" name="Rectangle 2"/>
          <p:cNvSpPr>
            <a:spLocks noGrp="1" noChangeArrowheads="1"/>
          </p:cNvSpPr>
          <p:nvPr>
            <p:ph type="body" idx="4294967295"/>
          </p:nvPr>
        </p:nvSpPr>
        <p:spPr>
          <a:xfrm>
            <a:off x="971550" y="2276474"/>
            <a:ext cx="7797800" cy="3456781"/>
          </a:xfrm>
          <a:prstGeom prst="rect">
            <a:avLst/>
          </a:prstGeom>
          <a:noFill/>
        </p:spPr>
        <p:txBody>
          <a:bodyPr/>
          <a:lstStyle/>
          <a:p>
            <a:pPr marL="269875" indent="-269875" algn="just">
              <a:spcBef>
                <a:spcPct val="50000"/>
              </a:spcBef>
            </a:pPr>
            <a:r>
              <a:rPr lang="fr-FR" sz="2000" b="1" dirty="0">
                <a:solidFill>
                  <a:schemeClr val="accent6">
                    <a:lumMod val="75000"/>
                  </a:schemeClr>
                </a:solidFill>
              </a:rPr>
              <a:t>Les investissements  </a:t>
            </a:r>
            <a:r>
              <a:rPr lang="fr-FR" sz="1800" dirty="0">
                <a:solidFill>
                  <a:schemeClr val="accent6">
                    <a:lumMod val="75000"/>
                  </a:schemeClr>
                </a:solidFill>
              </a:rPr>
              <a:t>exprimés en €. La somme totale consacrée à une campagne ou à la communication sur une période donnée (permet de se comparer aux concurrents – pige)</a:t>
            </a:r>
          </a:p>
          <a:p>
            <a:pPr marL="269875" indent="-269875" algn="just"/>
            <a:r>
              <a:rPr lang="fr-FR" sz="2000" b="1" dirty="0">
                <a:solidFill>
                  <a:schemeClr val="accent6">
                    <a:lumMod val="75000"/>
                  </a:schemeClr>
                </a:solidFill>
              </a:rPr>
              <a:t>La part de voix </a:t>
            </a:r>
            <a:r>
              <a:rPr lang="fr-FR" sz="2000" dirty="0">
                <a:solidFill>
                  <a:schemeClr val="accent6">
                    <a:lumMod val="75000"/>
                  </a:schemeClr>
                </a:solidFill>
              </a:rPr>
              <a:t> </a:t>
            </a:r>
            <a:r>
              <a:rPr lang="fr-FR" sz="1800" dirty="0">
                <a:solidFill>
                  <a:schemeClr val="accent6">
                    <a:lumMod val="75000"/>
                  </a:schemeClr>
                </a:solidFill>
              </a:rPr>
              <a:t>mesure de la part représentée par ses dépenses de publicité dans l’ensemble des dépenses de publicité faite sur le segment de marché.</a:t>
            </a:r>
            <a:br>
              <a:rPr lang="fr-FR" sz="1800" dirty="0">
                <a:solidFill>
                  <a:schemeClr val="accent6">
                    <a:lumMod val="75000"/>
                  </a:schemeClr>
                </a:solidFill>
              </a:rPr>
            </a:br>
            <a:r>
              <a:rPr lang="fr-FR" sz="1800" dirty="0">
                <a:solidFill>
                  <a:schemeClr val="accent6">
                    <a:lumMod val="75000"/>
                  </a:schemeClr>
                </a:solidFill>
              </a:rPr>
              <a:t>A ramener de la part de marché pour juger de la position / marché</a:t>
            </a:r>
          </a:p>
          <a:p>
            <a:pPr marL="269875" indent="-269875" algn="just"/>
            <a:r>
              <a:rPr lang="fr-FR" sz="2000" b="1" dirty="0">
                <a:solidFill>
                  <a:schemeClr val="accent6">
                    <a:lumMod val="75000"/>
                  </a:schemeClr>
                </a:solidFill>
              </a:rPr>
              <a:t>GRP (Gross Rating Point)</a:t>
            </a:r>
            <a:r>
              <a:rPr lang="fr-FR" sz="2000" dirty="0">
                <a:solidFill>
                  <a:schemeClr val="accent6">
                    <a:lumMod val="75000"/>
                  </a:schemeClr>
                </a:solidFill>
              </a:rPr>
              <a:t> </a:t>
            </a:r>
            <a:r>
              <a:rPr lang="fr-FR" sz="1800" dirty="0">
                <a:solidFill>
                  <a:schemeClr val="accent6">
                    <a:lumMod val="75000"/>
                  </a:schemeClr>
                </a:solidFill>
              </a:rPr>
              <a:t>indique la pression publicitaire d’une campagne. 1 point de GRP signifie que l’on a touché 1% de la cible. La pression d’un campagne se mesure en additionnant la somme des GRP de chaque média.</a:t>
            </a:r>
          </a:p>
        </p:txBody>
      </p:sp>
      <p:sp>
        <p:nvSpPr>
          <p:cNvPr id="195587"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5588"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Des indicateurs</a:t>
            </a:r>
          </a:p>
        </p:txBody>
      </p:sp>
      <p:sp>
        <p:nvSpPr>
          <p:cNvPr id="195589"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5590" name="Rectangle 6"/>
          <p:cNvSpPr>
            <a:spLocks noGrp="1" noChangeArrowheads="1"/>
          </p:cNvSpPr>
          <p:nvPr>
            <p:ph type="title" idx="4294967295"/>
          </p:nvPr>
        </p:nvSpPr>
        <p:spPr>
          <a:xfrm>
            <a:off x="2155031" y="404665"/>
            <a:ext cx="4721225" cy="576064"/>
          </a:xfrm>
          <a:prstGeom prst="rect">
            <a:avLst/>
          </a:prstGeom>
          <a:noFill/>
          <a:ln/>
        </p:spPr>
        <p:txBody>
          <a:bodyPr/>
          <a:lstStyle/>
          <a:p>
            <a:pPr algn="l"/>
            <a:r>
              <a:rPr lang="fr-FR" sz="2800" b="1" dirty="0">
                <a:solidFill>
                  <a:schemeClr val="accent6">
                    <a:lumMod val="75000"/>
                  </a:schemeClr>
                </a:solidFill>
              </a:rPr>
              <a:t>Se lancer sur le marché</a:t>
            </a:r>
          </a:p>
        </p:txBody>
      </p:sp>
    </p:spTree>
  </p:cSld>
  <p:clrMapOvr>
    <a:masterClrMapping/>
  </p:clrMapOvr>
  <p:transition spd="med">
    <p:randomBar/>
  </p:transition>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5344"/>
            <a:ext cx="539552" cy="359644"/>
          </a:xfrm>
        </p:spPr>
        <p:txBody>
          <a:bodyPr/>
          <a:lstStyle/>
          <a:p>
            <a:fld id="{39347E6C-1900-462F-81C6-5E728AB089DA}" type="slidenum">
              <a:rPr lang="fr-FR"/>
              <a:pPr/>
              <a:t>580</a:t>
            </a:fld>
            <a:endParaRPr lang="fr-FR" dirty="0"/>
          </a:p>
        </p:txBody>
      </p:sp>
      <p:sp>
        <p:nvSpPr>
          <p:cNvPr id="195587"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5588"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Des indicateurs</a:t>
            </a:r>
          </a:p>
        </p:txBody>
      </p:sp>
      <p:sp>
        <p:nvSpPr>
          <p:cNvPr id="195589"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5590" name="Rectangle 6"/>
          <p:cNvSpPr>
            <a:spLocks noGrp="1" noChangeArrowheads="1"/>
          </p:cNvSpPr>
          <p:nvPr>
            <p:ph type="title" idx="4294967295"/>
          </p:nvPr>
        </p:nvSpPr>
        <p:spPr>
          <a:xfrm>
            <a:off x="2155031" y="404665"/>
            <a:ext cx="4793233" cy="576064"/>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7" name="Espace réservé du contenu 2"/>
          <p:cNvSpPr txBox="1">
            <a:spLocks/>
          </p:cNvSpPr>
          <p:nvPr/>
        </p:nvSpPr>
        <p:spPr>
          <a:xfrm>
            <a:off x="149551" y="1916832"/>
            <a:ext cx="8799513" cy="4320480"/>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La cohérence de la publicité : Indicateurs de pertinence et d'efficacité</a:t>
            </a:r>
          </a:p>
          <a:p>
            <a:pPr marL="0"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La publicité peut avoir </a:t>
            </a:r>
            <a:r>
              <a:rPr lang="fr-FR" sz="1800" b="1" kern="0" dirty="0">
                <a:solidFill>
                  <a:schemeClr val="accent6">
                    <a:lumMod val="75000"/>
                  </a:schemeClr>
                </a:solidFill>
                <a:latin typeface="Arial" panose="020B0604020202020204" pitchFamily="34" charset="0"/>
                <a:cs typeface="Arial" panose="020B0604020202020204" pitchFamily="34" charset="0"/>
              </a:rPr>
              <a:t>un coût très élevé</a:t>
            </a:r>
            <a:r>
              <a:rPr lang="fr-FR" sz="1800" kern="0" dirty="0">
                <a:solidFill>
                  <a:schemeClr val="accent6">
                    <a:lumMod val="75000"/>
                  </a:schemeClr>
                </a:solidFill>
                <a:latin typeface="Arial" panose="020B0604020202020204" pitchFamily="34" charset="0"/>
                <a:cs typeface="Arial" panose="020B0604020202020204" pitchFamily="34" charset="0"/>
              </a:rPr>
              <a:t> pour les annonceurs. Ces derniers ont donc recours à </a:t>
            </a:r>
            <a:r>
              <a:rPr lang="fr-FR" sz="1800" b="1" kern="0" dirty="0">
                <a:solidFill>
                  <a:schemeClr val="accent6">
                    <a:lumMod val="75000"/>
                  </a:schemeClr>
                </a:solidFill>
                <a:latin typeface="Arial" panose="020B0604020202020204" pitchFamily="34" charset="0"/>
                <a:cs typeface="Arial" panose="020B0604020202020204" pitchFamily="34" charset="0"/>
              </a:rPr>
              <a:t>différents indicateurs</a:t>
            </a:r>
            <a:r>
              <a:rPr lang="fr-FR" sz="1800" kern="0" dirty="0">
                <a:solidFill>
                  <a:schemeClr val="accent6">
                    <a:lumMod val="75000"/>
                  </a:schemeClr>
                </a:solidFill>
                <a:latin typeface="Arial" panose="020B0604020202020204" pitchFamily="34" charset="0"/>
                <a:cs typeface="Arial" panose="020B0604020202020204" pitchFamily="34" charset="0"/>
              </a:rPr>
              <a:t> qui leur permettent de comparer les performances de chaque support envisagé dans la campagne de communication. </a:t>
            </a:r>
          </a:p>
          <a:p>
            <a:pPr marL="0" indent="0" algn="just">
              <a:buFontTx/>
              <a:buNone/>
            </a:pPr>
            <a:endParaRPr lang="fr-FR" sz="1800" b="1" kern="0" dirty="0">
              <a:solidFill>
                <a:schemeClr val="accent6">
                  <a:lumMod val="75000"/>
                </a:schemeClr>
              </a:solidFill>
              <a:latin typeface="Arial" panose="020B0604020202020204" pitchFamily="34" charset="0"/>
              <a:cs typeface="Arial" panose="020B0604020202020204" pitchFamily="34" charset="0"/>
            </a:endParaRPr>
          </a:p>
          <a:p>
            <a:pPr marL="0" indent="0" algn="just">
              <a:buFontTx/>
              <a:buNone/>
            </a:pPr>
            <a:r>
              <a:rPr lang="fr-FR" sz="1800" b="1" kern="0" dirty="0">
                <a:solidFill>
                  <a:schemeClr val="accent6">
                    <a:lumMod val="75000"/>
                  </a:schemeClr>
                </a:solidFill>
                <a:latin typeface="Arial" panose="020B0604020202020204" pitchFamily="34" charset="0"/>
                <a:cs typeface="Arial" panose="020B0604020202020204" pitchFamily="34" charset="0"/>
              </a:rPr>
              <a:t>Voici quelques indicateurs :</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Audience totale </a:t>
            </a:r>
            <a:r>
              <a:rPr lang="fr-FR" sz="1800" kern="0" dirty="0">
                <a:solidFill>
                  <a:schemeClr val="accent6">
                    <a:lumMod val="75000"/>
                  </a:schemeClr>
                </a:solidFill>
                <a:latin typeface="Arial" panose="020B0604020202020204" pitchFamily="34" charset="0"/>
                <a:cs typeface="Arial" panose="020B0604020202020204" pitchFamily="34" charset="0"/>
              </a:rPr>
              <a:t>: Nombre de personnes ayant été en contact au moins une fois avec le support de communication (ex : Nombre de lecteurs ayant lu ou feuilleté le magazine de Auto-Moto de janvier 2016)</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Audience utile</a:t>
            </a:r>
            <a:r>
              <a:rPr lang="fr-FR" sz="1800" kern="0" dirty="0">
                <a:solidFill>
                  <a:schemeClr val="accent6">
                    <a:lumMod val="75000"/>
                  </a:schemeClr>
                </a:solidFill>
                <a:latin typeface="Arial" panose="020B0604020202020204" pitchFamily="34" charset="0"/>
                <a:cs typeface="Arial" panose="020B0604020202020204" pitchFamily="34" charset="0"/>
              </a:rPr>
              <a:t> : Partie de l’audience totale qui correspond à la cible visée par l’annonceur (ex : Nombre de lecteurs de 15-25ans ayant lu ou feuilleté le magazine de Auto-Moto de janvier 2016). </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Coût au contact utile : </a:t>
            </a:r>
            <a:r>
              <a:rPr lang="fr-FR" sz="1800" kern="0" dirty="0">
                <a:solidFill>
                  <a:schemeClr val="accent6">
                    <a:lumMod val="75000"/>
                  </a:schemeClr>
                </a:solidFill>
                <a:latin typeface="Arial" panose="020B0604020202020204" pitchFamily="34" charset="0"/>
                <a:cs typeface="Arial" panose="020B0604020202020204" pitchFamily="34" charset="0"/>
              </a:rPr>
              <a:t>Coût de la publicité pour une personne faisant partie de l’audience utile </a:t>
            </a:r>
          </a:p>
          <a:p>
            <a:pPr marL="0" indent="0">
              <a:buFontTx/>
              <a:buNone/>
            </a:pPr>
            <a:endParaRPr lang="fr-FR" sz="2000" kern="0" dirty="0">
              <a:solidFill>
                <a:schemeClr val="accent6">
                  <a:lumMod val="75000"/>
                </a:schemeClr>
              </a:solidFill>
            </a:endParaRPr>
          </a:p>
        </p:txBody>
      </p:sp>
      <p:pic>
        <p:nvPicPr>
          <p:cNvPr id="9" name="Image 8"/>
          <p:cNvPicPr/>
          <p:nvPr/>
        </p:nvPicPr>
        <p:blipFill>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772778" y="5932979"/>
            <a:ext cx="3689179" cy="608666"/>
          </a:xfrm>
          <a:prstGeom prst="rect">
            <a:avLst/>
          </a:prstGeom>
          <a:noFill/>
          <a:ln>
            <a:noFill/>
          </a:ln>
        </p:spPr>
      </p:pic>
    </p:spTree>
    <p:extLst>
      <p:ext uri="{BB962C8B-B14F-4D97-AF65-F5344CB8AC3E}">
        <p14:creationId xmlns:p14="http://schemas.microsoft.com/office/powerpoint/2010/main" val="1313670223"/>
      </p:ext>
    </p:extLst>
  </p:cSld>
  <p:clrMapOvr>
    <a:masterClrMapping/>
  </p:clrMapOvr>
  <p:transition spd="med">
    <p:randomBar/>
  </p:transition>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5344"/>
            <a:ext cx="539552" cy="359644"/>
          </a:xfrm>
        </p:spPr>
        <p:txBody>
          <a:bodyPr/>
          <a:lstStyle/>
          <a:p>
            <a:fld id="{39347E6C-1900-462F-81C6-5E728AB089DA}" type="slidenum">
              <a:rPr lang="fr-FR"/>
              <a:pPr/>
              <a:t>581</a:t>
            </a:fld>
            <a:endParaRPr lang="fr-FR" dirty="0"/>
          </a:p>
        </p:txBody>
      </p:sp>
      <p:sp>
        <p:nvSpPr>
          <p:cNvPr id="195587" name="Text Box 3"/>
          <p:cNvSpPr txBox="1">
            <a:spLocks noChangeArrowheads="1"/>
          </p:cNvSpPr>
          <p:nvPr/>
        </p:nvSpPr>
        <p:spPr bwMode="auto">
          <a:xfrm>
            <a:off x="965316" y="1000599"/>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5588" name="Text Box 4"/>
          <p:cNvSpPr txBox="1">
            <a:spLocks noChangeArrowheads="1"/>
          </p:cNvSpPr>
          <p:nvPr/>
        </p:nvSpPr>
        <p:spPr bwMode="auto">
          <a:xfrm>
            <a:off x="6102351" y="946779"/>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Des indicateurs</a:t>
            </a:r>
          </a:p>
        </p:txBody>
      </p:sp>
      <p:sp>
        <p:nvSpPr>
          <p:cNvPr id="195589" name="AutoShape 5"/>
          <p:cNvSpPr>
            <a:spLocks noChangeArrowheads="1"/>
          </p:cNvSpPr>
          <p:nvPr/>
        </p:nvSpPr>
        <p:spPr bwMode="auto">
          <a:xfrm rot="5400000">
            <a:off x="5437186" y="995198"/>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5590" name="Rectangle 6"/>
          <p:cNvSpPr>
            <a:spLocks noGrp="1" noChangeArrowheads="1"/>
          </p:cNvSpPr>
          <p:nvPr>
            <p:ph type="title" idx="4294967295"/>
          </p:nvPr>
        </p:nvSpPr>
        <p:spPr>
          <a:xfrm>
            <a:off x="2155031" y="260649"/>
            <a:ext cx="4361185" cy="576064"/>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7" name="Espace réservé du contenu 2"/>
          <p:cNvSpPr txBox="1">
            <a:spLocks/>
          </p:cNvSpPr>
          <p:nvPr/>
        </p:nvSpPr>
        <p:spPr>
          <a:xfrm>
            <a:off x="160341" y="1619869"/>
            <a:ext cx="8799513" cy="4968552"/>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just"/>
            <a:r>
              <a:rPr lang="fr-FR" sz="1800" b="1" kern="0" dirty="0">
                <a:solidFill>
                  <a:schemeClr val="accent6">
                    <a:lumMod val="75000"/>
                  </a:schemeClr>
                </a:solidFill>
                <a:latin typeface="Arial" panose="020B0604020202020204" pitchFamily="34" charset="0"/>
                <a:cs typeface="Arial" panose="020B0604020202020204" pitchFamily="34" charset="0"/>
              </a:rPr>
              <a:t>Coût pour mille utile (CPM)</a:t>
            </a:r>
            <a:r>
              <a:rPr lang="fr-FR" sz="1800" kern="0" dirty="0">
                <a:solidFill>
                  <a:schemeClr val="accent6">
                    <a:lumMod val="75000"/>
                  </a:schemeClr>
                </a:solidFill>
                <a:latin typeface="Arial" panose="020B0604020202020204" pitchFamily="34" charset="0"/>
                <a:cs typeface="Arial" panose="020B0604020202020204" pitchFamily="34" charset="0"/>
              </a:rPr>
              <a:t> : Coût de la publicité pour mille personnes faisant partie de l’audience utile.</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Occasion de voir</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(ODV)</a:t>
            </a:r>
            <a:r>
              <a:rPr lang="fr-FR" sz="1800" kern="0" dirty="0">
                <a:solidFill>
                  <a:schemeClr val="accent6">
                    <a:lumMod val="75000"/>
                  </a:schemeClr>
                </a:solidFill>
                <a:latin typeface="Arial" panose="020B0604020202020204" pitchFamily="34" charset="0"/>
                <a:cs typeface="Arial" panose="020B0604020202020204" pitchFamily="34" charset="0"/>
              </a:rPr>
              <a:t> : L’occasion de voir correspond à </a:t>
            </a:r>
            <a:r>
              <a:rPr lang="fr-FR" sz="1800" b="1" kern="0" dirty="0">
                <a:solidFill>
                  <a:schemeClr val="accent6">
                    <a:lumMod val="75000"/>
                  </a:schemeClr>
                </a:solidFill>
                <a:latin typeface="Arial" panose="020B0604020202020204" pitchFamily="34" charset="0"/>
                <a:cs typeface="Arial" panose="020B0604020202020204" pitchFamily="34" charset="0"/>
              </a:rPr>
              <a:t>un contact potentiel </a:t>
            </a:r>
            <a:r>
              <a:rPr lang="fr-FR" sz="1800" kern="0" dirty="0">
                <a:solidFill>
                  <a:schemeClr val="accent6">
                    <a:lumMod val="75000"/>
                  </a:schemeClr>
                </a:solidFill>
                <a:latin typeface="Arial" panose="020B0604020202020204" pitchFamily="34" charset="0"/>
                <a:cs typeface="Arial" panose="020B0604020202020204" pitchFamily="34" charset="0"/>
              </a:rPr>
              <a:t>dans le domaine de l’affichage publicitaire. Les occasions de voir sont comptabilisées pour exprimer la puissance d’un réseau ou d’un emplacement d’affichage. L’occasion de voir peut également être utilisée en publicité TV.</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Gross rating point</a:t>
            </a:r>
            <a:r>
              <a:rPr lang="fr-FR" sz="1800" kern="0" dirty="0">
                <a:solidFill>
                  <a:schemeClr val="accent6">
                    <a:lumMod val="75000"/>
                  </a:schemeClr>
                </a:solidFill>
                <a:latin typeface="Arial" panose="020B0604020202020204" pitchFamily="34" charset="0"/>
                <a:cs typeface="Arial" panose="020B0604020202020204" pitchFamily="34" charset="0"/>
              </a:rPr>
              <a:t> </a:t>
            </a:r>
            <a:r>
              <a:rPr lang="fr-FR" sz="1800" b="1" kern="0" dirty="0">
                <a:solidFill>
                  <a:schemeClr val="accent6">
                    <a:lumMod val="75000"/>
                  </a:schemeClr>
                </a:solidFill>
                <a:latin typeface="Arial" panose="020B0604020202020204" pitchFamily="34" charset="0"/>
                <a:cs typeface="Arial" panose="020B0604020202020204" pitchFamily="34" charset="0"/>
              </a:rPr>
              <a:t>(GRP)</a:t>
            </a:r>
            <a:r>
              <a:rPr lang="fr-FR" sz="1800" kern="0" dirty="0">
                <a:solidFill>
                  <a:schemeClr val="accent6">
                    <a:lumMod val="75000"/>
                  </a:schemeClr>
                </a:solidFill>
                <a:latin typeface="Arial" panose="020B0604020202020204" pitchFamily="34" charset="0"/>
                <a:cs typeface="Arial" panose="020B0604020202020204" pitchFamily="34" charset="0"/>
              </a:rPr>
              <a:t> : Taux de couverture (ou taux de pénétration) × Taux de répétition moyen. Il s'agit du </a:t>
            </a:r>
            <a:r>
              <a:rPr lang="fr-FR" sz="1800" b="1" kern="0" dirty="0">
                <a:solidFill>
                  <a:schemeClr val="accent6">
                    <a:lumMod val="75000"/>
                  </a:schemeClr>
                </a:solidFill>
                <a:latin typeface="Arial" panose="020B0604020202020204" pitchFamily="34" charset="0"/>
                <a:cs typeface="Arial" panose="020B0604020202020204" pitchFamily="34" charset="0"/>
              </a:rPr>
              <a:t>nombre moyen de chances de contacts </a:t>
            </a:r>
            <a:r>
              <a:rPr lang="fr-FR" sz="1800" kern="0" dirty="0">
                <a:solidFill>
                  <a:schemeClr val="accent6">
                    <a:lumMod val="75000"/>
                  </a:schemeClr>
                </a:solidFill>
                <a:latin typeface="Arial" panose="020B0604020202020204" pitchFamily="34" charset="0"/>
                <a:cs typeface="Arial" panose="020B0604020202020204" pitchFamily="34" charset="0"/>
              </a:rPr>
              <a:t>d'une campagne publicitaire rapporté à 100 personnes de la cible étudiée. Exemple : Une publicité sur M6 entre 19h30 et 19h45 couvre seulement 15% des femmes de 18 à 49 ans. Si la publicité passe 6 jours on aura un GRP de 15 x 6 = 90%.</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Part de voix</a:t>
            </a:r>
            <a:r>
              <a:rPr lang="fr-FR" sz="1800" kern="0" dirty="0">
                <a:solidFill>
                  <a:schemeClr val="accent6">
                    <a:lumMod val="75000"/>
                  </a:schemeClr>
                </a:solidFill>
                <a:latin typeface="Arial" panose="020B0604020202020204" pitchFamily="34" charset="0"/>
                <a:cs typeface="Arial" panose="020B0604020202020204" pitchFamily="34" charset="0"/>
              </a:rPr>
              <a:t> : La part de voix permet de mettre en évidence des effets de domination de l’espace publicitaire. Une part de voix garantie de 100% à un annonceur signifie que seul cet annonceur est présent sur le support publicitaire. Une part de voix de 100 % peut parfois être garantie sur la page d’accueil d’un site Internet ou plus rarement sur l’ensemble d’un site. Dans ce cas, tous les espaces ou emplacements publicitaires sont occupés par cette annonceur</a:t>
            </a:r>
            <a:r>
              <a:rPr lang="fr-FR" sz="1800" kern="0" dirty="0">
                <a:solidFill>
                  <a:srgbClr val="3333CC"/>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313670223"/>
      </p:ext>
    </p:extLst>
  </p:cSld>
  <p:clrMapOvr>
    <a:masterClrMapping/>
  </p:clrMapOvr>
  <p:transition spd="med">
    <p:randomBar/>
  </p:transition>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5344"/>
            <a:ext cx="539552" cy="359644"/>
          </a:xfrm>
        </p:spPr>
        <p:txBody>
          <a:bodyPr/>
          <a:lstStyle/>
          <a:p>
            <a:fld id="{39347E6C-1900-462F-81C6-5E728AB089DA}" type="slidenum">
              <a:rPr lang="fr-FR"/>
              <a:pPr/>
              <a:t>582</a:t>
            </a:fld>
            <a:endParaRPr lang="fr-FR" dirty="0"/>
          </a:p>
        </p:txBody>
      </p:sp>
      <p:sp>
        <p:nvSpPr>
          <p:cNvPr id="195587" name="Text Box 3"/>
          <p:cNvSpPr txBox="1">
            <a:spLocks noChangeArrowheads="1"/>
          </p:cNvSpPr>
          <p:nvPr/>
        </p:nvSpPr>
        <p:spPr bwMode="auto">
          <a:xfrm>
            <a:off x="971549" y="919163"/>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5588" name="Text Box 4"/>
          <p:cNvSpPr txBox="1">
            <a:spLocks noChangeArrowheads="1"/>
          </p:cNvSpPr>
          <p:nvPr/>
        </p:nvSpPr>
        <p:spPr bwMode="auto">
          <a:xfrm>
            <a:off x="5868987" y="840582"/>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Des indicateurs</a:t>
            </a:r>
          </a:p>
        </p:txBody>
      </p:sp>
      <p:sp>
        <p:nvSpPr>
          <p:cNvPr id="195589" name="AutoShape 5"/>
          <p:cNvSpPr>
            <a:spLocks noChangeArrowheads="1"/>
          </p:cNvSpPr>
          <p:nvPr/>
        </p:nvSpPr>
        <p:spPr bwMode="auto">
          <a:xfrm rot="5400000">
            <a:off x="5364183" y="937419"/>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5590" name="Rectangle 6"/>
          <p:cNvSpPr>
            <a:spLocks noGrp="1" noChangeArrowheads="1"/>
          </p:cNvSpPr>
          <p:nvPr>
            <p:ph type="title" idx="4294967295"/>
          </p:nvPr>
        </p:nvSpPr>
        <p:spPr>
          <a:xfrm>
            <a:off x="2155031" y="116633"/>
            <a:ext cx="4721225" cy="504056"/>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9" name="Espace réservé du contenu 2"/>
          <p:cNvSpPr txBox="1">
            <a:spLocks/>
          </p:cNvSpPr>
          <p:nvPr/>
        </p:nvSpPr>
        <p:spPr>
          <a:xfrm>
            <a:off x="182562" y="1484784"/>
            <a:ext cx="8799513" cy="4824114"/>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just"/>
            <a:r>
              <a:rPr lang="fr-FR" sz="1800" b="1" kern="0" dirty="0">
                <a:solidFill>
                  <a:schemeClr val="accent6">
                    <a:lumMod val="75000"/>
                  </a:schemeClr>
                </a:solidFill>
                <a:latin typeface="Arial" panose="020B0604020202020204" pitchFamily="34" charset="0"/>
                <a:cs typeface="Arial" panose="020B0604020202020204" pitchFamily="34" charset="0"/>
              </a:rPr>
              <a:t>Loi de James O. PECKHAM</a:t>
            </a:r>
            <a:r>
              <a:rPr lang="fr-FR" sz="1800" kern="0" dirty="0">
                <a:solidFill>
                  <a:schemeClr val="accent6">
                    <a:lumMod val="75000"/>
                  </a:schemeClr>
                </a:solidFill>
                <a:latin typeface="Arial" panose="020B0604020202020204" pitchFamily="34" charset="0"/>
                <a:cs typeface="Arial" panose="020B0604020202020204" pitchFamily="34" charset="0"/>
              </a:rPr>
              <a:t> : </a:t>
            </a:r>
            <a:r>
              <a:rPr lang="fr-FR" sz="1800" i="1" kern="0" dirty="0">
                <a:solidFill>
                  <a:schemeClr val="accent6">
                    <a:lumMod val="75000"/>
                  </a:schemeClr>
                </a:solidFill>
                <a:latin typeface="Arial" panose="020B0604020202020204" pitchFamily="34" charset="0"/>
                <a:cs typeface="Arial" panose="020B0604020202020204" pitchFamily="34" charset="0"/>
              </a:rPr>
              <a:t>« Pour atteindre une part de marché de X %, il faut réaliser une part de voix de (1,5 . X %) pendant 24 mois et, ensuite, maintenir sa part de voix à un niveau supérieur à sa part de marché »</a:t>
            </a:r>
            <a:r>
              <a:rPr lang="fr-FR" sz="1800" kern="0" dirty="0">
                <a:solidFill>
                  <a:schemeClr val="accent6">
                    <a:lumMod val="75000"/>
                  </a:schemeClr>
                </a:solidFill>
                <a:latin typeface="Arial" panose="020B0604020202020204" pitchFamily="34" charset="0"/>
                <a:cs typeface="Arial" panose="020B0604020202020204" pitchFamily="34" charset="0"/>
              </a:rPr>
              <a:t>. Exemple : Pour une PDM de 20% = 1,5 x 20% = PDV de 30% pendant 24 mois, ensuite PDV à 21%.</a:t>
            </a:r>
          </a:p>
          <a:p>
            <a:pPr algn="just"/>
            <a:r>
              <a:rPr lang="fr-FR" sz="1800" b="1" kern="0" dirty="0">
                <a:solidFill>
                  <a:schemeClr val="accent6">
                    <a:lumMod val="75000"/>
                  </a:schemeClr>
                </a:solidFill>
                <a:latin typeface="Arial" panose="020B0604020202020204" pitchFamily="34" charset="0"/>
                <a:cs typeface="Arial" panose="020B0604020202020204" pitchFamily="34" charset="0"/>
              </a:rPr>
              <a:t>Beta de Armand MORGENSZTERN</a:t>
            </a:r>
            <a:r>
              <a:rPr lang="fr-FR" sz="1800" kern="0" dirty="0">
                <a:solidFill>
                  <a:schemeClr val="accent6">
                    <a:lumMod val="75000"/>
                  </a:schemeClr>
                </a:solidFill>
                <a:latin typeface="Arial" panose="020B0604020202020204" pitchFamily="34" charset="0"/>
                <a:cs typeface="Arial" panose="020B0604020202020204" pitchFamily="34" charset="0"/>
              </a:rPr>
              <a:t> : Au 1er contact, le souvenir dépend d’un coefficient unique : le β(pourcentage de personnes qui, exposés pour la 1ère fois à un message nouveau, mémorisent la marque et au moins un des éléments visuels ou textuels de l’annonce… Il s’agit donc d’un taux de mémorisation, qui est évalué par test et qui varie suivant les media). Mathématiquement :  β = α² (α représentant la proportion de personnes prêtant attention au message lors du 1er contact) </a:t>
            </a:r>
          </a:p>
          <a:p>
            <a:pPr marL="365125" indent="0" algn="just">
              <a:buFontTx/>
              <a:buNone/>
            </a:pPr>
            <a:r>
              <a:rPr lang="fr-FR" sz="1800" kern="0" dirty="0">
                <a:solidFill>
                  <a:schemeClr val="accent6">
                    <a:lumMod val="75000"/>
                  </a:schemeClr>
                </a:solidFill>
                <a:latin typeface="Arial" panose="020B0604020202020204" pitchFamily="34" charset="0"/>
                <a:cs typeface="Arial" panose="020B0604020202020204" pitchFamily="34" charset="0"/>
              </a:rPr>
              <a:t>A chaque nouveau contact : une fraction constante (le b) de personnes qui n’avaient pas mémorisé le message va augmenter le groupe de ceux qui l’avaient mémorisé.</a:t>
            </a:r>
          </a:p>
          <a:p>
            <a:pPr marL="0" indent="0">
              <a:buFontTx/>
              <a:buNone/>
            </a:pPr>
            <a:r>
              <a:rPr lang="fr-FR" sz="1200" b="1" kern="0" dirty="0">
                <a:solidFill>
                  <a:schemeClr val="accent6">
                    <a:lumMod val="75000"/>
                  </a:schemeClr>
                </a:solidFill>
                <a:latin typeface="Arial" panose="020B0604020202020204" pitchFamily="34" charset="0"/>
                <a:cs typeface="Arial" panose="020B0604020202020204" pitchFamily="34" charset="0"/>
              </a:rPr>
              <a:t>Ex</a:t>
            </a:r>
            <a:r>
              <a:rPr lang="fr-FR" sz="1200" kern="0" dirty="0">
                <a:solidFill>
                  <a:schemeClr val="accent6">
                    <a:lumMod val="75000"/>
                  </a:schemeClr>
                </a:solidFill>
                <a:latin typeface="Arial" panose="020B0604020202020204" pitchFamily="34" charset="0"/>
                <a:cs typeface="Arial" panose="020B0604020202020204" pitchFamily="34" charset="0"/>
              </a:rPr>
              <a:t> : </a:t>
            </a:r>
            <a:r>
              <a:rPr lang="fr-FR" sz="1200" i="1" kern="0" dirty="0">
                <a:solidFill>
                  <a:schemeClr val="accent6">
                    <a:lumMod val="75000"/>
                  </a:schemeClr>
                </a:solidFill>
                <a:latin typeface="Arial" panose="020B0604020202020204" pitchFamily="34" charset="0"/>
                <a:cs typeface="Arial" panose="020B0604020202020204" pitchFamily="34" charset="0"/>
              </a:rPr>
              <a:t>Si l’on considère une annonce couleur en presse magazine dont le β = 10 %</a:t>
            </a:r>
            <a:endParaRPr lang="fr-FR" sz="1200" kern="0" dirty="0">
              <a:solidFill>
                <a:schemeClr val="accent6">
                  <a:lumMod val="75000"/>
                </a:schemeClr>
              </a:solidFill>
              <a:latin typeface="Arial" panose="020B0604020202020204" pitchFamily="34" charset="0"/>
              <a:cs typeface="Arial" panose="020B0604020202020204" pitchFamily="34" charset="0"/>
            </a:endParaRPr>
          </a:p>
          <a:p>
            <a:pPr algn="just">
              <a:buFont typeface="Wingdings" charset="0"/>
              <a:buChar char="à"/>
            </a:pPr>
            <a:r>
              <a:rPr lang="fr-FR" sz="1200" i="1" kern="0" dirty="0">
                <a:solidFill>
                  <a:schemeClr val="accent6">
                    <a:lumMod val="75000"/>
                  </a:schemeClr>
                </a:solidFill>
                <a:latin typeface="Arial" panose="020B0604020202020204" pitchFamily="34" charset="0"/>
                <a:cs typeface="Arial" panose="020B0604020202020204" pitchFamily="34" charset="0"/>
                <a:sym typeface="Wingdings"/>
              </a:rPr>
              <a:t>A</a:t>
            </a:r>
            <a:r>
              <a:rPr lang="fr-FR" sz="1200" i="1" kern="0" dirty="0">
                <a:solidFill>
                  <a:schemeClr val="accent6">
                    <a:lumMod val="75000"/>
                  </a:schemeClr>
                </a:solidFill>
                <a:latin typeface="Arial" panose="020B0604020202020204" pitchFamily="34" charset="0"/>
                <a:cs typeface="Arial" panose="020B0604020202020204" pitchFamily="34" charset="0"/>
              </a:rPr>
              <a:t>u 1° contact : 10% d’individus l’ont mémorisé (=&gt; 90 % de non mémorisation)</a:t>
            </a:r>
            <a:r>
              <a:rPr lang="fr-FR" sz="1200" kern="0" dirty="0">
                <a:solidFill>
                  <a:schemeClr val="accent6">
                    <a:lumMod val="75000"/>
                  </a:schemeClr>
                </a:solidFill>
                <a:latin typeface="Arial" panose="020B0604020202020204" pitchFamily="34" charset="0"/>
                <a:cs typeface="Arial" panose="020B0604020202020204" pitchFamily="34" charset="0"/>
              </a:rPr>
              <a:t>.</a:t>
            </a:r>
            <a:r>
              <a:rPr lang="fr-FR" sz="1200" i="1" kern="0" dirty="0">
                <a:solidFill>
                  <a:schemeClr val="accent6">
                    <a:lumMod val="75000"/>
                  </a:schemeClr>
                </a:solidFill>
                <a:latin typeface="Arial" panose="020B0604020202020204" pitchFamily="34" charset="0"/>
                <a:cs typeface="Arial" panose="020B0604020202020204" pitchFamily="34" charset="0"/>
              </a:rPr>
              <a:t> Au 2° contact : 10%  + 10% (90) = 19 % d’individus l’ont mémorisé (=&gt; 81 % de non mémorisation)</a:t>
            </a:r>
            <a:r>
              <a:rPr lang="fr-FR" sz="1200" kern="0" dirty="0">
                <a:solidFill>
                  <a:schemeClr val="accent6">
                    <a:lumMod val="75000"/>
                  </a:schemeClr>
                </a:solidFill>
                <a:latin typeface="Arial" panose="020B0604020202020204" pitchFamily="34" charset="0"/>
                <a:cs typeface="Arial" panose="020B0604020202020204" pitchFamily="34" charset="0"/>
              </a:rPr>
              <a:t>. </a:t>
            </a:r>
            <a:r>
              <a:rPr lang="fr-FR" sz="1200" i="1" kern="0" dirty="0">
                <a:solidFill>
                  <a:schemeClr val="accent6">
                    <a:lumMod val="75000"/>
                  </a:schemeClr>
                </a:solidFill>
                <a:latin typeface="Arial" panose="020B0604020202020204" pitchFamily="34" charset="0"/>
                <a:cs typeface="Arial" panose="020B0604020202020204" pitchFamily="34" charset="0"/>
              </a:rPr>
              <a:t>Au 3° contact : 19 % + 10% (81) = 27,1% d’individus l’ont mémorisé (=&gt; 72,9 % de non mémorisation)</a:t>
            </a:r>
            <a:r>
              <a:rPr lang="fr-FR" sz="1200" kern="0" dirty="0">
                <a:solidFill>
                  <a:schemeClr val="accent6">
                    <a:lumMod val="75000"/>
                  </a:schemeClr>
                </a:solidFill>
                <a:latin typeface="Arial" panose="020B0604020202020204" pitchFamily="34" charset="0"/>
                <a:cs typeface="Arial" panose="020B0604020202020204" pitchFamily="34" charset="0"/>
              </a:rPr>
              <a:t>. </a:t>
            </a:r>
            <a:r>
              <a:rPr lang="fr-FR" sz="1200" i="1" kern="0" dirty="0">
                <a:solidFill>
                  <a:schemeClr val="accent6">
                    <a:lumMod val="75000"/>
                  </a:schemeClr>
                </a:solidFill>
                <a:latin typeface="Arial" panose="020B0604020202020204" pitchFamily="34" charset="0"/>
                <a:cs typeface="Arial" panose="020B0604020202020204" pitchFamily="34" charset="0"/>
              </a:rPr>
              <a:t>etc.</a:t>
            </a:r>
            <a:r>
              <a:rPr lang="fr-FR" sz="1200" kern="0" dirty="0">
                <a:solidFill>
                  <a:schemeClr val="accent6">
                    <a:lumMod val="75000"/>
                  </a:schemeClr>
                </a:solidFill>
                <a:latin typeface="Arial" panose="020B0604020202020204" pitchFamily="34" charset="0"/>
                <a:cs typeface="Arial" panose="020B0604020202020204" pitchFamily="34" charset="0"/>
              </a:rPr>
              <a:t> </a:t>
            </a:r>
          </a:p>
          <a:p>
            <a:pPr marL="0" indent="0" algn="just">
              <a:buFontTx/>
              <a:buNone/>
            </a:pPr>
            <a:endParaRPr lang="fr-FR" sz="1800" kern="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5060987"/>
      </p:ext>
    </p:extLst>
  </p:cSld>
  <p:clrMapOvr>
    <a:masterClrMapping/>
  </p:clrMapOvr>
  <p:transition spd="med">
    <p:randomBar/>
  </p:transition>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604448" y="6597352"/>
            <a:ext cx="539552" cy="287636"/>
          </a:xfrm>
        </p:spPr>
        <p:txBody>
          <a:bodyPr/>
          <a:lstStyle/>
          <a:p>
            <a:fld id="{ADC602B5-C514-410E-B1E8-C3CB01C5B424}" type="slidenum">
              <a:rPr lang="fr-FR"/>
              <a:pPr/>
              <a:t>583</a:t>
            </a:fld>
            <a:endParaRPr lang="fr-FR" dirty="0"/>
          </a:p>
        </p:txBody>
      </p:sp>
      <p:sp>
        <p:nvSpPr>
          <p:cNvPr id="194562" name="Rectangle 2"/>
          <p:cNvSpPr>
            <a:spLocks noGrp="1" noChangeArrowheads="1"/>
          </p:cNvSpPr>
          <p:nvPr>
            <p:ph type="body" idx="4294967295"/>
          </p:nvPr>
        </p:nvSpPr>
        <p:spPr>
          <a:xfrm>
            <a:off x="683568" y="3140968"/>
            <a:ext cx="7797800" cy="2736378"/>
          </a:xfrm>
          <a:prstGeom prst="rect">
            <a:avLst/>
          </a:prstGeom>
          <a:noFill/>
        </p:spPr>
        <p:txBody>
          <a:bodyPr/>
          <a:lstStyle/>
          <a:p>
            <a:pPr marL="269875" indent="-269875">
              <a:spcBef>
                <a:spcPct val="50000"/>
              </a:spcBef>
            </a:pPr>
            <a:r>
              <a:rPr lang="fr-FR" sz="2000" b="1" dirty="0">
                <a:solidFill>
                  <a:schemeClr val="accent6">
                    <a:lumMod val="75000"/>
                  </a:schemeClr>
                </a:solidFill>
              </a:rPr>
              <a:t>La notoriété </a:t>
            </a:r>
            <a:br>
              <a:rPr lang="fr-FR" sz="2000" b="1" dirty="0">
                <a:solidFill>
                  <a:schemeClr val="accent6">
                    <a:lumMod val="75000"/>
                  </a:schemeClr>
                </a:solidFill>
              </a:rPr>
            </a:br>
            <a:r>
              <a:rPr lang="fr-FR" sz="1800" b="1" dirty="0">
                <a:solidFill>
                  <a:schemeClr val="accent6">
                    <a:lumMod val="75000"/>
                  </a:schemeClr>
                </a:solidFill>
              </a:rPr>
              <a:t>spontanée :</a:t>
            </a:r>
            <a:r>
              <a:rPr lang="fr-FR" sz="1800" dirty="0">
                <a:solidFill>
                  <a:schemeClr val="accent6">
                    <a:lumMod val="75000"/>
                  </a:schemeClr>
                </a:solidFill>
              </a:rPr>
              <a:t> % de personne citant la marque sans aide</a:t>
            </a:r>
            <a:br>
              <a:rPr lang="fr-FR" sz="1800" dirty="0">
                <a:solidFill>
                  <a:schemeClr val="accent6">
                    <a:lumMod val="75000"/>
                  </a:schemeClr>
                </a:solidFill>
              </a:rPr>
            </a:br>
            <a:r>
              <a:rPr lang="fr-FR" sz="1800" b="1" dirty="0">
                <a:solidFill>
                  <a:schemeClr val="accent6">
                    <a:lumMod val="75000"/>
                  </a:schemeClr>
                </a:solidFill>
              </a:rPr>
              <a:t>assistée :</a:t>
            </a:r>
            <a:r>
              <a:rPr lang="fr-FR" sz="1800" dirty="0">
                <a:solidFill>
                  <a:schemeClr val="accent6">
                    <a:lumMod val="75000"/>
                  </a:schemeClr>
                </a:solidFill>
              </a:rPr>
              <a:t> % de personne reconnaissant la marque dans une liste</a:t>
            </a:r>
          </a:p>
          <a:p>
            <a:pPr marL="269875" indent="-269875"/>
            <a:r>
              <a:rPr lang="fr-FR" sz="2000" b="1" dirty="0">
                <a:solidFill>
                  <a:schemeClr val="accent6">
                    <a:lumMod val="75000"/>
                  </a:schemeClr>
                </a:solidFill>
              </a:rPr>
              <a:t>L’attribution</a:t>
            </a:r>
            <a:br>
              <a:rPr lang="fr-FR" sz="2000" b="1" u="sng" dirty="0">
                <a:solidFill>
                  <a:schemeClr val="accent6">
                    <a:lumMod val="75000"/>
                  </a:schemeClr>
                </a:solidFill>
              </a:rPr>
            </a:br>
            <a:r>
              <a:rPr lang="fr-FR" sz="1800" dirty="0">
                <a:solidFill>
                  <a:schemeClr val="accent6">
                    <a:lumMod val="75000"/>
                  </a:schemeClr>
                </a:solidFill>
              </a:rPr>
              <a:t>% de personne ayant vue une publicité et capable de la rattacher correctement à la marque </a:t>
            </a:r>
            <a:endParaRPr lang="fr-FR" sz="2000" b="1" u="sng" dirty="0">
              <a:solidFill>
                <a:schemeClr val="accent6">
                  <a:lumMod val="75000"/>
                </a:schemeClr>
              </a:solidFill>
            </a:endParaRPr>
          </a:p>
          <a:p>
            <a:pPr marL="269875" indent="-269875"/>
            <a:r>
              <a:rPr lang="fr-FR" sz="2000" b="1" dirty="0">
                <a:solidFill>
                  <a:schemeClr val="accent6">
                    <a:lumMod val="75000"/>
                  </a:schemeClr>
                </a:solidFill>
              </a:rPr>
              <a:t>L’agrément  </a:t>
            </a:r>
            <a:r>
              <a:rPr lang="fr-FR" sz="1800" dirty="0">
                <a:solidFill>
                  <a:schemeClr val="accent6">
                    <a:lumMod val="75000"/>
                  </a:schemeClr>
                </a:solidFill>
              </a:rPr>
              <a:t>mesure de la part des personnes ayant une opinion positive de la publicité</a:t>
            </a:r>
          </a:p>
        </p:txBody>
      </p:sp>
      <p:sp>
        <p:nvSpPr>
          <p:cNvPr id="194563"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4564" name="Text Box 4"/>
          <p:cNvSpPr txBox="1">
            <a:spLocks noChangeArrowheads="1"/>
          </p:cNvSpPr>
          <p:nvPr/>
        </p:nvSpPr>
        <p:spPr bwMode="auto">
          <a:xfrm>
            <a:off x="5868988" y="1316038"/>
            <a:ext cx="28797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scores</a:t>
            </a:r>
          </a:p>
        </p:txBody>
      </p:sp>
      <p:sp>
        <p:nvSpPr>
          <p:cNvPr id="194565"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4566" name="Rectangle 6"/>
          <p:cNvSpPr>
            <a:spLocks noGrp="1" noChangeArrowheads="1"/>
          </p:cNvSpPr>
          <p:nvPr>
            <p:ph type="title" idx="4294967295"/>
          </p:nvPr>
        </p:nvSpPr>
        <p:spPr>
          <a:xfrm>
            <a:off x="2267745" y="332657"/>
            <a:ext cx="4680520" cy="576064"/>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94567" name="Text Box 7"/>
          <p:cNvSpPr txBox="1">
            <a:spLocks noChangeArrowheads="1"/>
          </p:cNvSpPr>
          <p:nvPr/>
        </p:nvSpPr>
        <p:spPr bwMode="auto">
          <a:xfrm>
            <a:off x="683568" y="2276872"/>
            <a:ext cx="7848600" cy="641350"/>
          </a:xfrm>
          <a:prstGeom prst="rect">
            <a:avLst/>
          </a:prstGeom>
          <a:noFill/>
          <a:ln w="9525">
            <a:noFill/>
            <a:miter lim="800000"/>
            <a:headEnd/>
            <a:tailEnd/>
          </a:ln>
          <a:effectLst/>
        </p:spPr>
        <p:txBody>
          <a:bodyPr>
            <a:spAutoFit/>
          </a:bodyPr>
          <a:lstStyle/>
          <a:p>
            <a:pPr>
              <a:spcBef>
                <a:spcPct val="50000"/>
              </a:spcBef>
            </a:pPr>
            <a:r>
              <a:rPr lang="fr-FR" sz="1800" b="1" dirty="0">
                <a:solidFill>
                  <a:schemeClr val="accent6">
                    <a:lumMod val="75000"/>
                  </a:schemeClr>
                </a:solidFill>
              </a:rPr>
              <a:t>Ils servent à évaluer la réussite d’une campagne de publicité. Ils sont évalués dans le cadre des enquêtes post-campagne. </a:t>
            </a:r>
          </a:p>
        </p:txBody>
      </p:sp>
    </p:spTree>
  </p:cSld>
  <p:clrMapOvr>
    <a:masterClrMapping/>
  </p:clrMapOvr>
  <p:transition spd="med">
    <p:randomBar/>
  </p:transition>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97352"/>
            <a:ext cx="539552" cy="287636"/>
          </a:xfrm>
        </p:spPr>
        <p:txBody>
          <a:bodyPr/>
          <a:lstStyle/>
          <a:p>
            <a:fld id="{BAA00E43-3127-4157-8E3E-4505873EC930}" type="slidenum">
              <a:rPr lang="fr-FR"/>
              <a:pPr/>
              <a:t>584</a:t>
            </a:fld>
            <a:endParaRPr lang="fr-FR" dirty="0"/>
          </a:p>
        </p:txBody>
      </p:sp>
      <p:sp>
        <p:nvSpPr>
          <p:cNvPr id="193538" name="Rectangle 2"/>
          <p:cNvSpPr>
            <a:spLocks noGrp="1" noChangeArrowheads="1"/>
          </p:cNvSpPr>
          <p:nvPr>
            <p:ph type="body" idx="4294967295"/>
          </p:nvPr>
        </p:nvSpPr>
        <p:spPr>
          <a:xfrm>
            <a:off x="971550" y="2565400"/>
            <a:ext cx="6840538" cy="1873250"/>
          </a:xfrm>
          <a:prstGeom prst="rect">
            <a:avLst/>
          </a:prstGeom>
          <a:noFill/>
        </p:spPr>
        <p:txBody>
          <a:bodyPr/>
          <a:lstStyle/>
          <a:p>
            <a:pPr marL="269875" indent="-269875">
              <a:spcBef>
                <a:spcPct val="50000"/>
              </a:spcBef>
            </a:pPr>
            <a:r>
              <a:rPr lang="fr-FR" sz="2000" b="1" dirty="0">
                <a:solidFill>
                  <a:schemeClr val="accent6">
                    <a:lumMod val="75000"/>
                  </a:schemeClr>
                </a:solidFill>
              </a:rPr>
              <a:t>Concentrer son message (arguments)</a:t>
            </a:r>
          </a:p>
          <a:p>
            <a:pPr marL="269875" indent="-269875">
              <a:spcBef>
                <a:spcPct val="50000"/>
              </a:spcBef>
            </a:pPr>
            <a:r>
              <a:rPr lang="fr-FR" sz="2000" b="1" dirty="0">
                <a:solidFill>
                  <a:schemeClr val="accent6">
                    <a:lumMod val="75000"/>
                  </a:schemeClr>
                </a:solidFill>
              </a:rPr>
              <a:t>Être différent (la promesse)</a:t>
            </a:r>
          </a:p>
          <a:p>
            <a:pPr marL="269875" indent="-269875">
              <a:spcBef>
                <a:spcPct val="50000"/>
              </a:spcBef>
            </a:pPr>
            <a:r>
              <a:rPr lang="fr-FR" sz="2000" b="1" dirty="0">
                <a:solidFill>
                  <a:schemeClr val="accent6">
                    <a:lumMod val="75000"/>
                  </a:schemeClr>
                </a:solidFill>
              </a:rPr>
              <a:t>Répéter (fréquence, présence de la marque)</a:t>
            </a:r>
          </a:p>
          <a:p>
            <a:pPr marL="269875" indent="-269875">
              <a:spcBef>
                <a:spcPct val="50000"/>
              </a:spcBef>
            </a:pPr>
            <a:r>
              <a:rPr lang="fr-FR" sz="2000" b="1" dirty="0">
                <a:solidFill>
                  <a:schemeClr val="accent6">
                    <a:lumMod val="75000"/>
                  </a:schemeClr>
                </a:solidFill>
              </a:rPr>
              <a:t>Insister (durée de présence)</a:t>
            </a:r>
            <a:endParaRPr lang="fr-FR" sz="2000" dirty="0">
              <a:solidFill>
                <a:schemeClr val="accent6">
                  <a:lumMod val="75000"/>
                </a:schemeClr>
              </a:solidFill>
            </a:endParaRPr>
          </a:p>
        </p:txBody>
      </p:sp>
      <p:sp>
        <p:nvSpPr>
          <p:cNvPr id="193539"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193540" name="Text Box 4"/>
          <p:cNvSpPr txBox="1">
            <a:spLocks noChangeArrowheads="1"/>
          </p:cNvSpPr>
          <p:nvPr/>
        </p:nvSpPr>
        <p:spPr bwMode="auto">
          <a:xfrm>
            <a:off x="5868988" y="1316038"/>
            <a:ext cx="2879725" cy="830997"/>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facteurs clés de réussite</a:t>
            </a:r>
          </a:p>
        </p:txBody>
      </p:sp>
      <p:sp>
        <p:nvSpPr>
          <p:cNvPr id="193541" name="AutoShape 5"/>
          <p:cNvSpPr>
            <a:spLocks noChangeArrowheads="1"/>
          </p:cNvSpPr>
          <p:nvPr/>
        </p:nvSpPr>
        <p:spPr bwMode="auto">
          <a:xfrm rot="5400000">
            <a:off x="5437187" y="1390651"/>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93542" name="Rectangle 6"/>
          <p:cNvSpPr>
            <a:spLocks noGrp="1" noChangeArrowheads="1"/>
          </p:cNvSpPr>
          <p:nvPr>
            <p:ph type="title" idx="4294967295"/>
          </p:nvPr>
        </p:nvSpPr>
        <p:spPr>
          <a:xfrm>
            <a:off x="2483769" y="404665"/>
            <a:ext cx="4825082" cy="576064"/>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93543" name="Text Box 7"/>
          <p:cNvSpPr txBox="1">
            <a:spLocks noChangeArrowheads="1"/>
          </p:cNvSpPr>
          <p:nvPr/>
        </p:nvSpPr>
        <p:spPr bwMode="auto">
          <a:xfrm>
            <a:off x="1908175" y="5805488"/>
            <a:ext cx="5688013" cy="457200"/>
          </a:xfrm>
          <a:prstGeom prst="rect">
            <a:avLst/>
          </a:prstGeom>
          <a:solidFill>
            <a:srgbClr val="3333CC"/>
          </a:solidFill>
          <a:ln w="9525">
            <a:noFill/>
            <a:miter lim="800000"/>
            <a:headEnd/>
            <a:tailEnd/>
          </a:ln>
          <a:effectLst/>
        </p:spPr>
        <p:txBody>
          <a:bodyPr>
            <a:spAutoFit/>
          </a:bodyPr>
          <a:lstStyle/>
          <a:p>
            <a:pPr>
              <a:spcBef>
                <a:spcPct val="50000"/>
              </a:spcBef>
            </a:pPr>
            <a:r>
              <a:rPr lang="fr-FR" sz="2400" dirty="0">
                <a:solidFill>
                  <a:schemeClr val="bg1"/>
                </a:solidFill>
              </a:rPr>
              <a:t>Cohérence entre le discours et la réalité</a:t>
            </a:r>
          </a:p>
        </p:txBody>
      </p:sp>
      <p:sp>
        <p:nvSpPr>
          <p:cNvPr id="193544" name="AutoShape 8"/>
          <p:cNvSpPr>
            <a:spLocks noChangeArrowheads="1"/>
          </p:cNvSpPr>
          <p:nvPr/>
        </p:nvSpPr>
        <p:spPr bwMode="auto">
          <a:xfrm rot="16200000">
            <a:off x="719138" y="5697538"/>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193545" name="AutoShape 9"/>
          <p:cNvSpPr>
            <a:spLocks noChangeArrowheads="1"/>
          </p:cNvSpPr>
          <p:nvPr/>
        </p:nvSpPr>
        <p:spPr bwMode="auto">
          <a:xfrm rot="5400000">
            <a:off x="1258888" y="5876925"/>
            <a:ext cx="649287"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 name="Rectangle 11"/>
          <p:cNvSpPr/>
          <p:nvPr/>
        </p:nvSpPr>
        <p:spPr>
          <a:xfrm>
            <a:off x="3275856" y="4941168"/>
            <a:ext cx="4231992" cy="307777"/>
          </a:xfrm>
          <a:prstGeom prst="rect">
            <a:avLst/>
          </a:prstGeom>
        </p:spPr>
        <p:txBody>
          <a:bodyPr wrap="none">
            <a:spAutoFit/>
          </a:bodyPr>
          <a:lstStyle/>
          <a:p>
            <a:r>
              <a:rPr lang="fr-FR" dirty="0">
                <a:solidFill>
                  <a:schemeClr val="accent6">
                    <a:lumMod val="75000"/>
                  </a:schemeClr>
                </a:solidFill>
              </a:rPr>
              <a:t>http://www.youtube.com/watch?v=WZDHFUn8uWc</a:t>
            </a:r>
          </a:p>
        </p:txBody>
      </p:sp>
    </p:spTree>
  </p:cSld>
  <p:clrMapOvr>
    <a:masterClrMapping/>
  </p:clrMapOvr>
  <p:transition spd="med">
    <p:randomBar/>
  </p:transition>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585</a:t>
            </a:fld>
            <a:endParaRPr lang="fr-FR" dirty="0"/>
          </a:p>
        </p:txBody>
      </p:sp>
      <p:pic>
        <p:nvPicPr>
          <p:cNvPr id="5406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467" t="29883" r="28624" b="11194"/>
          <a:stretch/>
        </p:blipFill>
        <p:spPr bwMode="auto">
          <a:xfrm>
            <a:off x="457997" y="1628800"/>
            <a:ext cx="8315325" cy="4310346"/>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6"/>
          <p:cNvSpPr txBox="1">
            <a:spLocks noChangeArrowheads="1"/>
          </p:cNvSpPr>
          <p:nvPr/>
        </p:nvSpPr>
        <p:spPr>
          <a:xfrm>
            <a:off x="2339752" y="548680"/>
            <a:ext cx="4825082" cy="576064"/>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Tree>
    <p:extLst>
      <p:ext uri="{BB962C8B-B14F-4D97-AF65-F5344CB8AC3E}">
        <p14:creationId xmlns:p14="http://schemas.microsoft.com/office/powerpoint/2010/main" val="2208399905"/>
      </p:ext>
    </p:extLst>
  </p:cSld>
  <p:clrMapOvr>
    <a:masterClrMapping/>
  </p:clrMapOvr>
  <p:transition spd="med">
    <p:randomBar/>
  </p:transition>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586</a:t>
            </a:fld>
            <a:endParaRPr lang="fr-FR" dirty="0"/>
          </a:p>
        </p:txBody>
      </p:sp>
      <p:graphicFrame>
        <p:nvGraphicFramePr>
          <p:cNvPr id="3" name="Objet 2"/>
          <p:cNvGraphicFramePr>
            <a:graphicFrameLocks noChangeAspect="1"/>
          </p:cNvGraphicFramePr>
          <p:nvPr>
            <p:extLst>
              <p:ext uri="{D42A27DB-BD31-4B8C-83A1-F6EECF244321}">
                <p14:modId xmlns:p14="http://schemas.microsoft.com/office/powerpoint/2010/main" val="4097977985"/>
              </p:ext>
            </p:extLst>
          </p:nvPr>
        </p:nvGraphicFramePr>
        <p:xfrm>
          <a:off x="3346450" y="2541588"/>
          <a:ext cx="2806700" cy="685800"/>
        </p:xfrm>
        <a:graphic>
          <a:graphicData uri="http://schemas.openxmlformats.org/presentationml/2006/ole">
            <mc:AlternateContent xmlns:mc="http://schemas.openxmlformats.org/markup-compatibility/2006">
              <mc:Choice xmlns:v="urn:schemas-microsoft-com:vml" Requires="v">
                <p:oleObj spid="_x0000_s556223" name="Objet d’environnement du Gestionnaire de liaisons" showAsIcon="1" r:id="rId3" imgW="2807280" imgH="685800" progId="Package">
                  <p:embed/>
                </p:oleObj>
              </mc:Choice>
              <mc:Fallback>
                <p:oleObj name="Objet d’environnement du Gestionnaire de liaisons" showAsIcon="1" r:id="rId3" imgW="2807280" imgH="685800" progId="Package">
                  <p:embed/>
                  <p:pic>
                    <p:nvPicPr>
                      <p:cNvPr id="0" name=""/>
                      <p:cNvPicPr/>
                      <p:nvPr/>
                    </p:nvPicPr>
                    <p:blipFill>
                      <a:blip r:embed="rId4"/>
                      <a:stretch>
                        <a:fillRect/>
                      </a:stretch>
                    </p:blipFill>
                    <p:spPr>
                      <a:xfrm>
                        <a:off x="3346450" y="2541588"/>
                        <a:ext cx="2806700" cy="685800"/>
                      </a:xfrm>
                      <a:prstGeom prst="rect">
                        <a:avLst/>
                      </a:prstGeom>
                    </p:spPr>
                  </p:pic>
                </p:oleObj>
              </mc:Fallback>
            </mc:AlternateContent>
          </a:graphicData>
        </a:graphic>
      </p:graphicFrame>
      <p:sp>
        <p:nvSpPr>
          <p:cNvPr id="4" name="Espace réservé du contenu 8"/>
          <p:cNvSpPr txBox="1">
            <a:spLocks/>
          </p:cNvSpPr>
          <p:nvPr/>
        </p:nvSpPr>
        <p:spPr>
          <a:xfrm>
            <a:off x="458059" y="5949280"/>
            <a:ext cx="8496944" cy="276999"/>
          </a:xfrm>
          <a:prstGeom prst="rect">
            <a:avLst/>
          </a:prstGeom>
        </p:spPr>
        <p:txBody>
          <a:bodyPr wrap="square">
            <a:spAutoFit/>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200" kern="0" dirty="0"/>
              <a:t>Dossier : Bureau 14-12-2015/Cabinet BLEU/Master/</a:t>
            </a:r>
            <a:r>
              <a:rPr lang="fr-FR" sz="1200" kern="0" dirty="0" err="1"/>
              <a:t>CoursMaster</a:t>
            </a:r>
            <a:r>
              <a:rPr lang="fr-FR" sz="1200" kern="0" dirty="0"/>
              <a:t>/MERCHANDISING/</a:t>
            </a:r>
            <a:r>
              <a:rPr lang="fr-FR" sz="1200" kern="0" dirty="0" err="1"/>
              <a:t>ecommerce</a:t>
            </a:r>
            <a:r>
              <a:rPr lang="fr-FR" sz="1200" kern="0" dirty="0"/>
              <a:t> dans la vraie vie</a:t>
            </a:r>
          </a:p>
        </p:txBody>
      </p:sp>
      <p:pic>
        <p:nvPicPr>
          <p:cNvPr id="555010" name="Picture 2" descr="C:\Users\BLUEOFFICE\Desktop\11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96843" y="3747346"/>
            <a:ext cx="2619375" cy="17430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55011" name="Picture 3" descr="C:\Users\BLUEOFFICE\Desktop\images.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39651" y="1196752"/>
            <a:ext cx="1080119" cy="108011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15068"/>
      </p:ext>
    </p:extLst>
  </p:cSld>
  <p:clrMapOvr>
    <a:masterClrMapping/>
  </p:clrMapOvr>
  <p:transition spd="med">
    <p:randomBar/>
  </p:transition>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587</a:t>
            </a:fld>
            <a:endParaRPr lang="fr-FR" dirty="0"/>
          </a:p>
        </p:txBody>
      </p:sp>
      <p:pic>
        <p:nvPicPr>
          <p:cNvPr id="56217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282" t="10717" r="43677" b="5654"/>
          <a:stretch/>
        </p:blipFill>
        <p:spPr bwMode="auto">
          <a:xfrm>
            <a:off x="251520" y="332656"/>
            <a:ext cx="4299045" cy="6117611"/>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pic>
        <p:nvPicPr>
          <p:cNvPr id="562179" name="Picture 3" descr="C:\Users\BLUEOFFICE\Desktop\3369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3206" y="692696"/>
            <a:ext cx="1800225" cy="2543175"/>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2180" name="Picture 4" descr="C:\Users\BLUEOFFICE\Desktop\index.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78981" y="3573016"/>
            <a:ext cx="2628900" cy="1743075"/>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
        <p:nvSpPr>
          <p:cNvPr id="7" name="Espace réservé du contenu 2"/>
          <p:cNvSpPr txBox="1">
            <a:spLocks/>
          </p:cNvSpPr>
          <p:nvPr/>
        </p:nvSpPr>
        <p:spPr>
          <a:xfrm>
            <a:off x="4814950" y="5652260"/>
            <a:ext cx="4176464" cy="84406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100" kern="0" dirty="0">
                <a:latin typeface="Arial" panose="020B0604020202020204" pitchFamily="34" charset="0"/>
                <a:cs typeface="Arial" panose="020B0604020202020204" pitchFamily="34" charset="0"/>
              </a:rPr>
              <a:t>Dossier : Bureau14-12-2015/FRANCOIS/</a:t>
            </a:r>
            <a:r>
              <a:rPr lang="fr-FR" sz="1100" kern="0" dirty="0" err="1">
                <a:latin typeface="Arial" panose="020B0604020202020204" pitchFamily="34" charset="0"/>
                <a:cs typeface="Arial" panose="020B0604020202020204" pitchFamily="34" charset="0"/>
              </a:rPr>
              <a:t>Hydrocycle&amp;Watercycle</a:t>
            </a:r>
            <a:r>
              <a:rPr lang="fr-FR" sz="1100" kern="0" dirty="0">
                <a:latin typeface="Arial" panose="020B0604020202020204" pitchFamily="34" charset="0"/>
                <a:cs typeface="Arial" panose="020B0604020202020204" pitchFamily="34" charset="0"/>
              </a:rPr>
              <a:t>/</a:t>
            </a:r>
            <a:r>
              <a:rPr lang="fr-FR" sz="1100" kern="0" dirty="0" err="1">
                <a:latin typeface="Arial" panose="020B0604020202020204" pitchFamily="34" charset="0"/>
                <a:cs typeface="Arial" panose="020B0604020202020204" pitchFamily="34" charset="0"/>
              </a:rPr>
              <a:t>Watercycle</a:t>
            </a:r>
            <a:r>
              <a:rPr lang="fr-FR" sz="1100" kern="0" dirty="0">
                <a:latin typeface="Arial" panose="020B0604020202020204" pitchFamily="34" charset="0"/>
                <a:cs typeface="Arial" panose="020B0604020202020204" pitchFamily="34" charset="0"/>
              </a:rPr>
              <a:t>/</a:t>
            </a:r>
          </a:p>
          <a:p>
            <a:pPr marL="0" indent="0" algn="ctr">
              <a:buFontTx/>
              <a:buNone/>
            </a:pPr>
            <a:r>
              <a:rPr lang="fr-FR" sz="1100" kern="0" dirty="0">
                <a:latin typeface="Arial" panose="020B0604020202020204" pitchFamily="34" charset="0"/>
                <a:cs typeface="Arial" panose="020B0604020202020204" pitchFamily="34" charset="0"/>
              </a:rPr>
              <a:t>MARKETINGW/DOSSIERS DE PRESSE/DOSSIER DE PRESSE FRANCAIS/dossier de presse final</a:t>
            </a:r>
          </a:p>
        </p:txBody>
      </p:sp>
      <p:pic>
        <p:nvPicPr>
          <p:cNvPr id="8" name="Picture 2" descr="C:\Users\BLUEOFFICE\Desktop\revisions-poly.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24328" y="1603078"/>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409138"/>
      </p:ext>
    </p:extLst>
  </p:cSld>
  <p:clrMapOvr>
    <a:masterClrMapping/>
  </p:clrMapOvr>
  <p:transition spd="med">
    <p:randomBar/>
  </p:transition>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588</a:t>
            </a:fld>
            <a:endParaRPr lang="fr-FR" dirty="0"/>
          </a:p>
        </p:txBody>
      </p:sp>
      <p:pic>
        <p:nvPicPr>
          <p:cNvPr id="5632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3048" t="19018" r="29067" b="9813"/>
          <a:stretch/>
        </p:blipFill>
        <p:spPr bwMode="auto">
          <a:xfrm>
            <a:off x="539552" y="692696"/>
            <a:ext cx="3628104" cy="5206181"/>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
        <p:nvSpPr>
          <p:cNvPr id="5" name="Espace réservé du contenu 2"/>
          <p:cNvSpPr txBox="1">
            <a:spLocks/>
          </p:cNvSpPr>
          <p:nvPr/>
        </p:nvSpPr>
        <p:spPr>
          <a:xfrm>
            <a:off x="4814950" y="5655888"/>
            <a:ext cx="4176464" cy="84406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100" kern="0" dirty="0">
                <a:latin typeface="Arial" panose="020B0604020202020204" pitchFamily="34" charset="0"/>
                <a:cs typeface="Arial" panose="020B0604020202020204" pitchFamily="34" charset="0"/>
              </a:rPr>
              <a:t>Dossier : Bureau14-12-2015/FRANCOIS/</a:t>
            </a:r>
            <a:r>
              <a:rPr lang="fr-FR" sz="1100" kern="0" dirty="0" err="1">
                <a:latin typeface="Arial" panose="020B0604020202020204" pitchFamily="34" charset="0"/>
                <a:cs typeface="Arial" panose="020B0604020202020204" pitchFamily="34" charset="0"/>
              </a:rPr>
              <a:t>Hydrocycle&amp;Watercycle</a:t>
            </a:r>
            <a:r>
              <a:rPr lang="fr-FR" sz="1100" kern="0" dirty="0">
                <a:latin typeface="Arial" panose="020B0604020202020204" pitchFamily="34" charset="0"/>
                <a:cs typeface="Arial" panose="020B0604020202020204" pitchFamily="34" charset="0"/>
              </a:rPr>
              <a:t>/</a:t>
            </a:r>
            <a:r>
              <a:rPr lang="fr-FR" sz="1100" kern="0" dirty="0" err="1">
                <a:latin typeface="Arial" panose="020B0604020202020204" pitchFamily="34" charset="0"/>
                <a:cs typeface="Arial" panose="020B0604020202020204" pitchFamily="34" charset="0"/>
              </a:rPr>
              <a:t>Watercycle</a:t>
            </a:r>
            <a:r>
              <a:rPr lang="fr-FR" sz="1100" kern="0" dirty="0">
                <a:latin typeface="Arial" panose="020B0604020202020204" pitchFamily="34" charset="0"/>
                <a:cs typeface="Arial" panose="020B0604020202020204" pitchFamily="34" charset="0"/>
              </a:rPr>
              <a:t>/</a:t>
            </a:r>
          </a:p>
          <a:p>
            <a:pPr marL="0" indent="0" algn="ctr">
              <a:buFontTx/>
              <a:buNone/>
            </a:pPr>
            <a:r>
              <a:rPr lang="fr-FR" sz="1100" kern="0" dirty="0">
                <a:latin typeface="Arial" panose="020B0604020202020204" pitchFamily="34" charset="0"/>
                <a:cs typeface="Arial" panose="020B0604020202020204" pitchFamily="34" charset="0"/>
              </a:rPr>
              <a:t>MARKETINGW/BOOK DE PRESSE/BOOK PRESSE ORDI</a:t>
            </a:r>
          </a:p>
        </p:txBody>
      </p:sp>
      <p:pic>
        <p:nvPicPr>
          <p:cNvPr id="563203" name="Picture 3"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4975" y="849313"/>
            <a:ext cx="1771650" cy="2581275"/>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3204" name="Picture 4" descr="C:\Users\BLUEOFFICE\Desktop\press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4950" y="3948428"/>
            <a:ext cx="3755169" cy="1152380"/>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7659585"/>
      </p:ext>
    </p:extLst>
  </p:cSld>
  <p:clrMapOvr>
    <a:masterClrMapping/>
  </p:clrMapOvr>
  <p:transition spd="med">
    <p:randomBar/>
  </p:transition>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589</a:t>
            </a:fld>
            <a:endParaRPr lang="fr-FR" dirty="0"/>
          </a:p>
        </p:txBody>
      </p:sp>
      <p:sp>
        <p:nvSpPr>
          <p:cNvPr id="3" name="Rectangle 6"/>
          <p:cNvSpPr txBox="1">
            <a:spLocks noChangeArrowheads="1"/>
          </p:cNvSpPr>
          <p:nvPr/>
        </p:nvSpPr>
        <p:spPr>
          <a:xfrm>
            <a:off x="2155030" y="368661"/>
            <a:ext cx="4721225"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377902" y="1408113"/>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868988" y="1316038"/>
            <a:ext cx="2879725" cy="461665"/>
          </a:xfrm>
          <a:prstGeom prst="rect">
            <a:avLst/>
          </a:prstGeom>
          <a:noFill/>
          <a:ln w="9525">
            <a:noFill/>
            <a:miter lim="800000"/>
            <a:headEnd/>
            <a:tailEnd/>
          </a:ln>
          <a:effectLst/>
        </p:spPr>
        <p:txBody>
          <a:bodyPr>
            <a:spAutoFit/>
          </a:bodyPr>
          <a:lstStyle/>
          <a:p>
            <a:pPr>
              <a:spcBef>
                <a:spcPct val="50000"/>
              </a:spcBef>
            </a:pPr>
            <a:r>
              <a:rPr lang="fr-FR" sz="2400" b="1" i="1" dirty="0" err="1">
                <a:solidFill>
                  <a:schemeClr val="accent6">
                    <a:lumMod val="75000"/>
                  </a:schemeClr>
                </a:solidFill>
              </a:rPr>
              <a:t>Storytelling</a:t>
            </a:r>
            <a:endParaRPr lang="fr-FR" sz="2400" b="1" i="1" dirty="0">
              <a:solidFill>
                <a:schemeClr val="accent6">
                  <a:lumMod val="75000"/>
                </a:schemeClr>
              </a:solidFill>
            </a:endParaRPr>
          </a:p>
        </p:txBody>
      </p:sp>
      <p:graphicFrame>
        <p:nvGraphicFramePr>
          <p:cNvPr id="7" name="Objet 6"/>
          <p:cNvGraphicFramePr>
            <a:graphicFrameLocks noChangeAspect="1"/>
          </p:cNvGraphicFramePr>
          <p:nvPr>
            <p:extLst>
              <p:ext uri="{D42A27DB-BD31-4B8C-83A1-F6EECF244321}">
                <p14:modId xmlns:p14="http://schemas.microsoft.com/office/powerpoint/2010/main" val="318054230"/>
              </p:ext>
            </p:extLst>
          </p:nvPr>
        </p:nvGraphicFramePr>
        <p:xfrm>
          <a:off x="5558083" y="1988840"/>
          <a:ext cx="2871787" cy="4064000"/>
        </p:xfrm>
        <a:graphic>
          <a:graphicData uri="http://schemas.openxmlformats.org/presentationml/2006/ole">
            <mc:AlternateContent xmlns:mc="http://schemas.openxmlformats.org/markup-compatibility/2006">
              <mc:Choice xmlns:v="urn:schemas-microsoft-com:vml" Requires="v">
                <p:oleObj spid="_x0000_s563370" name="Acrobat Document" r:id="rId3" imgW="5667139" imgH="8019997" progId="AcroExch.Document.11">
                  <p:embed/>
                </p:oleObj>
              </mc:Choice>
              <mc:Fallback>
                <p:oleObj name="Acrobat Document" r:id="rId3" imgW="5667139" imgH="8019997" progId="AcroExch.Document.11">
                  <p:embed/>
                  <p:pic>
                    <p:nvPicPr>
                      <p:cNvPr id="0" name=""/>
                      <p:cNvPicPr/>
                      <p:nvPr/>
                    </p:nvPicPr>
                    <p:blipFill>
                      <a:blip r:embed="rId4"/>
                      <a:stretch>
                        <a:fillRect/>
                      </a:stretch>
                    </p:blipFill>
                    <p:spPr>
                      <a:xfrm>
                        <a:off x="5558083" y="1988840"/>
                        <a:ext cx="2871787" cy="4064000"/>
                      </a:xfrm>
                      <a:prstGeom prst="rect">
                        <a:avLst/>
                      </a:prstGeom>
                      <a:ln>
                        <a:solidFill>
                          <a:srgbClr val="000099"/>
                        </a:solidFill>
                      </a:ln>
                    </p:spPr>
                  </p:pic>
                </p:oleObj>
              </mc:Fallback>
            </mc:AlternateContent>
          </a:graphicData>
        </a:graphic>
      </p:graphicFrame>
      <p:pic>
        <p:nvPicPr>
          <p:cNvPr id="563203" name="Picture 3" descr="C:\Users\BLUEOFFICE\Documents\Bureau 14-12-2015\SeaHorse SOCIÉTÉ\Business SeaH\E-P-G-T Business Model\Product\Concept\mains_eau 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560" y="2564904"/>
            <a:ext cx="4286250" cy="3028950"/>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2390369"/>
      </p:ext>
    </p:extLst>
  </p:cSld>
  <p:clrMapOvr>
    <a:masterClrMapping/>
  </p:clrMapOvr>
  <p:transition spd="med">
    <p:randomBar/>
  </p:transition>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590</a:t>
            </a:fld>
            <a:endParaRPr lang="fr-FR" dirty="0"/>
          </a:p>
        </p:txBody>
      </p:sp>
      <p:sp>
        <p:nvSpPr>
          <p:cNvPr id="3" name="Rectangle 6"/>
          <p:cNvSpPr txBox="1">
            <a:spLocks noChangeArrowheads="1"/>
          </p:cNvSpPr>
          <p:nvPr/>
        </p:nvSpPr>
        <p:spPr>
          <a:xfrm>
            <a:off x="2143731" y="368661"/>
            <a:ext cx="4721225"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5" name="AutoShape 5"/>
          <p:cNvSpPr>
            <a:spLocks noChangeArrowheads="1"/>
          </p:cNvSpPr>
          <p:nvPr/>
        </p:nvSpPr>
        <p:spPr bwMode="auto">
          <a:xfrm rot="5400000">
            <a:off x="5364183" y="138985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4"/>
          <p:cNvSpPr txBox="1">
            <a:spLocks noChangeArrowheads="1"/>
          </p:cNvSpPr>
          <p:nvPr/>
        </p:nvSpPr>
        <p:spPr bwMode="auto">
          <a:xfrm>
            <a:off x="5868988" y="1316038"/>
            <a:ext cx="2879725"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Témoignages</a:t>
            </a:r>
          </a:p>
        </p:txBody>
      </p:sp>
      <p:pic>
        <p:nvPicPr>
          <p:cNvPr id="565250" name="Picture 2" descr="C:\Users\BLUEOFFICE\Desktop\inde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706" y="3239950"/>
            <a:ext cx="2362200" cy="1790700"/>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65251" name="Picture 3" descr="C:\Users\BLUEOFFICE\Desktop\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8253" y="2348880"/>
            <a:ext cx="3286125" cy="1390650"/>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65252" name="Picture 4" descr="C:\Users\BLUEOFFICE\Desktop\imag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1316" y="4365104"/>
            <a:ext cx="2628900" cy="1743075"/>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6411136"/>
      </p:ext>
    </p:extLst>
  </p:cSld>
  <p:clrMapOvr>
    <a:masterClrMapping/>
  </p:clrMapOvr>
  <p:transition spd="med">
    <p:randomBar/>
  </p:transition>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591</a:t>
            </a:fld>
            <a:endParaRPr lang="fr-FR" dirty="0"/>
          </a:p>
        </p:txBody>
      </p:sp>
      <p:sp>
        <p:nvSpPr>
          <p:cNvPr id="3" name="Rectangle 6"/>
          <p:cNvSpPr txBox="1">
            <a:spLocks noChangeArrowheads="1"/>
          </p:cNvSpPr>
          <p:nvPr/>
        </p:nvSpPr>
        <p:spPr>
          <a:xfrm>
            <a:off x="2155030" y="368661"/>
            <a:ext cx="4721225" cy="50405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chemeClr val="accent6">
                    <a:lumMod val="75000"/>
                  </a:schemeClr>
                </a:solidFill>
              </a:rPr>
              <a:t>Se lancer sur le marché</a:t>
            </a:r>
          </a:p>
        </p:txBody>
      </p:sp>
      <p:sp>
        <p:nvSpPr>
          <p:cNvPr id="4" name="Text Box 3"/>
          <p:cNvSpPr txBox="1">
            <a:spLocks noChangeArrowheads="1"/>
          </p:cNvSpPr>
          <p:nvPr/>
        </p:nvSpPr>
        <p:spPr bwMode="auto">
          <a:xfrm>
            <a:off x="971550" y="1371600"/>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Politique de COMMUNICATION</a:t>
            </a:r>
          </a:p>
        </p:txBody>
      </p:sp>
      <p:sp>
        <p:nvSpPr>
          <p:cNvPr id="6" name="AutoShape 5"/>
          <p:cNvSpPr>
            <a:spLocks noChangeArrowheads="1"/>
          </p:cNvSpPr>
          <p:nvPr/>
        </p:nvSpPr>
        <p:spPr bwMode="auto">
          <a:xfrm rot="5400000">
            <a:off x="5364183" y="138985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7" name="Text Box 4"/>
          <p:cNvSpPr txBox="1">
            <a:spLocks noChangeArrowheads="1"/>
          </p:cNvSpPr>
          <p:nvPr/>
        </p:nvSpPr>
        <p:spPr bwMode="auto">
          <a:xfrm>
            <a:off x="5868988" y="1316038"/>
            <a:ext cx="2879725" cy="461665"/>
          </a:xfrm>
          <a:prstGeom prst="rect">
            <a:avLst/>
          </a:prstGeom>
          <a:noFill/>
          <a:ln w="9525">
            <a:noFill/>
            <a:miter lim="800000"/>
            <a:headEnd/>
            <a:tailEnd/>
          </a:ln>
          <a:effectLst/>
        </p:spPr>
        <p:txBody>
          <a:bodyPr>
            <a:spAutoFit/>
          </a:bodyPr>
          <a:lstStyle/>
          <a:p>
            <a:pPr>
              <a:spcBef>
                <a:spcPct val="50000"/>
              </a:spcBef>
            </a:pPr>
            <a:r>
              <a:rPr lang="fr-FR" sz="2400" b="1" i="1" dirty="0" err="1">
                <a:solidFill>
                  <a:schemeClr val="accent6">
                    <a:lumMod val="75000"/>
                  </a:schemeClr>
                </a:solidFill>
              </a:rPr>
              <a:t>New’s</a:t>
            </a:r>
            <a:r>
              <a:rPr lang="fr-FR" sz="2400" b="1" i="1" dirty="0">
                <a:solidFill>
                  <a:schemeClr val="accent6">
                    <a:lumMod val="75000"/>
                  </a:schemeClr>
                </a:solidFill>
              </a:rPr>
              <a:t> </a:t>
            </a:r>
            <a:r>
              <a:rPr lang="fr-FR" sz="2400" b="1" i="1" dirty="0" err="1">
                <a:solidFill>
                  <a:schemeClr val="accent6">
                    <a:lumMod val="75000"/>
                  </a:schemeClr>
                </a:solidFill>
              </a:rPr>
              <a:t>Letter</a:t>
            </a:r>
            <a:endParaRPr lang="fr-FR" sz="2400" b="1" i="1" dirty="0">
              <a:solidFill>
                <a:schemeClr val="accent6">
                  <a:lumMod val="75000"/>
                </a:schemeClr>
              </a:solidFill>
            </a:endParaRPr>
          </a:p>
        </p:txBody>
      </p:sp>
      <p:graphicFrame>
        <p:nvGraphicFramePr>
          <p:cNvPr id="8" name="Objet 7"/>
          <p:cNvGraphicFramePr>
            <a:graphicFrameLocks noChangeAspect="1"/>
          </p:cNvGraphicFramePr>
          <p:nvPr>
            <p:extLst>
              <p:ext uri="{D42A27DB-BD31-4B8C-83A1-F6EECF244321}">
                <p14:modId xmlns:p14="http://schemas.microsoft.com/office/powerpoint/2010/main" val="3307762857"/>
              </p:ext>
            </p:extLst>
          </p:nvPr>
        </p:nvGraphicFramePr>
        <p:xfrm>
          <a:off x="5880434" y="2132856"/>
          <a:ext cx="2871787" cy="4064000"/>
        </p:xfrm>
        <a:graphic>
          <a:graphicData uri="http://schemas.openxmlformats.org/presentationml/2006/ole">
            <mc:AlternateContent xmlns:mc="http://schemas.openxmlformats.org/markup-compatibility/2006">
              <mc:Choice xmlns:v="urn:schemas-microsoft-com:vml" Requires="v">
                <p:oleObj spid="_x0000_s564395" name="Acrobat Document" r:id="rId3" imgW="5667139" imgH="8019997" progId="AcroExch.Document.11">
                  <p:embed/>
                </p:oleObj>
              </mc:Choice>
              <mc:Fallback>
                <p:oleObj name="Acrobat Document" r:id="rId3" imgW="5667139" imgH="8019997" progId="AcroExch.Document.11">
                  <p:embed/>
                  <p:pic>
                    <p:nvPicPr>
                      <p:cNvPr id="0" name=""/>
                      <p:cNvPicPr/>
                      <p:nvPr/>
                    </p:nvPicPr>
                    <p:blipFill>
                      <a:blip r:embed="rId4"/>
                      <a:stretch>
                        <a:fillRect/>
                      </a:stretch>
                    </p:blipFill>
                    <p:spPr>
                      <a:xfrm>
                        <a:off x="5880434" y="2132856"/>
                        <a:ext cx="2871787" cy="4064000"/>
                      </a:xfrm>
                      <a:prstGeom prst="rect">
                        <a:avLst/>
                      </a:prstGeom>
                      <a:ln>
                        <a:solidFill>
                          <a:srgbClr val="000099"/>
                        </a:solidFill>
                      </a:ln>
                    </p:spPr>
                  </p:pic>
                </p:oleObj>
              </mc:Fallback>
            </mc:AlternateContent>
          </a:graphicData>
        </a:graphic>
      </p:graphicFrame>
      <p:pic>
        <p:nvPicPr>
          <p:cNvPr id="564228"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6805" t="11107" r="26771" b="5828"/>
          <a:stretch/>
        </p:blipFill>
        <p:spPr bwMode="auto">
          <a:xfrm>
            <a:off x="445652" y="2420888"/>
            <a:ext cx="4989482" cy="350796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83818262"/>
      </p:ext>
    </p:extLst>
  </p:cSld>
  <p:clrMapOvr>
    <a:masterClrMapping/>
  </p:clrMapOvr>
  <p:transition spd="med">
    <p:randomBar/>
  </p:transition>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592</a:t>
            </a:fld>
            <a:endParaRPr lang="fr-FR" dirty="0"/>
          </a:p>
        </p:txBody>
      </p:sp>
      <p:sp>
        <p:nvSpPr>
          <p:cNvPr id="3" name="Rectangle 2"/>
          <p:cNvSpPr/>
          <p:nvPr/>
        </p:nvSpPr>
        <p:spPr>
          <a:xfrm>
            <a:off x="539552" y="1844824"/>
            <a:ext cx="6942528" cy="2062103"/>
          </a:xfrm>
          <a:prstGeom prst="rect">
            <a:avLst/>
          </a:prstGeom>
        </p:spPr>
        <p:txBody>
          <a:bodyPr wrap="square">
            <a:spAutoFit/>
          </a:bodyPr>
          <a:lstStyle/>
          <a:p>
            <a:pPr algn="ctr"/>
            <a:r>
              <a:rPr lang="fr-FR" sz="2800" b="1" dirty="0">
                <a:solidFill>
                  <a:schemeClr val="accent6">
                    <a:lumMod val="75000"/>
                  </a:schemeClr>
                </a:solidFill>
              </a:rPr>
              <a:t>La question est de savoir si les 4P sont encore d’actualité…</a:t>
            </a:r>
          </a:p>
          <a:p>
            <a:pPr algn="ctr"/>
            <a:endParaRPr lang="fr-FR" sz="800" b="1" dirty="0">
              <a:solidFill>
                <a:schemeClr val="accent6">
                  <a:lumMod val="75000"/>
                </a:schemeClr>
              </a:solidFill>
            </a:endParaRPr>
          </a:p>
          <a:p>
            <a:pPr algn="ctr"/>
            <a:endParaRPr lang="fr-FR" sz="800" b="1" dirty="0">
              <a:solidFill>
                <a:schemeClr val="accent6">
                  <a:lumMod val="75000"/>
                </a:schemeClr>
              </a:solidFill>
            </a:endParaRPr>
          </a:p>
          <a:p>
            <a:pPr algn="ctr"/>
            <a:r>
              <a:rPr lang="fr-FR" sz="2800" b="1" dirty="0">
                <a:solidFill>
                  <a:schemeClr val="accent6">
                    <a:lumMod val="75000"/>
                  </a:schemeClr>
                </a:solidFill>
              </a:rPr>
              <a:t>On parle de 5P, de 7P et plus récemment de 8P</a:t>
            </a:r>
          </a:p>
        </p:txBody>
      </p:sp>
      <p:pic>
        <p:nvPicPr>
          <p:cNvPr id="564226" name="Picture 2" descr="C:\Users\BLUEOFFICE\Desktop\55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6378" y="4382922"/>
            <a:ext cx="2428875" cy="187642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64227" name="Picture 3" descr="C:\Users\BLUEOFFICE\Desktop\Point_d’interrogati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72" y="3157627"/>
            <a:ext cx="1233487" cy="14986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6" name="Picture 2" descr="C:\Users\BLUEOFFICE\Desktop\6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332656"/>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266275"/>
      </p:ext>
    </p:extLst>
  </p:cSld>
  <p:clrMapOvr>
    <a:masterClrMapping/>
  </p:clrMapOvr>
  <p:transition spd="med">
    <p:randomBar/>
  </p:transition>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593</a:t>
            </a:fld>
            <a:endParaRPr lang="fr-FR" dirty="0"/>
          </a:p>
        </p:txBody>
      </p:sp>
      <p:pic>
        <p:nvPicPr>
          <p:cNvPr id="532482" name="Picture 2" descr="C:\Users\BLEUEPRO\Desktop\7ps-marketing-p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0975" y="3824288"/>
            <a:ext cx="2381250" cy="23431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4" name="Image 3" descr="mix-marketing"/>
          <p:cNvPicPr/>
          <p:nvPr/>
        </p:nvPicPr>
        <p:blipFill>
          <a:blip r:embed="rId3">
            <a:extLst>
              <a:ext uri="{28A0092B-C50C-407E-A947-70E740481C1C}">
                <a14:useLocalDpi xmlns:a14="http://schemas.microsoft.com/office/drawing/2010/main" val="0"/>
              </a:ext>
            </a:extLst>
          </a:blip>
          <a:srcRect/>
          <a:stretch>
            <a:fillRect/>
          </a:stretch>
        </p:blipFill>
        <p:spPr bwMode="auto">
          <a:xfrm>
            <a:off x="537087" y="721063"/>
            <a:ext cx="5431804" cy="4639716"/>
          </a:xfrm>
          <a:prstGeom prst="rect">
            <a:avLst/>
          </a:prstGeom>
          <a:noFill/>
          <a:ln>
            <a:solidFill>
              <a:srgbClr val="3333CC"/>
            </a:solidFill>
          </a:ln>
        </p:spPr>
      </p:pic>
    </p:spTree>
    <p:extLst>
      <p:ext uri="{BB962C8B-B14F-4D97-AF65-F5344CB8AC3E}">
        <p14:creationId xmlns:p14="http://schemas.microsoft.com/office/powerpoint/2010/main" val="1721487334"/>
      </p:ext>
    </p:extLst>
  </p:cSld>
  <p:clrMapOvr>
    <a:masterClrMapping/>
  </p:clrMapOvr>
  <p:transition spd="med">
    <p:randomBar/>
  </p:transition>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594</a:t>
            </a:fld>
            <a:endParaRPr lang="fr-FR" dirty="0"/>
          </a:p>
        </p:txBody>
      </p:sp>
      <p:sp>
        <p:nvSpPr>
          <p:cNvPr id="3" name="Rectangle 2"/>
          <p:cNvSpPr/>
          <p:nvPr/>
        </p:nvSpPr>
        <p:spPr>
          <a:xfrm>
            <a:off x="2051721" y="1412776"/>
            <a:ext cx="4608512" cy="523220"/>
          </a:xfrm>
          <a:prstGeom prst="rect">
            <a:avLst/>
          </a:prstGeom>
        </p:spPr>
        <p:txBody>
          <a:bodyPr wrap="square">
            <a:spAutoFit/>
          </a:bodyPr>
          <a:lstStyle/>
          <a:p>
            <a:r>
              <a:rPr lang="fr-FR" sz="2800" b="1" dirty="0">
                <a:solidFill>
                  <a:schemeClr val="accent6">
                    <a:lumMod val="75000"/>
                  </a:schemeClr>
                </a:solidFill>
              </a:rPr>
              <a:t>Les 4P du Mix-marketing</a:t>
            </a:r>
            <a:endParaRPr lang="fr-FR" sz="2800" dirty="0">
              <a:solidFill>
                <a:schemeClr val="accent6">
                  <a:lumMod val="75000"/>
                </a:schemeClr>
              </a:solidFill>
            </a:endParaRPr>
          </a:p>
        </p:txBody>
      </p:sp>
      <p:pic>
        <p:nvPicPr>
          <p:cNvPr id="565250" name="Picture 2" descr="C:\Users\BLUEOFFICE\Desktop\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5864" y="2636912"/>
            <a:ext cx="1800225"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203765"/>
      </p:ext>
    </p:extLst>
  </p:cSld>
  <p:clrMapOvr>
    <a:masterClrMapping/>
  </p:clrMapOvr>
  <p:transition spd="med">
    <p:randomBar/>
  </p:transition>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595</a:t>
            </a:fld>
            <a:endParaRPr lang="fr-FR" dirty="0"/>
          </a:p>
        </p:txBody>
      </p:sp>
      <p:sp>
        <p:nvSpPr>
          <p:cNvPr id="3" name="Rectangle 2"/>
          <p:cNvSpPr/>
          <p:nvPr/>
        </p:nvSpPr>
        <p:spPr>
          <a:xfrm>
            <a:off x="615688" y="2636912"/>
            <a:ext cx="7776864" cy="3139321"/>
          </a:xfrm>
          <a:prstGeom prst="rect">
            <a:avLst/>
          </a:prstGeom>
        </p:spPr>
        <p:txBody>
          <a:bodyPr wrap="square">
            <a:spAutoFit/>
          </a:bodyPr>
          <a:lstStyle/>
          <a:p>
            <a:pPr algn="just"/>
            <a:r>
              <a:rPr lang="fr-FR" sz="1800" dirty="0">
                <a:solidFill>
                  <a:schemeClr val="accent6">
                    <a:lumMod val="75000"/>
                  </a:schemeClr>
                </a:solidFill>
              </a:rPr>
              <a:t>C’est </a:t>
            </a:r>
            <a:r>
              <a:rPr lang="fr-FR" sz="1800" b="1" dirty="0">
                <a:solidFill>
                  <a:schemeClr val="accent6">
                    <a:lumMod val="75000"/>
                  </a:schemeClr>
                </a:solidFill>
              </a:rPr>
              <a:t>Edmund Jérôme Mac </a:t>
            </a:r>
            <a:r>
              <a:rPr lang="fr-FR" sz="1800" b="1" dirty="0" err="1">
                <a:solidFill>
                  <a:schemeClr val="accent6">
                    <a:lumMod val="75000"/>
                  </a:schemeClr>
                </a:solidFill>
              </a:rPr>
              <a:t>Carthy</a:t>
            </a:r>
            <a:r>
              <a:rPr lang="fr-FR" sz="1800" b="1" dirty="0">
                <a:solidFill>
                  <a:schemeClr val="accent6">
                    <a:lumMod val="75000"/>
                  </a:schemeClr>
                </a:solidFill>
              </a:rPr>
              <a:t> </a:t>
            </a:r>
            <a:r>
              <a:rPr lang="fr-FR" sz="1800" dirty="0">
                <a:solidFill>
                  <a:schemeClr val="accent6">
                    <a:lumMod val="75000"/>
                  </a:schemeClr>
                </a:solidFill>
              </a:rPr>
              <a:t>qui crée le Mix-Marketing Modèle avec les 4P, en 1960. </a:t>
            </a:r>
          </a:p>
          <a:p>
            <a:pPr algn="just"/>
            <a:endParaRPr lang="fr-FR" sz="1800" dirty="0">
              <a:solidFill>
                <a:schemeClr val="accent6">
                  <a:lumMod val="75000"/>
                </a:schemeClr>
              </a:solidFill>
            </a:endParaRPr>
          </a:p>
          <a:p>
            <a:pPr algn="just"/>
            <a:r>
              <a:rPr lang="fr-FR" sz="1800" dirty="0">
                <a:solidFill>
                  <a:schemeClr val="accent6">
                    <a:lumMod val="75000"/>
                  </a:schemeClr>
                </a:solidFill>
              </a:rPr>
              <a:t>Vulgarisé par Philip </a:t>
            </a:r>
            <a:r>
              <a:rPr lang="fr-FR" sz="1800" dirty="0" err="1">
                <a:solidFill>
                  <a:schemeClr val="accent6">
                    <a:lumMod val="75000"/>
                  </a:schemeClr>
                </a:solidFill>
              </a:rPr>
              <a:t>Kotler</a:t>
            </a:r>
            <a:r>
              <a:rPr lang="fr-FR" sz="1800" dirty="0">
                <a:solidFill>
                  <a:schemeClr val="accent6">
                    <a:lumMod val="75000"/>
                  </a:schemeClr>
                </a:solidFill>
              </a:rPr>
              <a:t>, les 4P font le tour des directions marketing. </a:t>
            </a:r>
          </a:p>
          <a:p>
            <a:pPr algn="just"/>
            <a:endParaRPr lang="fr-FR" sz="1800" dirty="0">
              <a:solidFill>
                <a:schemeClr val="accent6">
                  <a:lumMod val="75000"/>
                </a:schemeClr>
              </a:solidFill>
            </a:endParaRPr>
          </a:p>
          <a:p>
            <a:pPr algn="just"/>
            <a:r>
              <a:rPr lang="fr-FR" sz="1800" dirty="0">
                <a:solidFill>
                  <a:schemeClr val="accent6">
                    <a:lumMod val="75000"/>
                  </a:schemeClr>
                </a:solidFill>
              </a:rPr>
              <a:t>Le principe est qu’une offre proposée aux consommateurs est une combinaison de plusieurs composants. Ils sont mélangés (mix) entre eux et non pas juxtaposés côte à côte, de façon à représenter une offre globale aux consommateurs. Tous les ingrédients sont en synergie et concrétisent le même positionnement. Ces 4P sont encore très utiles pour définir l’offre, même à l’heure du Social media et du mobile marketing. </a:t>
            </a:r>
          </a:p>
        </p:txBody>
      </p:sp>
      <p:pic>
        <p:nvPicPr>
          <p:cNvPr id="562178" name="Picture 2" descr="C:\Users\BLUEOFFICE\Desktop\photo_mccarthy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8918" y="548680"/>
            <a:ext cx="1397000" cy="16510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7740691"/>
      </p:ext>
    </p:extLst>
  </p:cSld>
  <p:clrMapOvr>
    <a:masterClrMapping/>
  </p:clrMapOvr>
  <p:transition spd="med">
    <p:randomBar/>
  </p:transition>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596</a:t>
            </a:fld>
            <a:endParaRPr lang="fr-FR" dirty="0"/>
          </a:p>
        </p:txBody>
      </p:sp>
      <p:sp>
        <p:nvSpPr>
          <p:cNvPr id="4" name="Rectangle 3"/>
          <p:cNvSpPr/>
          <p:nvPr/>
        </p:nvSpPr>
        <p:spPr>
          <a:xfrm>
            <a:off x="984595" y="1556792"/>
            <a:ext cx="7416824" cy="4247317"/>
          </a:xfrm>
          <a:prstGeom prst="rect">
            <a:avLst/>
          </a:prstGeom>
        </p:spPr>
        <p:txBody>
          <a:bodyPr wrap="square">
            <a:spAutoFit/>
          </a:bodyPr>
          <a:lstStyle/>
          <a:p>
            <a:pPr algn="ctr"/>
            <a:r>
              <a:rPr lang="fr-FR" sz="1800" b="1" dirty="0">
                <a:solidFill>
                  <a:schemeClr val="accent6">
                    <a:lumMod val="75000"/>
                  </a:schemeClr>
                </a:solidFill>
              </a:rPr>
              <a:t>Les 4P sont</a:t>
            </a:r>
          </a:p>
          <a:p>
            <a:endParaRPr lang="fr-FR" sz="1800" dirty="0">
              <a:solidFill>
                <a:schemeClr val="accent6">
                  <a:lumMod val="75000"/>
                </a:schemeClr>
              </a:solidFill>
            </a:endParaRPr>
          </a:p>
          <a:p>
            <a:endParaRPr lang="fr-FR" sz="1800" dirty="0">
              <a:solidFill>
                <a:schemeClr val="accent6">
                  <a:lumMod val="75000"/>
                </a:schemeClr>
              </a:solidFill>
            </a:endParaRPr>
          </a:p>
          <a:p>
            <a:pPr lvl="0"/>
            <a:r>
              <a:rPr lang="fr-FR" sz="1800" b="1" dirty="0">
                <a:solidFill>
                  <a:schemeClr val="accent6">
                    <a:lumMod val="75000"/>
                  </a:schemeClr>
                </a:solidFill>
              </a:rPr>
              <a:t>Produc</a:t>
            </a:r>
            <a:r>
              <a:rPr lang="fr-FR" sz="1800" dirty="0">
                <a:solidFill>
                  <a:schemeClr val="accent6">
                    <a:lumMod val="75000"/>
                  </a:schemeClr>
                </a:solidFill>
              </a:rPr>
              <a:t>t = la politique de produit (composition du produit, brevet, mais aussi politique de gamme, packaging…)</a:t>
            </a:r>
          </a:p>
          <a:p>
            <a:pPr lvl="0"/>
            <a:endParaRPr lang="fr-FR" sz="1800" dirty="0">
              <a:solidFill>
                <a:schemeClr val="accent6">
                  <a:lumMod val="75000"/>
                </a:schemeClr>
              </a:solidFill>
            </a:endParaRPr>
          </a:p>
          <a:p>
            <a:pPr lvl="0"/>
            <a:r>
              <a:rPr lang="fr-FR" sz="1800" b="1" dirty="0">
                <a:solidFill>
                  <a:schemeClr val="accent6">
                    <a:lumMod val="75000"/>
                  </a:schemeClr>
                </a:solidFill>
              </a:rPr>
              <a:t>Price</a:t>
            </a:r>
            <a:r>
              <a:rPr lang="fr-FR" sz="1800" dirty="0">
                <a:solidFill>
                  <a:schemeClr val="accent6">
                    <a:lumMod val="75000"/>
                  </a:schemeClr>
                </a:solidFill>
              </a:rPr>
              <a:t> = la politique de prix (premium ou </a:t>
            </a:r>
            <a:r>
              <a:rPr lang="fr-FR" sz="1800" dirty="0" err="1">
                <a:solidFill>
                  <a:schemeClr val="accent6">
                    <a:lumMod val="75000"/>
                  </a:schemeClr>
                </a:solidFill>
              </a:rPr>
              <a:t>low</a:t>
            </a:r>
            <a:r>
              <a:rPr lang="fr-FR" sz="1800" dirty="0">
                <a:solidFill>
                  <a:schemeClr val="accent6">
                    <a:lumMod val="75000"/>
                  </a:schemeClr>
                </a:solidFill>
              </a:rPr>
              <a:t> </a:t>
            </a:r>
            <a:r>
              <a:rPr lang="fr-FR" sz="1800" dirty="0" err="1">
                <a:solidFill>
                  <a:schemeClr val="accent6">
                    <a:lumMod val="75000"/>
                  </a:schemeClr>
                </a:solidFill>
              </a:rPr>
              <a:t>cost</a:t>
            </a:r>
            <a:r>
              <a:rPr lang="fr-FR" sz="1800" dirty="0">
                <a:solidFill>
                  <a:schemeClr val="accent6">
                    <a:lumMod val="75000"/>
                  </a:schemeClr>
                </a:solidFill>
              </a:rPr>
              <a:t>, politique tarifaire, prix promotionnel…)</a:t>
            </a:r>
          </a:p>
          <a:p>
            <a:pPr lvl="0"/>
            <a:endParaRPr lang="fr-FR" sz="1800" dirty="0">
              <a:solidFill>
                <a:schemeClr val="accent6">
                  <a:lumMod val="75000"/>
                </a:schemeClr>
              </a:solidFill>
            </a:endParaRPr>
          </a:p>
          <a:p>
            <a:pPr lvl="0"/>
            <a:r>
              <a:rPr lang="fr-FR" sz="1800" b="1" dirty="0">
                <a:solidFill>
                  <a:schemeClr val="accent6">
                    <a:lumMod val="75000"/>
                  </a:schemeClr>
                </a:solidFill>
              </a:rPr>
              <a:t>Place</a:t>
            </a:r>
            <a:r>
              <a:rPr lang="fr-FR" sz="1800" dirty="0">
                <a:solidFill>
                  <a:schemeClr val="accent6">
                    <a:lumMod val="75000"/>
                  </a:schemeClr>
                </a:solidFill>
              </a:rPr>
              <a:t> = la politique de distribution et d’accès au produit (circuit de distribution, off et on line, merchandising…)</a:t>
            </a:r>
          </a:p>
          <a:p>
            <a:pPr lvl="0"/>
            <a:endParaRPr lang="fr-FR" sz="1800" dirty="0">
              <a:solidFill>
                <a:schemeClr val="accent6">
                  <a:lumMod val="75000"/>
                </a:schemeClr>
              </a:solidFill>
            </a:endParaRPr>
          </a:p>
          <a:p>
            <a:pPr lvl="0"/>
            <a:r>
              <a:rPr lang="fr-FR" sz="1800" b="1" dirty="0">
                <a:solidFill>
                  <a:schemeClr val="accent6">
                    <a:lumMod val="75000"/>
                  </a:schemeClr>
                </a:solidFill>
              </a:rPr>
              <a:t>Promotion</a:t>
            </a:r>
            <a:r>
              <a:rPr lang="fr-FR" sz="1800" dirty="0">
                <a:solidFill>
                  <a:schemeClr val="accent6">
                    <a:lumMod val="75000"/>
                  </a:schemeClr>
                </a:solidFill>
              </a:rPr>
              <a:t> = la politique de communication (publicité, média et </a:t>
            </a:r>
            <a:r>
              <a:rPr lang="fr-FR" sz="1800" dirty="0" err="1">
                <a:solidFill>
                  <a:schemeClr val="accent6">
                    <a:lumMod val="75000"/>
                  </a:schemeClr>
                </a:solidFill>
              </a:rPr>
              <a:t>hos</a:t>
            </a:r>
            <a:r>
              <a:rPr lang="fr-FR" sz="1800" dirty="0">
                <a:solidFill>
                  <a:schemeClr val="accent6">
                    <a:lumMod val="75000"/>
                  </a:schemeClr>
                </a:solidFill>
              </a:rPr>
              <a:t> média, marketing </a:t>
            </a:r>
            <a:r>
              <a:rPr lang="fr-FR" sz="1800" dirty="0" err="1">
                <a:solidFill>
                  <a:schemeClr val="accent6">
                    <a:lumMod val="75000"/>
                  </a:schemeClr>
                </a:solidFill>
              </a:rPr>
              <a:t>opérationnel,web</a:t>
            </a:r>
            <a:r>
              <a:rPr lang="fr-FR" sz="1800" dirty="0">
                <a:solidFill>
                  <a:schemeClr val="accent6">
                    <a:lumMod val="75000"/>
                  </a:schemeClr>
                </a:solidFill>
              </a:rPr>
              <a:t>, mobile et tablettes, actions de </a:t>
            </a:r>
            <a:r>
              <a:rPr lang="fr-FR" sz="1800" dirty="0" err="1">
                <a:solidFill>
                  <a:schemeClr val="accent6">
                    <a:lumMod val="75000"/>
                  </a:schemeClr>
                </a:solidFill>
              </a:rPr>
              <a:t>street</a:t>
            </a:r>
            <a:r>
              <a:rPr lang="fr-FR" sz="1800" dirty="0">
                <a:solidFill>
                  <a:schemeClr val="accent6">
                    <a:lumMod val="75000"/>
                  </a:schemeClr>
                </a:solidFill>
              </a:rPr>
              <a:t> marketing, sponsoring, </a:t>
            </a:r>
            <a:r>
              <a:rPr lang="fr-FR" sz="1800" dirty="0" err="1">
                <a:solidFill>
                  <a:schemeClr val="accent6">
                    <a:lumMod val="75000"/>
                  </a:schemeClr>
                </a:solidFill>
              </a:rPr>
              <a:t>webséries</a:t>
            </a:r>
            <a:r>
              <a:rPr lang="fr-FR" sz="1800" dirty="0">
                <a:solidFill>
                  <a:schemeClr val="accent6">
                    <a:lumMod val="75000"/>
                  </a:schemeClr>
                </a:solidFill>
              </a:rPr>
              <a:t>, marketing viral…)</a:t>
            </a:r>
          </a:p>
        </p:txBody>
      </p:sp>
      <p:pic>
        <p:nvPicPr>
          <p:cNvPr id="5"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1068896" cy="1142783"/>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741488"/>
      </p:ext>
    </p:extLst>
  </p:cSld>
  <p:clrMapOvr>
    <a:masterClrMapping/>
  </p:clrMapOvr>
  <p:transition spd="med">
    <p:randomBar/>
  </p:transition>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597</a:t>
            </a:fld>
            <a:endParaRPr lang="fr-FR" dirty="0"/>
          </a:p>
        </p:txBody>
      </p:sp>
      <p:sp>
        <p:nvSpPr>
          <p:cNvPr id="3" name="Rectangle 2"/>
          <p:cNvSpPr/>
          <p:nvPr/>
        </p:nvSpPr>
        <p:spPr>
          <a:xfrm>
            <a:off x="2051719" y="1916832"/>
            <a:ext cx="5256583" cy="523220"/>
          </a:xfrm>
          <a:prstGeom prst="rect">
            <a:avLst/>
          </a:prstGeom>
        </p:spPr>
        <p:txBody>
          <a:bodyPr wrap="square">
            <a:spAutoFit/>
          </a:bodyPr>
          <a:lstStyle/>
          <a:p>
            <a:r>
              <a:rPr lang="fr-FR" sz="2800" b="1" dirty="0">
                <a:solidFill>
                  <a:schemeClr val="accent6">
                    <a:lumMod val="75000"/>
                  </a:schemeClr>
                </a:solidFill>
              </a:rPr>
              <a:t>Le 5</a:t>
            </a:r>
            <a:r>
              <a:rPr lang="fr-FR" sz="2800" b="1" baseline="30000" dirty="0">
                <a:solidFill>
                  <a:schemeClr val="accent6">
                    <a:lumMod val="75000"/>
                  </a:schemeClr>
                </a:solidFill>
              </a:rPr>
              <a:t>ème</a:t>
            </a:r>
            <a:r>
              <a:rPr lang="fr-FR" sz="2800" b="1" dirty="0">
                <a:solidFill>
                  <a:schemeClr val="accent6">
                    <a:lumMod val="75000"/>
                  </a:schemeClr>
                </a:solidFill>
              </a:rPr>
              <a:t> P du Mix-marketing</a:t>
            </a:r>
            <a:endParaRPr lang="fr-FR" sz="2800" dirty="0">
              <a:solidFill>
                <a:schemeClr val="accent6">
                  <a:lumMod val="75000"/>
                </a:schemeClr>
              </a:solidFill>
            </a:endParaRPr>
          </a:p>
        </p:txBody>
      </p:sp>
      <p:pic>
        <p:nvPicPr>
          <p:cNvPr id="563202" name="Picture 2" descr="C:\Users\BLUEOFFICE\Desktop\3.jpg"/>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244850" y="2987675"/>
            <a:ext cx="2143125" cy="2143125"/>
          </a:xfrm>
          <a:prstGeom prst="rect">
            <a:avLst/>
          </a:prstGeom>
          <a:solidFill>
            <a:srgbClr val="3333CC"/>
          </a:solidFill>
          <a:ln>
            <a:solidFill>
              <a:srgbClr val="3333CC"/>
            </a:solidFill>
          </a:ln>
        </p:spPr>
      </p:pic>
    </p:spTree>
    <p:extLst>
      <p:ext uri="{BB962C8B-B14F-4D97-AF65-F5344CB8AC3E}">
        <p14:creationId xmlns:p14="http://schemas.microsoft.com/office/powerpoint/2010/main" val="3676362418"/>
      </p:ext>
    </p:extLst>
  </p:cSld>
  <p:clrMapOvr>
    <a:masterClrMapping/>
  </p:clrMapOvr>
  <p:transition spd="med">
    <p:randomBar/>
  </p:transition>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598</a:t>
            </a:fld>
            <a:endParaRPr lang="fr-FR" dirty="0"/>
          </a:p>
        </p:txBody>
      </p:sp>
      <p:sp>
        <p:nvSpPr>
          <p:cNvPr id="3" name="Rectangle 2"/>
          <p:cNvSpPr/>
          <p:nvPr/>
        </p:nvSpPr>
        <p:spPr>
          <a:xfrm>
            <a:off x="971600" y="1484784"/>
            <a:ext cx="6552728" cy="4247317"/>
          </a:xfrm>
          <a:prstGeom prst="rect">
            <a:avLst/>
          </a:prstGeom>
        </p:spPr>
        <p:txBody>
          <a:bodyPr wrap="square">
            <a:spAutoFit/>
          </a:bodyPr>
          <a:lstStyle/>
          <a:p>
            <a:pPr algn="just"/>
            <a:r>
              <a:rPr lang="fr-FR" sz="1800" dirty="0">
                <a:solidFill>
                  <a:schemeClr val="accent6">
                    <a:lumMod val="75000"/>
                  </a:schemeClr>
                </a:solidFill>
              </a:rPr>
              <a:t>Avec le développement du marketing client, </a:t>
            </a:r>
            <a:r>
              <a:rPr lang="fr-FR" sz="1800" b="1" dirty="0">
                <a:solidFill>
                  <a:schemeClr val="accent6">
                    <a:lumMod val="75000"/>
                  </a:schemeClr>
                </a:solidFill>
              </a:rPr>
              <a:t>la satisfaction </a:t>
            </a:r>
            <a:r>
              <a:rPr lang="fr-FR" sz="1800" dirty="0">
                <a:solidFill>
                  <a:schemeClr val="accent6">
                    <a:lumMod val="75000"/>
                  </a:schemeClr>
                </a:solidFill>
              </a:rPr>
              <a:t>du client satisfaction du client devient </a:t>
            </a:r>
            <a:r>
              <a:rPr lang="fr-FR" sz="1800" b="1" dirty="0">
                <a:solidFill>
                  <a:schemeClr val="accent6">
                    <a:lumMod val="75000"/>
                  </a:schemeClr>
                </a:solidFill>
              </a:rPr>
              <a:t>un levier de fidélisation </a:t>
            </a:r>
            <a:r>
              <a:rPr lang="fr-FR" sz="1800" dirty="0">
                <a:solidFill>
                  <a:schemeClr val="accent6">
                    <a:lumMod val="75000"/>
                  </a:schemeClr>
                </a:solidFill>
              </a:rPr>
              <a:t>et de </a:t>
            </a:r>
            <a:r>
              <a:rPr lang="fr-FR" sz="1800" b="1" dirty="0">
                <a:solidFill>
                  <a:schemeClr val="accent6">
                    <a:lumMod val="75000"/>
                  </a:schemeClr>
                </a:solidFill>
              </a:rPr>
              <a:t>réputation des marques</a:t>
            </a:r>
            <a:r>
              <a:rPr lang="fr-FR" sz="1800" dirty="0">
                <a:solidFill>
                  <a:schemeClr val="accent6">
                    <a:lumMod val="75000"/>
                  </a:schemeClr>
                </a:solidFill>
              </a:rPr>
              <a:t>. La relation client devient une direction à part entière dans les entreprises et, avec l’essor des services, </a:t>
            </a:r>
          </a:p>
          <a:p>
            <a:pPr algn="just"/>
            <a:endParaRPr lang="fr-FR" sz="1800" dirty="0">
              <a:solidFill>
                <a:schemeClr val="accent6">
                  <a:lumMod val="75000"/>
                </a:schemeClr>
              </a:solidFill>
            </a:endParaRPr>
          </a:p>
          <a:p>
            <a:pPr algn="just"/>
            <a:r>
              <a:rPr lang="fr-FR" sz="1800" b="1" dirty="0">
                <a:solidFill>
                  <a:schemeClr val="accent6">
                    <a:lumMod val="75000"/>
                  </a:schemeClr>
                </a:solidFill>
              </a:rPr>
              <a:t>Le 5ème P s’impose</a:t>
            </a:r>
            <a:r>
              <a:rPr lang="fr-FR" sz="1800" dirty="0">
                <a:solidFill>
                  <a:schemeClr val="accent6">
                    <a:lumMod val="75000"/>
                  </a:schemeClr>
                </a:solidFill>
              </a:rPr>
              <a:t> </a:t>
            </a:r>
          </a:p>
          <a:p>
            <a:pPr algn="just"/>
            <a:endParaRPr lang="fr-FR" sz="1800" dirty="0">
              <a:solidFill>
                <a:schemeClr val="accent6">
                  <a:lumMod val="75000"/>
                </a:schemeClr>
              </a:solidFill>
            </a:endParaRPr>
          </a:p>
          <a:p>
            <a:pPr algn="just"/>
            <a:r>
              <a:rPr lang="fr-FR" sz="1800" b="1" dirty="0">
                <a:solidFill>
                  <a:schemeClr val="accent6">
                    <a:lumMod val="75000"/>
                  </a:schemeClr>
                </a:solidFill>
              </a:rPr>
              <a:t>People</a:t>
            </a:r>
            <a:r>
              <a:rPr lang="fr-FR" sz="1800" dirty="0">
                <a:solidFill>
                  <a:schemeClr val="accent6">
                    <a:lumMod val="75000"/>
                  </a:schemeClr>
                </a:solidFill>
              </a:rPr>
              <a:t> ou le </a:t>
            </a:r>
            <a:r>
              <a:rPr lang="fr-FR" sz="1800" b="1" dirty="0">
                <a:solidFill>
                  <a:schemeClr val="accent6">
                    <a:lumMod val="75000"/>
                  </a:schemeClr>
                </a:solidFill>
              </a:rPr>
              <a:t>Personnel</a:t>
            </a:r>
            <a:r>
              <a:rPr lang="fr-FR" sz="1800" dirty="0">
                <a:solidFill>
                  <a:schemeClr val="accent6">
                    <a:lumMod val="75000"/>
                  </a:schemeClr>
                </a:solidFill>
              </a:rPr>
              <a:t> en contact avec les consommateurs. Son rôle est très important: lorsque vous passez à la caisse de votre supermarché, lorsque vous joignez le service après-vente de votre fournisseur d’accès Internet, ou tout autre démarche, il y a une personne en face de vous qui parle au nom de la marque et qui, d’une certaine manière, en reflète son image.</a:t>
            </a:r>
          </a:p>
        </p:txBody>
      </p:sp>
    </p:spTree>
    <p:extLst>
      <p:ext uri="{BB962C8B-B14F-4D97-AF65-F5344CB8AC3E}">
        <p14:creationId xmlns:p14="http://schemas.microsoft.com/office/powerpoint/2010/main" val="1010921017"/>
      </p:ext>
    </p:extLst>
  </p:cSld>
  <p:clrMapOvr>
    <a:masterClrMapping/>
  </p:clrMapOvr>
  <p:transition spd="med">
    <p:randomBar/>
  </p:transition>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599</a:t>
            </a:fld>
            <a:endParaRPr lang="fr-FR" dirty="0"/>
          </a:p>
        </p:txBody>
      </p:sp>
      <p:sp>
        <p:nvSpPr>
          <p:cNvPr id="3" name="Rectangle 2"/>
          <p:cNvSpPr/>
          <p:nvPr/>
        </p:nvSpPr>
        <p:spPr>
          <a:xfrm>
            <a:off x="2051718" y="1836693"/>
            <a:ext cx="5256583" cy="800219"/>
          </a:xfrm>
          <a:prstGeom prst="rect">
            <a:avLst/>
          </a:prstGeom>
        </p:spPr>
        <p:txBody>
          <a:bodyPr wrap="square">
            <a:spAutoFit/>
          </a:bodyPr>
          <a:lstStyle/>
          <a:p>
            <a:r>
              <a:rPr lang="fr-FR" sz="2800" b="1" dirty="0">
                <a:solidFill>
                  <a:schemeClr val="accent6">
                    <a:lumMod val="75000"/>
                  </a:schemeClr>
                </a:solidFill>
              </a:rPr>
              <a:t>Les 7</a:t>
            </a:r>
            <a:r>
              <a:rPr lang="fr-FR" sz="2800" b="1" baseline="30000" dirty="0">
                <a:solidFill>
                  <a:schemeClr val="accent6">
                    <a:lumMod val="75000"/>
                  </a:schemeClr>
                </a:solidFill>
              </a:rPr>
              <a:t>ème</a:t>
            </a:r>
            <a:r>
              <a:rPr lang="fr-FR" sz="2800" b="1" dirty="0">
                <a:solidFill>
                  <a:schemeClr val="accent6">
                    <a:lumMod val="75000"/>
                  </a:schemeClr>
                </a:solidFill>
              </a:rPr>
              <a:t> P du Mix-marketing</a:t>
            </a:r>
          </a:p>
          <a:p>
            <a:pPr algn="ctr"/>
            <a:r>
              <a:rPr lang="fr-FR" sz="1800" dirty="0">
                <a:solidFill>
                  <a:schemeClr val="accent6">
                    <a:lumMod val="75000"/>
                  </a:schemeClr>
                </a:solidFill>
              </a:rPr>
              <a:t>Ou le marketing mix étendu</a:t>
            </a:r>
          </a:p>
        </p:txBody>
      </p:sp>
      <p:pic>
        <p:nvPicPr>
          <p:cNvPr id="564226" name="Picture 2" descr="C:\Users\BLUEOFFICE\Desktop\chiffre7.horo_thumb.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a:stretch>
            <a:fillRect/>
          </a:stretch>
        </p:blipFill>
        <p:spPr bwMode="auto">
          <a:xfrm>
            <a:off x="4003734" y="3400553"/>
            <a:ext cx="1352550" cy="13525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83919"/>
      </p:ext>
    </p:extLst>
  </p:cSld>
  <p:clrMapOvr>
    <a:masterClrMapping/>
  </p:clrMapOvr>
  <p:transition spd="med">
    <p:randomBar/>
  </p:transition>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600</a:t>
            </a:fld>
            <a:endParaRPr lang="fr-FR" dirty="0"/>
          </a:p>
        </p:txBody>
      </p:sp>
      <p:sp>
        <p:nvSpPr>
          <p:cNvPr id="3" name="Rectangle 2"/>
          <p:cNvSpPr/>
          <p:nvPr/>
        </p:nvSpPr>
        <p:spPr>
          <a:xfrm>
            <a:off x="1115616" y="1556792"/>
            <a:ext cx="7128792" cy="4247317"/>
          </a:xfrm>
          <a:prstGeom prst="rect">
            <a:avLst/>
          </a:prstGeom>
        </p:spPr>
        <p:txBody>
          <a:bodyPr wrap="square">
            <a:spAutoFit/>
          </a:bodyPr>
          <a:lstStyle/>
          <a:p>
            <a:pPr algn="just"/>
            <a:r>
              <a:rPr lang="fr-FR" sz="1800" dirty="0">
                <a:solidFill>
                  <a:schemeClr val="accent6">
                    <a:lumMod val="75000"/>
                  </a:schemeClr>
                </a:solidFill>
              </a:rPr>
              <a:t>Dans le même temps, il semble évident que les 4 P sont insuffisants pour définir l’offre dans une </a:t>
            </a:r>
            <a:r>
              <a:rPr lang="fr-FR" sz="1800" b="1" dirty="0">
                <a:solidFill>
                  <a:schemeClr val="accent6">
                    <a:lumMod val="75000"/>
                  </a:schemeClr>
                </a:solidFill>
              </a:rPr>
              <a:t>société de service</a:t>
            </a:r>
            <a:r>
              <a:rPr lang="fr-FR" sz="1800" dirty="0">
                <a:solidFill>
                  <a:schemeClr val="accent6">
                    <a:lumMod val="75000"/>
                  </a:schemeClr>
                </a:solidFill>
              </a:rPr>
              <a:t>. De nombreux auteurs dont Lovelock, en 1996, ont mis au point le modèle des 7P, qui ajoute aux 4P initiaux, outre le </a:t>
            </a:r>
            <a:r>
              <a:rPr lang="fr-FR" sz="1800" b="1" dirty="0">
                <a:solidFill>
                  <a:schemeClr val="accent6">
                    <a:lumMod val="75000"/>
                  </a:schemeClr>
                </a:solidFill>
              </a:rPr>
              <a:t>Personnel</a:t>
            </a:r>
            <a:r>
              <a:rPr lang="fr-FR" sz="1800" dirty="0">
                <a:solidFill>
                  <a:schemeClr val="accent6">
                    <a:lumMod val="75000"/>
                  </a:schemeClr>
                </a:solidFill>
              </a:rPr>
              <a:t> :</a:t>
            </a:r>
          </a:p>
          <a:p>
            <a:pPr algn="just"/>
            <a:endParaRPr lang="fr-FR" sz="1800" dirty="0">
              <a:solidFill>
                <a:schemeClr val="accent6">
                  <a:lumMod val="75000"/>
                </a:schemeClr>
              </a:solidFill>
            </a:endParaRPr>
          </a:p>
          <a:p>
            <a:pPr lvl="0" algn="just"/>
            <a:r>
              <a:rPr lang="fr-FR" sz="1800" b="1" dirty="0" err="1">
                <a:solidFill>
                  <a:schemeClr val="accent6">
                    <a:lumMod val="75000"/>
                  </a:schemeClr>
                </a:solidFill>
              </a:rPr>
              <a:t>Process</a:t>
            </a:r>
            <a:r>
              <a:rPr lang="fr-FR" sz="1800" dirty="0">
                <a:solidFill>
                  <a:schemeClr val="accent6">
                    <a:lumMod val="75000"/>
                  </a:schemeClr>
                </a:solidFill>
              </a:rPr>
              <a:t> = ce qui caractérise l’interaction avec l’utilisateur du service. Car, à la différence d’un produit, le service n’est pas stockable, il se « consomme » en même temps qu’il est produit. Le terme « Servuction » traduit bien ce phénomène.</a:t>
            </a:r>
          </a:p>
          <a:p>
            <a:pPr lvl="0" algn="just"/>
            <a:endParaRPr lang="fr-FR" sz="1800" dirty="0">
              <a:solidFill>
                <a:schemeClr val="accent6">
                  <a:lumMod val="75000"/>
                </a:schemeClr>
              </a:solidFill>
            </a:endParaRPr>
          </a:p>
          <a:p>
            <a:pPr lvl="0" algn="just"/>
            <a:r>
              <a:rPr lang="fr-FR" sz="1800" b="1" dirty="0">
                <a:solidFill>
                  <a:schemeClr val="accent6">
                    <a:lumMod val="75000"/>
                  </a:schemeClr>
                </a:solidFill>
              </a:rPr>
              <a:t>Physical </a:t>
            </a:r>
            <a:r>
              <a:rPr lang="fr-FR" sz="1800" b="1" dirty="0" err="1">
                <a:solidFill>
                  <a:schemeClr val="accent6">
                    <a:lumMod val="75000"/>
                  </a:schemeClr>
                </a:solidFill>
              </a:rPr>
              <a:t>evidence</a:t>
            </a:r>
            <a:r>
              <a:rPr lang="fr-FR" sz="1800" b="1" dirty="0">
                <a:solidFill>
                  <a:schemeClr val="accent6">
                    <a:lumMod val="75000"/>
                  </a:schemeClr>
                </a:solidFill>
              </a:rPr>
              <a:t> </a:t>
            </a:r>
            <a:r>
              <a:rPr lang="fr-FR" sz="1800" dirty="0">
                <a:solidFill>
                  <a:schemeClr val="accent6">
                    <a:lumMod val="75000"/>
                  </a:schemeClr>
                </a:solidFill>
              </a:rPr>
              <a:t>= ce qui caractérise la composante matérielle du service, c’est la </a:t>
            </a:r>
            <a:r>
              <a:rPr lang="fr-FR" sz="1800" b="1" dirty="0">
                <a:solidFill>
                  <a:schemeClr val="accent6">
                    <a:lumMod val="75000"/>
                  </a:schemeClr>
                </a:solidFill>
              </a:rPr>
              <a:t>Preuve</a:t>
            </a:r>
            <a:r>
              <a:rPr lang="fr-FR" sz="1800" dirty="0">
                <a:solidFill>
                  <a:schemeClr val="accent6">
                    <a:lumMod val="75000"/>
                  </a:schemeClr>
                </a:solidFill>
              </a:rPr>
              <a:t>. Car, à l’inverse d’un produit qui peut être testé (échantillon) ou essayé (vêtement), le service est intangible. Il est donc important d’apporter des preuves matérielles: contrat, performance, taux de satisfaction</a:t>
            </a:r>
            <a:r>
              <a:rPr lang="fr-FR" dirty="0">
                <a:solidFill>
                  <a:schemeClr val="accent6">
                    <a:lumMod val="75000"/>
                  </a:schemeClr>
                </a:solidFill>
              </a:rPr>
              <a:t>…</a:t>
            </a:r>
          </a:p>
        </p:txBody>
      </p:sp>
    </p:spTree>
    <p:extLst>
      <p:ext uri="{BB962C8B-B14F-4D97-AF65-F5344CB8AC3E}">
        <p14:creationId xmlns:p14="http://schemas.microsoft.com/office/powerpoint/2010/main" val="2568074977"/>
      </p:ext>
    </p:extLst>
  </p:cSld>
  <p:clrMapOvr>
    <a:masterClrMapping/>
  </p:clrMapOvr>
  <p:transition spd="med">
    <p:randomBar/>
  </p:transition>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601</a:t>
            </a:fld>
            <a:endParaRPr lang="fr-FR" dirty="0"/>
          </a:p>
        </p:txBody>
      </p:sp>
      <p:sp>
        <p:nvSpPr>
          <p:cNvPr id="4" name="Rectangle 3"/>
          <p:cNvSpPr/>
          <p:nvPr/>
        </p:nvSpPr>
        <p:spPr>
          <a:xfrm>
            <a:off x="1999310" y="1036474"/>
            <a:ext cx="5256583" cy="800219"/>
          </a:xfrm>
          <a:prstGeom prst="rect">
            <a:avLst/>
          </a:prstGeom>
        </p:spPr>
        <p:txBody>
          <a:bodyPr wrap="square">
            <a:spAutoFit/>
          </a:bodyPr>
          <a:lstStyle/>
          <a:p>
            <a:r>
              <a:rPr lang="fr-FR" sz="2800" b="1" dirty="0">
                <a:solidFill>
                  <a:schemeClr val="accent6">
                    <a:lumMod val="75000"/>
                  </a:schemeClr>
                </a:solidFill>
              </a:rPr>
              <a:t>Les 8</a:t>
            </a:r>
            <a:r>
              <a:rPr lang="fr-FR" sz="2800" b="1" baseline="30000" dirty="0">
                <a:solidFill>
                  <a:schemeClr val="accent6">
                    <a:lumMod val="75000"/>
                  </a:schemeClr>
                </a:solidFill>
              </a:rPr>
              <a:t>ème</a:t>
            </a:r>
            <a:r>
              <a:rPr lang="fr-FR" sz="2800" b="1" dirty="0">
                <a:solidFill>
                  <a:schemeClr val="accent6">
                    <a:lumMod val="75000"/>
                  </a:schemeClr>
                </a:solidFill>
              </a:rPr>
              <a:t> P du Mix-marketing</a:t>
            </a:r>
          </a:p>
          <a:p>
            <a:pPr algn="ctr"/>
            <a:r>
              <a:rPr lang="fr-FR" sz="1800" dirty="0">
                <a:solidFill>
                  <a:schemeClr val="accent6">
                    <a:lumMod val="75000"/>
                  </a:schemeClr>
                </a:solidFill>
              </a:rPr>
              <a:t>Comme </a:t>
            </a:r>
            <a:r>
              <a:rPr lang="fr-FR" sz="1800" dirty="0" err="1">
                <a:solidFill>
                  <a:schemeClr val="accent6">
                    <a:lumMod val="75000"/>
                  </a:schemeClr>
                </a:solidFill>
              </a:rPr>
              <a:t>Partnership</a:t>
            </a:r>
            <a:r>
              <a:rPr lang="fr-FR" sz="1800" dirty="0">
                <a:solidFill>
                  <a:schemeClr val="accent6">
                    <a:lumMod val="75000"/>
                  </a:schemeClr>
                </a:solidFill>
              </a:rPr>
              <a:t> ou Partenariat </a:t>
            </a:r>
          </a:p>
        </p:txBody>
      </p:sp>
      <p:pic>
        <p:nvPicPr>
          <p:cNvPr id="565250" name="Picture 2" descr="C:\Users\BLUEOFFICE\Desktop\nombre-8-kinesiologie.jpg"/>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722601" y="2852936"/>
            <a:ext cx="3810000" cy="28575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0301354"/>
      </p:ext>
    </p:extLst>
  </p:cSld>
  <p:clrMapOvr>
    <a:masterClrMapping/>
  </p:clrMapOvr>
  <p:transition spd="med">
    <p:randomBar/>
  </p:transition>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602</a:t>
            </a:fld>
            <a:endParaRPr lang="fr-FR" dirty="0"/>
          </a:p>
        </p:txBody>
      </p:sp>
      <p:sp>
        <p:nvSpPr>
          <p:cNvPr id="3" name="Rectangle 2"/>
          <p:cNvSpPr/>
          <p:nvPr/>
        </p:nvSpPr>
        <p:spPr>
          <a:xfrm>
            <a:off x="1331640" y="1844824"/>
            <a:ext cx="6120680" cy="2585323"/>
          </a:xfrm>
          <a:prstGeom prst="rect">
            <a:avLst/>
          </a:prstGeom>
        </p:spPr>
        <p:txBody>
          <a:bodyPr wrap="square">
            <a:spAutoFit/>
          </a:bodyPr>
          <a:lstStyle/>
          <a:p>
            <a:pPr algn="just"/>
            <a:r>
              <a:rPr lang="fr-FR" sz="1800" dirty="0">
                <a:solidFill>
                  <a:schemeClr val="accent6">
                    <a:lumMod val="75000"/>
                  </a:schemeClr>
                </a:solidFill>
              </a:rPr>
              <a:t>L’entreprise fonctionne de plus en plus en réseau, avec des </a:t>
            </a:r>
            <a:r>
              <a:rPr lang="fr-FR" sz="1800" b="1" dirty="0">
                <a:solidFill>
                  <a:schemeClr val="accent6">
                    <a:lumMod val="75000"/>
                  </a:schemeClr>
                </a:solidFill>
              </a:rPr>
              <a:t>Partenariats</a:t>
            </a:r>
            <a:r>
              <a:rPr lang="fr-FR" sz="1800" dirty="0">
                <a:solidFill>
                  <a:schemeClr val="accent6">
                    <a:lumMod val="75000"/>
                  </a:schemeClr>
                </a:solidFill>
              </a:rPr>
              <a:t>. </a:t>
            </a:r>
          </a:p>
          <a:p>
            <a:pPr algn="just"/>
            <a:endParaRPr lang="fr-FR" sz="1800" dirty="0">
              <a:solidFill>
                <a:schemeClr val="accent6">
                  <a:lumMod val="75000"/>
                </a:schemeClr>
              </a:solidFill>
            </a:endParaRPr>
          </a:p>
          <a:p>
            <a:pPr algn="just"/>
            <a:r>
              <a:rPr lang="fr-FR" sz="1800" dirty="0">
                <a:solidFill>
                  <a:schemeClr val="accent6">
                    <a:lumMod val="75000"/>
                  </a:schemeClr>
                </a:solidFill>
              </a:rPr>
              <a:t>Ce 8ème P illustre la Politique de </a:t>
            </a:r>
            <a:r>
              <a:rPr lang="fr-FR" sz="1800" dirty="0" err="1">
                <a:solidFill>
                  <a:schemeClr val="accent6">
                    <a:lumMod val="75000"/>
                  </a:schemeClr>
                </a:solidFill>
              </a:rPr>
              <a:t>co</a:t>
            </a:r>
            <a:r>
              <a:rPr lang="fr-FR" sz="1800" dirty="0">
                <a:solidFill>
                  <a:schemeClr val="accent6">
                    <a:lumMod val="75000"/>
                  </a:schemeClr>
                </a:solidFill>
              </a:rPr>
              <a:t>-développement entre deux entreprises ou deux marques complémentaires. Récemment, le Partenariat Nokia et Microsoft  est venu illustrer ce 8ème P, le </a:t>
            </a:r>
            <a:r>
              <a:rPr lang="fr-FR" sz="1800" dirty="0" err="1">
                <a:solidFill>
                  <a:schemeClr val="accent6">
                    <a:lumMod val="75000"/>
                  </a:schemeClr>
                </a:solidFill>
              </a:rPr>
              <a:t>co-branding</a:t>
            </a:r>
            <a:r>
              <a:rPr lang="fr-FR" sz="1800" dirty="0">
                <a:solidFill>
                  <a:schemeClr val="accent6">
                    <a:lumMod val="75000"/>
                  </a:schemeClr>
                </a:solidFill>
              </a:rPr>
              <a:t> en est une autre facette, ainsi que la stratégie d’échange de liens entre sites.</a:t>
            </a:r>
          </a:p>
        </p:txBody>
      </p:sp>
    </p:spTree>
    <p:extLst>
      <p:ext uri="{BB962C8B-B14F-4D97-AF65-F5344CB8AC3E}">
        <p14:creationId xmlns:p14="http://schemas.microsoft.com/office/powerpoint/2010/main" val="3403390539"/>
      </p:ext>
    </p:extLst>
  </p:cSld>
  <p:clrMapOvr>
    <a:masterClrMapping/>
  </p:clrMapOvr>
  <p:transition spd="med">
    <p:randomBar/>
  </p:transition>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603</a:t>
            </a:fld>
            <a:endParaRPr lang="fr-FR" dirty="0"/>
          </a:p>
        </p:txBody>
      </p:sp>
      <p:sp>
        <p:nvSpPr>
          <p:cNvPr id="3" name="Rectangle 2"/>
          <p:cNvSpPr/>
          <p:nvPr/>
        </p:nvSpPr>
        <p:spPr>
          <a:xfrm>
            <a:off x="1907704" y="1556792"/>
            <a:ext cx="5256583" cy="800219"/>
          </a:xfrm>
          <a:prstGeom prst="rect">
            <a:avLst/>
          </a:prstGeom>
        </p:spPr>
        <p:txBody>
          <a:bodyPr wrap="square">
            <a:spAutoFit/>
          </a:bodyPr>
          <a:lstStyle/>
          <a:p>
            <a:r>
              <a:rPr lang="fr-FR" sz="2800" b="1" dirty="0">
                <a:solidFill>
                  <a:schemeClr val="accent6">
                    <a:lumMod val="75000"/>
                  </a:schemeClr>
                </a:solidFill>
              </a:rPr>
              <a:t>Les 9</a:t>
            </a:r>
            <a:r>
              <a:rPr lang="fr-FR" sz="2800" b="1" baseline="30000" dirty="0">
                <a:solidFill>
                  <a:schemeClr val="accent6">
                    <a:lumMod val="75000"/>
                  </a:schemeClr>
                </a:solidFill>
              </a:rPr>
              <a:t>ème</a:t>
            </a:r>
            <a:r>
              <a:rPr lang="fr-FR" sz="2800" b="1" dirty="0">
                <a:solidFill>
                  <a:schemeClr val="accent6">
                    <a:lumMod val="75000"/>
                  </a:schemeClr>
                </a:solidFill>
              </a:rPr>
              <a:t> P du Mix-marketing</a:t>
            </a:r>
          </a:p>
          <a:p>
            <a:pPr algn="ctr"/>
            <a:r>
              <a:rPr lang="fr-FR" sz="1800" dirty="0">
                <a:solidFill>
                  <a:schemeClr val="accent6">
                    <a:lumMod val="75000"/>
                  </a:schemeClr>
                </a:solidFill>
              </a:rPr>
              <a:t>Comme Permission Marketing</a:t>
            </a:r>
          </a:p>
        </p:txBody>
      </p:sp>
      <p:pic>
        <p:nvPicPr>
          <p:cNvPr id="566274" name="Picture 2" descr="C:\Users\BLUEOFFICE\Desktop\can-stock-photo_csp1820146.jpg"/>
          <p:cNvPicPr>
            <a:picLocks noChangeAspect="1" noChangeArrowheads="1"/>
          </p:cNvPicPr>
          <p:nvPr/>
        </p:nvPicPr>
        <p:blipFill rotWithShape="1">
          <a:blip r:embed="rId2">
            <a:duotone>
              <a:schemeClr val="accent6">
                <a:shade val="45000"/>
                <a:satMod val="135000"/>
              </a:schemeClr>
              <a:prstClr val="white"/>
            </a:duotone>
            <a:extLst>
              <a:ext uri="{28A0092B-C50C-407E-A947-70E740481C1C}">
                <a14:useLocalDpi xmlns:a14="http://schemas.microsoft.com/office/drawing/2010/main" val="0"/>
              </a:ext>
            </a:extLst>
          </a:blip>
          <a:srcRect b="6947"/>
          <a:stretch/>
        </p:blipFill>
        <p:spPr bwMode="auto">
          <a:xfrm>
            <a:off x="2267744" y="2708920"/>
            <a:ext cx="4286250" cy="296920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504362"/>
      </p:ext>
    </p:extLst>
  </p:cSld>
  <p:clrMapOvr>
    <a:masterClrMapping/>
  </p:clrMapOvr>
  <p:transition spd="med">
    <p:randomBar/>
  </p:transition>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604</a:t>
            </a:fld>
            <a:endParaRPr lang="fr-FR" dirty="0"/>
          </a:p>
        </p:txBody>
      </p:sp>
      <p:sp>
        <p:nvSpPr>
          <p:cNvPr id="3" name="Rectangle 2"/>
          <p:cNvSpPr/>
          <p:nvPr/>
        </p:nvSpPr>
        <p:spPr>
          <a:xfrm>
            <a:off x="1043608" y="1772816"/>
            <a:ext cx="6624736" cy="3693319"/>
          </a:xfrm>
          <a:prstGeom prst="rect">
            <a:avLst/>
          </a:prstGeom>
        </p:spPr>
        <p:txBody>
          <a:bodyPr wrap="square">
            <a:spAutoFit/>
          </a:bodyPr>
          <a:lstStyle/>
          <a:p>
            <a:pPr algn="just"/>
            <a:r>
              <a:rPr lang="fr-FR" sz="1800" dirty="0">
                <a:solidFill>
                  <a:schemeClr val="accent6">
                    <a:lumMod val="75000"/>
                  </a:schemeClr>
                </a:solidFill>
              </a:rPr>
              <a:t>Le terme </a:t>
            </a:r>
            <a:r>
              <a:rPr lang="fr-FR" sz="1800" b="1" dirty="0">
                <a:solidFill>
                  <a:schemeClr val="accent6">
                    <a:lumMod val="75000"/>
                  </a:schemeClr>
                </a:solidFill>
              </a:rPr>
              <a:t>Permission Marketing </a:t>
            </a:r>
            <a:r>
              <a:rPr lang="fr-FR" sz="1800" dirty="0">
                <a:solidFill>
                  <a:schemeClr val="accent6">
                    <a:lumMod val="75000"/>
                  </a:schemeClr>
                </a:solidFill>
              </a:rPr>
              <a:t>a été crée par Seth Godin dans son ouvrage éponyme. </a:t>
            </a:r>
          </a:p>
          <a:p>
            <a:pPr algn="just"/>
            <a:endParaRPr lang="fr-FR" sz="1800" dirty="0">
              <a:solidFill>
                <a:schemeClr val="accent6">
                  <a:lumMod val="75000"/>
                </a:schemeClr>
              </a:solidFill>
            </a:endParaRPr>
          </a:p>
          <a:p>
            <a:pPr algn="just"/>
            <a:r>
              <a:rPr lang="fr-FR" sz="1800" dirty="0">
                <a:solidFill>
                  <a:schemeClr val="accent6">
                    <a:lumMod val="75000"/>
                  </a:schemeClr>
                </a:solidFill>
              </a:rPr>
              <a:t>Il y promeut un nouveau type de marketing relationnel et de communication directe qui consiste à demander l’autorisation aux consommateurs et dont le contraire est représenté par le Spam. </a:t>
            </a:r>
          </a:p>
          <a:p>
            <a:pPr algn="just"/>
            <a:endParaRPr lang="fr-FR" sz="1800" dirty="0">
              <a:solidFill>
                <a:schemeClr val="accent6">
                  <a:lumMod val="75000"/>
                </a:schemeClr>
              </a:solidFill>
            </a:endParaRPr>
          </a:p>
          <a:p>
            <a:pPr algn="just"/>
            <a:r>
              <a:rPr lang="fr-FR" sz="1800" dirty="0">
                <a:solidFill>
                  <a:schemeClr val="accent6">
                    <a:lumMod val="75000"/>
                  </a:schemeClr>
                </a:solidFill>
              </a:rPr>
              <a:t>L’objectif du Permission Marketing est d’inciter le consommateur, ou plutôt l’internaute et, désormais, le mobinaute, à entrer en relation avec la marque. Au premier chef sont concernés les programmes de conquête et de fidélisation.</a:t>
            </a:r>
          </a:p>
        </p:txBody>
      </p:sp>
    </p:spTree>
    <p:extLst>
      <p:ext uri="{BB962C8B-B14F-4D97-AF65-F5344CB8AC3E}">
        <p14:creationId xmlns:p14="http://schemas.microsoft.com/office/powerpoint/2010/main" val="3873335139"/>
      </p:ext>
    </p:extLst>
  </p:cSld>
  <p:clrMapOvr>
    <a:masterClrMapping/>
  </p:clrMapOvr>
  <p:transition spd="med">
    <p:randomBar/>
  </p:transition>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605</a:t>
            </a:fld>
            <a:endParaRPr lang="fr-FR" dirty="0"/>
          </a:p>
        </p:txBody>
      </p:sp>
      <p:sp>
        <p:nvSpPr>
          <p:cNvPr id="3" name="Rectangle 2"/>
          <p:cNvSpPr/>
          <p:nvPr/>
        </p:nvSpPr>
        <p:spPr>
          <a:xfrm>
            <a:off x="1604047" y="1916832"/>
            <a:ext cx="5454352" cy="800219"/>
          </a:xfrm>
          <a:prstGeom prst="rect">
            <a:avLst/>
          </a:prstGeom>
        </p:spPr>
        <p:txBody>
          <a:bodyPr wrap="square">
            <a:spAutoFit/>
          </a:bodyPr>
          <a:lstStyle/>
          <a:p>
            <a:r>
              <a:rPr lang="fr-FR" sz="2800" b="1" dirty="0">
                <a:solidFill>
                  <a:schemeClr val="accent6">
                    <a:lumMod val="75000"/>
                  </a:schemeClr>
                </a:solidFill>
              </a:rPr>
              <a:t>Les 10</a:t>
            </a:r>
            <a:r>
              <a:rPr lang="fr-FR" sz="2800" b="1" baseline="30000" dirty="0">
                <a:solidFill>
                  <a:schemeClr val="accent6">
                    <a:lumMod val="75000"/>
                  </a:schemeClr>
                </a:solidFill>
              </a:rPr>
              <a:t>ème</a:t>
            </a:r>
            <a:r>
              <a:rPr lang="fr-FR" sz="2800" b="1" dirty="0">
                <a:solidFill>
                  <a:schemeClr val="accent6">
                    <a:lumMod val="75000"/>
                  </a:schemeClr>
                </a:solidFill>
              </a:rPr>
              <a:t> P du Mix-marketing</a:t>
            </a:r>
          </a:p>
          <a:p>
            <a:pPr algn="ctr"/>
            <a:r>
              <a:rPr lang="fr-FR" sz="1800" dirty="0">
                <a:solidFill>
                  <a:schemeClr val="accent6">
                    <a:lumMod val="75000"/>
                  </a:schemeClr>
                </a:solidFill>
              </a:rPr>
              <a:t>Comme  « la vache Pourpre »</a:t>
            </a:r>
          </a:p>
        </p:txBody>
      </p:sp>
      <p:pic>
        <p:nvPicPr>
          <p:cNvPr id="567298" name="Picture 2" descr="C:\Users\BLUEOFFICE\Desktop\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1042" y="3356992"/>
            <a:ext cx="3240361" cy="216024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018380"/>
      </p:ext>
    </p:extLst>
  </p:cSld>
  <p:clrMapOvr>
    <a:masterClrMapping/>
  </p:clrMapOvr>
  <p:transition spd="med">
    <p:randomBar/>
  </p:transition>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606</a:t>
            </a:fld>
            <a:endParaRPr lang="fr-FR" dirty="0"/>
          </a:p>
        </p:txBody>
      </p:sp>
      <p:sp>
        <p:nvSpPr>
          <p:cNvPr id="3" name="Rectangle 2"/>
          <p:cNvSpPr/>
          <p:nvPr/>
        </p:nvSpPr>
        <p:spPr>
          <a:xfrm>
            <a:off x="899592" y="1772816"/>
            <a:ext cx="7344816" cy="3416320"/>
          </a:xfrm>
          <a:prstGeom prst="rect">
            <a:avLst/>
          </a:prstGeom>
        </p:spPr>
        <p:txBody>
          <a:bodyPr wrap="square">
            <a:spAutoFit/>
          </a:bodyPr>
          <a:lstStyle/>
          <a:p>
            <a:pPr algn="just"/>
            <a:r>
              <a:rPr lang="fr-FR" sz="1800" dirty="0">
                <a:solidFill>
                  <a:schemeClr val="accent6">
                    <a:lumMod val="75000"/>
                  </a:schemeClr>
                </a:solidFill>
              </a:rPr>
              <a:t>A nouveau Seth Godin ! </a:t>
            </a:r>
          </a:p>
          <a:p>
            <a:pPr algn="just"/>
            <a:endParaRPr lang="fr-FR" sz="1800" dirty="0">
              <a:solidFill>
                <a:schemeClr val="accent6">
                  <a:lumMod val="75000"/>
                </a:schemeClr>
              </a:solidFill>
            </a:endParaRPr>
          </a:p>
          <a:p>
            <a:pPr algn="just"/>
            <a:r>
              <a:rPr lang="fr-FR" sz="1800" dirty="0">
                <a:solidFill>
                  <a:schemeClr val="accent6">
                    <a:lumMod val="75000"/>
                  </a:schemeClr>
                </a:solidFill>
              </a:rPr>
              <a:t>Imaginez une famille urbaine qui part à la campagne. Tout d’abord, elle s’extasie devant une vache dans un pré, et puis, ce qui était fascinant au début finit par devenir ordinaire, tellement les vaches se ressemblent. </a:t>
            </a:r>
          </a:p>
          <a:p>
            <a:pPr algn="just"/>
            <a:endParaRPr lang="fr-FR" sz="1800" dirty="0">
              <a:solidFill>
                <a:schemeClr val="accent6">
                  <a:lumMod val="75000"/>
                </a:schemeClr>
              </a:solidFill>
            </a:endParaRPr>
          </a:p>
          <a:p>
            <a:pPr algn="just"/>
            <a:r>
              <a:rPr lang="fr-FR" sz="1800" dirty="0">
                <a:solidFill>
                  <a:schemeClr val="accent6">
                    <a:lumMod val="75000"/>
                  </a:schemeClr>
                </a:solidFill>
              </a:rPr>
              <a:t>Or, pour Seth Godin , c’est ce qui se passe avec la pléthore de marques et produits qui encombrent les supermarchés, et il propose dans son ouvrage, de </a:t>
            </a:r>
            <a:r>
              <a:rPr lang="fr-FR" sz="1800" b="1" dirty="0">
                <a:solidFill>
                  <a:schemeClr val="accent6">
                    <a:lumMod val="75000"/>
                  </a:schemeClr>
                </a:solidFill>
              </a:rPr>
              <a:t>créer une vache pourpre</a:t>
            </a:r>
            <a:r>
              <a:rPr lang="fr-FR" sz="1800" dirty="0">
                <a:solidFill>
                  <a:schemeClr val="accent6">
                    <a:lumMod val="75000"/>
                  </a:schemeClr>
                </a:solidFill>
              </a:rPr>
              <a:t>, c’est à dire un produit vraiment remarquable pour susciter l’intérêt. Donc c’est bien le </a:t>
            </a:r>
            <a:r>
              <a:rPr lang="fr-FR" sz="1800" b="1" dirty="0">
                <a:solidFill>
                  <a:schemeClr val="accent6">
                    <a:lumMod val="75000"/>
                  </a:schemeClr>
                </a:solidFill>
              </a:rPr>
              <a:t>P de l’innovation</a:t>
            </a:r>
            <a:r>
              <a:rPr lang="fr-FR" dirty="0"/>
              <a:t>.</a:t>
            </a:r>
          </a:p>
        </p:txBody>
      </p:sp>
    </p:spTree>
    <p:extLst>
      <p:ext uri="{BB962C8B-B14F-4D97-AF65-F5344CB8AC3E}">
        <p14:creationId xmlns:p14="http://schemas.microsoft.com/office/powerpoint/2010/main" val="2179763574"/>
      </p:ext>
    </p:extLst>
  </p:cSld>
  <p:clrMapOvr>
    <a:masterClrMapping/>
  </p:clrMapOvr>
  <p:transition spd="med">
    <p:randomBar/>
  </p:transition>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607</a:t>
            </a:fld>
            <a:endParaRPr lang="fr-FR" dirty="0"/>
          </a:p>
        </p:txBody>
      </p:sp>
      <p:sp>
        <p:nvSpPr>
          <p:cNvPr id="3" name="Rectangle 2"/>
          <p:cNvSpPr/>
          <p:nvPr/>
        </p:nvSpPr>
        <p:spPr>
          <a:xfrm>
            <a:off x="1979712" y="1799238"/>
            <a:ext cx="5175840" cy="523220"/>
          </a:xfrm>
          <a:prstGeom prst="rect">
            <a:avLst/>
          </a:prstGeom>
        </p:spPr>
        <p:txBody>
          <a:bodyPr wrap="none">
            <a:spAutoFit/>
          </a:bodyPr>
          <a:lstStyle/>
          <a:p>
            <a:r>
              <a:rPr lang="fr-FR" sz="2800" b="1" dirty="0">
                <a:solidFill>
                  <a:schemeClr val="accent6">
                    <a:lumMod val="75000"/>
                  </a:schemeClr>
                </a:solidFill>
              </a:rPr>
              <a:t>A quoi sert le modèle des P ?</a:t>
            </a:r>
            <a:endParaRPr lang="fr-FR" sz="2800" dirty="0">
              <a:solidFill>
                <a:schemeClr val="accent6">
                  <a:lumMod val="75000"/>
                </a:schemeClr>
              </a:solidFill>
            </a:endParaRPr>
          </a:p>
        </p:txBody>
      </p:sp>
      <p:pic>
        <p:nvPicPr>
          <p:cNvPr id="568322" name="Picture 2" descr="C:\Users\BLUEOFFICE\Desktop\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0369" y="2852936"/>
            <a:ext cx="1914525" cy="23907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559213"/>
      </p:ext>
    </p:extLst>
  </p:cSld>
  <p:clrMapOvr>
    <a:masterClrMapping/>
  </p:clrMapOvr>
  <p:transition spd="med">
    <p:randomBar/>
  </p:transition>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608</a:t>
            </a:fld>
            <a:endParaRPr lang="fr-FR" dirty="0"/>
          </a:p>
        </p:txBody>
      </p:sp>
      <p:sp>
        <p:nvSpPr>
          <p:cNvPr id="3" name="Rectangle 2"/>
          <p:cNvSpPr/>
          <p:nvPr/>
        </p:nvSpPr>
        <p:spPr>
          <a:xfrm>
            <a:off x="899592" y="1772816"/>
            <a:ext cx="7344816" cy="3139321"/>
          </a:xfrm>
          <a:prstGeom prst="rect">
            <a:avLst/>
          </a:prstGeom>
        </p:spPr>
        <p:txBody>
          <a:bodyPr wrap="square">
            <a:spAutoFit/>
          </a:bodyPr>
          <a:lstStyle/>
          <a:p>
            <a:pPr algn="just"/>
            <a:r>
              <a:rPr lang="fr-FR" sz="1800" dirty="0">
                <a:solidFill>
                  <a:schemeClr val="accent6">
                    <a:lumMod val="75000"/>
                  </a:schemeClr>
                </a:solidFill>
              </a:rPr>
              <a:t>Il faut bien avoir en tête l’objectif de ce modèle pour bien l’utiliser. </a:t>
            </a:r>
          </a:p>
          <a:p>
            <a:pPr algn="just"/>
            <a:endParaRPr lang="fr-FR" sz="1800" dirty="0">
              <a:solidFill>
                <a:schemeClr val="accent6">
                  <a:lumMod val="75000"/>
                </a:schemeClr>
              </a:solidFill>
            </a:endParaRPr>
          </a:p>
          <a:p>
            <a:pPr algn="just"/>
            <a:r>
              <a:rPr lang="fr-FR" sz="1800" dirty="0">
                <a:solidFill>
                  <a:schemeClr val="accent6">
                    <a:lumMod val="75000"/>
                  </a:schemeClr>
                </a:solidFill>
              </a:rPr>
              <a:t>On peut choisir les 5 P, les 8P ou les 10P. </a:t>
            </a:r>
          </a:p>
          <a:p>
            <a:pPr algn="just"/>
            <a:endParaRPr lang="fr-FR" sz="1800" dirty="0">
              <a:solidFill>
                <a:schemeClr val="accent6">
                  <a:lumMod val="75000"/>
                </a:schemeClr>
              </a:solidFill>
            </a:endParaRPr>
          </a:p>
          <a:p>
            <a:pPr algn="just"/>
            <a:r>
              <a:rPr lang="fr-FR" sz="1800" dirty="0">
                <a:solidFill>
                  <a:schemeClr val="accent6">
                    <a:lumMod val="75000"/>
                  </a:schemeClr>
                </a:solidFill>
              </a:rPr>
              <a:t>L’essentiel est que tous ces ingrédients soient en totale concordance afin d’offrir un produit ou un service global en </a:t>
            </a:r>
            <a:r>
              <a:rPr lang="fr-FR" sz="1800" b="1" dirty="0">
                <a:solidFill>
                  <a:schemeClr val="accent6">
                    <a:lumMod val="75000"/>
                  </a:schemeClr>
                </a:solidFill>
              </a:rPr>
              <a:t>cohérence avec le positionnement de la marque</a:t>
            </a:r>
            <a:r>
              <a:rPr lang="fr-FR" sz="1800" dirty="0">
                <a:solidFill>
                  <a:schemeClr val="accent6">
                    <a:lumMod val="75000"/>
                  </a:schemeClr>
                </a:solidFill>
              </a:rPr>
              <a:t>. </a:t>
            </a:r>
          </a:p>
          <a:p>
            <a:pPr algn="just"/>
            <a:endParaRPr lang="fr-FR" sz="1800" dirty="0">
              <a:solidFill>
                <a:schemeClr val="accent6">
                  <a:lumMod val="75000"/>
                </a:schemeClr>
              </a:solidFill>
            </a:endParaRPr>
          </a:p>
          <a:p>
            <a:pPr algn="just"/>
            <a:r>
              <a:rPr lang="fr-FR" sz="1800" dirty="0">
                <a:solidFill>
                  <a:schemeClr val="accent6">
                    <a:lumMod val="75000"/>
                  </a:schemeClr>
                </a:solidFill>
              </a:rPr>
              <a:t>C’est à cette condition que </a:t>
            </a:r>
            <a:r>
              <a:rPr lang="fr-FR" sz="1800" b="1" dirty="0">
                <a:solidFill>
                  <a:schemeClr val="accent6">
                    <a:lumMod val="75000"/>
                  </a:schemeClr>
                </a:solidFill>
              </a:rPr>
              <a:t>l’offre</a:t>
            </a:r>
            <a:r>
              <a:rPr lang="fr-FR" sz="1800" dirty="0">
                <a:solidFill>
                  <a:schemeClr val="accent6">
                    <a:lumMod val="75000"/>
                  </a:schemeClr>
                </a:solidFill>
              </a:rPr>
              <a:t> avec sa communication, ses lieux d’accès, son prix et tous les autres P </a:t>
            </a:r>
            <a:r>
              <a:rPr lang="fr-FR" sz="1800" b="1" dirty="0">
                <a:solidFill>
                  <a:schemeClr val="accent6">
                    <a:lumMod val="75000"/>
                  </a:schemeClr>
                </a:solidFill>
              </a:rPr>
              <a:t>se distinguera et trouvera son public.</a:t>
            </a:r>
          </a:p>
        </p:txBody>
      </p:sp>
    </p:spTree>
    <p:extLst>
      <p:ext uri="{BB962C8B-B14F-4D97-AF65-F5344CB8AC3E}">
        <p14:creationId xmlns:p14="http://schemas.microsoft.com/office/powerpoint/2010/main" val="3192095666"/>
      </p:ext>
    </p:extLst>
  </p:cSld>
  <p:clrMapOvr>
    <a:masterClrMapping/>
  </p:clrMapOvr>
  <p:transition spd="med">
    <p:randomBar/>
  </p:transition>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609</a:t>
            </a:fld>
            <a:endParaRPr lang="fr-FR" dirty="0"/>
          </a:p>
        </p:txBody>
      </p:sp>
      <p:sp>
        <p:nvSpPr>
          <p:cNvPr id="3" name="Rectangle 2"/>
          <p:cNvSpPr/>
          <p:nvPr/>
        </p:nvSpPr>
        <p:spPr>
          <a:xfrm>
            <a:off x="683568" y="2751892"/>
            <a:ext cx="7750776" cy="523220"/>
          </a:xfrm>
          <a:prstGeom prst="rect">
            <a:avLst/>
          </a:prstGeom>
        </p:spPr>
        <p:txBody>
          <a:bodyPr wrap="none">
            <a:spAutoFit/>
          </a:bodyPr>
          <a:lstStyle/>
          <a:p>
            <a:r>
              <a:rPr lang="fr-FR" sz="2800" b="1" dirty="0">
                <a:solidFill>
                  <a:schemeClr val="accent6">
                    <a:lumMod val="75000"/>
                  </a:schemeClr>
                </a:solidFill>
              </a:rPr>
              <a:t>Lequel de ces nouveaux P sera le prochain?</a:t>
            </a:r>
            <a:endParaRPr lang="fr-FR" sz="2800" dirty="0">
              <a:solidFill>
                <a:schemeClr val="accent6">
                  <a:lumMod val="75000"/>
                </a:schemeClr>
              </a:solidFill>
            </a:endParaRPr>
          </a:p>
        </p:txBody>
      </p:sp>
    </p:spTree>
    <p:extLst>
      <p:ext uri="{BB962C8B-B14F-4D97-AF65-F5344CB8AC3E}">
        <p14:creationId xmlns:p14="http://schemas.microsoft.com/office/powerpoint/2010/main" val="1574871539"/>
      </p:ext>
    </p:extLst>
  </p:cSld>
  <p:clrMapOvr>
    <a:masterClrMapping/>
  </p:clrMapOvr>
  <p:transition spd="med">
    <p:randomBar/>
  </p:transition>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610</a:t>
            </a:fld>
            <a:endParaRPr lang="fr-FR" dirty="0"/>
          </a:p>
        </p:txBody>
      </p:sp>
      <p:sp>
        <p:nvSpPr>
          <p:cNvPr id="3" name="Rectangle 2"/>
          <p:cNvSpPr/>
          <p:nvPr/>
        </p:nvSpPr>
        <p:spPr>
          <a:xfrm>
            <a:off x="381645" y="764704"/>
            <a:ext cx="8136904" cy="4247317"/>
          </a:xfrm>
          <a:prstGeom prst="rect">
            <a:avLst/>
          </a:prstGeom>
        </p:spPr>
        <p:txBody>
          <a:bodyPr wrap="square">
            <a:spAutoFit/>
          </a:bodyPr>
          <a:lstStyle/>
          <a:p>
            <a:pPr algn="just"/>
            <a:r>
              <a:rPr lang="fr-FR" sz="1800" dirty="0">
                <a:solidFill>
                  <a:schemeClr val="accent6">
                    <a:lumMod val="75000"/>
                  </a:schemeClr>
                </a:solidFill>
              </a:rPr>
              <a:t>Sans vouloir faire de la surenchère, laissons notre créativité s’exprimer. Car n’y a -t-il pas d’autres P potentiels ? </a:t>
            </a:r>
          </a:p>
          <a:p>
            <a:pPr algn="just"/>
            <a:endParaRPr lang="fr-FR" sz="1800" dirty="0">
              <a:solidFill>
                <a:schemeClr val="accent6">
                  <a:lumMod val="75000"/>
                </a:schemeClr>
              </a:solidFill>
            </a:endParaRPr>
          </a:p>
          <a:p>
            <a:pPr algn="just"/>
            <a:r>
              <a:rPr lang="fr-FR" sz="1800" dirty="0">
                <a:solidFill>
                  <a:schemeClr val="accent6">
                    <a:lumMod val="75000"/>
                  </a:schemeClr>
                </a:solidFill>
              </a:rPr>
              <a:t>Lequel, parmi ces 3 nouveaux P, vous inspire ?</a:t>
            </a:r>
          </a:p>
          <a:p>
            <a:pPr lvl="0" algn="just"/>
            <a:endParaRPr lang="fr-FR" sz="1800" dirty="0">
              <a:solidFill>
                <a:schemeClr val="accent6">
                  <a:lumMod val="75000"/>
                </a:schemeClr>
              </a:solidFill>
            </a:endParaRPr>
          </a:p>
          <a:p>
            <a:pPr lvl="0" algn="just"/>
            <a:r>
              <a:rPr lang="fr-FR" sz="1800" dirty="0">
                <a:solidFill>
                  <a:schemeClr val="accent6">
                    <a:lumMod val="75000"/>
                  </a:schemeClr>
                </a:solidFill>
              </a:rPr>
              <a:t>P comme </a:t>
            </a:r>
            <a:r>
              <a:rPr lang="fr-FR" sz="1800" b="1" dirty="0">
                <a:solidFill>
                  <a:schemeClr val="accent6">
                    <a:lumMod val="75000"/>
                  </a:schemeClr>
                </a:solidFill>
              </a:rPr>
              <a:t>Passion</a:t>
            </a:r>
            <a:r>
              <a:rPr lang="fr-FR" sz="1800" dirty="0">
                <a:solidFill>
                  <a:schemeClr val="accent6">
                    <a:lumMod val="75000"/>
                  </a:schemeClr>
                </a:solidFill>
              </a:rPr>
              <a:t> = si une offre ne nous fait pas vivre un moment exceptionnel ni une expérience mémorable, a-t-elle de l’intérêt? Ce pourrait être le P du </a:t>
            </a:r>
            <a:r>
              <a:rPr lang="fr-FR" sz="1800" b="1" dirty="0">
                <a:solidFill>
                  <a:schemeClr val="accent6">
                    <a:lumMod val="75000"/>
                  </a:schemeClr>
                </a:solidFill>
              </a:rPr>
              <a:t>marketing expérientiel</a:t>
            </a:r>
            <a:r>
              <a:rPr lang="fr-FR" sz="1800" dirty="0">
                <a:solidFill>
                  <a:schemeClr val="accent6">
                    <a:lumMod val="75000"/>
                  </a:schemeClr>
                </a:solidFill>
              </a:rPr>
              <a:t>.</a:t>
            </a:r>
          </a:p>
          <a:p>
            <a:pPr lvl="0" algn="just"/>
            <a:endParaRPr lang="fr-FR" sz="1800" dirty="0">
              <a:solidFill>
                <a:schemeClr val="accent6">
                  <a:lumMod val="75000"/>
                </a:schemeClr>
              </a:solidFill>
            </a:endParaRPr>
          </a:p>
          <a:p>
            <a:pPr lvl="0" algn="just"/>
            <a:r>
              <a:rPr lang="fr-FR" sz="1800" dirty="0">
                <a:solidFill>
                  <a:schemeClr val="accent6">
                    <a:lumMod val="75000"/>
                  </a:schemeClr>
                </a:solidFill>
              </a:rPr>
              <a:t>P comme </a:t>
            </a:r>
            <a:r>
              <a:rPr lang="fr-FR" sz="1800" b="1" dirty="0">
                <a:solidFill>
                  <a:schemeClr val="accent6">
                    <a:lumMod val="75000"/>
                  </a:schemeClr>
                </a:solidFill>
              </a:rPr>
              <a:t>Puissance</a:t>
            </a:r>
            <a:r>
              <a:rPr lang="fr-FR" sz="1800" dirty="0">
                <a:solidFill>
                  <a:schemeClr val="accent6">
                    <a:lumMod val="75000"/>
                  </a:schemeClr>
                </a:solidFill>
              </a:rPr>
              <a:t> = si le mix-marketing d’une offre n’a ni puissance, ni force, ni aspérité, </a:t>
            </a:r>
            <a:r>
              <a:rPr lang="fr-FR" sz="1800" dirty="0" err="1">
                <a:solidFill>
                  <a:schemeClr val="accent6">
                    <a:lumMod val="75000"/>
                  </a:schemeClr>
                </a:solidFill>
              </a:rPr>
              <a:t>a-t-il</a:t>
            </a:r>
            <a:r>
              <a:rPr lang="fr-FR" sz="1800" dirty="0">
                <a:solidFill>
                  <a:schemeClr val="accent6">
                    <a:lumMod val="75000"/>
                  </a:schemeClr>
                </a:solidFill>
              </a:rPr>
              <a:t> une chance d’émerger?</a:t>
            </a:r>
          </a:p>
          <a:p>
            <a:pPr lvl="0" algn="just"/>
            <a:endParaRPr lang="fr-FR" sz="1800" dirty="0">
              <a:solidFill>
                <a:schemeClr val="accent6">
                  <a:lumMod val="75000"/>
                </a:schemeClr>
              </a:solidFill>
            </a:endParaRPr>
          </a:p>
          <a:p>
            <a:pPr lvl="0" algn="just"/>
            <a:r>
              <a:rPr lang="fr-FR" sz="1800" dirty="0">
                <a:solidFill>
                  <a:schemeClr val="accent6">
                    <a:lumMod val="75000"/>
                  </a:schemeClr>
                </a:solidFill>
              </a:rPr>
              <a:t>P comme </a:t>
            </a:r>
            <a:r>
              <a:rPr lang="fr-FR" sz="1800" b="1" dirty="0">
                <a:solidFill>
                  <a:schemeClr val="accent6">
                    <a:lumMod val="75000"/>
                  </a:schemeClr>
                </a:solidFill>
              </a:rPr>
              <a:t>Paprika</a:t>
            </a:r>
            <a:r>
              <a:rPr lang="fr-FR" sz="1800" dirty="0">
                <a:solidFill>
                  <a:schemeClr val="accent6">
                    <a:lumMod val="75000"/>
                  </a:schemeClr>
                </a:solidFill>
              </a:rPr>
              <a:t> = après la vache Pourpre, on pourrait chercher la vache Paprika, qui apporterait une touche plus épicée et plus sensorielle, ce serait le P du marketing sensoriel</a:t>
            </a:r>
            <a:r>
              <a:rPr lang="fr-FR" dirty="0"/>
              <a:t>.</a:t>
            </a:r>
          </a:p>
        </p:txBody>
      </p:sp>
      <p:pic>
        <p:nvPicPr>
          <p:cNvPr id="569346" name="Picture 2" descr="C:\Users\BLUEOFFICE\Desktop\3_MMpiU.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5990" y="4808613"/>
            <a:ext cx="2466975" cy="18478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76760"/>
      </p:ext>
    </p:extLst>
  </p:cSld>
  <p:clrMapOvr>
    <a:masterClrMapping/>
  </p:clrMapOvr>
  <p:transition spd="med">
    <p:randomBar/>
  </p:transition>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611</a:t>
            </a:fld>
            <a:endParaRPr lang="fr-FR" dirty="0"/>
          </a:p>
        </p:txBody>
      </p:sp>
      <p:pic>
        <p:nvPicPr>
          <p:cNvPr id="564226" name="Picture 2" descr="C:\Users\BLUEOFFICE\Desktop\cours-crm-1-26-1024.jpg"/>
          <p:cNvPicPr>
            <a:picLocks noChangeAspect="1" noChangeArrowheads="1"/>
          </p:cNvPicPr>
          <p:nvPr/>
        </p:nvPicPr>
        <p:blipFill rotWithShape="1">
          <a:blip r:embed="rId2">
            <a:duotone>
              <a:prstClr val="black"/>
              <a:schemeClr val="accent2">
                <a:tint val="45000"/>
                <a:satMod val="400000"/>
              </a:schemeClr>
            </a:duotone>
            <a:extLst>
              <a:ext uri="{28A0092B-C50C-407E-A947-70E740481C1C}">
                <a14:useLocalDpi xmlns:a14="http://schemas.microsoft.com/office/drawing/2010/main" val="0"/>
              </a:ext>
            </a:extLst>
          </a:blip>
          <a:srcRect l="12896" t="23857" r="4241" b="19893"/>
          <a:stretch/>
        </p:blipFill>
        <p:spPr bwMode="auto">
          <a:xfrm>
            <a:off x="683567" y="2060848"/>
            <a:ext cx="8082117" cy="41148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4" name="Picture 2" descr="C:\Users\BLUEOFFICE\Desktop\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404664"/>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09323"/>
      </p:ext>
    </p:extLst>
  </p:cSld>
  <p:clrMapOvr>
    <a:masterClrMapping/>
  </p:clrMapOvr>
  <p:transition spd="med">
    <p:randomBar/>
  </p:transition>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612</a:t>
            </a:fld>
            <a:endParaRPr lang="fr-FR" dirty="0"/>
          </a:p>
        </p:txBody>
      </p:sp>
      <p:pic>
        <p:nvPicPr>
          <p:cNvPr id="3" name="Picture 2" descr="C:\Users\BLUEOFFICE\Desktop\97821005344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2976" y="620688"/>
            <a:ext cx="1292027" cy="162472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1331641" y="2852936"/>
            <a:ext cx="6696744" cy="158417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Élaboration </a:t>
            </a:r>
          </a:p>
          <a:p>
            <a:r>
              <a:rPr lang="fr-FR" sz="2800" b="1" kern="0" dirty="0">
                <a:solidFill>
                  <a:schemeClr val="accent6">
                    <a:lumMod val="75000"/>
                  </a:schemeClr>
                </a:solidFill>
                <a:latin typeface="Arial" panose="020B0604020202020204" pitchFamily="34" charset="0"/>
                <a:cs typeface="Arial" panose="020B0604020202020204" pitchFamily="34" charset="0"/>
              </a:rPr>
              <a:t>de la </a:t>
            </a:r>
          </a:p>
          <a:p>
            <a:r>
              <a:rPr lang="fr-FR" sz="2800" b="1" kern="0" dirty="0">
                <a:solidFill>
                  <a:schemeClr val="accent6">
                    <a:lumMod val="75000"/>
                  </a:schemeClr>
                </a:solidFill>
                <a:latin typeface="Arial" panose="020B0604020202020204" pitchFamily="34" charset="0"/>
                <a:cs typeface="Arial" panose="020B0604020202020204" pitchFamily="34" charset="0"/>
              </a:rPr>
              <a:t>Stratégie Marketing</a:t>
            </a:r>
          </a:p>
        </p:txBody>
      </p:sp>
    </p:spTree>
    <p:extLst>
      <p:ext uri="{BB962C8B-B14F-4D97-AF65-F5344CB8AC3E}">
        <p14:creationId xmlns:p14="http://schemas.microsoft.com/office/powerpoint/2010/main" val="1721945815"/>
      </p:ext>
    </p:extLst>
  </p:cSld>
  <p:clrMapOvr>
    <a:masterClrMapping/>
  </p:clrMapOvr>
  <p:transition spd="med">
    <p:randomBar/>
  </p:transition>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613</a:t>
            </a:fld>
            <a:endParaRPr lang="fr-FR" dirty="0"/>
          </a:p>
        </p:txBody>
      </p:sp>
      <p:pic>
        <p:nvPicPr>
          <p:cNvPr id="3" name="Picture 2" descr="C:\Users\BLEUEPRO\Desktop\85644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383282"/>
            <a:ext cx="5832648" cy="579686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9912416"/>
      </p:ext>
    </p:extLst>
  </p:cSld>
  <p:clrMapOvr>
    <a:masterClrMapping/>
  </p:clrMapOvr>
  <p:transition spd="med">
    <p:randomBar/>
  </p:transition>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604250" y="6525344"/>
            <a:ext cx="539750" cy="359644"/>
          </a:xfrm>
        </p:spPr>
        <p:txBody>
          <a:bodyPr/>
          <a:lstStyle/>
          <a:p>
            <a:fld id="{1EBE69AF-9AF0-44C8-BB20-08320EBB9127}" type="slidenum">
              <a:rPr lang="fr-FR"/>
              <a:pPr/>
              <a:t>614</a:t>
            </a:fld>
            <a:endParaRPr lang="fr-FR" dirty="0"/>
          </a:p>
        </p:txBody>
      </p:sp>
      <p:sp>
        <p:nvSpPr>
          <p:cNvPr id="136195" name="Text Box 3"/>
          <p:cNvSpPr txBox="1">
            <a:spLocks noChangeArrowheads="1"/>
          </p:cNvSpPr>
          <p:nvPr/>
        </p:nvSpPr>
        <p:spPr bwMode="auto">
          <a:xfrm>
            <a:off x="2197100" y="2751327"/>
            <a:ext cx="5472113" cy="854075"/>
          </a:xfrm>
          <a:prstGeom prst="rect">
            <a:avLst/>
          </a:prstGeom>
          <a:noFill/>
          <a:ln w="9525">
            <a:noFill/>
            <a:miter lim="800000"/>
            <a:headEnd/>
            <a:tailEnd/>
          </a:ln>
          <a:effectLst/>
        </p:spPr>
        <p:txBody>
          <a:bodyPr>
            <a:spAutoFit/>
          </a:bodyPr>
          <a:lstStyle/>
          <a:p>
            <a:pPr marL="182563" indent="-182563">
              <a:spcBef>
                <a:spcPct val="50000"/>
              </a:spcBef>
              <a:buFontTx/>
              <a:buChar char="•"/>
            </a:pPr>
            <a:r>
              <a:rPr lang="fr-FR" sz="2000" b="1" dirty="0">
                <a:solidFill>
                  <a:schemeClr val="accent6">
                    <a:lumMod val="75000"/>
                  </a:schemeClr>
                </a:solidFill>
              </a:rPr>
              <a:t>La segmentation</a:t>
            </a:r>
            <a:endParaRPr lang="fr-FR" sz="1800" dirty="0">
              <a:solidFill>
                <a:schemeClr val="accent6">
                  <a:lumMod val="75000"/>
                </a:schemeClr>
              </a:solidFill>
            </a:endParaRPr>
          </a:p>
          <a:p>
            <a:pPr marL="182563" indent="-182563">
              <a:spcBef>
                <a:spcPct val="50000"/>
              </a:spcBef>
              <a:buFontTx/>
              <a:buChar char="•"/>
            </a:pPr>
            <a:r>
              <a:rPr lang="fr-FR" sz="2000" b="1" dirty="0">
                <a:solidFill>
                  <a:schemeClr val="accent6">
                    <a:lumMod val="75000"/>
                  </a:schemeClr>
                </a:solidFill>
              </a:rPr>
              <a:t>Le positionnement</a:t>
            </a:r>
          </a:p>
        </p:txBody>
      </p:sp>
      <p:sp>
        <p:nvSpPr>
          <p:cNvPr id="136197" name="Rectangle 5"/>
          <p:cNvSpPr>
            <a:spLocks noChangeArrowheads="1"/>
          </p:cNvSpPr>
          <p:nvPr/>
        </p:nvSpPr>
        <p:spPr bwMode="auto">
          <a:xfrm>
            <a:off x="1547813" y="1988344"/>
            <a:ext cx="6284912" cy="576262"/>
          </a:xfrm>
          <a:prstGeom prst="rect">
            <a:avLst/>
          </a:prstGeom>
          <a:noFill/>
          <a:ln w="9525">
            <a:noFill/>
            <a:miter lim="800000"/>
            <a:headEnd/>
            <a:tailEnd/>
          </a:ln>
          <a:effectLst/>
        </p:spPr>
        <p:txBody>
          <a:bodyPr/>
          <a:lstStyle/>
          <a:p>
            <a:pPr marL="342900" indent="-342900">
              <a:spcBef>
                <a:spcPct val="20000"/>
              </a:spcBef>
              <a:buFontTx/>
              <a:buChar char="•"/>
            </a:pPr>
            <a:r>
              <a:rPr lang="fr-FR" sz="2400" dirty="0">
                <a:solidFill>
                  <a:schemeClr val="accent6">
                    <a:lumMod val="75000"/>
                  </a:schemeClr>
                </a:solidFill>
              </a:rPr>
              <a:t>Comment les met elle en œuvre ?</a:t>
            </a:r>
          </a:p>
        </p:txBody>
      </p:sp>
      <p:sp>
        <p:nvSpPr>
          <p:cNvPr id="136198" name="Rectangle 6"/>
          <p:cNvSpPr>
            <a:spLocks noGrp="1" noChangeArrowheads="1"/>
          </p:cNvSpPr>
          <p:nvPr>
            <p:ph type="title" idx="4294967295"/>
          </p:nvPr>
        </p:nvSpPr>
        <p:spPr>
          <a:xfrm>
            <a:off x="1836739" y="476672"/>
            <a:ext cx="4607470"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36200" name="Text Box 8"/>
          <p:cNvSpPr txBox="1">
            <a:spLocks noChangeArrowheads="1"/>
          </p:cNvSpPr>
          <p:nvPr/>
        </p:nvSpPr>
        <p:spPr bwMode="auto">
          <a:xfrm>
            <a:off x="971550" y="4221163"/>
            <a:ext cx="7632700" cy="457200"/>
          </a:xfrm>
          <a:prstGeom prst="rect">
            <a:avLst/>
          </a:prstGeom>
          <a:noFill/>
          <a:ln w="9525">
            <a:noFill/>
            <a:miter lim="800000"/>
            <a:headEnd/>
            <a:tailEnd/>
          </a:ln>
          <a:effectLst/>
        </p:spPr>
        <p:txBody>
          <a:bodyPr>
            <a:spAutoFit/>
          </a:bodyPr>
          <a:lstStyle/>
          <a:p>
            <a:pPr>
              <a:spcBef>
                <a:spcPct val="50000"/>
              </a:spcBef>
            </a:pPr>
            <a:r>
              <a:rPr lang="fr-FR" sz="2400">
                <a:solidFill>
                  <a:srgbClr val="000066"/>
                </a:solidFill>
              </a:rPr>
              <a:t>La formalisation et la synthèse de toute ces réflexions</a:t>
            </a:r>
          </a:p>
        </p:txBody>
      </p:sp>
      <p:sp>
        <p:nvSpPr>
          <p:cNvPr id="136201" name="Text Box 9"/>
          <p:cNvSpPr txBox="1">
            <a:spLocks noChangeArrowheads="1"/>
          </p:cNvSpPr>
          <p:nvPr/>
        </p:nvSpPr>
        <p:spPr bwMode="auto">
          <a:xfrm>
            <a:off x="2557463" y="5287962"/>
            <a:ext cx="3744912" cy="457200"/>
          </a:xfrm>
          <a:prstGeom prst="rect">
            <a:avLst/>
          </a:prstGeom>
          <a:solidFill>
            <a:srgbClr val="3333CC"/>
          </a:solidFill>
          <a:ln w="9525">
            <a:noFill/>
            <a:miter lim="800000"/>
            <a:headEnd/>
            <a:tailEnd/>
          </a:ln>
          <a:effectLst/>
        </p:spPr>
        <p:txBody>
          <a:bodyPr>
            <a:spAutoFit/>
          </a:bodyPr>
          <a:lstStyle/>
          <a:p>
            <a:pPr algn="ctr">
              <a:spcBef>
                <a:spcPct val="50000"/>
              </a:spcBef>
            </a:pPr>
            <a:r>
              <a:rPr lang="fr-FR" sz="2400" b="1" dirty="0">
                <a:solidFill>
                  <a:schemeClr val="bg1"/>
                </a:solidFill>
              </a:rPr>
              <a:t>Le plan marketing</a:t>
            </a:r>
          </a:p>
        </p:txBody>
      </p:sp>
      <p:sp>
        <p:nvSpPr>
          <p:cNvPr id="136202" name="AutoShape 10"/>
          <p:cNvSpPr>
            <a:spLocks noChangeArrowheads="1"/>
          </p:cNvSpPr>
          <p:nvPr/>
        </p:nvSpPr>
        <p:spPr bwMode="auto">
          <a:xfrm rot="16200000">
            <a:off x="1228248" y="5156200"/>
            <a:ext cx="504825" cy="720725"/>
          </a:xfrm>
          <a:custGeom>
            <a:avLst/>
            <a:gdLst>
              <a:gd name="G0" fmla="+- 4279 0 0"/>
              <a:gd name="G1" fmla="+- 21600 0 4279"/>
              <a:gd name="G2" fmla="*/ 4279 1 2"/>
              <a:gd name="G3" fmla="+- 21600 0 G2"/>
              <a:gd name="G4" fmla="+/ 4279 21600 2"/>
              <a:gd name="G5" fmla="+/ G1 0 2"/>
              <a:gd name="G6" fmla="*/ 21600 21600 4279"/>
              <a:gd name="G7" fmla="*/ G6 1 2"/>
              <a:gd name="G8" fmla="+- 21600 0 G7"/>
              <a:gd name="G9" fmla="*/ 21600 1 2"/>
              <a:gd name="G10" fmla="+- 4279 0 G9"/>
              <a:gd name="G11" fmla="?: G10 G8 0"/>
              <a:gd name="G12" fmla="?: G10 G7 21600"/>
              <a:gd name="T0" fmla="*/ 19460 w 21600"/>
              <a:gd name="T1" fmla="*/ 10800 h 21600"/>
              <a:gd name="T2" fmla="*/ 10800 w 21600"/>
              <a:gd name="T3" fmla="*/ 21600 h 21600"/>
              <a:gd name="T4" fmla="*/ 2140 w 21600"/>
              <a:gd name="T5" fmla="*/ 10800 h 21600"/>
              <a:gd name="T6" fmla="*/ 10800 w 21600"/>
              <a:gd name="T7" fmla="*/ 0 h 21600"/>
              <a:gd name="T8" fmla="*/ 3940 w 21600"/>
              <a:gd name="T9" fmla="*/ 3940 h 21600"/>
              <a:gd name="T10" fmla="*/ 17660 w 21600"/>
              <a:gd name="T11" fmla="*/ 17660 h 21600"/>
            </a:gdLst>
            <a:ahLst/>
            <a:cxnLst>
              <a:cxn ang="0">
                <a:pos x="T0" y="T1"/>
              </a:cxn>
              <a:cxn ang="0">
                <a:pos x="T2" y="T3"/>
              </a:cxn>
              <a:cxn ang="0">
                <a:pos x="T4" y="T5"/>
              </a:cxn>
              <a:cxn ang="0">
                <a:pos x="T6" y="T7"/>
              </a:cxn>
            </a:cxnLst>
            <a:rect l="T8" t="T9" r="T10" b="T11"/>
            <a:pathLst>
              <a:path w="21600" h="21600">
                <a:moveTo>
                  <a:pt x="0" y="0"/>
                </a:moveTo>
                <a:lnTo>
                  <a:pt x="4279" y="21600"/>
                </a:lnTo>
                <a:lnTo>
                  <a:pt x="17321" y="21600"/>
                </a:lnTo>
                <a:lnTo>
                  <a:pt x="21600" y="0"/>
                </a:lnTo>
                <a:close/>
              </a:path>
            </a:pathLst>
          </a:custGeom>
          <a:solidFill>
            <a:srgbClr val="3333CC"/>
          </a:solidFill>
          <a:ln w="9525">
            <a:noFill/>
            <a:miter lim="800000"/>
            <a:headEnd/>
            <a:tailEnd/>
          </a:ln>
          <a:effectLst/>
        </p:spPr>
        <p:txBody>
          <a:bodyPr wrap="none" anchor="ctr"/>
          <a:lstStyle/>
          <a:p>
            <a:endParaRPr lang="fr-FR"/>
          </a:p>
        </p:txBody>
      </p:sp>
      <p:sp>
        <p:nvSpPr>
          <p:cNvPr id="136203" name="AutoShape 11"/>
          <p:cNvSpPr>
            <a:spLocks noChangeArrowheads="1"/>
          </p:cNvSpPr>
          <p:nvPr/>
        </p:nvSpPr>
        <p:spPr bwMode="auto">
          <a:xfrm rot="5400000">
            <a:off x="1763713" y="5336381"/>
            <a:ext cx="649288"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Espace réservé du numéro de diapositive 5"/>
          <p:cNvSpPr>
            <a:spLocks noGrp="1"/>
          </p:cNvSpPr>
          <p:nvPr>
            <p:ph type="sldNum" sz="quarter" idx="4"/>
          </p:nvPr>
        </p:nvSpPr>
        <p:spPr>
          <a:xfrm>
            <a:off x="8532813" y="6525344"/>
            <a:ext cx="611187" cy="359644"/>
          </a:xfrm>
        </p:spPr>
        <p:txBody>
          <a:bodyPr/>
          <a:lstStyle/>
          <a:p>
            <a:fld id="{9464779B-A00B-4897-9F28-CD25115AAD7C}" type="slidenum">
              <a:rPr lang="fr-FR"/>
              <a:pPr/>
              <a:t>615</a:t>
            </a:fld>
            <a:endParaRPr lang="fr-FR" dirty="0"/>
          </a:p>
        </p:txBody>
      </p:sp>
      <p:sp>
        <p:nvSpPr>
          <p:cNvPr id="102404" name="Text Box 4"/>
          <p:cNvSpPr txBox="1">
            <a:spLocks noChangeArrowheads="1"/>
          </p:cNvSpPr>
          <p:nvPr/>
        </p:nvSpPr>
        <p:spPr bwMode="auto">
          <a:xfrm>
            <a:off x="971550" y="130333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Segmentation</a:t>
            </a:r>
          </a:p>
        </p:txBody>
      </p:sp>
      <p:sp>
        <p:nvSpPr>
          <p:cNvPr id="102405" name="Text Box 5"/>
          <p:cNvSpPr txBox="1">
            <a:spLocks noChangeArrowheads="1"/>
          </p:cNvSpPr>
          <p:nvPr/>
        </p:nvSpPr>
        <p:spPr bwMode="auto">
          <a:xfrm>
            <a:off x="4716463" y="1273175"/>
            <a:ext cx="3816350"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ciblage</a:t>
            </a:r>
          </a:p>
        </p:txBody>
      </p:sp>
      <p:sp>
        <p:nvSpPr>
          <p:cNvPr id="102406" name="AutoShape 6"/>
          <p:cNvSpPr>
            <a:spLocks noChangeArrowheads="1"/>
          </p:cNvSpPr>
          <p:nvPr/>
        </p:nvSpPr>
        <p:spPr bwMode="auto">
          <a:xfrm rot="5400000">
            <a:off x="4284663" y="13223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2407" name="Text Box 7"/>
          <p:cNvSpPr txBox="1">
            <a:spLocks noChangeArrowheads="1"/>
          </p:cNvSpPr>
          <p:nvPr/>
        </p:nvSpPr>
        <p:spPr bwMode="auto">
          <a:xfrm>
            <a:off x="900113" y="1989138"/>
            <a:ext cx="6481762" cy="1169551"/>
          </a:xfrm>
          <a:prstGeom prst="rect">
            <a:avLst/>
          </a:prstGeom>
          <a:noFill/>
          <a:ln w="9525">
            <a:noFill/>
            <a:miter lim="800000"/>
            <a:headEnd/>
            <a:tailEnd/>
          </a:ln>
          <a:effectLst/>
        </p:spPr>
        <p:txBody>
          <a:bodyPr>
            <a:spAutoFit/>
          </a:bodyPr>
          <a:lstStyle/>
          <a:p>
            <a:pPr>
              <a:spcBef>
                <a:spcPct val="50000"/>
              </a:spcBef>
            </a:pPr>
            <a:endParaRPr lang="fr-FR" sz="2000" b="1" dirty="0">
              <a:solidFill>
                <a:srgbClr val="000066"/>
              </a:solidFill>
            </a:endParaRPr>
          </a:p>
          <a:p>
            <a:pPr>
              <a:spcBef>
                <a:spcPct val="50000"/>
              </a:spcBef>
            </a:pPr>
            <a:r>
              <a:rPr lang="fr-FR" sz="2000" dirty="0">
                <a:solidFill>
                  <a:schemeClr val="accent6">
                    <a:lumMod val="75000"/>
                  </a:schemeClr>
                </a:solidFill>
              </a:rPr>
              <a:t>Mêmes principes que la </a:t>
            </a:r>
            <a:r>
              <a:rPr lang="fr-FR" sz="2000" b="1" dirty="0">
                <a:solidFill>
                  <a:schemeClr val="accent6">
                    <a:lumMod val="75000"/>
                  </a:schemeClr>
                </a:solidFill>
              </a:rPr>
              <a:t>segmentation de marché, </a:t>
            </a:r>
            <a:r>
              <a:rPr lang="fr-FR" sz="2000" dirty="0">
                <a:solidFill>
                  <a:schemeClr val="accent6">
                    <a:lumMod val="75000"/>
                  </a:schemeClr>
                </a:solidFill>
              </a:rPr>
              <a:t>mais appliqués à la </a:t>
            </a:r>
            <a:r>
              <a:rPr lang="fr-FR" sz="2000" b="1" dirty="0">
                <a:solidFill>
                  <a:schemeClr val="accent6">
                    <a:lumMod val="75000"/>
                  </a:schemeClr>
                </a:solidFill>
              </a:rPr>
              <a:t>clientèle potentielle</a:t>
            </a:r>
          </a:p>
        </p:txBody>
      </p:sp>
      <p:sp>
        <p:nvSpPr>
          <p:cNvPr id="102417" name="Rectangle 17"/>
          <p:cNvSpPr>
            <a:spLocks noGrp="1" noChangeArrowheads="1"/>
          </p:cNvSpPr>
          <p:nvPr>
            <p:ph type="title" idx="4294967295"/>
          </p:nvPr>
        </p:nvSpPr>
        <p:spPr>
          <a:xfrm>
            <a:off x="1979712" y="260648"/>
            <a:ext cx="4644926" cy="765175"/>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02418" name="Text Box 18"/>
          <p:cNvSpPr txBox="1">
            <a:spLocks noChangeArrowheads="1"/>
          </p:cNvSpPr>
          <p:nvPr/>
        </p:nvSpPr>
        <p:spPr bwMode="auto">
          <a:xfrm>
            <a:off x="900113" y="3213100"/>
            <a:ext cx="6842125" cy="1169551"/>
          </a:xfrm>
          <a:prstGeom prst="rect">
            <a:avLst/>
          </a:prstGeom>
          <a:noFill/>
          <a:ln w="9525" algn="ctr">
            <a:noFill/>
            <a:miter lim="800000"/>
            <a:headEnd/>
            <a:tailEnd/>
          </a:ln>
          <a:effectLst/>
        </p:spPr>
        <p:txBody>
          <a:bodyPr>
            <a:spAutoFit/>
          </a:bodyPr>
          <a:lstStyle/>
          <a:p>
            <a:pPr>
              <a:spcBef>
                <a:spcPct val="50000"/>
              </a:spcBef>
            </a:pPr>
            <a:endParaRPr lang="fr-FR" sz="2000" b="1" dirty="0">
              <a:solidFill>
                <a:srgbClr val="000066"/>
              </a:solidFill>
            </a:endParaRPr>
          </a:p>
          <a:p>
            <a:pPr>
              <a:spcBef>
                <a:spcPct val="50000"/>
              </a:spcBef>
            </a:pPr>
            <a:r>
              <a:rPr lang="fr-FR" sz="2000" b="1" dirty="0">
                <a:solidFill>
                  <a:srgbClr val="000066"/>
                </a:solidFill>
              </a:rPr>
              <a:t>Un marché hétérogène et multiformes</a:t>
            </a:r>
            <a:br>
              <a:rPr lang="fr-FR" sz="2000" b="1" dirty="0">
                <a:solidFill>
                  <a:srgbClr val="000066"/>
                </a:solidFill>
              </a:rPr>
            </a:br>
            <a:r>
              <a:rPr lang="fr-FR" sz="2000" b="1" dirty="0">
                <a:solidFill>
                  <a:srgbClr val="000066"/>
                </a:solidFill>
                <a:sym typeface="Wingdings 3" pitchFamily="18" charset="2"/>
              </a:rPr>
              <a:t> </a:t>
            </a:r>
            <a:r>
              <a:rPr lang="fr-FR" sz="2000" b="1" dirty="0">
                <a:solidFill>
                  <a:srgbClr val="000066"/>
                </a:solidFill>
              </a:rPr>
              <a:t>Cibler les futurs clients pour adapter le dispositif</a:t>
            </a:r>
          </a:p>
        </p:txBody>
      </p:sp>
      <p:pic>
        <p:nvPicPr>
          <p:cNvPr id="102419" name="Picture 19" descr="j0172635"/>
          <p:cNvPicPr>
            <a:picLocks noGrp="1" noChangeAspect="1" noChangeArrowheads="1" noCrop="1"/>
          </p:cNvPicPr>
          <p:nvPr>
            <p:ph idx="4294967295"/>
          </p:nvPr>
        </p:nvPicPr>
        <p:blipFill>
          <a:blip r:embed="rId3" cstate="print"/>
          <a:srcRect/>
          <a:stretch>
            <a:fillRect/>
          </a:stretch>
        </p:blipFill>
        <p:spPr>
          <a:xfrm>
            <a:off x="5652120" y="4653136"/>
            <a:ext cx="2376488" cy="1584325"/>
          </a:xfrm>
          <a:prstGeom prst="rect">
            <a:avLst/>
          </a:prstGeom>
          <a:noFill/>
          <a:ln/>
        </p:spPr>
      </p:pic>
    </p:spTree>
  </p:cSld>
  <p:clrMapOvr>
    <a:masterClrMapping/>
  </p:clrMapOvr>
  <p:transition spd="med">
    <p:randomBar/>
  </p:transition>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532813" y="6597352"/>
            <a:ext cx="611187" cy="287636"/>
          </a:xfrm>
        </p:spPr>
        <p:txBody>
          <a:bodyPr/>
          <a:lstStyle/>
          <a:p>
            <a:fld id="{8C8B1401-9B16-4FF1-93F1-7CEAE9C8C1AE}" type="slidenum">
              <a:rPr lang="fr-FR"/>
              <a:pPr/>
              <a:t>616</a:t>
            </a:fld>
            <a:endParaRPr lang="fr-FR"/>
          </a:p>
        </p:txBody>
      </p:sp>
      <p:sp>
        <p:nvSpPr>
          <p:cNvPr id="201730" name="Text Box 2"/>
          <p:cNvSpPr txBox="1">
            <a:spLocks noChangeArrowheads="1"/>
          </p:cNvSpPr>
          <p:nvPr/>
        </p:nvSpPr>
        <p:spPr bwMode="auto">
          <a:xfrm>
            <a:off x="971550" y="1303338"/>
            <a:ext cx="31686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Segmentation</a:t>
            </a:r>
          </a:p>
        </p:txBody>
      </p:sp>
      <p:sp>
        <p:nvSpPr>
          <p:cNvPr id="201731" name="Text Box 3"/>
          <p:cNvSpPr txBox="1">
            <a:spLocks noChangeArrowheads="1"/>
          </p:cNvSpPr>
          <p:nvPr/>
        </p:nvSpPr>
        <p:spPr bwMode="auto">
          <a:xfrm>
            <a:off x="4716463" y="1273175"/>
            <a:ext cx="3816350"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ciblage</a:t>
            </a:r>
          </a:p>
        </p:txBody>
      </p:sp>
      <p:sp>
        <p:nvSpPr>
          <p:cNvPr id="201732" name="AutoShape 4"/>
          <p:cNvSpPr>
            <a:spLocks noChangeArrowheads="1"/>
          </p:cNvSpPr>
          <p:nvPr/>
        </p:nvSpPr>
        <p:spPr bwMode="auto">
          <a:xfrm rot="5400000">
            <a:off x="4284663" y="1322388"/>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01733" name="Text Box 5"/>
          <p:cNvSpPr txBox="1">
            <a:spLocks noChangeArrowheads="1"/>
          </p:cNvSpPr>
          <p:nvPr/>
        </p:nvSpPr>
        <p:spPr bwMode="auto">
          <a:xfrm>
            <a:off x="1042988" y="2024063"/>
            <a:ext cx="5545137" cy="396875"/>
          </a:xfrm>
          <a:prstGeom prst="rect">
            <a:avLst/>
          </a:prstGeom>
          <a:noFill/>
          <a:ln w="9525">
            <a:noFill/>
            <a:miter lim="800000"/>
            <a:headEnd/>
            <a:tailEnd/>
          </a:ln>
          <a:effectLst/>
        </p:spPr>
        <p:txBody>
          <a:bodyPr>
            <a:spAutoFit/>
          </a:bodyPr>
          <a:lstStyle/>
          <a:p>
            <a:pPr>
              <a:spcBef>
                <a:spcPct val="50000"/>
              </a:spcBef>
            </a:pPr>
            <a:r>
              <a:rPr lang="fr-FR" sz="2000" b="1">
                <a:solidFill>
                  <a:srgbClr val="000066"/>
                </a:solidFill>
              </a:rPr>
              <a:t>La gradation des démarches de ciblages</a:t>
            </a:r>
          </a:p>
        </p:txBody>
      </p:sp>
      <p:sp>
        <p:nvSpPr>
          <p:cNvPr id="201734" name="AutoShape 6"/>
          <p:cNvSpPr>
            <a:spLocks noChangeArrowheads="1"/>
          </p:cNvSpPr>
          <p:nvPr/>
        </p:nvSpPr>
        <p:spPr bwMode="auto">
          <a:xfrm>
            <a:off x="1403350" y="2924175"/>
            <a:ext cx="6408738" cy="1995488"/>
          </a:xfrm>
          <a:prstGeom prst="rtTriangle">
            <a:avLst/>
          </a:prstGeom>
          <a:solidFill>
            <a:srgbClr val="3333CC"/>
          </a:solidFill>
          <a:ln w="9525">
            <a:noFill/>
            <a:miter lim="800000"/>
            <a:headEnd/>
            <a:tailEnd/>
          </a:ln>
          <a:effectLst/>
        </p:spPr>
        <p:txBody>
          <a:bodyPr wrap="none" anchor="ctr"/>
          <a:lstStyle/>
          <a:p>
            <a:endParaRPr lang="fr-FR"/>
          </a:p>
        </p:txBody>
      </p:sp>
      <p:sp>
        <p:nvSpPr>
          <p:cNvPr id="201735" name="Text Box 7"/>
          <p:cNvSpPr txBox="1">
            <a:spLocks noChangeArrowheads="1"/>
          </p:cNvSpPr>
          <p:nvPr/>
        </p:nvSpPr>
        <p:spPr bwMode="auto">
          <a:xfrm>
            <a:off x="395288" y="4579938"/>
            <a:ext cx="1152525" cy="366712"/>
          </a:xfrm>
          <a:prstGeom prst="rect">
            <a:avLst/>
          </a:prstGeom>
          <a:noFill/>
          <a:ln w="9525">
            <a:noFill/>
            <a:miter lim="800000"/>
            <a:headEnd/>
            <a:tailEnd/>
          </a:ln>
          <a:effectLst/>
        </p:spPr>
        <p:txBody>
          <a:bodyPr>
            <a:spAutoFit/>
          </a:bodyPr>
          <a:lstStyle/>
          <a:p>
            <a:pPr>
              <a:spcBef>
                <a:spcPct val="50000"/>
              </a:spcBef>
            </a:pPr>
            <a:r>
              <a:rPr lang="fr-FR" sz="1800" b="1" dirty="0">
                <a:solidFill>
                  <a:srgbClr val="3333CC"/>
                </a:solidFill>
              </a:rPr>
              <a:t>marché</a:t>
            </a:r>
          </a:p>
        </p:txBody>
      </p:sp>
      <p:sp>
        <p:nvSpPr>
          <p:cNvPr id="201736" name="Text Box 8"/>
          <p:cNvSpPr txBox="1">
            <a:spLocks noChangeArrowheads="1"/>
          </p:cNvSpPr>
          <p:nvPr/>
        </p:nvSpPr>
        <p:spPr bwMode="auto">
          <a:xfrm>
            <a:off x="7740650" y="4579938"/>
            <a:ext cx="1152525" cy="366712"/>
          </a:xfrm>
          <a:prstGeom prst="rect">
            <a:avLst/>
          </a:prstGeom>
          <a:noFill/>
          <a:ln w="9525">
            <a:noFill/>
            <a:miter lim="800000"/>
            <a:headEnd/>
            <a:tailEnd/>
          </a:ln>
          <a:effectLst/>
        </p:spPr>
        <p:txBody>
          <a:bodyPr>
            <a:spAutoFit/>
          </a:bodyPr>
          <a:lstStyle/>
          <a:p>
            <a:pPr>
              <a:spcBef>
                <a:spcPct val="50000"/>
              </a:spcBef>
            </a:pPr>
            <a:r>
              <a:rPr lang="fr-FR" sz="1800" b="1" dirty="0">
                <a:solidFill>
                  <a:srgbClr val="3333CC"/>
                </a:solidFill>
              </a:rPr>
              <a:t>individu</a:t>
            </a:r>
          </a:p>
        </p:txBody>
      </p:sp>
      <p:sp>
        <p:nvSpPr>
          <p:cNvPr id="201737" name="Text Box 9"/>
          <p:cNvSpPr txBox="1">
            <a:spLocks noChangeArrowheads="1"/>
          </p:cNvSpPr>
          <p:nvPr/>
        </p:nvSpPr>
        <p:spPr bwMode="auto">
          <a:xfrm>
            <a:off x="971550" y="5070475"/>
            <a:ext cx="1584325" cy="517525"/>
          </a:xfrm>
          <a:prstGeom prst="rect">
            <a:avLst/>
          </a:prstGeom>
          <a:noFill/>
          <a:ln w="9525">
            <a:noFill/>
            <a:miter lim="800000"/>
            <a:headEnd/>
            <a:tailEnd/>
          </a:ln>
          <a:effectLst/>
        </p:spPr>
        <p:txBody>
          <a:bodyPr>
            <a:spAutoFit/>
          </a:bodyPr>
          <a:lstStyle/>
          <a:p>
            <a:pPr algn="ctr">
              <a:spcBef>
                <a:spcPct val="50000"/>
              </a:spcBef>
            </a:pPr>
            <a:r>
              <a:rPr lang="fr-FR">
                <a:solidFill>
                  <a:srgbClr val="000066"/>
                </a:solidFill>
              </a:rPr>
              <a:t>Marketing indifférencié</a:t>
            </a:r>
          </a:p>
        </p:txBody>
      </p:sp>
      <p:sp>
        <p:nvSpPr>
          <p:cNvPr id="201738" name="Text Box 10"/>
          <p:cNvSpPr txBox="1">
            <a:spLocks noChangeArrowheads="1"/>
          </p:cNvSpPr>
          <p:nvPr/>
        </p:nvSpPr>
        <p:spPr bwMode="auto">
          <a:xfrm>
            <a:off x="2987675" y="5070475"/>
            <a:ext cx="1584325" cy="777136"/>
          </a:xfrm>
          <a:prstGeom prst="rect">
            <a:avLst/>
          </a:prstGeom>
          <a:noFill/>
          <a:ln w="9525">
            <a:noFill/>
            <a:miter lim="800000"/>
            <a:headEnd/>
            <a:tailEnd/>
          </a:ln>
          <a:effectLst/>
        </p:spPr>
        <p:txBody>
          <a:bodyPr>
            <a:spAutoFit/>
          </a:bodyPr>
          <a:lstStyle/>
          <a:p>
            <a:pPr algn="ctr">
              <a:spcBef>
                <a:spcPct val="50000"/>
              </a:spcBef>
            </a:pPr>
            <a:r>
              <a:rPr lang="fr-FR" dirty="0">
                <a:solidFill>
                  <a:srgbClr val="000066"/>
                </a:solidFill>
              </a:rPr>
              <a:t>Marketing différencié</a:t>
            </a:r>
          </a:p>
          <a:p>
            <a:pPr algn="ctr">
              <a:spcBef>
                <a:spcPct val="50000"/>
              </a:spcBef>
            </a:pPr>
            <a:r>
              <a:rPr lang="fr-FR" sz="1100" i="1" dirty="0">
                <a:solidFill>
                  <a:srgbClr val="000066"/>
                </a:solidFill>
              </a:rPr>
              <a:t>« </a:t>
            </a:r>
            <a:r>
              <a:rPr lang="fr-FR" sz="1100" i="1" dirty="0" err="1">
                <a:solidFill>
                  <a:srgbClr val="000066"/>
                </a:solidFill>
              </a:rPr>
              <a:t>typologisé</a:t>
            </a:r>
            <a:r>
              <a:rPr lang="fr-FR" sz="1100" i="1" dirty="0">
                <a:solidFill>
                  <a:srgbClr val="000066"/>
                </a:solidFill>
              </a:rPr>
              <a:t> »</a:t>
            </a:r>
          </a:p>
        </p:txBody>
      </p:sp>
      <p:sp>
        <p:nvSpPr>
          <p:cNvPr id="201739" name="Text Box 11"/>
          <p:cNvSpPr txBox="1">
            <a:spLocks noChangeArrowheads="1"/>
          </p:cNvSpPr>
          <p:nvPr/>
        </p:nvSpPr>
        <p:spPr bwMode="auto">
          <a:xfrm>
            <a:off x="5003800" y="5070475"/>
            <a:ext cx="1584325" cy="777136"/>
          </a:xfrm>
          <a:prstGeom prst="rect">
            <a:avLst/>
          </a:prstGeom>
          <a:noFill/>
          <a:ln w="9525">
            <a:noFill/>
            <a:miter lim="800000"/>
            <a:headEnd/>
            <a:tailEnd/>
          </a:ln>
          <a:effectLst/>
        </p:spPr>
        <p:txBody>
          <a:bodyPr>
            <a:spAutoFit/>
          </a:bodyPr>
          <a:lstStyle/>
          <a:p>
            <a:pPr algn="ctr">
              <a:spcBef>
                <a:spcPct val="50000"/>
              </a:spcBef>
            </a:pPr>
            <a:r>
              <a:rPr lang="fr-FR" dirty="0">
                <a:solidFill>
                  <a:srgbClr val="000066"/>
                </a:solidFill>
              </a:rPr>
              <a:t>Marketing concentré</a:t>
            </a:r>
          </a:p>
          <a:p>
            <a:pPr algn="ctr">
              <a:spcBef>
                <a:spcPct val="50000"/>
              </a:spcBef>
            </a:pPr>
            <a:r>
              <a:rPr lang="fr-FR" sz="1100" i="1" dirty="0">
                <a:solidFill>
                  <a:srgbClr val="000066"/>
                </a:solidFill>
              </a:rPr>
              <a:t>« </a:t>
            </a:r>
            <a:r>
              <a:rPr lang="fr-FR" sz="1100" i="1" dirty="0" err="1">
                <a:solidFill>
                  <a:srgbClr val="000066"/>
                </a:solidFill>
              </a:rPr>
              <a:t>typologisé</a:t>
            </a:r>
            <a:r>
              <a:rPr lang="fr-FR" sz="1100" i="1" dirty="0">
                <a:solidFill>
                  <a:srgbClr val="000066"/>
                </a:solidFill>
              </a:rPr>
              <a:t> »</a:t>
            </a:r>
          </a:p>
        </p:txBody>
      </p:sp>
      <p:sp>
        <p:nvSpPr>
          <p:cNvPr id="201740" name="Text Box 12"/>
          <p:cNvSpPr txBox="1">
            <a:spLocks noChangeArrowheads="1"/>
          </p:cNvSpPr>
          <p:nvPr/>
        </p:nvSpPr>
        <p:spPr bwMode="auto">
          <a:xfrm>
            <a:off x="6804025" y="5070475"/>
            <a:ext cx="1584325" cy="777136"/>
          </a:xfrm>
          <a:prstGeom prst="rect">
            <a:avLst/>
          </a:prstGeom>
          <a:noFill/>
          <a:ln w="9525">
            <a:noFill/>
            <a:miter lim="800000"/>
            <a:headEnd/>
            <a:tailEnd/>
          </a:ln>
          <a:effectLst/>
        </p:spPr>
        <p:txBody>
          <a:bodyPr>
            <a:spAutoFit/>
          </a:bodyPr>
          <a:lstStyle/>
          <a:p>
            <a:pPr algn="ctr">
              <a:spcBef>
                <a:spcPct val="50000"/>
              </a:spcBef>
            </a:pPr>
            <a:r>
              <a:rPr lang="fr-FR" dirty="0">
                <a:solidFill>
                  <a:srgbClr val="000066"/>
                </a:solidFill>
              </a:rPr>
              <a:t>Marketing individualisé</a:t>
            </a:r>
          </a:p>
          <a:p>
            <a:pPr algn="ctr">
              <a:spcBef>
                <a:spcPct val="50000"/>
              </a:spcBef>
            </a:pPr>
            <a:r>
              <a:rPr lang="fr-FR" sz="1100" i="1" dirty="0">
                <a:solidFill>
                  <a:srgbClr val="000066"/>
                </a:solidFill>
              </a:rPr>
              <a:t>« customisé »</a:t>
            </a:r>
          </a:p>
        </p:txBody>
      </p:sp>
      <p:sp>
        <p:nvSpPr>
          <p:cNvPr id="201741" name="Rectangle 13"/>
          <p:cNvSpPr>
            <a:spLocks noGrp="1" noChangeArrowheads="1"/>
          </p:cNvSpPr>
          <p:nvPr>
            <p:ph type="title" idx="4294967295"/>
          </p:nvPr>
        </p:nvSpPr>
        <p:spPr>
          <a:xfrm>
            <a:off x="2082006" y="188640"/>
            <a:ext cx="4506120" cy="706437"/>
          </a:xfrm>
          <a:prstGeom prst="rect">
            <a:avLst/>
          </a:prstGeom>
          <a:noFill/>
          <a:ln/>
        </p:spPr>
        <p:txBody>
          <a:bodyPr/>
          <a:lstStyle/>
          <a:p>
            <a:pPr algn="l"/>
            <a:r>
              <a:rPr lang="fr-FR" sz="2800" b="1" dirty="0">
                <a:solidFill>
                  <a:schemeClr val="accent6">
                    <a:lumMod val="75000"/>
                  </a:schemeClr>
                </a:solidFill>
              </a:rPr>
              <a:t>Se lancer sur le marché</a:t>
            </a:r>
          </a:p>
        </p:txBody>
      </p:sp>
    </p:spTree>
  </p:cSld>
  <p:clrMapOvr>
    <a:masterClrMapping/>
  </p:clrMapOvr>
  <p:transition spd="med">
    <p:randomBar/>
  </p:transition>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617</a:t>
            </a:fld>
            <a:endParaRPr lang="fr-FR" dirty="0"/>
          </a:p>
        </p:txBody>
      </p:sp>
      <p:pic>
        <p:nvPicPr>
          <p:cNvPr id="5642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511" t="15787" r="21047" b="13672"/>
          <a:stretch/>
        </p:blipFill>
        <p:spPr bwMode="auto">
          <a:xfrm>
            <a:off x="683568" y="792124"/>
            <a:ext cx="7343775" cy="5160205"/>
          </a:xfrm>
          <a:prstGeom prst="rect">
            <a:avLst/>
          </a:prstGeom>
          <a:noFill/>
          <a:ln w="9525">
            <a:solidFill>
              <a:srgbClr val="333399"/>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5668969"/>
      </p:ext>
    </p:extLst>
  </p:cSld>
  <p:clrMapOvr>
    <a:masterClrMapping/>
  </p:clrMapOvr>
  <p:transition spd="med">
    <p:randomBar/>
  </p:transition>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618</a:t>
            </a:fld>
            <a:endParaRPr lang="fr-FR" dirty="0"/>
          </a:p>
        </p:txBody>
      </p:sp>
      <p:graphicFrame>
        <p:nvGraphicFramePr>
          <p:cNvPr id="3" name="Objet 2"/>
          <p:cNvGraphicFramePr>
            <a:graphicFrameLocks noChangeAspect="1"/>
          </p:cNvGraphicFramePr>
          <p:nvPr>
            <p:extLst>
              <p:ext uri="{D42A27DB-BD31-4B8C-83A1-F6EECF244321}">
                <p14:modId xmlns:p14="http://schemas.microsoft.com/office/powerpoint/2010/main" val="104229582"/>
              </p:ext>
            </p:extLst>
          </p:nvPr>
        </p:nvGraphicFramePr>
        <p:xfrm>
          <a:off x="3232150" y="3086100"/>
          <a:ext cx="2679700" cy="685800"/>
        </p:xfrm>
        <a:graphic>
          <a:graphicData uri="http://schemas.openxmlformats.org/presentationml/2006/ole">
            <mc:AlternateContent xmlns:mc="http://schemas.openxmlformats.org/markup-compatibility/2006">
              <mc:Choice xmlns:v="urn:schemas-microsoft-com:vml" Requires="v">
                <p:oleObj spid="_x0000_s561716" name="Objet d’environnement du Gestionnaire de liaisons" showAsIcon="1" r:id="rId3" imgW="2680200" imgH="685800" progId="Package">
                  <p:embed/>
                </p:oleObj>
              </mc:Choice>
              <mc:Fallback>
                <p:oleObj name="Objet d’environnement du Gestionnaire de liaisons" showAsIcon="1" r:id="rId3" imgW="2680200" imgH="685800" progId="Package">
                  <p:embed/>
                  <p:pic>
                    <p:nvPicPr>
                      <p:cNvPr id="0" name=""/>
                      <p:cNvPicPr/>
                      <p:nvPr/>
                    </p:nvPicPr>
                    <p:blipFill>
                      <a:blip r:embed="rId4"/>
                      <a:stretch>
                        <a:fillRect/>
                      </a:stretch>
                    </p:blipFill>
                    <p:spPr>
                      <a:xfrm>
                        <a:off x="3232150" y="3086100"/>
                        <a:ext cx="2679700" cy="685800"/>
                      </a:xfrm>
                      <a:prstGeom prst="rect">
                        <a:avLst/>
                      </a:prstGeom>
                    </p:spPr>
                  </p:pic>
                </p:oleObj>
              </mc:Fallback>
            </mc:AlternateContent>
          </a:graphicData>
        </a:graphic>
      </p:graphicFrame>
      <p:graphicFrame>
        <p:nvGraphicFramePr>
          <p:cNvPr id="4" name="Objet 3"/>
          <p:cNvGraphicFramePr>
            <a:graphicFrameLocks noChangeAspect="1"/>
          </p:cNvGraphicFramePr>
          <p:nvPr>
            <p:extLst>
              <p:ext uri="{D42A27DB-BD31-4B8C-83A1-F6EECF244321}">
                <p14:modId xmlns:p14="http://schemas.microsoft.com/office/powerpoint/2010/main" val="1550364597"/>
              </p:ext>
            </p:extLst>
          </p:nvPr>
        </p:nvGraphicFramePr>
        <p:xfrm>
          <a:off x="3232150" y="3086100"/>
          <a:ext cx="2679700" cy="685800"/>
        </p:xfrm>
        <a:graphic>
          <a:graphicData uri="http://schemas.openxmlformats.org/presentationml/2006/ole">
            <mc:AlternateContent xmlns:mc="http://schemas.openxmlformats.org/markup-compatibility/2006">
              <mc:Choice xmlns:v="urn:schemas-microsoft-com:vml" Requires="v">
                <p:oleObj spid="_x0000_s561717" name="Objet d’environnement du Gestionnaire de liaisons" showAsIcon="1" r:id="rId5" imgW="2680200" imgH="685800" progId="Package">
                  <p:embed/>
                </p:oleObj>
              </mc:Choice>
              <mc:Fallback>
                <p:oleObj name="Objet d’environnement du Gestionnaire de liaisons" showAsIcon="1" r:id="rId5" imgW="2680200" imgH="685800" progId="Package">
                  <p:embed/>
                  <p:pic>
                    <p:nvPicPr>
                      <p:cNvPr id="0" name=""/>
                      <p:cNvPicPr/>
                      <p:nvPr/>
                    </p:nvPicPr>
                    <p:blipFill>
                      <a:blip r:embed="rId6"/>
                      <a:stretch>
                        <a:fillRect/>
                      </a:stretch>
                    </p:blipFill>
                    <p:spPr>
                      <a:xfrm>
                        <a:off x="3232150" y="3086100"/>
                        <a:ext cx="2679700" cy="685800"/>
                      </a:xfrm>
                      <a:prstGeom prst="rect">
                        <a:avLst/>
                      </a:prstGeom>
                    </p:spPr>
                  </p:pic>
                </p:oleObj>
              </mc:Fallback>
            </mc:AlternateContent>
          </a:graphicData>
        </a:graphic>
      </p:graphicFrame>
      <p:pic>
        <p:nvPicPr>
          <p:cNvPr id="531458" name="Picture 2"/>
          <p:cNvPicPr>
            <a:picLocks noChangeAspect="1" noChangeArrowheads="1"/>
          </p:cNvPicPr>
          <p:nvPr/>
        </p:nvPicPr>
        <p:blipFill rotWithShape="1">
          <a:blip r:embed="rId7">
            <a:extLst>
              <a:ext uri="{28A0092B-C50C-407E-A947-70E740481C1C}">
                <a14:useLocalDpi xmlns:a14="http://schemas.microsoft.com/office/drawing/2010/main" val="0"/>
              </a:ext>
            </a:extLst>
          </a:blip>
          <a:srcRect l="82138" t="19140" r="2489" b="55664"/>
          <a:stretch/>
        </p:blipFill>
        <p:spPr bwMode="auto">
          <a:xfrm>
            <a:off x="6300192" y="3933056"/>
            <a:ext cx="2000250" cy="1843088"/>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2" descr="C:\Users\BLUEOFFICE\Desktop\revisions-poly.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11560" y="476672"/>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7945760"/>
      </p:ext>
    </p:extLst>
  </p:cSld>
  <p:clrMapOvr>
    <a:masterClrMapping/>
  </p:clrMapOvr>
  <p:transition spd="med">
    <p:randomBar/>
  </p:transition>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5344"/>
            <a:ext cx="539552" cy="359644"/>
          </a:xfrm>
        </p:spPr>
        <p:txBody>
          <a:bodyPr/>
          <a:lstStyle/>
          <a:p>
            <a:fld id="{0915E861-305B-440C-BD51-F8C1AE8E905C}" type="slidenum">
              <a:rPr lang="fr-FR"/>
              <a:pPr/>
              <a:t>619</a:t>
            </a:fld>
            <a:endParaRPr lang="fr-FR" dirty="0"/>
          </a:p>
        </p:txBody>
      </p:sp>
      <p:sp>
        <p:nvSpPr>
          <p:cNvPr id="103432" name="Text Box 8"/>
          <p:cNvSpPr txBox="1">
            <a:spLocks noChangeArrowheads="1"/>
          </p:cNvSpPr>
          <p:nvPr/>
        </p:nvSpPr>
        <p:spPr bwMode="auto">
          <a:xfrm>
            <a:off x="1979613" y="1268413"/>
            <a:ext cx="42481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103437" name="Rectangle 13"/>
          <p:cNvSpPr>
            <a:spLocks noGrp="1" noChangeArrowheads="1"/>
          </p:cNvSpPr>
          <p:nvPr>
            <p:ph type="title" idx="4294967295"/>
          </p:nvPr>
        </p:nvSpPr>
        <p:spPr>
          <a:xfrm>
            <a:off x="2339753" y="332656"/>
            <a:ext cx="4536504"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03439" name="AutoShape 15">
            <a:hlinkClick r:id="rId3" action="ppaction://hlinkfile" highlightClick="1"/>
          </p:cNvPr>
          <p:cNvSpPr>
            <a:spLocks noChangeArrowheads="1"/>
          </p:cNvSpPr>
          <p:nvPr/>
        </p:nvSpPr>
        <p:spPr bwMode="auto">
          <a:xfrm>
            <a:off x="3635375" y="3068638"/>
            <a:ext cx="863600" cy="647700"/>
          </a:xfrm>
          <a:prstGeom prst="actionButtonForwardNext">
            <a:avLst/>
          </a:prstGeom>
          <a:solidFill>
            <a:schemeClr val="accent1"/>
          </a:solidFill>
          <a:ln w="9525">
            <a:noFill/>
            <a:miter lim="800000"/>
            <a:headEnd/>
            <a:tailEnd/>
          </a:ln>
          <a:effectLst/>
        </p:spPr>
        <p:txBody>
          <a:bodyPr wrap="none" anchor="ctr"/>
          <a:lstStyle/>
          <a:p>
            <a:endParaRPr lang="fr-FR"/>
          </a:p>
        </p:txBody>
      </p:sp>
      <p:sp>
        <p:nvSpPr>
          <p:cNvPr id="103441" name="Text Box 17"/>
          <p:cNvSpPr txBox="1">
            <a:spLocks noChangeArrowheads="1"/>
          </p:cNvSpPr>
          <p:nvPr/>
        </p:nvSpPr>
        <p:spPr bwMode="auto">
          <a:xfrm>
            <a:off x="1908175" y="2095500"/>
            <a:ext cx="4319588" cy="396875"/>
          </a:xfrm>
          <a:prstGeom prst="rect">
            <a:avLst/>
          </a:prstGeom>
          <a:noFill/>
          <a:ln w="9525">
            <a:noFill/>
            <a:miter lim="800000"/>
            <a:headEnd/>
            <a:tailEnd/>
          </a:ln>
          <a:effectLst/>
        </p:spPr>
        <p:txBody>
          <a:bodyPr>
            <a:spAutoFit/>
          </a:bodyPr>
          <a:lstStyle/>
          <a:p>
            <a:pPr algn="ctr">
              <a:spcBef>
                <a:spcPct val="50000"/>
              </a:spcBef>
            </a:pPr>
            <a:r>
              <a:rPr lang="fr-FR" sz="2000" i="1"/>
              <a:t>Au travers de quelques images…</a:t>
            </a:r>
          </a:p>
        </p:txBody>
      </p:sp>
      <p:sp>
        <p:nvSpPr>
          <p:cNvPr id="9" name="Rectangle 8"/>
          <p:cNvSpPr/>
          <p:nvPr/>
        </p:nvSpPr>
        <p:spPr>
          <a:xfrm>
            <a:off x="395536" y="4149080"/>
            <a:ext cx="4231992" cy="307777"/>
          </a:xfrm>
          <a:prstGeom prst="rect">
            <a:avLst/>
          </a:prstGeom>
        </p:spPr>
        <p:txBody>
          <a:bodyPr wrap="none">
            <a:spAutoFit/>
          </a:bodyPr>
          <a:lstStyle/>
          <a:p>
            <a:r>
              <a:rPr lang="fr-FR" dirty="0">
                <a:solidFill>
                  <a:schemeClr val="accent6">
                    <a:lumMod val="75000"/>
                  </a:schemeClr>
                </a:solidFill>
              </a:rPr>
              <a:t>http://www.youtube.com/watch?v=WZDHFUn8uWc</a:t>
            </a:r>
          </a:p>
        </p:txBody>
      </p:sp>
      <p:sp>
        <p:nvSpPr>
          <p:cNvPr id="10" name="Rectangle 9"/>
          <p:cNvSpPr/>
          <p:nvPr/>
        </p:nvSpPr>
        <p:spPr>
          <a:xfrm>
            <a:off x="3707904" y="5013176"/>
            <a:ext cx="3953070" cy="307777"/>
          </a:xfrm>
          <a:prstGeom prst="rect">
            <a:avLst/>
          </a:prstGeom>
        </p:spPr>
        <p:txBody>
          <a:bodyPr wrap="none">
            <a:spAutoFit/>
          </a:bodyPr>
          <a:lstStyle/>
          <a:p>
            <a:r>
              <a:rPr lang="fr-FR" dirty="0">
                <a:solidFill>
                  <a:schemeClr val="accent6">
                    <a:lumMod val="75000"/>
                  </a:schemeClr>
                </a:solidFill>
              </a:rPr>
              <a:t>http://www.youtube.com/watch?v=_2smYVl0zrk</a:t>
            </a:r>
          </a:p>
        </p:txBody>
      </p:sp>
      <p:sp>
        <p:nvSpPr>
          <p:cNvPr id="11" name="Rectangle 10"/>
          <p:cNvSpPr/>
          <p:nvPr/>
        </p:nvSpPr>
        <p:spPr>
          <a:xfrm>
            <a:off x="3707904" y="5445224"/>
            <a:ext cx="4013984" cy="307777"/>
          </a:xfrm>
          <a:prstGeom prst="rect">
            <a:avLst/>
          </a:prstGeom>
        </p:spPr>
        <p:txBody>
          <a:bodyPr wrap="none">
            <a:spAutoFit/>
          </a:bodyPr>
          <a:lstStyle/>
          <a:p>
            <a:r>
              <a:rPr lang="fr-FR" dirty="0">
                <a:solidFill>
                  <a:schemeClr val="accent6">
                    <a:lumMod val="75000"/>
                  </a:schemeClr>
                </a:solidFill>
              </a:rPr>
              <a:t>http://www.youtube.com/watch?v=gB5H-kaAEkk</a:t>
            </a:r>
          </a:p>
        </p:txBody>
      </p:sp>
    </p:spTree>
  </p:cSld>
  <p:clrMapOvr>
    <a:masterClrMapping/>
  </p:clrMapOvr>
  <p:transition spd="med">
    <p:randomBar/>
  </p:transition>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532813" y="6525344"/>
            <a:ext cx="611187" cy="359644"/>
          </a:xfrm>
        </p:spPr>
        <p:txBody>
          <a:bodyPr/>
          <a:lstStyle/>
          <a:p>
            <a:fld id="{9106FA1C-06F9-4910-A899-27D17FB38E14}" type="slidenum">
              <a:rPr lang="fr-FR"/>
              <a:pPr/>
              <a:t>620</a:t>
            </a:fld>
            <a:endParaRPr lang="fr-FR" dirty="0"/>
          </a:p>
        </p:txBody>
      </p:sp>
      <p:sp>
        <p:nvSpPr>
          <p:cNvPr id="217090" name="Rectangle 2"/>
          <p:cNvSpPr>
            <a:spLocks noGrp="1" noChangeArrowheads="1"/>
          </p:cNvSpPr>
          <p:nvPr>
            <p:ph type="body" idx="4294967295"/>
          </p:nvPr>
        </p:nvSpPr>
        <p:spPr>
          <a:xfrm>
            <a:off x="900113" y="2420938"/>
            <a:ext cx="7797800" cy="1295400"/>
          </a:xfrm>
          <a:prstGeom prst="rect">
            <a:avLst/>
          </a:prstGeom>
        </p:spPr>
        <p:txBody>
          <a:bodyPr/>
          <a:lstStyle/>
          <a:p>
            <a:pPr marL="0" indent="0">
              <a:lnSpc>
                <a:spcPct val="110000"/>
              </a:lnSpc>
              <a:buFontTx/>
              <a:buNone/>
            </a:pPr>
            <a:r>
              <a:rPr lang="fr-FR" sz="2400" dirty="0">
                <a:solidFill>
                  <a:schemeClr val="accent6">
                    <a:lumMod val="75000"/>
                  </a:schemeClr>
                </a:solidFill>
              </a:rPr>
              <a:t>C’est un choix </a:t>
            </a:r>
            <a:r>
              <a:rPr lang="fr-FR" sz="2400" b="1" dirty="0">
                <a:solidFill>
                  <a:schemeClr val="accent6">
                    <a:lumMod val="75000"/>
                  </a:schemeClr>
                </a:solidFill>
              </a:rPr>
              <a:t>stratégique</a:t>
            </a:r>
            <a:r>
              <a:rPr lang="fr-FR" sz="2400" dirty="0">
                <a:solidFill>
                  <a:schemeClr val="accent6">
                    <a:lumMod val="75000"/>
                  </a:schemeClr>
                </a:solidFill>
              </a:rPr>
              <a:t> qui cherche à donner à une offre une position </a:t>
            </a:r>
            <a:r>
              <a:rPr lang="fr-FR" sz="2400" b="1" dirty="0">
                <a:solidFill>
                  <a:schemeClr val="accent6">
                    <a:lumMod val="75000"/>
                  </a:schemeClr>
                </a:solidFill>
              </a:rPr>
              <a:t>crédible</a:t>
            </a:r>
            <a:r>
              <a:rPr lang="fr-FR" sz="2400" dirty="0">
                <a:solidFill>
                  <a:schemeClr val="accent6">
                    <a:lumMod val="75000"/>
                  </a:schemeClr>
                </a:solidFill>
              </a:rPr>
              <a:t>, </a:t>
            </a:r>
            <a:r>
              <a:rPr lang="fr-FR" sz="2400" b="1" dirty="0">
                <a:solidFill>
                  <a:schemeClr val="accent6">
                    <a:lumMod val="75000"/>
                  </a:schemeClr>
                </a:solidFill>
              </a:rPr>
              <a:t>attractive</a:t>
            </a:r>
            <a:r>
              <a:rPr lang="fr-FR" sz="2400" dirty="0">
                <a:solidFill>
                  <a:schemeClr val="accent6">
                    <a:lumMod val="75000"/>
                  </a:schemeClr>
                </a:solidFill>
              </a:rPr>
              <a:t> et </a:t>
            </a:r>
            <a:r>
              <a:rPr lang="fr-FR" sz="2400" b="1" dirty="0">
                <a:solidFill>
                  <a:schemeClr val="accent6">
                    <a:lumMod val="75000"/>
                  </a:schemeClr>
                </a:solidFill>
              </a:rPr>
              <a:t>différente</a:t>
            </a:r>
            <a:r>
              <a:rPr lang="fr-FR" sz="2400" dirty="0">
                <a:solidFill>
                  <a:schemeClr val="accent6">
                    <a:lumMod val="75000"/>
                  </a:schemeClr>
                </a:solidFill>
              </a:rPr>
              <a:t> au sein d’un </a:t>
            </a:r>
            <a:r>
              <a:rPr lang="fr-FR" sz="2400" b="1" dirty="0">
                <a:solidFill>
                  <a:schemeClr val="accent6">
                    <a:lumMod val="75000"/>
                  </a:schemeClr>
                </a:solidFill>
              </a:rPr>
              <a:t>marché </a:t>
            </a:r>
            <a:r>
              <a:rPr lang="fr-FR" sz="2400" dirty="0">
                <a:solidFill>
                  <a:schemeClr val="accent6">
                    <a:lumMod val="75000"/>
                  </a:schemeClr>
                </a:solidFill>
              </a:rPr>
              <a:t>et dans </a:t>
            </a:r>
            <a:r>
              <a:rPr lang="fr-FR" sz="2400" b="1" dirty="0">
                <a:solidFill>
                  <a:schemeClr val="accent6">
                    <a:lumMod val="75000"/>
                  </a:schemeClr>
                </a:solidFill>
              </a:rPr>
              <a:t>l’esprit des clients.</a:t>
            </a:r>
          </a:p>
        </p:txBody>
      </p:sp>
      <p:sp>
        <p:nvSpPr>
          <p:cNvPr id="217094" name="Text Box 6"/>
          <p:cNvSpPr txBox="1">
            <a:spLocks noChangeArrowheads="1"/>
          </p:cNvSpPr>
          <p:nvPr/>
        </p:nvSpPr>
        <p:spPr bwMode="auto">
          <a:xfrm>
            <a:off x="971550" y="141922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17095" name="Text Box 7"/>
          <p:cNvSpPr txBox="1">
            <a:spLocks noChangeArrowheads="1"/>
          </p:cNvSpPr>
          <p:nvPr/>
        </p:nvSpPr>
        <p:spPr bwMode="auto">
          <a:xfrm>
            <a:off x="5868988" y="138906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Définitions</a:t>
            </a:r>
          </a:p>
        </p:txBody>
      </p:sp>
      <p:sp>
        <p:nvSpPr>
          <p:cNvPr id="217096" name="AutoShape 8"/>
          <p:cNvSpPr>
            <a:spLocks noChangeArrowheads="1"/>
          </p:cNvSpPr>
          <p:nvPr/>
        </p:nvSpPr>
        <p:spPr bwMode="auto">
          <a:xfrm rot="5400000">
            <a:off x="5437187" y="14382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17097" name="Rectangle 9"/>
          <p:cNvSpPr>
            <a:spLocks noGrp="1" noChangeArrowheads="1"/>
          </p:cNvSpPr>
          <p:nvPr>
            <p:ph type="title" idx="4294967295"/>
          </p:nvPr>
        </p:nvSpPr>
        <p:spPr>
          <a:xfrm>
            <a:off x="2155031" y="332656"/>
            <a:ext cx="4577209"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217099" name="Text Box 11"/>
          <p:cNvSpPr txBox="1">
            <a:spLocks noChangeArrowheads="1"/>
          </p:cNvSpPr>
          <p:nvPr/>
        </p:nvSpPr>
        <p:spPr bwMode="auto">
          <a:xfrm>
            <a:off x="900113" y="4292600"/>
            <a:ext cx="7489825" cy="3968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Il s’inscrit dans une logique d’action et vise avant tout les clients</a:t>
            </a:r>
          </a:p>
        </p:txBody>
      </p:sp>
    </p:spTree>
  </p:cSld>
  <p:clrMapOvr>
    <a:masterClrMapping/>
  </p:clrMapOvr>
  <p:transition spd="med">
    <p:randomBar/>
  </p:transition>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532813" y="6597352"/>
            <a:ext cx="611187" cy="287636"/>
          </a:xfrm>
        </p:spPr>
        <p:txBody>
          <a:bodyPr/>
          <a:lstStyle/>
          <a:p>
            <a:fld id="{4A090E8D-E075-44C9-9A0B-113C9E922D54}" type="slidenum">
              <a:rPr lang="fr-FR"/>
              <a:pPr/>
              <a:t>621</a:t>
            </a:fld>
            <a:endParaRPr lang="fr-FR" dirty="0"/>
          </a:p>
        </p:txBody>
      </p:sp>
      <p:sp>
        <p:nvSpPr>
          <p:cNvPr id="218115" name="Text Box 3"/>
          <p:cNvSpPr txBox="1">
            <a:spLocks noChangeArrowheads="1"/>
          </p:cNvSpPr>
          <p:nvPr/>
        </p:nvSpPr>
        <p:spPr bwMode="auto">
          <a:xfrm>
            <a:off x="971550" y="141922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18116" name="Text Box 4"/>
          <p:cNvSpPr txBox="1">
            <a:spLocks noChangeArrowheads="1"/>
          </p:cNvSpPr>
          <p:nvPr/>
        </p:nvSpPr>
        <p:spPr bwMode="auto">
          <a:xfrm>
            <a:off x="5868988" y="138906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Définitions</a:t>
            </a:r>
          </a:p>
        </p:txBody>
      </p:sp>
      <p:sp>
        <p:nvSpPr>
          <p:cNvPr id="218117" name="AutoShape 5"/>
          <p:cNvSpPr>
            <a:spLocks noChangeArrowheads="1"/>
          </p:cNvSpPr>
          <p:nvPr/>
        </p:nvSpPr>
        <p:spPr bwMode="auto">
          <a:xfrm rot="5400000">
            <a:off x="5437187" y="14382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18118" name="Rectangle 6"/>
          <p:cNvSpPr>
            <a:spLocks noGrp="1" noChangeArrowheads="1"/>
          </p:cNvSpPr>
          <p:nvPr>
            <p:ph type="title" idx="4294967295"/>
          </p:nvPr>
        </p:nvSpPr>
        <p:spPr>
          <a:xfrm>
            <a:off x="2060411" y="404664"/>
            <a:ext cx="4527813"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218119" name="Text Box 7"/>
          <p:cNvSpPr txBox="1">
            <a:spLocks noChangeArrowheads="1"/>
          </p:cNvSpPr>
          <p:nvPr/>
        </p:nvSpPr>
        <p:spPr bwMode="auto">
          <a:xfrm>
            <a:off x="611188" y="2133600"/>
            <a:ext cx="8137525" cy="2470150"/>
          </a:xfrm>
          <a:prstGeom prst="rect">
            <a:avLst/>
          </a:prstGeom>
          <a:noFill/>
          <a:ln w="9525">
            <a:noFill/>
            <a:miter lim="800000"/>
            <a:headEnd/>
            <a:tailEnd/>
          </a:ln>
          <a:effectLst/>
        </p:spPr>
        <p:txBody>
          <a:bodyPr>
            <a:spAutoFit/>
          </a:bodyPr>
          <a:lstStyle/>
          <a:p>
            <a:pPr marL="269875" indent="-269875">
              <a:spcBef>
                <a:spcPct val="50000"/>
              </a:spcBef>
              <a:buFontTx/>
              <a:buChar char="•"/>
            </a:pPr>
            <a:r>
              <a:rPr lang="fr-FR" sz="2000" b="1" dirty="0">
                <a:solidFill>
                  <a:schemeClr val="accent6">
                    <a:lumMod val="75000"/>
                  </a:schemeClr>
                </a:solidFill>
              </a:rPr>
              <a:t>Se positionner ce n’est pas se contenter de jouer sur l’image</a:t>
            </a:r>
            <a:br>
              <a:rPr lang="fr-FR" sz="2000" dirty="0">
                <a:solidFill>
                  <a:schemeClr val="accent6">
                    <a:lumMod val="75000"/>
                  </a:schemeClr>
                </a:solidFill>
              </a:rPr>
            </a:br>
            <a:r>
              <a:rPr lang="fr-FR" sz="1800" i="1" dirty="0" err="1">
                <a:solidFill>
                  <a:schemeClr val="accent6">
                    <a:lumMod val="75000"/>
                  </a:schemeClr>
                </a:solidFill>
              </a:rPr>
              <a:t>L’image</a:t>
            </a:r>
            <a:r>
              <a:rPr lang="fr-FR" sz="1800" i="1" dirty="0">
                <a:solidFill>
                  <a:schemeClr val="accent6">
                    <a:lumMod val="75000"/>
                  </a:schemeClr>
                </a:solidFill>
              </a:rPr>
              <a:t> : l’ensemble des connaissance, croyances et évocations qui sont associées à une offre par un public.</a:t>
            </a:r>
          </a:p>
          <a:p>
            <a:pPr marL="269875" indent="-269875">
              <a:spcBef>
                <a:spcPct val="50000"/>
              </a:spcBef>
              <a:buFontTx/>
              <a:buChar char="•"/>
            </a:pPr>
            <a:r>
              <a:rPr lang="fr-FR" sz="2000" dirty="0">
                <a:solidFill>
                  <a:schemeClr val="accent6">
                    <a:lumMod val="75000"/>
                  </a:schemeClr>
                </a:solidFill>
              </a:rPr>
              <a:t>L’image relève de la perception. Le positionnement d’une politique</a:t>
            </a:r>
          </a:p>
          <a:p>
            <a:pPr marL="269875" indent="-269875">
              <a:spcBef>
                <a:spcPct val="50000"/>
              </a:spcBef>
              <a:buFontTx/>
              <a:buChar char="•"/>
            </a:pPr>
            <a:r>
              <a:rPr lang="fr-FR" sz="2000" dirty="0">
                <a:solidFill>
                  <a:schemeClr val="accent6">
                    <a:lumMod val="75000"/>
                  </a:schemeClr>
                </a:solidFill>
              </a:rPr>
              <a:t>Se positionner, c’est choisir quelques </a:t>
            </a:r>
            <a:r>
              <a:rPr lang="fr-FR" sz="2000" b="1" dirty="0">
                <a:solidFill>
                  <a:schemeClr val="accent6">
                    <a:lumMod val="75000"/>
                  </a:schemeClr>
                </a:solidFill>
              </a:rPr>
              <a:t>caractéristiques</a:t>
            </a:r>
            <a:r>
              <a:rPr lang="fr-FR" sz="2000" dirty="0">
                <a:solidFill>
                  <a:schemeClr val="accent6">
                    <a:lumMod val="75000"/>
                  </a:schemeClr>
                </a:solidFill>
              </a:rPr>
              <a:t> de notre offre que l’on juge être </a:t>
            </a:r>
            <a:r>
              <a:rPr lang="fr-FR" sz="2000" b="1" dirty="0">
                <a:solidFill>
                  <a:schemeClr val="accent6">
                    <a:lumMod val="75000"/>
                  </a:schemeClr>
                </a:solidFill>
              </a:rPr>
              <a:t>important</a:t>
            </a:r>
            <a:r>
              <a:rPr lang="fr-FR" sz="2000" dirty="0">
                <a:solidFill>
                  <a:schemeClr val="accent6">
                    <a:lumMod val="75000"/>
                  </a:schemeClr>
                </a:solidFill>
              </a:rPr>
              <a:t>, </a:t>
            </a:r>
            <a:r>
              <a:rPr lang="fr-FR" sz="2000" b="1" dirty="0">
                <a:solidFill>
                  <a:schemeClr val="accent6">
                    <a:lumMod val="75000"/>
                  </a:schemeClr>
                </a:solidFill>
              </a:rPr>
              <a:t>perceptible</a:t>
            </a:r>
            <a:r>
              <a:rPr lang="fr-FR" sz="2000" dirty="0">
                <a:solidFill>
                  <a:schemeClr val="accent6">
                    <a:lumMod val="75000"/>
                  </a:schemeClr>
                </a:solidFill>
              </a:rPr>
              <a:t> et </a:t>
            </a:r>
            <a:r>
              <a:rPr lang="fr-FR" sz="2000" b="1" dirty="0">
                <a:solidFill>
                  <a:schemeClr val="accent6">
                    <a:lumMod val="75000"/>
                  </a:schemeClr>
                </a:solidFill>
              </a:rPr>
              <a:t>différent </a:t>
            </a:r>
            <a:r>
              <a:rPr lang="fr-FR" sz="2000" dirty="0">
                <a:solidFill>
                  <a:schemeClr val="accent6">
                    <a:lumMod val="75000"/>
                  </a:schemeClr>
                </a:solidFill>
              </a:rPr>
              <a:t>aux yeux des </a:t>
            </a:r>
            <a:r>
              <a:rPr lang="fr-FR" sz="2000" b="1" dirty="0">
                <a:solidFill>
                  <a:schemeClr val="accent6">
                    <a:lumMod val="75000"/>
                  </a:schemeClr>
                </a:solidFill>
              </a:rPr>
              <a:t>consommateurs</a:t>
            </a:r>
            <a:r>
              <a:rPr lang="fr-FR" sz="2000" dirty="0">
                <a:solidFill>
                  <a:schemeClr val="accent6">
                    <a:lumMod val="75000"/>
                  </a:schemeClr>
                </a:solidFill>
              </a:rPr>
              <a:t>.</a:t>
            </a:r>
            <a:endParaRPr lang="fr-FR" sz="3200" dirty="0">
              <a:solidFill>
                <a:schemeClr val="accent6">
                  <a:lumMod val="75000"/>
                </a:schemeClr>
              </a:solidFill>
            </a:endParaRPr>
          </a:p>
        </p:txBody>
      </p:sp>
      <p:sp>
        <p:nvSpPr>
          <p:cNvPr id="218123" name="AutoShape 11"/>
          <p:cNvSpPr>
            <a:spLocks noChangeArrowheads="1"/>
          </p:cNvSpPr>
          <p:nvPr/>
        </p:nvSpPr>
        <p:spPr bwMode="auto">
          <a:xfrm>
            <a:off x="1042988" y="4724400"/>
            <a:ext cx="1008062" cy="935038"/>
          </a:xfrm>
          <a:prstGeom prst="rightArrow">
            <a:avLst>
              <a:gd name="adj1" fmla="val 50000"/>
              <a:gd name="adj2" fmla="val 26952"/>
            </a:avLst>
          </a:prstGeom>
          <a:solidFill>
            <a:srgbClr val="3333CC"/>
          </a:solidFill>
          <a:ln w="9525">
            <a:noFill/>
            <a:miter lim="800000"/>
            <a:headEnd/>
            <a:tailEnd/>
          </a:ln>
          <a:effectLst/>
        </p:spPr>
        <p:txBody>
          <a:bodyPr wrap="none" anchor="ctr"/>
          <a:lstStyle/>
          <a:p>
            <a:endParaRPr lang="fr-FR"/>
          </a:p>
        </p:txBody>
      </p:sp>
      <p:sp>
        <p:nvSpPr>
          <p:cNvPr id="218124" name="Text Box 12"/>
          <p:cNvSpPr txBox="1">
            <a:spLocks noChangeArrowheads="1"/>
          </p:cNvSpPr>
          <p:nvPr/>
        </p:nvSpPr>
        <p:spPr bwMode="auto">
          <a:xfrm>
            <a:off x="2411413" y="4868863"/>
            <a:ext cx="4824412" cy="701675"/>
          </a:xfrm>
          <a:prstGeom prst="rect">
            <a:avLst/>
          </a:prstGeom>
          <a:noFill/>
          <a:ln w="9525">
            <a:noFill/>
            <a:miter lim="800000"/>
            <a:headEnd/>
            <a:tailEnd/>
          </a:ln>
          <a:effectLst/>
        </p:spPr>
        <p:txBody>
          <a:bodyPr>
            <a:spAutoFit/>
          </a:bodyPr>
          <a:lstStyle/>
          <a:p>
            <a:pPr>
              <a:spcBef>
                <a:spcPct val="50000"/>
              </a:spcBef>
            </a:pPr>
            <a:r>
              <a:rPr lang="fr-FR" sz="2000" b="1" dirty="0">
                <a:solidFill>
                  <a:schemeClr val="accent6">
                    <a:lumMod val="75000"/>
                  </a:schemeClr>
                </a:solidFill>
              </a:rPr>
              <a:t>Faire émerger positivement notre offre dans la jungle concurrentielle</a:t>
            </a:r>
          </a:p>
        </p:txBody>
      </p:sp>
      <p:sp>
        <p:nvSpPr>
          <p:cNvPr id="218125" name="Text Box 13"/>
          <p:cNvSpPr txBox="1">
            <a:spLocks noChangeArrowheads="1"/>
          </p:cNvSpPr>
          <p:nvPr/>
        </p:nvSpPr>
        <p:spPr bwMode="auto">
          <a:xfrm>
            <a:off x="1042988" y="5876925"/>
            <a:ext cx="7129462" cy="581025"/>
          </a:xfrm>
          <a:prstGeom prst="rect">
            <a:avLst/>
          </a:prstGeom>
          <a:noFill/>
          <a:ln w="9525">
            <a:noFill/>
            <a:miter lim="800000"/>
            <a:headEnd/>
            <a:tailEnd/>
          </a:ln>
          <a:effectLst/>
        </p:spPr>
        <p:txBody>
          <a:bodyPr>
            <a:spAutoFit/>
          </a:bodyPr>
          <a:lstStyle/>
          <a:p>
            <a:pPr>
              <a:spcBef>
                <a:spcPct val="50000"/>
              </a:spcBef>
            </a:pPr>
            <a:r>
              <a:rPr lang="fr-FR" sz="1600" b="1" i="1" dirty="0">
                <a:solidFill>
                  <a:schemeClr val="accent6">
                    <a:lumMod val="75000"/>
                  </a:schemeClr>
                </a:solidFill>
              </a:rPr>
              <a:t>Le positionnement réduit les informations, mais leur insufflent plus d’impact auprès du consommateur (facilitateur de choix)</a:t>
            </a:r>
          </a:p>
        </p:txBody>
      </p:sp>
    </p:spTree>
  </p:cSld>
  <p:clrMapOvr>
    <a:masterClrMapping/>
  </p:clrMapOvr>
  <p:transition spd="med">
    <p:randomBar/>
  </p:transition>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604250" y="6525344"/>
            <a:ext cx="539750" cy="359644"/>
          </a:xfrm>
        </p:spPr>
        <p:txBody>
          <a:bodyPr/>
          <a:lstStyle/>
          <a:p>
            <a:fld id="{8AA8F060-3D42-423B-9485-98B2E01BC283}" type="slidenum">
              <a:rPr lang="fr-FR"/>
              <a:pPr/>
              <a:t>622</a:t>
            </a:fld>
            <a:endParaRPr lang="fr-FR" dirty="0"/>
          </a:p>
        </p:txBody>
      </p:sp>
      <p:sp>
        <p:nvSpPr>
          <p:cNvPr id="150530" name="Rectangle 2"/>
          <p:cNvSpPr>
            <a:spLocks noGrp="1" noChangeArrowheads="1"/>
          </p:cNvSpPr>
          <p:nvPr>
            <p:ph type="title" idx="4294967295"/>
          </p:nvPr>
        </p:nvSpPr>
        <p:spPr>
          <a:xfrm>
            <a:off x="2083594" y="476672"/>
            <a:ext cx="4474370" cy="706437"/>
          </a:xfrm>
          <a:prstGeom prst="rect">
            <a:avLst/>
          </a:prstGeom>
          <a:noFill/>
          <a:ln/>
        </p:spPr>
        <p:txBody>
          <a:bodyPr/>
          <a:lstStyle/>
          <a:p>
            <a:pPr algn="l">
              <a:lnSpc>
                <a:spcPct val="75000"/>
              </a:lnSpc>
            </a:pPr>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150531" name="Rectangle 3"/>
          <p:cNvSpPr>
            <a:spLocks noChangeArrowheads="1"/>
          </p:cNvSpPr>
          <p:nvPr/>
        </p:nvSpPr>
        <p:spPr bwMode="auto">
          <a:xfrm>
            <a:off x="2843213" y="2349500"/>
            <a:ext cx="3203575" cy="792163"/>
          </a:xfrm>
          <a:prstGeom prst="rect">
            <a:avLst/>
          </a:prstGeom>
          <a:solidFill>
            <a:srgbClr val="3333CC"/>
          </a:solidFill>
          <a:ln w="9525">
            <a:solidFill>
              <a:schemeClr val="bg1"/>
            </a:solidFill>
            <a:miter lim="800000"/>
            <a:headEnd/>
            <a:tailEnd/>
          </a:ln>
          <a:effectLst/>
        </p:spPr>
        <p:txBody>
          <a:bodyPr wrap="none" anchor="ctr"/>
          <a:lstStyle/>
          <a:p>
            <a:pPr algn="ctr"/>
            <a:r>
              <a:rPr lang="fr-FR" sz="1800" b="1" dirty="0">
                <a:solidFill>
                  <a:schemeClr val="bg1"/>
                </a:solidFill>
                <a:effectLst>
                  <a:outerShdw blurRad="38100" dist="38100" dir="2700000" algn="tl">
                    <a:srgbClr val="000000"/>
                  </a:outerShdw>
                </a:effectLst>
              </a:rPr>
              <a:t>Choix</a:t>
            </a:r>
            <a:br>
              <a:rPr lang="fr-FR" sz="1800" b="1" dirty="0">
                <a:solidFill>
                  <a:schemeClr val="bg1"/>
                </a:solidFill>
                <a:effectLst>
                  <a:outerShdw blurRad="38100" dist="38100" dir="2700000" algn="tl">
                    <a:srgbClr val="000000"/>
                  </a:outerShdw>
                </a:effectLst>
              </a:rPr>
            </a:br>
            <a:r>
              <a:rPr lang="fr-FR" sz="1800" b="1" dirty="0">
                <a:solidFill>
                  <a:schemeClr val="bg1"/>
                </a:solidFill>
                <a:effectLst>
                  <a:outerShdw blurRad="38100" dist="38100" dir="2700000" algn="tl">
                    <a:srgbClr val="000000"/>
                  </a:outerShdw>
                </a:effectLst>
              </a:rPr>
              <a:t>du positionnement</a:t>
            </a:r>
          </a:p>
        </p:txBody>
      </p:sp>
      <p:sp>
        <p:nvSpPr>
          <p:cNvPr id="150532" name="Rectangle 4"/>
          <p:cNvSpPr>
            <a:spLocks noChangeArrowheads="1"/>
          </p:cNvSpPr>
          <p:nvPr/>
        </p:nvSpPr>
        <p:spPr bwMode="auto">
          <a:xfrm>
            <a:off x="539750" y="4510088"/>
            <a:ext cx="1871663" cy="719137"/>
          </a:xfrm>
          <a:prstGeom prst="rect">
            <a:avLst/>
          </a:prstGeom>
          <a:solidFill>
            <a:srgbClr val="3333CC">
              <a:alpha val="60001"/>
            </a:srgbClr>
          </a:solidFill>
          <a:ln w="28575">
            <a:solidFill>
              <a:schemeClr val="bg1"/>
            </a:solidFill>
            <a:miter lim="800000"/>
            <a:headEnd/>
            <a:tailEnd/>
          </a:ln>
          <a:effectLst/>
        </p:spPr>
        <p:txBody>
          <a:bodyPr wrap="none" anchor="ctr"/>
          <a:lstStyle/>
          <a:p>
            <a:pPr algn="ctr"/>
            <a:r>
              <a:rPr lang="fr-FR" sz="1600" b="1" dirty="0">
                <a:solidFill>
                  <a:schemeClr val="bg1"/>
                </a:solidFill>
              </a:rPr>
              <a:t>Politique</a:t>
            </a:r>
            <a:br>
              <a:rPr lang="fr-FR" sz="1600" b="1" dirty="0">
                <a:solidFill>
                  <a:schemeClr val="bg1"/>
                </a:solidFill>
              </a:rPr>
            </a:br>
            <a:r>
              <a:rPr lang="fr-FR" sz="1600" b="1" dirty="0">
                <a:solidFill>
                  <a:schemeClr val="bg1"/>
                </a:solidFill>
              </a:rPr>
              <a:t>de produit</a:t>
            </a:r>
          </a:p>
        </p:txBody>
      </p:sp>
      <p:sp>
        <p:nvSpPr>
          <p:cNvPr id="150533" name="Rectangle 5"/>
          <p:cNvSpPr>
            <a:spLocks noChangeArrowheads="1"/>
          </p:cNvSpPr>
          <p:nvPr/>
        </p:nvSpPr>
        <p:spPr bwMode="auto">
          <a:xfrm>
            <a:off x="2633663" y="4510088"/>
            <a:ext cx="1865312" cy="719137"/>
          </a:xfrm>
          <a:prstGeom prst="rect">
            <a:avLst/>
          </a:prstGeom>
          <a:solidFill>
            <a:srgbClr val="3333CC">
              <a:alpha val="60001"/>
            </a:srgbClr>
          </a:solidFill>
          <a:ln w="28575">
            <a:solidFill>
              <a:schemeClr val="bg1"/>
            </a:solidFill>
            <a:miter lim="800000"/>
            <a:headEnd/>
            <a:tailEnd/>
          </a:ln>
          <a:effectLst/>
        </p:spPr>
        <p:txBody>
          <a:bodyPr wrap="none" anchor="ctr"/>
          <a:lstStyle/>
          <a:p>
            <a:pPr algn="ctr"/>
            <a:r>
              <a:rPr lang="fr-FR" sz="1600" b="1" dirty="0">
                <a:solidFill>
                  <a:schemeClr val="bg1"/>
                </a:solidFill>
              </a:rPr>
              <a:t>Politique</a:t>
            </a:r>
            <a:br>
              <a:rPr lang="fr-FR" sz="1600" b="1" dirty="0">
                <a:solidFill>
                  <a:schemeClr val="bg1"/>
                </a:solidFill>
              </a:rPr>
            </a:br>
            <a:r>
              <a:rPr lang="fr-FR" sz="1600" b="1" dirty="0">
                <a:solidFill>
                  <a:schemeClr val="bg1"/>
                </a:solidFill>
              </a:rPr>
              <a:t>de prix</a:t>
            </a:r>
          </a:p>
        </p:txBody>
      </p:sp>
      <p:sp>
        <p:nvSpPr>
          <p:cNvPr id="150534" name="Rectangle 6"/>
          <p:cNvSpPr>
            <a:spLocks noChangeArrowheads="1"/>
          </p:cNvSpPr>
          <p:nvPr/>
        </p:nvSpPr>
        <p:spPr bwMode="auto">
          <a:xfrm>
            <a:off x="6759575" y="4510088"/>
            <a:ext cx="1844675" cy="719137"/>
          </a:xfrm>
          <a:prstGeom prst="rect">
            <a:avLst/>
          </a:prstGeom>
          <a:solidFill>
            <a:srgbClr val="3333CC">
              <a:alpha val="60001"/>
            </a:srgbClr>
          </a:solidFill>
          <a:ln w="28575">
            <a:solidFill>
              <a:schemeClr val="bg1"/>
            </a:solidFill>
            <a:miter lim="800000"/>
            <a:headEnd/>
            <a:tailEnd/>
          </a:ln>
          <a:effectLst/>
        </p:spPr>
        <p:txBody>
          <a:bodyPr wrap="none" anchor="ctr"/>
          <a:lstStyle/>
          <a:p>
            <a:pPr algn="ctr"/>
            <a:r>
              <a:rPr lang="fr-FR" sz="1600" b="1" dirty="0">
                <a:solidFill>
                  <a:schemeClr val="bg1"/>
                </a:solidFill>
              </a:rPr>
              <a:t>Politique</a:t>
            </a:r>
            <a:br>
              <a:rPr lang="fr-FR" sz="1600" b="1" dirty="0">
                <a:solidFill>
                  <a:schemeClr val="bg1"/>
                </a:solidFill>
              </a:rPr>
            </a:br>
            <a:r>
              <a:rPr lang="fr-FR" sz="1600" b="1" dirty="0">
                <a:solidFill>
                  <a:schemeClr val="bg1"/>
                </a:solidFill>
              </a:rPr>
              <a:t>de communication</a:t>
            </a:r>
          </a:p>
        </p:txBody>
      </p:sp>
      <p:sp>
        <p:nvSpPr>
          <p:cNvPr id="150535" name="Rectangle 7"/>
          <p:cNvSpPr>
            <a:spLocks noChangeArrowheads="1"/>
          </p:cNvSpPr>
          <p:nvPr/>
        </p:nvSpPr>
        <p:spPr bwMode="auto">
          <a:xfrm>
            <a:off x="4714875" y="4510088"/>
            <a:ext cx="1843088" cy="719137"/>
          </a:xfrm>
          <a:prstGeom prst="rect">
            <a:avLst/>
          </a:prstGeom>
          <a:solidFill>
            <a:srgbClr val="3333CC">
              <a:alpha val="60001"/>
            </a:srgbClr>
          </a:solidFill>
          <a:ln w="28575">
            <a:solidFill>
              <a:schemeClr val="bg1"/>
            </a:solidFill>
            <a:miter lim="800000"/>
            <a:headEnd/>
            <a:tailEnd/>
          </a:ln>
          <a:effectLst/>
        </p:spPr>
        <p:txBody>
          <a:bodyPr wrap="none" anchor="ctr"/>
          <a:lstStyle/>
          <a:p>
            <a:pPr algn="ctr"/>
            <a:r>
              <a:rPr lang="fr-FR" sz="1600" b="1" dirty="0">
                <a:solidFill>
                  <a:schemeClr val="bg1"/>
                </a:solidFill>
              </a:rPr>
              <a:t>Politique</a:t>
            </a:r>
            <a:br>
              <a:rPr lang="fr-FR" sz="1600" b="1" dirty="0">
                <a:solidFill>
                  <a:schemeClr val="bg1"/>
                </a:solidFill>
              </a:rPr>
            </a:br>
            <a:r>
              <a:rPr lang="fr-FR" sz="1600" b="1" dirty="0">
                <a:solidFill>
                  <a:schemeClr val="bg1"/>
                </a:solidFill>
              </a:rPr>
              <a:t>de distribution</a:t>
            </a:r>
          </a:p>
        </p:txBody>
      </p:sp>
      <p:sp>
        <p:nvSpPr>
          <p:cNvPr id="150536" name="Line 8"/>
          <p:cNvSpPr>
            <a:spLocks noChangeShapeType="1"/>
          </p:cNvSpPr>
          <p:nvPr/>
        </p:nvSpPr>
        <p:spPr bwMode="auto">
          <a:xfrm flipH="1">
            <a:off x="1476375" y="3430588"/>
            <a:ext cx="1511300" cy="863600"/>
          </a:xfrm>
          <a:prstGeom prst="line">
            <a:avLst/>
          </a:prstGeom>
          <a:noFill/>
          <a:ln w="76200">
            <a:solidFill>
              <a:srgbClr val="000080"/>
            </a:solidFill>
            <a:round/>
            <a:headEnd/>
            <a:tailEnd type="triangle" w="med" len="med"/>
          </a:ln>
          <a:effectLst/>
        </p:spPr>
        <p:txBody>
          <a:bodyPr/>
          <a:lstStyle/>
          <a:p>
            <a:endParaRPr lang="fr-FR"/>
          </a:p>
        </p:txBody>
      </p:sp>
      <p:sp>
        <p:nvSpPr>
          <p:cNvPr id="150537" name="Line 9"/>
          <p:cNvSpPr>
            <a:spLocks noChangeShapeType="1"/>
          </p:cNvSpPr>
          <p:nvPr/>
        </p:nvSpPr>
        <p:spPr bwMode="auto">
          <a:xfrm flipH="1">
            <a:off x="3419475" y="3430588"/>
            <a:ext cx="576263" cy="863600"/>
          </a:xfrm>
          <a:prstGeom prst="line">
            <a:avLst/>
          </a:prstGeom>
          <a:noFill/>
          <a:ln w="76200">
            <a:solidFill>
              <a:schemeClr val="accent2"/>
            </a:solidFill>
            <a:round/>
            <a:headEnd/>
            <a:tailEnd type="triangle" w="med" len="med"/>
          </a:ln>
          <a:effectLst/>
        </p:spPr>
        <p:txBody>
          <a:bodyPr/>
          <a:lstStyle/>
          <a:p>
            <a:endParaRPr lang="fr-FR"/>
          </a:p>
        </p:txBody>
      </p:sp>
      <p:sp>
        <p:nvSpPr>
          <p:cNvPr id="150538" name="Line 10"/>
          <p:cNvSpPr>
            <a:spLocks noChangeShapeType="1"/>
          </p:cNvSpPr>
          <p:nvPr/>
        </p:nvSpPr>
        <p:spPr bwMode="auto">
          <a:xfrm>
            <a:off x="5868988" y="3462338"/>
            <a:ext cx="1511300" cy="863600"/>
          </a:xfrm>
          <a:prstGeom prst="line">
            <a:avLst/>
          </a:prstGeom>
          <a:noFill/>
          <a:ln w="76200">
            <a:solidFill>
              <a:srgbClr val="000080"/>
            </a:solidFill>
            <a:round/>
            <a:headEnd/>
            <a:tailEnd type="triangle" w="med" len="med"/>
          </a:ln>
          <a:effectLst/>
        </p:spPr>
        <p:txBody>
          <a:bodyPr/>
          <a:lstStyle/>
          <a:p>
            <a:endParaRPr lang="fr-FR"/>
          </a:p>
        </p:txBody>
      </p:sp>
      <p:sp>
        <p:nvSpPr>
          <p:cNvPr id="150539" name="Line 11"/>
          <p:cNvSpPr>
            <a:spLocks noChangeShapeType="1"/>
          </p:cNvSpPr>
          <p:nvPr/>
        </p:nvSpPr>
        <p:spPr bwMode="auto">
          <a:xfrm>
            <a:off x="4932363" y="3449638"/>
            <a:ext cx="576262" cy="863600"/>
          </a:xfrm>
          <a:prstGeom prst="line">
            <a:avLst/>
          </a:prstGeom>
          <a:noFill/>
          <a:ln w="76200">
            <a:solidFill>
              <a:schemeClr val="accent2"/>
            </a:solidFill>
            <a:round/>
            <a:headEnd/>
            <a:tailEnd type="triangle" w="med" len="med"/>
          </a:ln>
          <a:effectLst/>
        </p:spPr>
        <p:txBody>
          <a:bodyPr/>
          <a:lstStyle/>
          <a:p>
            <a:endParaRPr lang="fr-FR"/>
          </a:p>
        </p:txBody>
      </p:sp>
      <p:sp>
        <p:nvSpPr>
          <p:cNvPr id="150540" name="Text Box 12"/>
          <p:cNvSpPr txBox="1">
            <a:spLocks noChangeArrowheads="1"/>
          </p:cNvSpPr>
          <p:nvPr/>
        </p:nvSpPr>
        <p:spPr bwMode="auto">
          <a:xfrm>
            <a:off x="971550" y="141922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150541" name="Text Box 13"/>
          <p:cNvSpPr txBox="1">
            <a:spLocks noChangeArrowheads="1"/>
          </p:cNvSpPr>
          <p:nvPr/>
        </p:nvSpPr>
        <p:spPr bwMode="auto">
          <a:xfrm>
            <a:off x="5868988" y="1387475"/>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Clé de voûte du mix</a:t>
            </a:r>
          </a:p>
        </p:txBody>
      </p:sp>
      <p:sp>
        <p:nvSpPr>
          <p:cNvPr id="150542" name="AutoShape 14"/>
          <p:cNvSpPr>
            <a:spLocks noChangeArrowheads="1"/>
          </p:cNvSpPr>
          <p:nvPr/>
        </p:nvSpPr>
        <p:spPr bwMode="auto">
          <a:xfrm rot="5400000">
            <a:off x="5437187" y="14382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numéro de diapositive 5"/>
          <p:cNvSpPr>
            <a:spLocks noGrp="1"/>
          </p:cNvSpPr>
          <p:nvPr>
            <p:ph type="sldNum" sz="quarter" idx="4"/>
          </p:nvPr>
        </p:nvSpPr>
        <p:spPr>
          <a:xfrm>
            <a:off x="8532440" y="6597352"/>
            <a:ext cx="611560" cy="287636"/>
          </a:xfrm>
        </p:spPr>
        <p:txBody>
          <a:bodyPr/>
          <a:lstStyle/>
          <a:p>
            <a:fld id="{CD961CFF-AFEC-4B7D-91C5-041E17245354}" type="slidenum">
              <a:rPr lang="fr-FR"/>
              <a:pPr/>
              <a:t>623</a:t>
            </a:fld>
            <a:endParaRPr lang="fr-FR" dirty="0"/>
          </a:p>
        </p:txBody>
      </p:sp>
      <p:sp>
        <p:nvSpPr>
          <p:cNvPr id="151557" name="Rectangle 5"/>
          <p:cNvSpPr>
            <a:spLocks noChangeArrowheads="1"/>
          </p:cNvSpPr>
          <p:nvPr/>
        </p:nvSpPr>
        <p:spPr bwMode="auto">
          <a:xfrm>
            <a:off x="1403350" y="4578350"/>
            <a:ext cx="2663825" cy="576263"/>
          </a:xfrm>
          <a:prstGeom prst="rect">
            <a:avLst/>
          </a:prstGeom>
          <a:solidFill>
            <a:srgbClr val="3333CC"/>
          </a:solidFill>
          <a:ln w="9525">
            <a:noFill/>
            <a:miter lim="800000"/>
            <a:headEnd/>
            <a:tailEnd/>
          </a:ln>
          <a:effectLst/>
        </p:spPr>
        <p:txBody>
          <a:bodyPr wrap="none" anchor="ctr"/>
          <a:lstStyle/>
          <a:p>
            <a:pPr algn="ctr"/>
            <a:r>
              <a:rPr lang="fr-FR" sz="2400" b="1" dirty="0">
                <a:solidFill>
                  <a:schemeClr val="bg1"/>
                </a:solidFill>
              </a:rPr>
              <a:t>La différenciation</a:t>
            </a:r>
          </a:p>
        </p:txBody>
      </p:sp>
      <p:sp>
        <p:nvSpPr>
          <p:cNvPr id="151558" name="Rectangle 6"/>
          <p:cNvSpPr>
            <a:spLocks noChangeArrowheads="1"/>
          </p:cNvSpPr>
          <p:nvPr/>
        </p:nvSpPr>
        <p:spPr bwMode="auto">
          <a:xfrm>
            <a:off x="1403350" y="3140075"/>
            <a:ext cx="2592388" cy="576263"/>
          </a:xfrm>
          <a:prstGeom prst="rect">
            <a:avLst/>
          </a:prstGeom>
          <a:solidFill>
            <a:srgbClr val="3333CC"/>
          </a:solidFill>
          <a:ln w="9525">
            <a:noFill/>
            <a:miter lim="800000"/>
            <a:headEnd/>
            <a:tailEnd/>
          </a:ln>
          <a:effectLst/>
        </p:spPr>
        <p:txBody>
          <a:bodyPr wrap="none" anchor="ctr"/>
          <a:lstStyle/>
          <a:p>
            <a:pPr algn="ctr"/>
            <a:r>
              <a:rPr lang="fr-FR" sz="2400" b="1" dirty="0">
                <a:solidFill>
                  <a:schemeClr val="bg1"/>
                </a:solidFill>
              </a:rPr>
              <a:t>L’identification</a:t>
            </a:r>
          </a:p>
        </p:txBody>
      </p:sp>
      <p:sp>
        <p:nvSpPr>
          <p:cNvPr id="151560" name="Rectangle 8"/>
          <p:cNvSpPr>
            <a:spLocks noGrp="1" noChangeArrowheads="1"/>
          </p:cNvSpPr>
          <p:nvPr>
            <p:ph type="title" idx="4294967295"/>
          </p:nvPr>
        </p:nvSpPr>
        <p:spPr>
          <a:xfrm>
            <a:off x="2155031" y="260648"/>
            <a:ext cx="4577209" cy="706438"/>
          </a:xfrm>
          <a:prstGeom prst="rect">
            <a:avLst/>
          </a:prstGeom>
          <a:noFill/>
          <a:ln/>
        </p:spPr>
        <p:txBody>
          <a:bodyPr/>
          <a:lstStyle/>
          <a:p>
            <a:pPr algn="l">
              <a:lnSpc>
                <a:spcPct val="75000"/>
              </a:lnSpc>
            </a:pPr>
            <a:r>
              <a:rPr lang="fr-FR" sz="2800" b="1" dirty="0">
                <a:solidFill>
                  <a:schemeClr val="accent6">
                    <a:lumMod val="75000"/>
                  </a:schemeClr>
                </a:solidFill>
              </a:rPr>
              <a:t>Se lancer sur le marché</a:t>
            </a:r>
          </a:p>
        </p:txBody>
      </p:sp>
      <p:sp>
        <p:nvSpPr>
          <p:cNvPr id="151561" name="Text Box 9"/>
          <p:cNvSpPr txBox="1">
            <a:spLocks noChangeArrowheads="1"/>
          </p:cNvSpPr>
          <p:nvPr/>
        </p:nvSpPr>
        <p:spPr bwMode="auto">
          <a:xfrm>
            <a:off x="971550" y="1300163"/>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151562" name="Text Box 10"/>
          <p:cNvSpPr txBox="1">
            <a:spLocks noChangeArrowheads="1"/>
          </p:cNvSpPr>
          <p:nvPr/>
        </p:nvSpPr>
        <p:spPr bwMode="auto">
          <a:xfrm>
            <a:off x="5868988" y="1268413"/>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Dimensions</a:t>
            </a:r>
          </a:p>
        </p:txBody>
      </p:sp>
      <p:sp>
        <p:nvSpPr>
          <p:cNvPr id="151563" name="AutoShape 11"/>
          <p:cNvSpPr>
            <a:spLocks noChangeArrowheads="1"/>
          </p:cNvSpPr>
          <p:nvPr/>
        </p:nvSpPr>
        <p:spPr bwMode="auto">
          <a:xfrm rot="5400000">
            <a:off x="5437188" y="13192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51564" name="Text Box 12"/>
          <p:cNvSpPr txBox="1">
            <a:spLocks noChangeArrowheads="1"/>
          </p:cNvSpPr>
          <p:nvPr/>
        </p:nvSpPr>
        <p:spPr bwMode="auto">
          <a:xfrm rot="16200000">
            <a:off x="-500856" y="3964782"/>
            <a:ext cx="2736850" cy="366712"/>
          </a:xfrm>
          <a:prstGeom prst="rect">
            <a:avLst/>
          </a:prstGeom>
          <a:solidFill>
            <a:srgbClr val="3333CC"/>
          </a:solidFill>
          <a:ln w="9525">
            <a:noFill/>
            <a:miter lim="800000"/>
            <a:headEnd/>
            <a:tailEnd/>
          </a:ln>
          <a:effectLst/>
        </p:spPr>
        <p:txBody>
          <a:bodyPr>
            <a:spAutoFit/>
          </a:bodyPr>
          <a:lstStyle/>
          <a:p>
            <a:pPr algn="ctr">
              <a:spcBef>
                <a:spcPct val="50000"/>
              </a:spcBef>
            </a:pPr>
            <a:r>
              <a:rPr lang="fr-FR" sz="1800" dirty="0">
                <a:solidFill>
                  <a:schemeClr val="bg1"/>
                </a:solidFill>
              </a:rPr>
              <a:t>Le POSITIONNEMENT</a:t>
            </a:r>
          </a:p>
        </p:txBody>
      </p:sp>
      <p:sp>
        <p:nvSpPr>
          <p:cNvPr id="151565" name="Text Box 13"/>
          <p:cNvSpPr txBox="1">
            <a:spLocks noChangeArrowheads="1"/>
          </p:cNvSpPr>
          <p:nvPr/>
        </p:nvSpPr>
        <p:spPr bwMode="auto">
          <a:xfrm>
            <a:off x="4356100" y="3068638"/>
            <a:ext cx="3673475" cy="641350"/>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Le consommateur sait dans quel produit-marché, il se situe</a:t>
            </a:r>
          </a:p>
        </p:txBody>
      </p:sp>
      <p:sp>
        <p:nvSpPr>
          <p:cNvPr id="151566" name="Text Box 14"/>
          <p:cNvSpPr txBox="1">
            <a:spLocks noChangeArrowheads="1"/>
          </p:cNvSpPr>
          <p:nvPr/>
        </p:nvSpPr>
        <p:spPr bwMode="auto">
          <a:xfrm>
            <a:off x="900113" y="1916113"/>
            <a:ext cx="7200900" cy="366712"/>
          </a:xfrm>
          <a:prstGeom prst="rect">
            <a:avLst/>
          </a:prstGeom>
          <a:noFill/>
          <a:ln w="9525">
            <a:noFill/>
            <a:miter lim="800000"/>
            <a:headEnd/>
            <a:tailEnd/>
          </a:ln>
          <a:effectLst/>
        </p:spPr>
        <p:txBody>
          <a:bodyPr>
            <a:spAutoFit/>
          </a:bodyPr>
          <a:lstStyle/>
          <a:p>
            <a:pPr>
              <a:spcBef>
                <a:spcPct val="50000"/>
              </a:spcBef>
            </a:pPr>
            <a:r>
              <a:rPr lang="fr-FR" sz="1800" b="1" dirty="0">
                <a:solidFill>
                  <a:schemeClr val="accent6">
                    <a:lumMod val="75000"/>
                  </a:schemeClr>
                </a:solidFill>
              </a:rPr>
              <a:t>Le positionnement se doit de répondre à 2 aspects </a:t>
            </a:r>
            <a:r>
              <a:rPr lang="fr-FR" sz="1800" b="1" dirty="0">
                <a:solidFill>
                  <a:srgbClr val="3333CC"/>
                </a:solidFill>
              </a:rPr>
              <a:t>:</a:t>
            </a:r>
          </a:p>
        </p:txBody>
      </p:sp>
      <p:sp>
        <p:nvSpPr>
          <p:cNvPr id="151567" name="Text Box 15"/>
          <p:cNvSpPr txBox="1">
            <a:spLocks noChangeArrowheads="1"/>
          </p:cNvSpPr>
          <p:nvPr/>
        </p:nvSpPr>
        <p:spPr bwMode="auto">
          <a:xfrm>
            <a:off x="4356100" y="4508500"/>
            <a:ext cx="4464050" cy="641350"/>
          </a:xfrm>
          <a:prstGeom prst="rect">
            <a:avLst/>
          </a:prstGeom>
          <a:noFill/>
          <a:ln w="9525">
            <a:noFill/>
            <a:miter lim="800000"/>
            <a:headEnd/>
            <a:tailEnd/>
          </a:ln>
          <a:effectLst/>
        </p:spPr>
        <p:txBody>
          <a:bodyPr>
            <a:spAutoFit/>
          </a:bodyPr>
          <a:lstStyle/>
          <a:p>
            <a:pPr>
              <a:spcBef>
                <a:spcPct val="50000"/>
              </a:spcBef>
            </a:pPr>
            <a:r>
              <a:rPr lang="fr-FR" sz="1800" dirty="0">
                <a:solidFill>
                  <a:schemeClr val="accent6">
                    <a:lumMod val="75000"/>
                  </a:schemeClr>
                </a:solidFill>
              </a:rPr>
              <a:t>Le consommateur perçoit ce qui distingue mon produit de celui du concurrent</a:t>
            </a:r>
          </a:p>
        </p:txBody>
      </p:sp>
    </p:spTree>
  </p:cSld>
  <p:clrMapOvr>
    <a:masterClrMapping/>
  </p:clrMapOvr>
  <p:transition spd="med">
    <p:randomBar/>
  </p:transition>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597352"/>
            <a:ext cx="539552" cy="287636"/>
          </a:xfrm>
        </p:spPr>
        <p:txBody>
          <a:bodyPr/>
          <a:lstStyle/>
          <a:p>
            <a:fld id="{FE0DD152-CA0A-4221-A477-CBA9F763A343}" type="slidenum">
              <a:rPr lang="fr-FR"/>
              <a:pPr/>
              <a:t>624</a:t>
            </a:fld>
            <a:endParaRPr lang="fr-FR" dirty="0"/>
          </a:p>
        </p:txBody>
      </p:sp>
      <p:sp>
        <p:nvSpPr>
          <p:cNvPr id="224258" name="AutoShape 2"/>
          <p:cNvSpPr>
            <a:spLocks noChangeArrowheads="1"/>
          </p:cNvSpPr>
          <p:nvPr/>
        </p:nvSpPr>
        <p:spPr bwMode="auto">
          <a:xfrm>
            <a:off x="2843808" y="3140968"/>
            <a:ext cx="3743176" cy="2304901"/>
          </a:xfrm>
          <a:prstGeom prst="triangle">
            <a:avLst>
              <a:gd name="adj" fmla="val 50000"/>
            </a:avLst>
          </a:prstGeom>
          <a:solidFill>
            <a:srgbClr val="FF9933"/>
          </a:solidFill>
          <a:ln w="9525">
            <a:solidFill>
              <a:srgbClr val="3333CC"/>
            </a:solidFill>
            <a:miter lim="800000"/>
            <a:headEnd/>
            <a:tailEnd/>
          </a:ln>
          <a:effectLst/>
        </p:spPr>
        <p:txBody>
          <a:bodyPr wrap="none" anchor="ctr"/>
          <a:lstStyle/>
          <a:p>
            <a:endParaRPr lang="fr-FR"/>
          </a:p>
        </p:txBody>
      </p:sp>
      <p:sp>
        <p:nvSpPr>
          <p:cNvPr id="224259" name="Rectangle 3"/>
          <p:cNvSpPr>
            <a:spLocks noChangeArrowheads="1"/>
          </p:cNvSpPr>
          <p:nvPr/>
        </p:nvSpPr>
        <p:spPr bwMode="auto">
          <a:xfrm>
            <a:off x="3276600" y="2060575"/>
            <a:ext cx="2520950" cy="576263"/>
          </a:xfrm>
          <a:prstGeom prst="rect">
            <a:avLst/>
          </a:prstGeom>
          <a:solidFill>
            <a:schemeClr val="accent2"/>
          </a:solidFill>
          <a:ln w="9525">
            <a:noFill/>
            <a:miter lim="800000"/>
            <a:headEnd/>
            <a:tailEnd/>
          </a:ln>
          <a:effectLst/>
        </p:spPr>
        <p:txBody>
          <a:bodyPr wrap="none" anchor="ctr"/>
          <a:lstStyle/>
          <a:p>
            <a:pPr algn="ctr"/>
            <a:r>
              <a:rPr lang="fr-FR" sz="1600" b="1">
                <a:solidFill>
                  <a:schemeClr val="bg1"/>
                </a:solidFill>
              </a:rPr>
              <a:t>Attentes</a:t>
            </a:r>
            <a:br>
              <a:rPr lang="fr-FR" sz="1600" b="1">
                <a:solidFill>
                  <a:schemeClr val="bg1"/>
                </a:solidFill>
              </a:rPr>
            </a:br>
            <a:r>
              <a:rPr lang="fr-FR" sz="1600" b="1">
                <a:solidFill>
                  <a:schemeClr val="bg1"/>
                </a:solidFill>
              </a:rPr>
              <a:t>du public</a:t>
            </a:r>
          </a:p>
        </p:txBody>
      </p:sp>
      <p:sp>
        <p:nvSpPr>
          <p:cNvPr id="224260" name="Rectangle 4"/>
          <p:cNvSpPr>
            <a:spLocks noChangeArrowheads="1"/>
          </p:cNvSpPr>
          <p:nvPr/>
        </p:nvSpPr>
        <p:spPr bwMode="auto">
          <a:xfrm>
            <a:off x="5867400" y="5876925"/>
            <a:ext cx="2376488" cy="576263"/>
          </a:xfrm>
          <a:prstGeom prst="rect">
            <a:avLst/>
          </a:prstGeom>
          <a:solidFill>
            <a:schemeClr val="accent2"/>
          </a:solidFill>
          <a:ln w="9525">
            <a:noFill/>
            <a:miter lim="800000"/>
            <a:headEnd/>
            <a:tailEnd/>
          </a:ln>
          <a:effectLst/>
        </p:spPr>
        <p:txBody>
          <a:bodyPr wrap="none" anchor="ctr"/>
          <a:lstStyle/>
          <a:p>
            <a:pPr algn="ctr"/>
            <a:r>
              <a:rPr lang="fr-FR" sz="1600" b="1">
                <a:solidFill>
                  <a:schemeClr val="bg1"/>
                </a:solidFill>
              </a:rPr>
              <a:t>Atouts potentiels</a:t>
            </a:r>
            <a:br>
              <a:rPr lang="fr-FR" sz="1600" b="1">
                <a:solidFill>
                  <a:schemeClr val="bg1"/>
                </a:solidFill>
              </a:rPr>
            </a:br>
            <a:r>
              <a:rPr lang="fr-FR" sz="1600" b="1">
                <a:solidFill>
                  <a:schemeClr val="bg1"/>
                </a:solidFill>
              </a:rPr>
              <a:t>du produit</a:t>
            </a:r>
          </a:p>
        </p:txBody>
      </p:sp>
      <p:sp>
        <p:nvSpPr>
          <p:cNvPr id="224261" name="Rectangle 5"/>
          <p:cNvSpPr>
            <a:spLocks noChangeArrowheads="1"/>
          </p:cNvSpPr>
          <p:nvPr/>
        </p:nvSpPr>
        <p:spPr bwMode="auto">
          <a:xfrm>
            <a:off x="684213" y="5876925"/>
            <a:ext cx="2592387" cy="576263"/>
          </a:xfrm>
          <a:prstGeom prst="rect">
            <a:avLst/>
          </a:prstGeom>
          <a:solidFill>
            <a:schemeClr val="accent2"/>
          </a:solidFill>
          <a:ln w="9525">
            <a:noFill/>
            <a:miter lim="800000"/>
            <a:headEnd/>
            <a:tailEnd/>
          </a:ln>
          <a:effectLst/>
        </p:spPr>
        <p:txBody>
          <a:bodyPr wrap="none" anchor="ctr"/>
          <a:lstStyle/>
          <a:p>
            <a:pPr algn="ctr"/>
            <a:r>
              <a:rPr lang="fr-FR" sz="1600" b="1">
                <a:solidFill>
                  <a:schemeClr val="bg1"/>
                </a:solidFill>
              </a:rPr>
              <a:t>Positionnement</a:t>
            </a:r>
            <a:br>
              <a:rPr lang="fr-FR" sz="1600" b="1">
                <a:solidFill>
                  <a:schemeClr val="bg1"/>
                </a:solidFill>
              </a:rPr>
            </a:br>
            <a:r>
              <a:rPr lang="fr-FR" sz="1600" b="1">
                <a:solidFill>
                  <a:schemeClr val="bg1"/>
                </a:solidFill>
              </a:rPr>
              <a:t>des produits concurrents</a:t>
            </a:r>
          </a:p>
        </p:txBody>
      </p:sp>
      <p:sp>
        <p:nvSpPr>
          <p:cNvPr id="224262" name="Rectangle 6"/>
          <p:cNvSpPr>
            <a:spLocks noGrp="1" noChangeArrowheads="1"/>
          </p:cNvSpPr>
          <p:nvPr>
            <p:ph type="title" idx="4294967295"/>
          </p:nvPr>
        </p:nvSpPr>
        <p:spPr>
          <a:xfrm>
            <a:off x="2053719" y="260648"/>
            <a:ext cx="4390490" cy="706438"/>
          </a:xfrm>
          <a:prstGeom prst="rect">
            <a:avLst/>
          </a:prstGeom>
          <a:noFill/>
          <a:ln/>
        </p:spPr>
        <p:txBody>
          <a:bodyPr/>
          <a:lstStyle/>
          <a:p>
            <a:pPr algn="l">
              <a:lnSpc>
                <a:spcPct val="75000"/>
              </a:lnSpc>
            </a:pPr>
            <a:r>
              <a:rPr lang="fr-FR" sz="2800" b="1" dirty="0">
                <a:solidFill>
                  <a:schemeClr val="accent6">
                    <a:lumMod val="75000"/>
                  </a:schemeClr>
                </a:solidFill>
              </a:rPr>
              <a:t>Se lancer sur le marché</a:t>
            </a:r>
          </a:p>
        </p:txBody>
      </p:sp>
      <p:sp>
        <p:nvSpPr>
          <p:cNvPr id="224263" name="Text Box 7"/>
          <p:cNvSpPr txBox="1">
            <a:spLocks noChangeArrowheads="1"/>
          </p:cNvSpPr>
          <p:nvPr/>
        </p:nvSpPr>
        <p:spPr bwMode="auto">
          <a:xfrm>
            <a:off x="971550" y="1300163"/>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24264" name="Text Box 8"/>
          <p:cNvSpPr txBox="1">
            <a:spLocks noChangeArrowheads="1"/>
          </p:cNvSpPr>
          <p:nvPr/>
        </p:nvSpPr>
        <p:spPr bwMode="auto">
          <a:xfrm>
            <a:off x="5868988" y="1268413"/>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Facteurs principaux</a:t>
            </a:r>
          </a:p>
        </p:txBody>
      </p:sp>
      <p:sp>
        <p:nvSpPr>
          <p:cNvPr id="224265" name="AutoShape 9"/>
          <p:cNvSpPr>
            <a:spLocks noChangeArrowheads="1"/>
          </p:cNvSpPr>
          <p:nvPr/>
        </p:nvSpPr>
        <p:spPr bwMode="auto">
          <a:xfrm rot="5400000">
            <a:off x="5437188" y="13192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2" name="Text Box 8"/>
          <p:cNvSpPr txBox="1">
            <a:spLocks noChangeArrowheads="1"/>
          </p:cNvSpPr>
          <p:nvPr/>
        </p:nvSpPr>
        <p:spPr bwMode="auto">
          <a:xfrm>
            <a:off x="342900" y="3142414"/>
            <a:ext cx="1492796" cy="369332"/>
          </a:xfrm>
          <a:prstGeom prst="rect">
            <a:avLst/>
          </a:prstGeom>
          <a:noFill/>
          <a:ln w="9525">
            <a:noFill/>
            <a:miter lim="800000"/>
            <a:headEnd/>
            <a:tailEnd/>
          </a:ln>
          <a:effectLst/>
        </p:spPr>
        <p:txBody>
          <a:bodyPr wrap="square">
            <a:spAutoFit/>
          </a:bodyPr>
          <a:lstStyle/>
          <a:p>
            <a:pPr>
              <a:spcBef>
                <a:spcPct val="50000"/>
              </a:spcBef>
            </a:pPr>
            <a:r>
              <a:rPr lang="fr-FR" sz="1800" dirty="0">
                <a:solidFill>
                  <a:schemeClr val="accent6">
                    <a:lumMod val="75000"/>
                  </a:schemeClr>
                </a:solidFill>
              </a:rPr>
              <a:t>Triangle d’or</a:t>
            </a:r>
          </a:p>
        </p:txBody>
      </p:sp>
    </p:spTree>
  </p:cSld>
  <p:clrMapOvr>
    <a:masterClrMapping/>
  </p:clrMapOvr>
  <p:transition spd="med">
    <p:randomBar/>
  </p:transition>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604250" y="6525344"/>
            <a:ext cx="539750" cy="359644"/>
          </a:xfrm>
        </p:spPr>
        <p:txBody>
          <a:bodyPr/>
          <a:lstStyle/>
          <a:p>
            <a:fld id="{A40E397F-72C7-4235-8708-B919A3BF64CE}" type="slidenum">
              <a:rPr lang="fr-FR"/>
              <a:pPr/>
              <a:t>625</a:t>
            </a:fld>
            <a:endParaRPr lang="fr-FR" dirty="0"/>
          </a:p>
        </p:txBody>
      </p:sp>
      <p:sp>
        <p:nvSpPr>
          <p:cNvPr id="235522" name="Rectangle 2"/>
          <p:cNvSpPr>
            <a:spLocks noChangeArrowheads="1"/>
          </p:cNvSpPr>
          <p:nvPr/>
        </p:nvSpPr>
        <p:spPr bwMode="auto">
          <a:xfrm>
            <a:off x="971550" y="4076700"/>
            <a:ext cx="3168650" cy="360363"/>
          </a:xfrm>
          <a:prstGeom prst="rect">
            <a:avLst/>
          </a:prstGeom>
          <a:solidFill>
            <a:srgbClr val="3333CC"/>
          </a:solidFill>
          <a:ln w="9525">
            <a:noFill/>
            <a:miter lim="800000"/>
            <a:headEnd/>
            <a:tailEnd/>
          </a:ln>
          <a:effectLst/>
        </p:spPr>
        <p:txBody>
          <a:bodyPr wrap="none" anchor="ctr"/>
          <a:lstStyle/>
          <a:p>
            <a:pPr algn="ctr"/>
            <a:r>
              <a:rPr lang="fr-FR" sz="1600" b="1" dirty="0">
                <a:solidFill>
                  <a:schemeClr val="bg1"/>
                </a:solidFill>
              </a:rPr>
              <a:t>La marque</a:t>
            </a:r>
          </a:p>
        </p:txBody>
      </p:sp>
      <p:sp>
        <p:nvSpPr>
          <p:cNvPr id="235523" name="Rectangle 3"/>
          <p:cNvSpPr>
            <a:spLocks noChangeArrowheads="1"/>
          </p:cNvSpPr>
          <p:nvPr/>
        </p:nvSpPr>
        <p:spPr bwMode="auto">
          <a:xfrm>
            <a:off x="971550" y="3429000"/>
            <a:ext cx="3168650" cy="360363"/>
          </a:xfrm>
          <a:prstGeom prst="rect">
            <a:avLst/>
          </a:prstGeom>
          <a:solidFill>
            <a:srgbClr val="3333CC"/>
          </a:solidFill>
          <a:ln w="9525">
            <a:noFill/>
            <a:miter lim="800000"/>
            <a:headEnd/>
            <a:tailEnd/>
          </a:ln>
          <a:effectLst/>
        </p:spPr>
        <p:txBody>
          <a:bodyPr wrap="none" anchor="ctr"/>
          <a:lstStyle/>
          <a:p>
            <a:pPr algn="ctr"/>
            <a:r>
              <a:rPr lang="fr-FR" sz="1600" b="1" dirty="0">
                <a:solidFill>
                  <a:schemeClr val="bg1"/>
                </a:solidFill>
              </a:rPr>
              <a:t>Les performances du produit</a:t>
            </a:r>
          </a:p>
        </p:txBody>
      </p:sp>
      <p:sp>
        <p:nvSpPr>
          <p:cNvPr id="235524" name="Rectangle 4"/>
          <p:cNvSpPr>
            <a:spLocks noGrp="1" noChangeArrowheads="1"/>
          </p:cNvSpPr>
          <p:nvPr>
            <p:ph type="title" idx="4294967295"/>
          </p:nvPr>
        </p:nvSpPr>
        <p:spPr>
          <a:xfrm>
            <a:off x="1920673" y="404664"/>
            <a:ext cx="4439053" cy="706438"/>
          </a:xfrm>
          <a:prstGeom prst="rect">
            <a:avLst/>
          </a:prstGeom>
          <a:noFill/>
          <a:ln/>
        </p:spPr>
        <p:txBody>
          <a:bodyPr/>
          <a:lstStyle/>
          <a:p>
            <a:pPr algn="l">
              <a:lnSpc>
                <a:spcPct val="75000"/>
              </a:lnSpc>
            </a:pPr>
            <a:r>
              <a:rPr lang="fr-FR" sz="2800" b="1" dirty="0">
                <a:solidFill>
                  <a:schemeClr val="accent6">
                    <a:lumMod val="75000"/>
                  </a:schemeClr>
                </a:solidFill>
              </a:rPr>
              <a:t>Se lancer sur le marché</a:t>
            </a:r>
          </a:p>
        </p:txBody>
      </p:sp>
      <p:sp>
        <p:nvSpPr>
          <p:cNvPr id="235525" name="Text Box 5"/>
          <p:cNvSpPr txBox="1">
            <a:spLocks noChangeArrowheads="1"/>
          </p:cNvSpPr>
          <p:nvPr/>
        </p:nvSpPr>
        <p:spPr bwMode="auto">
          <a:xfrm>
            <a:off x="971550" y="1300163"/>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35526" name="Text Box 6"/>
          <p:cNvSpPr txBox="1">
            <a:spLocks noChangeArrowheads="1"/>
          </p:cNvSpPr>
          <p:nvPr/>
        </p:nvSpPr>
        <p:spPr bwMode="auto">
          <a:xfrm>
            <a:off x="5868988" y="1268413"/>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possibilités</a:t>
            </a:r>
          </a:p>
        </p:txBody>
      </p:sp>
      <p:sp>
        <p:nvSpPr>
          <p:cNvPr id="235527" name="AutoShape 7"/>
          <p:cNvSpPr>
            <a:spLocks noChangeArrowheads="1"/>
          </p:cNvSpPr>
          <p:nvPr/>
        </p:nvSpPr>
        <p:spPr bwMode="auto">
          <a:xfrm rot="5400000">
            <a:off x="5437188" y="13192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5530" name="Text Box 10"/>
          <p:cNvSpPr txBox="1">
            <a:spLocks noChangeArrowheads="1"/>
          </p:cNvSpPr>
          <p:nvPr/>
        </p:nvSpPr>
        <p:spPr bwMode="auto">
          <a:xfrm>
            <a:off x="900113" y="1916113"/>
            <a:ext cx="7704137" cy="1158875"/>
          </a:xfrm>
          <a:prstGeom prst="rect">
            <a:avLst/>
          </a:prstGeom>
          <a:noFill/>
          <a:ln w="9525">
            <a:noFill/>
            <a:miter lim="800000"/>
            <a:headEnd/>
            <a:tailEnd/>
          </a:ln>
          <a:effectLst/>
        </p:spPr>
        <p:txBody>
          <a:bodyPr>
            <a:spAutoFit/>
          </a:bodyPr>
          <a:lstStyle/>
          <a:p>
            <a:pPr marL="269875" indent="-269875">
              <a:spcBef>
                <a:spcPct val="50000"/>
              </a:spcBef>
              <a:buFontTx/>
              <a:buChar char="•"/>
            </a:pPr>
            <a:r>
              <a:rPr lang="fr-FR" sz="2000" dirty="0">
                <a:solidFill>
                  <a:schemeClr val="accent6">
                    <a:lumMod val="75000"/>
                  </a:schemeClr>
                </a:solidFill>
              </a:rPr>
              <a:t>Les critères de segmentation peuvent constituer des pistes de différenciation</a:t>
            </a:r>
          </a:p>
          <a:p>
            <a:pPr marL="269875" indent="-269875">
              <a:spcBef>
                <a:spcPct val="50000"/>
              </a:spcBef>
              <a:buFontTx/>
              <a:buChar char="•"/>
            </a:pPr>
            <a:r>
              <a:rPr lang="fr-FR" sz="2000" dirty="0">
                <a:solidFill>
                  <a:schemeClr val="accent6">
                    <a:lumMod val="75000"/>
                  </a:schemeClr>
                </a:solidFill>
              </a:rPr>
              <a:t>Elle peut aussi s’appuyer sur les principaux éléments du mix</a:t>
            </a:r>
          </a:p>
        </p:txBody>
      </p:sp>
      <p:sp>
        <p:nvSpPr>
          <p:cNvPr id="235532" name="Rectangle 12"/>
          <p:cNvSpPr>
            <a:spLocks noChangeArrowheads="1"/>
          </p:cNvSpPr>
          <p:nvPr/>
        </p:nvSpPr>
        <p:spPr bwMode="auto">
          <a:xfrm>
            <a:off x="971550" y="4797425"/>
            <a:ext cx="3168650" cy="360363"/>
          </a:xfrm>
          <a:prstGeom prst="rect">
            <a:avLst/>
          </a:prstGeom>
          <a:solidFill>
            <a:srgbClr val="3333CC"/>
          </a:solidFill>
          <a:ln w="9525">
            <a:noFill/>
            <a:miter lim="800000"/>
            <a:headEnd/>
            <a:tailEnd/>
          </a:ln>
          <a:effectLst/>
        </p:spPr>
        <p:txBody>
          <a:bodyPr wrap="none" anchor="ctr"/>
          <a:lstStyle/>
          <a:p>
            <a:pPr algn="ctr"/>
            <a:r>
              <a:rPr lang="fr-FR" sz="1600" b="1" dirty="0">
                <a:solidFill>
                  <a:schemeClr val="bg1"/>
                </a:solidFill>
              </a:rPr>
              <a:t>La cible</a:t>
            </a:r>
          </a:p>
        </p:txBody>
      </p:sp>
      <p:sp>
        <p:nvSpPr>
          <p:cNvPr id="235533" name="Rectangle 13"/>
          <p:cNvSpPr>
            <a:spLocks noChangeArrowheads="1"/>
          </p:cNvSpPr>
          <p:nvPr/>
        </p:nvSpPr>
        <p:spPr bwMode="auto">
          <a:xfrm>
            <a:off x="971550" y="5516563"/>
            <a:ext cx="3168650" cy="360362"/>
          </a:xfrm>
          <a:prstGeom prst="rect">
            <a:avLst/>
          </a:prstGeom>
          <a:solidFill>
            <a:srgbClr val="3333CC"/>
          </a:solidFill>
          <a:ln w="9525">
            <a:noFill/>
            <a:miter lim="800000"/>
            <a:headEnd/>
            <a:tailEnd/>
          </a:ln>
          <a:effectLst/>
        </p:spPr>
        <p:txBody>
          <a:bodyPr wrap="none" anchor="ctr"/>
          <a:lstStyle/>
          <a:p>
            <a:pPr algn="ctr"/>
            <a:r>
              <a:rPr lang="fr-FR" sz="1600" b="1" dirty="0">
                <a:solidFill>
                  <a:schemeClr val="bg1"/>
                </a:solidFill>
              </a:rPr>
              <a:t>L’utilisation</a:t>
            </a:r>
          </a:p>
        </p:txBody>
      </p:sp>
      <p:sp>
        <p:nvSpPr>
          <p:cNvPr id="235534" name="Text Box 14"/>
          <p:cNvSpPr txBox="1">
            <a:spLocks noChangeArrowheads="1"/>
          </p:cNvSpPr>
          <p:nvPr/>
        </p:nvSpPr>
        <p:spPr bwMode="auto">
          <a:xfrm>
            <a:off x="4609306" y="3429000"/>
            <a:ext cx="3131046" cy="307777"/>
          </a:xfrm>
          <a:prstGeom prst="rect">
            <a:avLst/>
          </a:prstGeom>
          <a:noFill/>
          <a:ln w="9525">
            <a:noFill/>
            <a:miter lim="800000"/>
            <a:headEnd/>
            <a:tailEnd/>
          </a:ln>
          <a:effectLst/>
        </p:spPr>
        <p:txBody>
          <a:bodyPr wrap="square">
            <a:spAutoFit/>
          </a:bodyPr>
          <a:lstStyle/>
          <a:p>
            <a:pPr>
              <a:spcBef>
                <a:spcPct val="50000"/>
              </a:spcBef>
            </a:pPr>
            <a:r>
              <a:rPr lang="fr-FR" dirty="0">
                <a:solidFill>
                  <a:schemeClr val="accent6">
                    <a:lumMod val="75000"/>
                  </a:schemeClr>
                </a:solidFill>
              </a:rPr>
              <a:t>  Technique, prix, services…</a:t>
            </a:r>
          </a:p>
        </p:txBody>
      </p:sp>
      <p:sp>
        <p:nvSpPr>
          <p:cNvPr id="235535" name="Text Box 15"/>
          <p:cNvSpPr txBox="1">
            <a:spLocks noChangeArrowheads="1"/>
          </p:cNvSpPr>
          <p:nvPr/>
        </p:nvSpPr>
        <p:spPr bwMode="auto">
          <a:xfrm>
            <a:off x="4716463" y="4076700"/>
            <a:ext cx="2592387"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Culture, rêve…</a:t>
            </a:r>
          </a:p>
        </p:txBody>
      </p:sp>
      <p:sp>
        <p:nvSpPr>
          <p:cNvPr id="235536" name="Text Box 16"/>
          <p:cNvSpPr txBox="1">
            <a:spLocks noChangeArrowheads="1"/>
          </p:cNvSpPr>
          <p:nvPr/>
        </p:nvSpPr>
        <p:spPr bwMode="auto">
          <a:xfrm>
            <a:off x="4716463" y="4797425"/>
            <a:ext cx="3743325"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Enfants, les technophobes, les seniors…</a:t>
            </a:r>
          </a:p>
        </p:txBody>
      </p:sp>
      <p:sp>
        <p:nvSpPr>
          <p:cNvPr id="235537" name="Text Box 17"/>
          <p:cNvSpPr txBox="1">
            <a:spLocks noChangeArrowheads="1"/>
          </p:cNvSpPr>
          <p:nvPr/>
        </p:nvSpPr>
        <p:spPr bwMode="auto">
          <a:xfrm>
            <a:off x="4722421" y="5516563"/>
            <a:ext cx="3240088"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Appareil photo submersible</a:t>
            </a:r>
          </a:p>
        </p:txBody>
      </p:sp>
      <p:sp>
        <p:nvSpPr>
          <p:cNvPr id="17" name="Text Box 17"/>
          <p:cNvSpPr txBox="1">
            <a:spLocks noChangeArrowheads="1"/>
          </p:cNvSpPr>
          <p:nvPr/>
        </p:nvSpPr>
        <p:spPr bwMode="auto">
          <a:xfrm>
            <a:off x="214793" y="6021288"/>
            <a:ext cx="8856984" cy="523220"/>
          </a:xfrm>
          <a:prstGeom prst="rect">
            <a:avLst/>
          </a:prstGeom>
          <a:noFill/>
          <a:ln w="9525">
            <a:noFill/>
            <a:miter lim="800000"/>
            <a:headEnd/>
            <a:tailEnd/>
          </a:ln>
          <a:effectLst/>
        </p:spPr>
        <p:txBody>
          <a:bodyPr wrap="square">
            <a:spAutoFit/>
          </a:bodyPr>
          <a:lstStyle/>
          <a:p>
            <a:pPr algn="ctr">
              <a:spcBef>
                <a:spcPct val="50000"/>
              </a:spcBef>
            </a:pPr>
            <a:r>
              <a:rPr lang="fr-FR" dirty="0">
                <a:solidFill>
                  <a:schemeClr val="accent6">
                    <a:lumMod val="75000"/>
                  </a:schemeClr>
                </a:solidFill>
              </a:rPr>
              <a:t>Qualité du produit, caractère innovant de l’offre, réduction des délais, proximité des clients, service après vente, diversification de l’offre…</a:t>
            </a:r>
          </a:p>
        </p:txBody>
      </p:sp>
    </p:spTree>
  </p:cSld>
  <p:clrMapOvr>
    <a:masterClrMapping/>
  </p:clrMapOvr>
  <p:transition spd="med">
    <p:randomBar/>
  </p:transition>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532813" y="6597352"/>
            <a:ext cx="611187" cy="287636"/>
          </a:xfrm>
        </p:spPr>
        <p:txBody>
          <a:bodyPr/>
          <a:lstStyle/>
          <a:p>
            <a:fld id="{D6927307-2131-4802-B1CA-EEEECB2CBA9E}" type="slidenum">
              <a:rPr lang="fr-FR"/>
              <a:pPr/>
              <a:t>626</a:t>
            </a:fld>
            <a:endParaRPr lang="fr-FR" dirty="0"/>
          </a:p>
        </p:txBody>
      </p:sp>
      <p:sp>
        <p:nvSpPr>
          <p:cNvPr id="236548" name="Rectangle 4"/>
          <p:cNvSpPr>
            <a:spLocks noGrp="1" noChangeArrowheads="1"/>
          </p:cNvSpPr>
          <p:nvPr>
            <p:ph type="title" idx="4294967295"/>
          </p:nvPr>
        </p:nvSpPr>
        <p:spPr>
          <a:xfrm>
            <a:off x="2083594" y="260648"/>
            <a:ext cx="4582678" cy="706438"/>
          </a:xfrm>
          <a:prstGeom prst="rect">
            <a:avLst/>
          </a:prstGeom>
          <a:noFill/>
          <a:ln/>
        </p:spPr>
        <p:txBody>
          <a:bodyPr/>
          <a:lstStyle/>
          <a:p>
            <a:pPr algn="l">
              <a:lnSpc>
                <a:spcPct val="75000"/>
              </a:lnSpc>
            </a:pPr>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236549" name="Text Box 5"/>
          <p:cNvSpPr txBox="1">
            <a:spLocks noChangeArrowheads="1"/>
          </p:cNvSpPr>
          <p:nvPr/>
        </p:nvSpPr>
        <p:spPr bwMode="auto">
          <a:xfrm>
            <a:off x="971550" y="1300163"/>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36550" name="Text Box 6"/>
          <p:cNvSpPr txBox="1">
            <a:spLocks noChangeArrowheads="1"/>
          </p:cNvSpPr>
          <p:nvPr/>
        </p:nvSpPr>
        <p:spPr bwMode="auto">
          <a:xfrm>
            <a:off x="5868988" y="1268413"/>
            <a:ext cx="3275012"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Les qualités</a:t>
            </a:r>
          </a:p>
        </p:txBody>
      </p:sp>
      <p:sp>
        <p:nvSpPr>
          <p:cNvPr id="236551" name="AutoShape 7"/>
          <p:cNvSpPr>
            <a:spLocks noChangeArrowheads="1"/>
          </p:cNvSpPr>
          <p:nvPr/>
        </p:nvSpPr>
        <p:spPr bwMode="auto">
          <a:xfrm rot="5400000">
            <a:off x="5437188" y="1319213"/>
            <a:ext cx="360362"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6552" name="Text Box 8"/>
          <p:cNvSpPr txBox="1">
            <a:spLocks noChangeArrowheads="1"/>
          </p:cNvSpPr>
          <p:nvPr/>
        </p:nvSpPr>
        <p:spPr bwMode="auto">
          <a:xfrm>
            <a:off x="900113" y="2205038"/>
            <a:ext cx="7632700" cy="3500958"/>
          </a:xfrm>
          <a:prstGeom prst="rect">
            <a:avLst/>
          </a:prstGeom>
          <a:noFill/>
          <a:ln w="9525">
            <a:noFill/>
            <a:miter lim="800000"/>
            <a:headEnd/>
            <a:tailEnd/>
          </a:ln>
          <a:effectLst/>
        </p:spPr>
        <p:txBody>
          <a:bodyPr>
            <a:spAutoFit/>
          </a:bodyPr>
          <a:lstStyle/>
          <a:p>
            <a:pPr marL="342900" indent="-342900">
              <a:spcBef>
                <a:spcPct val="50000"/>
              </a:spcBef>
            </a:pPr>
            <a:r>
              <a:rPr lang="fr-FR" sz="2000" dirty="0">
                <a:solidFill>
                  <a:schemeClr val="accent6">
                    <a:lumMod val="75000"/>
                  </a:schemeClr>
                </a:solidFill>
              </a:rPr>
              <a:t>Les critères de segmentation peuvent constituer des pistes de différenciation</a:t>
            </a:r>
          </a:p>
          <a:p>
            <a:pPr marL="342900" indent="-342900">
              <a:spcBef>
                <a:spcPct val="50000"/>
              </a:spcBef>
            </a:pPr>
            <a:endParaRPr lang="fr-FR" sz="1100" dirty="0">
              <a:solidFill>
                <a:schemeClr val="accent6">
                  <a:lumMod val="75000"/>
                </a:schemeClr>
              </a:solidFill>
            </a:endParaRPr>
          </a:p>
          <a:p>
            <a:pPr marL="882650" lvl="1" indent="-342900">
              <a:spcBef>
                <a:spcPct val="50000"/>
              </a:spcBef>
              <a:buFontTx/>
              <a:buAutoNum type="arabicPeriod"/>
            </a:pPr>
            <a:r>
              <a:rPr lang="fr-FR" sz="1800" dirty="0">
                <a:solidFill>
                  <a:schemeClr val="accent6">
                    <a:lumMod val="75000"/>
                  </a:schemeClr>
                </a:solidFill>
              </a:rPr>
              <a:t>Clair		</a:t>
            </a:r>
            <a:r>
              <a:rPr lang="fr-FR" sz="1600" i="1" dirty="0">
                <a:solidFill>
                  <a:schemeClr val="accent6">
                    <a:lumMod val="75000"/>
                  </a:schemeClr>
                </a:solidFill>
              </a:rPr>
              <a:t>(un nombre réduit de caractéristique)</a:t>
            </a:r>
          </a:p>
          <a:p>
            <a:pPr marL="882650" lvl="1" indent="-342900">
              <a:spcBef>
                <a:spcPct val="50000"/>
              </a:spcBef>
              <a:buFontTx/>
              <a:buAutoNum type="arabicPeriod"/>
            </a:pPr>
            <a:r>
              <a:rPr lang="fr-FR" sz="1800" dirty="0">
                <a:solidFill>
                  <a:schemeClr val="accent6">
                    <a:lumMod val="75000"/>
                  </a:schemeClr>
                </a:solidFill>
              </a:rPr>
              <a:t>Attractif		</a:t>
            </a:r>
            <a:r>
              <a:rPr lang="fr-FR" sz="1600" i="1" dirty="0">
                <a:solidFill>
                  <a:schemeClr val="accent6">
                    <a:lumMod val="75000"/>
                  </a:schemeClr>
                </a:solidFill>
              </a:rPr>
              <a:t>(correspond à des attentes importantes)</a:t>
            </a:r>
          </a:p>
          <a:p>
            <a:pPr marL="882650" lvl="1" indent="-342900">
              <a:spcBef>
                <a:spcPct val="50000"/>
              </a:spcBef>
              <a:buFontTx/>
              <a:buAutoNum type="arabicPeriod"/>
            </a:pPr>
            <a:r>
              <a:rPr lang="fr-FR" sz="1800" dirty="0">
                <a:solidFill>
                  <a:schemeClr val="accent6">
                    <a:lumMod val="75000"/>
                  </a:schemeClr>
                </a:solidFill>
              </a:rPr>
              <a:t>Crédible</a:t>
            </a:r>
          </a:p>
          <a:p>
            <a:pPr marL="882650" lvl="1" indent="-342900">
              <a:spcBef>
                <a:spcPct val="50000"/>
              </a:spcBef>
              <a:buFontTx/>
              <a:buAutoNum type="arabicPeriod"/>
            </a:pPr>
            <a:r>
              <a:rPr lang="fr-FR" sz="1800" dirty="0">
                <a:solidFill>
                  <a:schemeClr val="accent6">
                    <a:lumMod val="75000"/>
                  </a:schemeClr>
                </a:solidFill>
              </a:rPr>
              <a:t>Différent		</a:t>
            </a:r>
            <a:r>
              <a:rPr lang="fr-FR" sz="1600" i="1" dirty="0">
                <a:solidFill>
                  <a:schemeClr val="accent6">
                    <a:lumMod val="75000"/>
                  </a:schemeClr>
                </a:solidFill>
              </a:rPr>
              <a:t>(idéalement sur un créneau vacant)</a:t>
            </a:r>
          </a:p>
          <a:p>
            <a:pPr marL="882650" lvl="1" indent="-342900">
              <a:spcBef>
                <a:spcPct val="50000"/>
              </a:spcBef>
              <a:buFontTx/>
              <a:buAutoNum type="arabicPeriod"/>
            </a:pPr>
            <a:r>
              <a:rPr lang="fr-FR" sz="1800" dirty="0">
                <a:solidFill>
                  <a:schemeClr val="accent6">
                    <a:lumMod val="75000"/>
                  </a:schemeClr>
                </a:solidFill>
              </a:rPr>
              <a:t>Profitable</a:t>
            </a:r>
          </a:p>
          <a:p>
            <a:pPr marL="882650" lvl="1" indent="-342900">
              <a:spcBef>
                <a:spcPct val="50000"/>
              </a:spcBef>
              <a:buFontTx/>
              <a:buAutoNum type="arabicPeriod"/>
            </a:pPr>
            <a:r>
              <a:rPr lang="fr-FR" sz="1800" dirty="0">
                <a:solidFill>
                  <a:schemeClr val="accent6">
                    <a:lumMod val="75000"/>
                  </a:schemeClr>
                </a:solidFill>
              </a:rPr>
              <a:t>Pérenne	</a:t>
            </a:r>
            <a:r>
              <a:rPr lang="fr-FR" sz="2000" dirty="0">
                <a:solidFill>
                  <a:schemeClr val="accent6">
                    <a:lumMod val="75000"/>
                  </a:schemeClr>
                </a:solidFill>
              </a:rPr>
              <a:t>	</a:t>
            </a:r>
            <a:r>
              <a:rPr lang="fr-FR" sz="1600" i="1" dirty="0">
                <a:solidFill>
                  <a:schemeClr val="accent6">
                    <a:lumMod val="75000"/>
                  </a:schemeClr>
                </a:solidFill>
              </a:rPr>
              <a:t>(éviter le </a:t>
            </a:r>
            <a:r>
              <a:rPr lang="fr-FR" sz="1600" i="1" dirty="0" err="1">
                <a:solidFill>
                  <a:schemeClr val="accent6">
                    <a:lumMod val="75000"/>
                  </a:schemeClr>
                </a:solidFill>
              </a:rPr>
              <a:t>re-positionnement</a:t>
            </a:r>
            <a:r>
              <a:rPr lang="fr-FR" sz="1600" i="1" dirty="0">
                <a:solidFill>
                  <a:schemeClr val="accent6">
                    <a:lumMod val="75000"/>
                  </a:schemeClr>
                </a:solidFill>
              </a:rPr>
              <a:t>)</a:t>
            </a:r>
            <a:endParaRPr lang="fr-FR" sz="2000" dirty="0">
              <a:solidFill>
                <a:schemeClr val="accent6">
                  <a:lumMod val="75000"/>
                </a:schemeClr>
              </a:solidFill>
            </a:endParaRPr>
          </a:p>
        </p:txBody>
      </p:sp>
    </p:spTree>
  </p:cSld>
  <p:clrMapOvr>
    <a:masterClrMapping/>
  </p:clrMapOvr>
  <p:transition spd="med">
    <p:randomBar/>
  </p:transition>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21450"/>
            <a:ext cx="539552" cy="363538"/>
          </a:xfrm>
        </p:spPr>
        <p:txBody>
          <a:bodyPr/>
          <a:lstStyle/>
          <a:p>
            <a:fld id="{657A5F3C-25BB-4227-A5D9-D9F8B6A3E61D}" type="slidenum">
              <a:rPr lang="fr-FR"/>
              <a:pPr/>
              <a:t>627</a:t>
            </a:fld>
            <a:endParaRPr lang="fr-FR" dirty="0"/>
          </a:p>
        </p:txBody>
      </p:sp>
      <p:sp>
        <p:nvSpPr>
          <p:cNvPr id="220162" name="Text Box 2"/>
          <p:cNvSpPr txBox="1">
            <a:spLocks noChangeArrowheads="1"/>
          </p:cNvSpPr>
          <p:nvPr/>
        </p:nvSpPr>
        <p:spPr bwMode="auto">
          <a:xfrm>
            <a:off x="1331913" y="1227138"/>
            <a:ext cx="4176712"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20163" name="Text Box 3"/>
          <p:cNvSpPr txBox="1">
            <a:spLocks noChangeArrowheads="1"/>
          </p:cNvSpPr>
          <p:nvPr/>
        </p:nvSpPr>
        <p:spPr bwMode="auto">
          <a:xfrm>
            <a:off x="6229350" y="1196975"/>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Exemple</a:t>
            </a:r>
          </a:p>
        </p:txBody>
      </p:sp>
      <p:sp>
        <p:nvSpPr>
          <p:cNvPr id="220164" name="AutoShape 4"/>
          <p:cNvSpPr>
            <a:spLocks noChangeArrowheads="1"/>
          </p:cNvSpPr>
          <p:nvPr/>
        </p:nvSpPr>
        <p:spPr bwMode="auto">
          <a:xfrm rot="5400000">
            <a:off x="5797551" y="1246187"/>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20165" name="Rectangle 5"/>
          <p:cNvSpPr>
            <a:spLocks noGrp="1" noChangeArrowheads="1"/>
          </p:cNvSpPr>
          <p:nvPr>
            <p:ph type="title" idx="4294967295"/>
          </p:nvPr>
        </p:nvSpPr>
        <p:spPr>
          <a:xfrm>
            <a:off x="2263775" y="332656"/>
            <a:ext cx="4396457"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pic>
        <p:nvPicPr>
          <p:cNvPr id="220171" name="Picture 11"/>
          <p:cNvPicPr>
            <a:picLocks noChangeAspect="1" noChangeArrowheads="1"/>
          </p:cNvPicPr>
          <p:nvPr/>
        </p:nvPicPr>
        <p:blipFill>
          <a:blip r:embed="rId3" cstate="print"/>
          <a:srcRect/>
          <a:stretch>
            <a:fillRect/>
          </a:stretch>
        </p:blipFill>
        <p:spPr bwMode="auto">
          <a:xfrm>
            <a:off x="684213" y="1916113"/>
            <a:ext cx="7559675" cy="4605337"/>
          </a:xfrm>
          <a:prstGeom prst="rect">
            <a:avLst/>
          </a:prstGeom>
          <a:noFill/>
          <a:ln w="9525">
            <a:solidFill>
              <a:srgbClr val="3333CC"/>
            </a:solidFill>
            <a:miter lim="800000"/>
            <a:headEnd/>
            <a:tailEnd/>
          </a:ln>
          <a:effectLst/>
        </p:spPr>
      </p:pic>
    </p:spTree>
  </p:cSld>
  <p:clrMapOvr>
    <a:masterClrMapping/>
  </p:clrMapOvr>
  <p:transition spd="med">
    <p:randomBar/>
  </p:transition>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43675"/>
            <a:ext cx="539552" cy="341313"/>
          </a:xfrm>
        </p:spPr>
        <p:txBody>
          <a:bodyPr/>
          <a:lstStyle/>
          <a:p>
            <a:fld id="{494D875F-4C4E-4B93-8F2C-09755C291E32}" type="slidenum">
              <a:rPr lang="fr-FR"/>
              <a:pPr/>
              <a:t>628</a:t>
            </a:fld>
            <a:endParaRPr lang="fr-FR" dirty="0"/>
          </a:p>
        </p:txBody>
      </p:sp>
      <p:sp>
        <p:nvSpPr>
          <p:cNvPr id="222210" name="Text Box 2"/>
          <p:cNvSpPr txBox="1">
            <a:spLocks noChangeArrowheads="1"/>
          </p:cNvSpPr>
          <p:nvPr/>
        </p:nvSpPr>
        <p:spPr bwMode="auto">
          <a:xfrm>
            <a:off x="1403648" y="1046162"/>
            <a:ext cx="4176712"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22211" name="Text Box 3"/>
          <p:cNvSpPr txBox="1">
            <a:spLocks noChangeArrowheads="1"/>
          </p:cNvSpPr>
          <p:nvPr/>
        </p:nvSpPr>
        <p:spPr bwMode="auto">
          <a:xfrm>
            <a:off x="6229351" y="1015999"/>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Exemple</a:t>
            </a:r>
          </a:p>
        </p:txBody>
      </p:sp>
      <p:sp>
        <p:nvSpPr>
          <p:cNvPr id="222212" name="AutoShape 4"/>
          <p:cNvSpPr>
            <a:spLocks noChangeArrowheads="1"/>
          </p:cNvSpPr>
          <p:nvPr/>
        </p:nvSpPr>
        <p:spPr bwMode="auto">
          <a:xfrm rot="5400000">
            <a:off x="5858044" y="1065213"/>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22213" name="Rectangle 5"/>
          <p:cNvSpPr>
            <a:spLocks noGrp="1" noChangeArrowheads="1"/>
          </p:cNvSpPr>
          <p:nvPr>
            <p:ph type="title" idx="4294967295"/>
          </p:nvPr>
        </p:nvSpPr>
        <p:spPr>
          <a:xfrm>
            <a:off x="1794669" y="260648"/>
            <a:ext cx="4434682"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pic>
        <p:nvPicPr>
          <p:cNvPr id="9" name="Image 8"/>
          <p:cNvPicPr/>
          <p:nvPr/>
        </p:nvPicPr>
        <p:blipFill rotWithShape="1">
          <a:blip r:embed="rId3"/>
          <a:srcRect l="48116" t="25289" r="28283" b="27367"/>
          <a:stretch/>
        </p:blipFill>
        <p:spPr bwMode="auto">
          <a:xfrm>
            <a:off x="2339752" y="1571327"/>
            <a:ext cx="4464496" cy="4972347"/>
          </a:xfrm>
          <a:prstGeom prst="rect">
            <a:avLst/>
          </a:prstGeom>
          <a:ln>
            <a:solidFill>
              <a:srgbClr val="000099"/>
            </a:solidFill>
          </a:ln>
          <a:extLst>
            <a:ext uri="{53640926-AAD7-44D8-BBD7-CCE9431645EC}">
              <a14:shadowObscured xmlns:a14="http://schemas.microsoft.com/office/drawing/2010/main"/>
            </a:ext>
          </a:extLst>
        </p:spPr>
      </p:pic>
      <p:pic>
        <p:nvPicPr>
          <p:cNvPr id="10" name="Picture 2" descr="C:\Users\BLUEOFFICE\Desktop\index.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666" y="260648"/>
            <a:ext cx="1098571" cy="853008"/>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
        <p:nvSpPr>
          <p:cNvPr id="11" name="Text Box 2"/>
          <p:cNvSpPr txBox="1">
            <a:spLocks noChangeArrowheads="1"/>
          </p:cNvSpPr>
          <p:nvPr/>
        </p:nvSpPr>
        <p:spPr bwMode="auto">
          <a:xfrm>
            <a:off x="2699916" y="1595707"/>
            <a:ext cx="792088" cy="215444"/>
          </a:xfrm>
          <a:prstGeom prst="rect">
            <a:avLst/>
          </a:prstGeom>
          <a:solidFill>
            <a:srgbClr val="3333CC"/>
          </a:solidFill>
          <a:ln w="9525">
            <a:noFill/>
            <a:miter lim="800000"/>
            <a:headEnd/>
            <a:tailEnd/>
          </a:ln>
          <a:effectLst/>
        </p:spPr>
        <p:txBody>
          <a:bodyPr wrap="square">
            <a:spAutoFit/>
          </a:bodyPr>
          <a:lstStyle/>
          <a:p>
            <a:pPr algn="ctr">
              <a:spcBef>
                <a:spcPct val="50000"/>
              </a:spcBef>
            </a:pPr>
            <a:endParaRPr lang="fr-FR" sz="800" b="1" dirty="0">
              <a:solidFill>
                <a:schemeClr val="bg1"/>
              </a:solidFill>
            </a:endParaRPr>
          </a:p>
        </p:txBody>
      </p:sp>
    </p:spTree>
  </p:cSld>
  <p:clrMapOvr>
    <a:masterClrMapping/>
  </p:clrMapOvr>
  <p:transition spd="med">
    <p:randomBar/>
  </p:transition>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543675"/>
            <a:ext cx="539552" cy="341313"/>
          </a:xfrm>
        </p:spPr>
        <p:txBody>
          <a:bodyPr/>
          <a:lstStyle/>
          <a:p>
            <a:fld id="{494D875F-4C4E-4B93-8F2C-09755C291E32}" type="slidenum">
              <a:rPr lang="fr-FR"/>
              <a:pPr/>
              <a:t>629</a:t>
            </a:fld>
            <a:endParaRPr lang="fr-FR" dirty="0"/>
          </a:p>
        </p:txBody>
      </p:sp>
      <p:sp>
        <p:nvSpPr>
          <p:cNvPr id="222210" name="Text Box 2"/>
          <p:cNvSpPr txBox="1">
            <a:spLocks noChangeArrowheads="1"/>
          </p:cNvSpPr>
          <p:nvPr/>
        </p:nvSpPr>
        <p:spPr bwMode="auto">
          <a:xfrm>
            <a:off x="1331913" y="1227138"/>
            <a:ext cx="4176712"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Le POSITIONNEMENT</a:t>
            </a:r>
          </a:p>
        </p:txBody>
      </p:sp>
      <p:sp>
        <p:nvSpPr>
          <p:cNvPr id="222211" name="Text Box 3"/>
          <p:cNvSpPr txBox="1">
            <a:spLocks noChangeArrowheads="1"/>
          </p:cNvSpPr>
          <p:nvPr/>
        </p:nvSpPr>
        <p:spPr bwMode="auto">
          <a:xfrm>
            <a:off x="6229350" y="1196975"/>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Exemple</a:t>
            </a:r>
          </a:p>
        </p:txBody>
      </p:sp>
      <p:sp>
        <p:nvSpPr>
          <p:cNvPr id="222212" name="AutoShape 4"/>
          <p:cNvSpPr>
            <a:spLocks noChangeArrowheads="1"/>
          </p:cNvSpPr>
          <p:nvPr/>
        </p:nvSpPr>
        <p:spPr bwMode="auto">
          <a:xfrm rot="5400000">
            <a:off x="5797551" y="1246187"/>
            <a:ext cx="360362" cy="360363"/>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22213" name="Rectangle 5"/>
          <p:cNvSpPr>
            <a:spLocks noGrp="1" noChangeArrowheads="1"/>
          </p:cNvSpPr>
          <p:nvPr>
            <p:ph type="title" idx="4294967295"/>
          </p:nvPr>
        </p:nvSpPr>
        <p:spPr>
          <a:xfrm>
            <a:off x="1794669" y="260648"/>
            <a:ext cx="4434682"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pic>
        <p:nvPicPr>
          <p:cNvPr id="222214" name="Picture 6"/>
          <p:cNvPicPr>
            <a:picLocks noChangeAspect="1" noChangeArrowheads="1"/>
          </p:cNvPicPr>
          <p:nvPr/>
        </p:nvPicPr>
        <p:blipFill>
          <a:blip r:embed="rId3" cstate="print"/>
          <a:srcRect/>
          <a:stretch>
            <a:fillRect/>
          </a:stretch>
        </p:blipFill>
        <p:spPr bwMode="auto">
          <a:xfrm>
            <a:off x="1070494" y="1916832"/>
            <a:ext cx="6985272" cy="4488992"/>
          </a:xfrm>
          <a:prstGeom prst="rect">
            <a:avLst/>
          </a:prstGeom>
          <a:noFill/>
          <a:ln w="9525">
            <a:solidFill>
              <a:srgbClr val="3333CC"/>
            </a:solidFill>
            <a:miter lim="800000"/>
            <a:headEnd/>
            <a:tailEnd/>
          </a:ln>
          <a:effectLst/>
        </p:spPr>
      </p:pic>
    </p:spTree>
    <p:extLst>
      <p:ext uri="{BB962C8B-B14F-4D97-AF65-F5344CB8AC3E}">
        <p14:creationId xmlns:p14="http://schemas.microsoft.com/office/powerpoint/2010/main" val="2958253340"/>
      </p:ext>
    </p:extLst>
  </p:cSld>
  <p:clrMapOvr>
    <a:masterClrMapping/>
  </p:clrMapOvr>
  <p:transition spd="med">
    <p:randomBar/>
  </p:transition>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250" y="6645274"/>
            <a:ext cx="539750" cy="239713"/>
          </a:xfrm>
        </p:spPr>
        <p:txBody>
          <a:bodyPr/>
          <a:lstStyle/>
          <a:p>
            <a:fld id="{4CD864B5-8A67-4588-8FD3-541791E496DE}" type="slidenum">
              <a:rPr lang="fr-FR"/>
              <a:pPr/>
              <a:t>630</a:t>
            </a:fld>
            <a:endParaRPr lang="fr-FR" dirty="0"/>
          </a:p>
        </p:txBody>
      </p:sp>
      <p:sp>
        <p:nvSpPr>
          <p:cNvPr id="226306" name="Text Box 2"/>
          <p:cNvSpPr txBox="1">
            <a:spLocks noChangeArrowheads="1"/>
          </p:cNvSpPr>
          <p:nvPr/>
        </p:nvSpPr>
        <p:spPr bwMode="auto">
          <a:xfrm>
            <a:off x="1835150" y="98107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a:solidFill>
                  <a:schemeClr val="bg1"/>
                </a:solidFill>
              </a:rPr>
              <a:t>Le POSITIONNEMENT</a:t>
            </a:r>
          </a:p>
        </p:txBody>
      </p:sp>
      <p:sp>
        <p:nvSpPr>
          <p:cNvPr id="226307" name="Text Box 3"/>
          <p:cNvSpPr txBox="1">
            <a:spLocks noChangeArrowheads="1"/>
          </p:cNvSpPr>
          <p:nvPr/>
        </p:nvSpPr>
        <p:spPr bwMode="auto">
          <a:xfrm>
            <a:off x="6732588" y="95091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Exemple</a:t>
            </a:r>
          </a:p>
        </p:txBody>
      </p:sp>
      <p:sp>
        <p:nvSpPr>
          <p:cNvPr id="226308" name="AutoShape 4"/>
          <p:cNvSpPr>
            <a:spLocks noChangeArrowheads="1"/>
          </p:cNvSpPr>
          <p:nvPr/>
        </p:nvSpPr>
        <p:spPr bwMode="auto">
          <a:xfrm rot="5400000">
            <a:off x="6300787" y="10001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26309" name="Rectangle 5"/>
          <p:cNvSpPr>
            <a:spLocks noGrp="1" noChangeArrowheads="1"/>
          </p:cNvSpPr>
          <p:nvPr>
            <p:ph type="title" idx="4294967295"/>
          </p:nvPr>
        </p:nvSpPr>
        <p:spPr>
          <a:xfrm>
            <a:off x="1835150" y="244476"/>
            <a:ext cx="4465637"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pic>
        <p:nvPicPr>
          <p:cNvPr id="226311" name="Picture 7"/>
          <p:cNvPicPr>
            <a:picLocks noChangeAspect="1" noChangeArrowheads="1"/>
          </p:cNvPicPr>
          <p:nvPr/>
        </p:nvPicPr>
        <p:blipFill>
          <a:blip r:embed="rId3" cstate="print"/>
          <a:srcRect/>
          <a:stretch>
            <a:fillRect/>
          </a:stretch>
        </p:blipFill>
        <p:spPr bwMode="auto">
          <a:xfrm>
            <a:off x="683568" y="1515855"/>
            <a:ext cx="7704658" cy="4998928"/>
          </a:xfrm>
          <a:prstGeom prst="rect">
            <a:avLst/>
          </a:prstGeom>
          <a:noFill/>
          <a:ln w="9525">
            <a:solidFill>
              <a:srgbClr val="3333CC"/>
            </a:solidFill>
            <a:miter lim="800000"/>
            <a:headEnd/>
            <a:tailEnd/>
          </a:ln>
          <a:effectLst/>
        </p:spPr>
      </p:pic>
    </p:spTree>
  </p:cSld>
  <p:clrMapOvr>
    <a:masterClrMapping/>
  </p:clrMapOvr>
  <p:transition spd="med">
    <p:randomBar/>
  </p:transition>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459788" y="6597352"/>
            <a:ext cx="684212" cy="287636"/>
          </a:xfrm>
        </p:spPr>
        <p:txBody>
          <a:bodyPr/>
          <a:lstStyle/>
          <a:p>
            <a:fld id="{A5AF0781-9065-4B26-AC2C-783076ABB889}" type="slidenum">
              <a:rPr lang="fr-FR"/>
              <a:pPr/>
              <a:t>631</a:t>
            </a:fld>
            <a:endParaRPr lang="fr-FR" dirty="0"/>
          </a:p>
        </p:txBody>
      </p:sp>
      <p:sp>
        <p:nvSpPr>
          <p:cNvPr id="227330" name="Text Box 2"/>
          <p:cNvSpPr txBox="1">
            <a:spLocks noChangeArrowheads="1"/>
          </p:cNvSpPr>
          <p:nvPr/>
        </p:nvSpPr>
        <p:spPr bwMode="auto">
          <a:xfrm>
            <a:off x="1835150" y="98107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27331" name="Text Box 3"/>
          <p:cNvSpPr txBox="1">
            <a:spLocks noChangeArrowheads="1"/>
          </p:cNvSpPr>
          <p:nvPr/>
        </p:nvSpPr>
        <p:spPr bwMode="auto">
          <a:xfrm>
            <a:off x="6732588" y="95091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Exemple</a:t>
            </a:r>
          </a:p>
        </p:txBody>
      </p:sp>
      <p:sp>
        <p:nvSpPr>
          <p:cNvPr id="227332" name="AutoShape 4"/>
          <p:cNvSpPr>
            <a:spLocks noChangeArrowheads="1"/>
          </p:cNvSpPr>
          <p:nvPr/>
        </p:nvSpPr>
        <p:spPr bwMode="auto">
          <a:xfrm rot="5400000">
            <a:off x="6300787" y="10001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27333" name="Rectangle 5"/>
          <p:cNvSpPr>
            <a:spLocks noGrp="1" noChangeArrowheads="1"/>
          </p:cNvSpPr>
          <p:nvPr>
            <p:ph type="title" idx="4294967295"/>
          </p:nvPr>
        </p:nvSpPr>
        <p:spPr>
          <a:xfrm>
            <a:off x="2051720" y="251926"/>
            <a:ext cx="4249067" cy="706437"/>
          </a:xfrm>
          <a:prstGeom prst="rect">
            <a:avLst/>
          </a:prstGeom>
          <a:noFill/>
          <a:ln/>
        </p:spPr>
        <p:txBody>
          <a:bodyPr/>
          <a:lstStyle/>
          <a:p>
            <a:pPr algn="l"/>
            <a:r>
              <a:rPr lang="fr-FR" sz="2400" b="1" dirty="0">
                <a:solidFill>
                  <a:schemeClr val="accent6">
                    <a:lumMod val="75000"/>
                  </a:schemeClr>
                </a:solidFill>
                <a:latin typeface="Arial" panose="020B0604020202020204" pitchFamily="34" charset="0"/>
                <a:cs typeface="Arial" panose="020B0604020202020204" pitchFamily="34" charset="0"/>
              </a:rPr>
              <a:t>Se lancer sur le marché</a:t>
            </a:r>
          </a:p>
        </p:txBody>
      </p:sp>
      <p:pic>
        <p:nvPicPr>
          <p:cNvPr id="227337" name="Picture 9"/>
          <p:cNvPicPr>
            <a:picLocks noChangeAspect="1" noChangeArrowheads="1"/>
          </p:cNvPicPr>
          <p:nvPr/>
        </p:nvPicPr>
        <p:blipFill>
          <a:blip r:embed="rId3" cstate="print"/>
          <a:srcRect/>
          <a:stretch>
            <a:fillRect/>
          </a:stretch>
        </p:blipFill>
        <p:spPr bwMode="auto">
          <a:xfrm>
            <a:off x="827583" y="1700808"/>
            <a:ext cx="7377195" cy="4535958"/>
          </a:xfrm>
          <a:prstGeom prst="rect">
            <a:avLst/>
          </a:prstGeom>
          <a:noFill/>
          <a:ln w="9525">
            <a:solidFill>
              <a:srgbClr val="3333CC"/>
            </a:solidFill>
            <a:miter lim="800000"/>
            <a:headEnd/>
            <a:tailEnd/>
          </a:ln>
          <a:effectLst/>
        </p:spPr>
      </p:pic>
    </p:spTree>
  </p:cSld>
  <p:clrMapOvr>
    <a:masterClrMapping/>
  </p:clrMapOvr>
  <p:transition spd="med">
    <p:randomBar/>
  </p:transition>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594725" y="6642100"/>
            <a:ext cx="549275" cy="242888"/>
          </a:xfrm>
        </p:spPr>
        <p:txBody>
          <a:bodyPr/>
          <a:lstStyle/>
          <a:p>
            <a:fld id="{D237015B-BD61-446D-A1E0-1FACDF953A0E}" type="slidenum">
              <a:rPr lang="fr-FR"/>
              <a:pPr/>
              <a:t>632</a:t>
            </a:fld>
            <a:endParaRPr lang="fr-FR"/>
          </a:p>
        </p:txBody>
      </p:sp>
      <p:sp>
        <p:nvSpPr>
          <p:cNvPr id="230402" name="Text Box 2"/>
          <p:cNvSpPr txBox="1">
            <a:spLocks noChangeArrowheads="1"/>
          </p:cNvSpPr>
          <p:nvPr/>
        </p:nvSpPr>
        <p:spPr bwMode="auto">
          <a:xfrm>
            <a:off x="1835150" y="98107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30403" name="Text Box 3"/>
          <p:cNvSpPr txBox="1">
            <a:spLocks noChangeArrowheads="1"/>
          </p:cNvSpPr>
          <p:nvPr/>
        </p:nvSpPr>
        <p:spPr bwMode="auto">
          <a:xfrm>
            <a:off x="6732588" y="95091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Exemple</a:t>
            </a:r>
          </a:p>
        </p:txBody>
      </p:sp>
      <p:sp>
        <p:nvSpPr>
          <p:cNvPr id="230404" name="AutoShape 4"/>
          <p:cNvSpPr>
            <a:spLocks noChangeArrowheads="1"/>
          </p:cNvSpPr>
          <p:nvPr/>
        </p:nvSpPr>
        <p:spPr bwMode="auto">
          <a:xfrm rot="5400000">
            <a:off x="6300787" y="10001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0405" name="Rectangle 5"/>
          <p:cNvSpPr>
            <a:spLocks noGrp="1" noChangeArrowheads="1"/>
          </p:cNvSpPr>
          <p:nvPr>
            <p:ph type="title" idx="4294967295"/>
          </p:nvPr>
        </p:nvSpPr>
        <p:spPr>
          <a:xfrm>
            <a:off x="1835150" y="176237"/>
            <a:ext cx="4465637" cy="706437"/>
          </a:xfrm>
          <a:prstGeom prst="rect">
            <a:avLst/>
          </a:prstGeom>
          <a:noFill/>
          <a:ln/>
        </p:spPr>
        <p:txBody>
          <a:bodyPr/>
          <a:lstStyle/>
          <a:p>
            <a:pPr algn="l"/>
            <a:r>
              <a:rPr lang="fr-FR" sz="2800" b="1" dirty="0">
                <a:solidFill>
                  <a:schemeClr val="accent6">
                    <a:lumMod val="75000"/>
                  </a:schemeClr>
                </a:solidFill>
              </a:rPr>
              <a:t>Se lancer sur le marché</a:t>
            </a:r>
          </a:p>
        </p:txBody>
      </p:sp>
      <p:pic>
        <p:nvPicPr>
          <p:cNvPr id="230407" name="Picture 7"/>
          <p:cNvPicPr>
            <a:picLocks noChangeAspect="1" noChangeArrowheads="1"/>
          </p:cNvPicPr>
          <p:nvPr/>
        </p:nvPicPr>
        <p:blipFill>
          <a:blip r:embed="rId3" cstate="print"/>
          <a:srcRect/>
          <a:stretch>
            <a:fillRect/>
          </a:stretch>
        </p:blipFill>
        <p:spPr bwMode="auto">
          <a:xfrm>
            <a:off x="1043608" y="1557337"/>
            <a:ext cx="7632203" cy="4905869"/>
          </a:xfrm>
          <a:prstGeom prst="rect">
            <a:avLst/>
          </a:prstGeom>
          <a:noFill/>
          <a:ln w="9525">
            <a:solidFill>
              <a:srgbClr val="3333CC"/>
            </a:solidFill>
            <a:miter lim="800000"/>
            <a:headEnd/>
            <a:tailEnd/>
          </a:ln>
          <a:effectLst/>
        </p:spPr>
      </p:pic>
    </p:spTree>
  </p:cSld>
  <p:clrMapOvr>
    <a:masterClrMapping/>
  </p:clrMapOvr>
  <p:transition spd="med">
    <p:randomBar/>
  </p:transition>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532440" y="6453336"/>
            <a:ext cx="611560" cy="431652"/>
          </a:xfrm>
        </p:spPr>
        <p:txBody>
          <a:bodyPr/>
          <a:lstStyle/>
          <a:p>
            <a:fld id="{287CA50F-9E53-4E07-A1AE-90A67B648AB4}" type="slidenum">
              <a:rPr lang="fr-FR"/>
              <a:pPr/>
              <a:t>633</a:t>
            </a:fld>
            <a:endParaRPr lang="fr-FR" dirty="0"/>
          </a:p>
        </p:txBody>
      </p:sp>
      <p:sp>
        <p:nvSpPr>
          <p:cNvPr id="231505" name="Text Box 81"/>
          <p:cNvSpPr txBox="1">
            <a:spLocks noChangeArrowheads="1"/>
          </p:cNvSpPr>
          <p:nvPr/>
        </p:nvSpPr>
        <p:spPr bwMode="auto">
          <a:xfrm>
            <a:off x="1835150" y="98107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31506" name="Text Box 82"/>
          <p:cNvSpPr txBox="1">
            <a:spLocks noChangeArrowheads="1"/>
          </p:cNvSpPr>
          <p:nvPr/>
        </p:nvSpPr>
        <p:spPr bwMode="auto">
          <a:xfrm>
            <a:off x="6732588" y="95091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Océan bleu</a:t>
            </a:r>
          </a:p>
        </p:txBody>
      </p:sp>
      <p:sp>
        <p:nvSpPr>
          <p:cNvPr id="231507" name="AutoShape 83"/>
          <p:cNvSpPr>
            <a:spLocks noChangeArrowheads="1"/>
          </p:cNvSpPr>
          <p:nvPr/>
        </p:nvSpPr>
        <p:spPr bwMode="auto">
          <a:xfrm rot="5400000">
            <a:off x="6300787" y="10001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1508" name="Rectangle 84"/>
          <p:cNvSpPr>
            <a:spLocks noChangeArrowheads="1"/>
          </p:cNvSpPr>
          <p:nvPr/>
        </p:nvSpPr>
        <p:spPr bwMode="auto">
          <a:xfrm>
            <a:off x="1736050" y="116632"/>
            <a:ext cx="4744918"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Se lancer sur le marché</a:t>
            </a:r>
          </a:p>
        </p:txBody>
      </p:sp>
      <p:sp>
        <p:nvSpPr>
          <p:cNvPr id="231509" name="Rectangle 85"/>
          <p:cNvSpPr>
            <a:spLocks noChangeArrowheads="1"/>
          </p:cNvSpPr>
          <p:nvPr/>
        </p:nvSpPr>
        <p:spPr bwMode="auto">
          <a:xfrm>
            <a:off x="619170" y="2060848"/>
            <a:ext cx="7920038" cy="3545586"/>
          </a:xfrm>
          <a:prstGeom prst="rect">
            <a:avLst/>
          </a:prstGeom>
          <a:noFill/>
          <a:ln w="9525">
            <a:noFill/>
            <a:miter lim="800000"/>
            <a:headEnd/>
            <a:tailEnd/>
          </a:ln>
          <a:effectLst/>
        </p:spPr>
        <p:txBody>
          <a:bodyPr>
            <a:spAutoFit/>
          </a:bodyPr>
          <a:lstStyle/>
          <a:p>
            <a:pPr algn="just">
              <a:lnSpc>
                <a:spcPct val="110000"/>
              </a:lnSpc>
            </a:pPr>
            <a:r>
              <a:rPr lang="fr-FR" sz="1800" dirty="0">
                <a:solidFill>
                  <a:schemeClr val="accent6">
                    <a:lumMod val="75000"/>
                  </a:schemeClr>
                </a:solidFill>
              </a:rPr>
              <a:t>La démarche </a:t>
            </a:r>
            <a:r>
              <a:rPr lang="fr-FR" sz="2000" b="1" dirty="0">
                <a:solidFill>
                  <a:schemeClr val="accent6">
                    <a:lumMod val="75000"/>
                  </a:schemeClr>
                </a:solidFill>
              </a:rPr>
              <a:t>Stratégie Océan Bleu </a:t>
            </a:r>
            <a:r>
              <a:rPr lang="fr-FR" sz="1800" dirty="0">
                <a:solidFill>
                  <a:schemeClr val="accent6">
                    <a:lumMod val="75000"/>
                  </a:schemeClr>
                </a:solidFill>
              </a:rPr>
              <a:t>a pour objectifs :</a:t>
            </a:r>
          </a:p>
          <a:p>
            <a:pPr algn="just">
              <a:lnSpc>
                <a:spcPct val="110000"/>
              </a:lnSpc>
            </a:pPr>
            <a:endParaRPr lang="fr-FR" sz="1800" dirty="0">
              <a:solidFill>
                <a:schemeClr val="accent6">
                  <a:lumMod val="75000"/>
                </a:schemeClr>
              </a:solidFill>
            </a:endParaRPr>
          </a:p>
          <a:p>
            <a:pPr marL="727075" lvl="1" algn="just">
              <a:lnSpc>
                <a:spcPct val="110000"/>
              </a:lnSpc>
              <a:buFontTx/>
              <a:buChar char="•"/>
            </a:pPr>
            <a:r>
              <a:rPr lang="fr-FR" sz="1800" dirty="0">
                <a:solidFill>
                  <a:schemeClr val="accent6">
                    <a:lumMod val="75000"/>
                  </a:schemeClr>
                </a:solidFill>
              </a:rPr>
              <a:t> De faire ressentir aux participants la nécessité de refuser la logique traditionnelle de l’industrie, d’aller au delà du </a:t>
            </a:r>
            <a:r>
              <a:rPr lang="fr-FR" sz="1800" dirty="0" err="1">
                <a:solidFill>
                  <a:schemeClr val="accent6">
                    <a:lumMod val="75000"/>
                  </a:schemeClr>
                </a:solidFill>
              </a:rPr>
              <a:t>benchmarking</a:t>
            </a:r>
            <a:r>
              <a:rPr lang="fr-FR" sz="1800" dirty="0">
                <a:solidFill>
                  <a:schemeClr val="accent6">
                    <a:lumMod val="75000"/>
                  </a:schemeClr>
                </a:solidFill>
              </a:rPr>
              <a:t> des concurrents et des besoins des clients,</a:t>
            </a:r>
          </a:p>
          <a:p>
            <a:pPr marL="727075" lvl="1" algn="just">
              <a:lnSpc>
                <a:spcPct val="110000"/>
              </a:lnSpc>
              <a:buFontTx/>
              <a:buChar char="•"/>
            </a:pPr>
            <a:endParaRPr lang="fr-FR" sz="1800" dirty="0">
              <a:solidFill>
                <a:schemeClr val="accent6">
                  <a:lumMod val="75000"/>
                </a:schemeClr>
              </a:solidFill>
            </a:endParaRPr>
          </a:p>
          <a:p>
            <a:pPr marL="727075" lvl="1" algn="just">
              <a:lnSpc>
                <a:spcPct val="110000"/>
              </a:lnSpc>
              <a:buFontTx/>
              <a:buChar char="•"/>
            </a:pPr>
            <a:r>
              <a:rPr lang="fr-FR" sz="1800" dirty="0">
                <a:solidFill>
                  <a:schemeClr val="accent6">
                    <a:lumMod val="75000"/>
                  </a:schemeClr>
                </a:solidFill>
              </a:rPr>
              <a:t> De faire réfléchir au delà des frontières actuelles du marché et prendre une perspective externe,</a:t>
            </a:r>
          </a:p>
          <a:p>
            <a:pPr marL="727075" lvl="1" algn="just">
              <a:lnSpc>
                <a:spcPct val="110000"/>
              </a:lnSpc>
              <a:buFontTx/>
              <a:buChar char="•"/>
            </a:pPr>
            <a:endParaRPr lang="fr-FR" sz="1800" dirty="0">
              <a:solidFill>
                <a:schemeClr val="accent6">
                  <a:lumMod val="75000"/>
                </a:schemeClr>
              </a:solidFill>
            </a:endParaRPr>
          </a:p>
          <a:p>
            <a:pPr marL="727075" lvl="1" algn="just">
              <a:lnSpc>
                <a:spcPct val="110000"/>
              </a:lnSpc>
              <a:buFontTx/>
              <a:buChar char="•"/>
            </a:pPr>
            <a:r>
              <a:rPr lang="fr-FR" sz="1800" dirty="0">
                <a:solidFill>
                  <a:schemeClr val="accent6">
                    <a:lumMod val="75000"/>
                  </a:schemeClr>
                </a:solidFill>
              </a:rPr>
              <a:t> Par l’utilisation des outils </a:t>
            </a:r>
            <a:r>
              <a:rPr lang="fr-FR" sz="2000" b="1" dirty="0">
                <a:solidFill>
                  <a:schemeClr val="accent6">
                    <a:lumMod val="75000"/>
                  </a:schemeClr>
                </a:solidFill>
              </a:rPr>
              <a:t>Stratégie Océan Bleu</a:t>
            </a:r>
            <a:r>
              <a:rPr lang="fr-FR" sz="2000" dirty="0">
                <a:solidFill>
                  <a:schemeClr val="accent6">
                    <a:lumMod val="75000"/>
                  </a:schemeClr>
                </a:solidFill>
              </a:rPr>
              <a:t>, </a:t>
            </a:r>
            <a:r>
              <a:rPr lang="fr-FR" sz="1800" dirty="0">
                <a:solidFill>
                  <a:schemeClr val="accent6">
                    <a:lumMod val="75000"/>
                  </a:schemeClr>
                </a:solidFill>
              </a:rPr>
              <a:t>d’aboutir à de nouveaux concepts d’offre dans le domaine étudié</a:t>
            </a:r>
          </a:p>
        </p:txBody>
      </p:sp>
    </p:spTree>
  </p:cSld>
  <p:clrMapOvr>
    <a:masterClrMapping/>
  </p:clrMapOvr>
  <p:transition spd="med">
    <p:randomBar/>
  </p:transition>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457200" y="1600200"/>
            <a:ext cx="8229600" cy="4525963"/>
          </a:xfrm>
          <a:prstGeom prst="rect">
            <a:avLst/>
          </a:prstGeom>
        </p:spPr>
        <p:txBody>
          <a:bodyPr/>
          <a:lstStyle/>
          <a:p>
            <a:pPr marL="0" indent="0" algn="ctr">
              <a:buNone/>
            </a:pPr>
            <a:endParaRPr lang="fr-FR" dirty="0"/>
          </a:p>
          <a:p>
            <a:pPr marL="0" indent="0" algn="r">
              <a:buNone/>
            </a:pPr>
            <a:r>
              <a:rPr lang="fr-FR" dirty="0">
                <a:solidFill>
                  <a:schemeClr val="accent6">
                    <a:lumMod val="75000"/>
                  </a:schemeClr>
                </a:solidFill>
              </a:rPr>
              <a:t>TP </a:t>
            </a:r>
          </a:p>
          <a:p>
            <a:pPr marL="0" indent="0" algn="r">
              <a:buNone/>
            </a:pPr>
            <a:r>
              <a:rPr lang="fr-FR" sz="1800" dirty="0">
                <a:solidFill>
                  <a:schemeClr val="accent6">
                    <a:lumMod val="75000"/>
                  </a:schemeClr>
                </a:solidFill>
              </a:rPr>
              <a:t>sur Stratégie Océan BLEU</a:t>
            </a:r>
          </a:p>
          <a:p>
            <a:pPr marL="0" indent="0" algn="ctr">
              <a:buNone/>
            </a:pPr>
            <a:endParaRPr lang="fr-FR" dirty="0">
              <a:solidFill>
                <a:srgbClr val="3333CC"/>
              </a:solidFill>
            </a:endParaRPr>
          </a:p>
        </p:txBody>
      </p:sp>
      <p:sp>
        <p:nvSpPr>
          <p:cNvPr id="4" name="Espace réservé du numéro de diapositive 3"/>
          <p:cNvSpPr>
            <a:spLocks noGrp="1"/>
          </p:cNvSpPr>
          <p:nvPr>
            <p:ph type="sldNum" sz="quarter" idx="4"/>
          </p:nvPr>
        </p:nvSpPr>
        <p:spPr>
          <a:xfrm>
            <a:off x="8532440" y="6597352"/>
            <a:ext cx="611560" cy="260648"/>
          </a:xfrm>
        </p:spPr>
        <p:txBody>
          <a:bodyPr/>
          <a:lstStyle/>
          <a:p>
            <a:fld id="{16845A3B-48C8-4B76-9E0D-88DEE92B768A}" type="slidenum">
              <a:rPr lang="fr-FR" smtClean="0"/>
              <a:pPr/>
              <a:t>634</a:t>
            </a:fld>
            <a:endParaRPr lang="fr-FR" dirty="0"/>
          </a:p>
        </p:txBody>
      </p:sp>
      <p:pic>
        <p:nvPicPr>
          <p:cNvPr id="531458" name="Picture 2" descr="C:\Users\BLEUEPRO\Desktop\url 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7691" y="1700808"/>
            <a:ext cx="3000375" cy="45243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6" name="Rectangle 84"/>
          <p:cNvSpPr>
            <a:spLocks noGrp="1" noChangeArrowheads="1"/>
          </p:cNvSpPr>
          <p:nvPr>
            <p:ph type="title" idx="4294967295"/>
          </p:nvPr>
        </p:nvSpPr>
        <p:spPr bwMode="auto">
          <a:xfrm>
            <a:off x="0" y="404664"/>
            <a:ext cx="8229600" cy="490066"/>
          </a:xfrm>
          <a:prstGeom prst="rect">
            <a:avLst/>
          </a:prstGeom>
          <a:noFill/>
          <a:ln w="9525">
            <a:noFill/>
            <a:miter lim="800000"/>
            <a:headEnd/>
            <a:tailEnd/>
          </a:ln>
          <a:effectLst/>
        </p:spPr>
        <p:txBody>
          <a:bodyPr anchor="ctr"/>
          <a:lstStyle/>
          <a:p>
            <a:r>
              <a:rPr lang="fr-FR" sz="2800" b="1" dirty="0">
                <a:solidFill>
                  <a:schemeClr val="accent6">
                    <a:lumMod val="75000"/>
                  </a:schemeClr>
                </a:solidFill>
              </a:rPr>
              <a:t>Se lancer sur le marché</a:t>
            </a:r>
          </a:p>
        </p:txBody>
      </p:sp>
      <p:pic>
        <p:nvPicPr>
          <p:cNvPr id="7" name="Picture 42" descr="thumbnail"/>
          <p:cNvPicPr>
            <a:picLocks noChangeAspect="1" noChangeArrowheads="1"/>
          </p:cNvPicPr>
          <p:nvPr/>
        </p:nvPicPr>
        <p:blipFill>
          <a:blip r:embed="rId3" cstate="print">
            <a:duotone>
              <a:prstClr val="black"/>
              <a:schemeClr val="accent1">
                <a:tint val="45000"/>
                <a:satMod val="400000"/>
              </a:schemeClr>
            </a:duotone>
          </a:blip>
          <a:srcRect/>
          <a:stretch>
            <a:fillRect/>
          </a:stretch>
        </p:blipFill>
        <p:spPr bwMode="auto">
          <a:xfrm>
            <a:off x="6804248" y="4189292"/>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109755298"/>
      </p:ext>
    </p:extLst>
  </p:cSld>
  <p:clrMapOvr>
    <a:masterClrMapping/>
  </p:clrMapOvr>
  <p:transition spd="med">
    <p:randomBar/>
  </p:transition>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457200" y="1600200"/>
            <a:ext cx="8229600" cy="4525963"/>
          </a:xfrm>
          <a:prstGeom prst="rect">
            <a:avLst/>
          </a:prstGeom>
        </p:spPr>
        <p:txBody>
          <a:bodyPr/>
          <a:lstStyle/>
          <a:p>
            <a:endParaRPr lang="fr-F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635</a:t>
            </a:fld>
            <a:endParaRPr lang="fr-FR"/>
          </a:p>
        </p:txBody>
      </p:sp>
      <p:pic>
        <p:nvPicPr>
          <p:cNvPr id="532482" name="Picture 2" descr="C:\Users\BLEUEPRO\Desktop\ur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286409"/>
            <a:ext cx="4568429" cy="2284214"/>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2483" name="Picture 3" descr="C:\Users\BLEUEPRO\Desktop\6a00d834521e4b69e2011570a38818970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3982481"/>
            <a:ext cx="3244485" cy="2422549"/>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2484" name="Picture 4" descr="C:\Users\BLEUEPRO\Desktop\url3.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732" y="3804594"/>
            <a:ext cx="2746158" cy="257901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2485" name="Picture 5" descr="C:\Users\BLEUEPRO\Desktop\url4.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08104" y="1196752"/>
            <a:ext cx="3048000" cy="22860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32486" name="Picture 6" descr="C:\Users\BLEUEPRO\Desktop\url6.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03848" y="4149080"/>
            <a:ext cx="2174776" cy="163108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10" name="Rectangle 84"/>
          <p:cNvSpPr>
            <a:spLocks noGrp="1" noChangeArrowheads="1"/>
          </p:cNvSpPr>
          <p:nvPr>
            <p:ph type="title" idx="4294967295"/>
          </p:nvPr>
        </p:nvSpPr>
        <p:spPr bwMode="auto">
          <a:xfrm>
            <a:off x="388734" y="332656"/>
            <a:ext cx="8229600" cy="634082"/>
          </a:xfrm>
          <a:prstGeom prst="rect">
            <a:avLst/>
          </a:prstGeom>
          <a:noFill/>
          <a:ln w="9525">
            <a:noFill/>
            <a:miter lim="800000"/>
            <a:headEnd/>
            <a:tailEnd/>
          </a:ln>
          <a:effectLst/>
        </p:spPr>
        <p:txBody>
          <a:bodyPr anchor="ctr"/>
          <a:lstStyle/>
          <a:p>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Tree>
    <p:extLst>
      <p:ext uri="{BB962C8B-B14F-4D97-AF65-F5344CB8AC3E}">
        <p14:creationId xmlns:p14="http://schemas.microsoft.com/office/powerpoint/2010/main" val="703901568"/>
      </p:ext>
    </p:extLst>
  </p:cSld>
  <p:clrMapOvr>
    <a:masterClrMapping/>
  </p:clrMapOvr>
  <p:transition spd="med">
    <p:randomBar/>
  </p:transition>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636</a:t>
            </a:fld>
            <a:endParaRPr lang="fr-FR" dirty="0"/>
          </a:p>
        </p:txBody>
      </p:sp>
      <p:pic>
        <p:nvPicPr>
          <p:cNvPr id="3" name="Picture 5" descr="C:\Users\BLUEOFFICE\Desktop\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273" y="2996951"/>
            <a:ext cx="1939573" cy="2286261"/>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4" name="Picture 42" descr="thumbnail"/>
          <p:cNvPicPr>
            <a:picLocks noChangeAspect="1" noChangeArrowheads="1"/>
          </p:cNvPicPr>
          <p:nvPr/>
        </p:nvPicPr>
        <p:blipFill>
          <a:blip r:embed="rId3" cstate="print">
            <a:duotone>
              <a:prstClr val="black"/>
              <a:schemeClr val="accent1">
                <a:tint val="45000"/>
                <a:satMod val="400000"/>
              </a:schemeClr>
            </a:duotone>
          </a:blip>
          <a:srcRect/>
          <a:stretch>
            <a:fillRect/>
          </a:stretch>
        </p:blipFill>
        <p:spPr bwMode="auto">
          <a:xfrm>
            <a:off x="611561" y="620688"/>
            <a:ext cx="863712" cy="863712"/>
          </a:xfrm>
          <a:prstGeom prst="rect">
            <a:avLst/>
          </a:prstGeom>
          <a:solidFill>
            <a:srgbClr val="3333CC"/>
          </a:solidFill>
          <a:ln>
            <a:solidFill>
              <a:srgbClr val="3333CC"/>
            </a:solidFill>
          </a:ln>
        </p:spPr>
      </p:pic>
      <p:pic>
        <p:nvPicPr>
          <p:cNvPr id="5" name="Picture 3" descr="C:\Users\BLUEOFFICE\Desktop\index.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71351" y="1484400"/>
            <a:ext cx="3248521" cy="1319713"/>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134137"/>
      </p:ext>
    </p:extLst>
  </p:cSld>
  <p:clrMapOvr>
    <a:masterClrMapping/>
  </p:clrMapOvr>
  <p:transition spd="med">
    <p:randomBar/>
  </p:transition>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Espace réservé du numéro de diapositive 5"/>
          <p:cNvSpPr>
            <a:spLocks noGrp="1"/>
          </p:cNvSpPr>
          <p:nvPr>
            <p:ph type="sldNum" sz="quarter" idx="4"/>
          </p:nvPr>
        </p:nvSpPr>
        <p:spPr>
          <a:xfrm>
            <a:off x="8532440" y="6533840"/>
            <a:ext cx="611560" cy="351148"/>
          </a:xfrm>
        </p:spPr>
        <p:txBody>
          <a:bodyPr/>
          <a:lstStyle/>
          <a:p>
            <a:fld id="{5A266744-4086-4F7F-89AD-84B6F7A3371B}" type="slidenum">
              <a:rPr lang="fr-FR"/>
              <a:pPr/>
              <a:t>637</a:t>
            </a:fld>
            <a:endParaRPr lang="fr-FR"/>
          </a:p>
        </p:txBody>
      </p:sp>
      <p:sp>
        <p:nvSpPr>
          <p:cNvPr id="233474" name="Rectangle 2"/>
          <p:cNvSpPr>
            <a:spLocks noGrp="1" noChangeArrowheads="1"/>
          </p:cNvSpPr>
          <p:nvPr>
            <p:ph type="title" idx="4294967295"/>
          </p:nvPr>
        </p:nvSpPr>
        <p:spPr>
          <a:xfrm>
            <a:off x="4355976" y="4537075"/>
            <a:ext cx="3708524" cy="547688"/>
          </a:xfrm>
          <a:prstGeom prst="rect">
            <a:avLst/>
          </a:prstGeom>
          <a:solidFill>
            <a:schemeClr val="bg1"/>
          </a:solidFill>
          <a:ln>
            <a:solidFill>
              <a:srgbClr val="3333CC"/>
            </a:solidFill>
          </a:ln>
        </p:spPr>
        <p:txBody>
          <a:bodyPr/>
          <a:lstStyle/>
          <a:p>
            <a:pPr defTabSz="923925"/>
            <a:r>
              <a:rPr lang="fr-FR" sz="1400" b="1" i="1" dirty="0">
                <a:solidFill>
                  <a:schemeClr val="accent6">
                    <a:lumMod val="75000"/>
                  </a:schemeClr>
                </a:solidFill>
              </a:rPr>
              <a:t>Exemple : </a:t>
            </a:r>
            <a:r>
              <a:rPr lang="fr-FR" sz="1400" b="1" i="1" dirty="0" err="1">
                <a:solidFill>
                  <a:schemeClr val="accent6">
                    <a:lumMod val="75000"/>
                  </a:schemeClr>
                </a:solidFill>
              </a:rPr>
              <a:t>Southwest</a:t>
            </a:r>
            <a:r>
              <a:rPr lang="fr-FR" sz="1400" b="1" i="1" dirty="0">
                <a:solidFill>
                  <a:schemeClr val="accent6">
                    <a:lumMod val="75000"/>
                  </a:schemeClr>
                </a:solidFill>
              </a:rPr>
              <a:t> Airlines</a:t>
            </a:r>
            <a:br>
              <a:rPr lang="fr-FR" sz="1400" b="1" i="1" dirty="0">
                <a:solidFill>
                  <a:schemeClr val="accent6">
                    <a:lumMod val="75000"/>
                  </a:schemeClr>
                </a:solidFill>
              </a:rPr>
            </a:br>
            <a:r>
              <a:rPr lang="fr-FR" sz="1400" b="1" i="1" dirty="0">
                <a:solidFill>
                  <a:schemeClr val="accent6">
                    <a:lumMod val="75000"/>
                  </a:schemeClr>
                </a:solidFill>
              </a:rPr>
              <a:t>Canevas Stratégique, offres divergentes</a:t>
            </a:r>
          </a:p>
        </p:txBody>
      </p:sp>
      <p:grpSp>
        <p:nvGrpSpPr>
          <p:cNvPr id="233475" name="Group 3"/>
          <p:cNvGrpSpPr>
            <a:grpSpLocks/>
          </p:cNvGrpSpPr>
          <p:nvPr/>
        </p:nvGrpSpPr>
        <p:grpSpPr bwMode="auto">
          <a:xfrm>
            <a:off x="1765300" y="1825625"/>
            <a:ext cx="6308725" cy="3554413"/>
            <a:chOff x="1205" y="1150"/>
            <a:chExt cx="4305" cy="2239"/>
          </a:xfrm>
        </p:grpSpPr>
        <p:sp>
          <p:nvSpPr>
            <p:cNvPr id="233476" name="Oval 4"/>
            <p:cNvSpPr>
              <a:spLocks noChangeArrowheads="1"/>
            </p:cNvSpPr>
            <p:nvPr/>
          </p:nvSpPr>
          <p:spPr bwMode="auto">
            <a:xfrm>
              <a:off x="1488"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sp>
          <p:nvSpPr>
            <p:cNvPr id="233477" name="Oval 5"/>
            <p:cNvSpPr>
              <a:spLocks noChangeArrowheads="1"/>
            </p:cNvSpPr>
            <p:nvPr/>
          </p:nvSpPr>
          <p:spPr bwMode="auto">
            <a:xfrm>
              <a:off x="2019"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sp>
          <p:nvSpPr>
            <p:cNvPr id="233478" name="Oval 6"/>
            <p:cNvSpPr>
              <a:spLocks noChangeArrowheads="1"/>
            </p:cNvSpPr>
            <p:nvPr/>
          </p:nvSpPr>
          <p:spPr bwMode="auto">
            <a:xfrm>
              <a:off x="2550"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sp>
          <p:nvSpPr>
            <p:cNvPr id="233479" name="Oval 7"/>
            <p:cNvSpPr>
              <a:spLocks noChangeArrowheads="1"/>
            </p:cNvSpPr>
            <p:nvPr/>
          </p:nvSpPr>
          <p:spPr bwMode="auto">
            <a:xfrm>
              <a:off x="3081"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sp>
          <p:nvSpPr>
            <p:cNvPr id="233480" name="Oval 8"/>
            <p:cNvSpPr>
              <a:spLocks noChangeArrowheads="1"/>
            </p:cNvSpPr>
            <p:nvPr/>
          </p:nvSpPr>
          <p:spPr bwMode="auto">
            <a:xfrm>
              <a:off x="3613"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sp>
          <p:nvSpPr>
            <p:cNvPr id="233481" name="Oval 9"/>
            <p:cNvSpPr>
              <a:spLocks noChangeArrowheads="1"/>
            </p:cNvSpPr>
            <p:nvPr/>
          </p:nvSpPr>
          <p:spPr bwMode="auto">
            <a:xfrm>
              <a:off x="4144"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sp>
          <p:nvSpPr>
            <p:cNvPr id="233482" name="Oval 10"/>
            <p:cNvSpPr>
              <a:spLocks noChangeArrowheads="1"/>
            </p:cNvSpPr>
            <p:nvPr/>
          </p:nvSpPr>
          <p:spPr bwMode="auto">
            <a:xfrm>
              <a:off x="4675"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sp>
          <p:nvSpPr>
            <p:cNvPr id="233483" name="Oval 11"/>
            <p:cNvSpPr>
              <a:spLocks noChangeArrowheads="1"/>
            </p:cNvSpPr>
            <p:nvPr/>
          </p:nvSpPr>
          <p:spPr bwMode="auto">
            <a:xfrm>
              <a:off x="5207" y="3271"/>
              <a:ext cx="65" cy="118"/>
            </a:xfrm>
            <a:prstGeom prst="ellipse">
              <a:avLst/>
            </a:prstGeom>
            <a:solidFill>
              <a:schemeClr val="tx1"/>
            </a:solidFill>
            <a:ln w="9525">
              <a:solidFill>
                <a:schemeClr val="accent6">
                  <a:lumMod val="75000"/>
                </a:schemeClr>
              </a:solidFill>
              <a:round/>
              <a:headEnd/>
              <a:tailEnd/>
            </a:ln>
            <a:effectLst/>
          </p:spPr>
          <p:txBody>
            <a:bodyPr wrap="none" anchor="ctr"/>
            <a:lstStyle/>
            <a:p>
              <a:endParaRPr lang="fr-FR"/>
            </a:p>
          </p:txBody>
        </p:sp>
        <p:grpSp>
          <p:nvGrpSpPr>
            <p:cNvPr id="233484" name="Group 12"/>
            <p:cNvGrpSpPr>
              <a:grpSpLocks/>
            </p:cNvGrpSpPr>
            <p:nvPr/>
          </p:nvGrpSpPr>
          <p:grpSpPr bwMode="auto">
            <a:xfrm>
              <a:off x="1205" y="1150"/>
              <a:ext cx="4305" cy="2180"/>
              <a:chOff x="1205" y="1150"/>
              <a:chExt cx="4516" cy="2180"/>
            </a:xfrm>
          </p:grpSpPr>
          <p:sp>
            <p:nvSpPr>
              <p:cNvPr id="233485" name="Line 13"/>
              <p:cNvSpPr>
                <a:spLocks noChangeShapeType="1"/>
              </p:cNvSpPr>
              <p:nvPr/>
            </p:nvSpPr>
            <p:spPr bwMode="auto">
              <a:xfrm>
                <a:off x="1205" y="1454"/>
                <a:ext cx="4512" cy="0"/>
              </a:xfrm>
              <a:prstGeom prst="line">
                <a:avLst/>
              </a:prstGeom>
              <a:noFill/>
              <a:ln w="12700">
                <a:solidFill>
                  <a:schemeClr val="accent6">
                    <a:lumMod val="75000"/>
                  </a:schemeClr>
                </a:solidFill>
                <a:prstDash val="sysDot"/>
                <a:round/>
                <a:headEnd type="none" w="sm" len="sm"/>
                <a:tailEnd type="none" w="sm" len="sm"/>
              </a:ln>
              <a:effectLst/>
            </p:spPr>
            <p:txBody>
              <a:bodyPr/>
              <a:lstStyle/>
              <a:p>
                <a:endParaRPr lang="fr-FR"/>
              </a:p>
            </p:txBody>
          </p:sp>
          <p:sp>
            <p:nvSpPr>
              <p:cNvPr id="233486" name="Line 14"/>
              <p:cNvSpPr>
                <a:spLocks noChangeShapeType="1"/>
              </p:cNvSpPr>
              <p:nvPr/>
            </p:nvSpPr>
            <p:spPr bwMode="auto">
              <a:xfrm>
                <a:off x="1205" y="2078"/>
                <a:ext cx="4512" cy="0"/>
              </a:xfrm>
              <a:prstGeom prst="line">
                <a:avLst/>
              </a:prstGeom>
              <a:noFill/>
              <a:ln w="12700">
                <a:solidFill>
                  <a:schemeClr val="accent6">
                    <a:lumMod val="75000"/>
                  </a:schemeClr>
                </a:solidFill>
                <a:prstDash val="sysDot"/>
                <a:round/>
                <a:headEnd type="none" w="sm" len="sm"/>
                <a:tailEnd type="none" w="sm" len="sm"/>
              </a:ln>
              <a:effectLst/>
            </p:spPr>
            <p:txBody>
              <a:bodyPr/>
              <a:lstStyle/>
              <a:p>
                <a:endParaRPr lang="fr-FR"/>
              </a:p>
            </p:txBody>
          </p:sp>
          <p:sp>
            <p:nvSpPr>
              <p:cNvPr id="233487" name="Line 15"/>
              <p:cNvSpPr>
                <a:spLocks noChangeShapeType="1"/>
              </p:cNvSpPr>
              <p:nvPr/>
            </p:nvSpPr>
            <p:spPr bwMode="auto">
              <a:xfrm>
                <a:off x="1205" y="2704"/>
                <a:ext cx="4512" cy="0"/>
              </a:xfrm>
              <a:prstGeom prst="line">
                <a:avLst/>
              </a:prstGeom>
              <a:noFill/>
              <a:ln w="12700">
                <a:solidFill>
                  <a:schemeClr val="accent6">
                    <a:lumMod val="75000"/>
                  </a:schemeClr>
                </a:solidFill>
                <a:prstDash val="sysDot"/>
                <a:round/>
                <a:headEnd type="none" w="sm" len="sm"/>
                <a:tailEnd type="none" w="sm" len="sm"/>
              </a:ln>
              <a:effectLst/>
            </p:spPr>
            <p:txBody>
              <a:bodyPr/>
              <a:lstStyle/>
              <a:p>
                <a:endParaRPr lang="fr-FR"/>
              </a:p>
            </p:txBody>
          </p:sp>
          <p:sp>
            <p:nvSpPr>
              <p:cNvPr id="233488" name="Line 16"/>
              <p:cNvSpPr>
                <a:spLocks noChangeShapeType="1"/>
              </p:cNvSpPr>
              <p:nvPr/>
            </p:nvSpPr>
            <p:spPr bwMode="auto">
              <a:xfrm>
                <a:off x="1205" y="1774"/>
                <a:ext cx="4512" cy="0"/>
              </a:xfrm>
              <a:prstGeom prst="line">
                <a:avLst/>
              </a:prstGeom>
              <a:noFill/>
              <a:ln w="12700">
                <a:solidFill>
                  <a:schemeClr val="accent6">
                    <a:lumMod val="75000"/>
                  </a:schemeClr>
                </a:solidFill>
                <a:prstDash val="sysDot"/>
                <a:round/>
                <a:headEnd type="none" w="sm" len="sm"/>
                <a:tailEnd type="none" w="sm" len="sm"/>
              </a:ln>
              <a:effectLst/>
            </p:spPr>
            <p:txBody>
              <a:bodyPr/>
              <a:lstStyle/>
              <a:p>
                <a:endParaRPr lang="fr-FR"/>
              </a:p>
            </p:txBody>
          </p:sp>
          <p:sp>
            <p:nvSpPr>
              <p:cNvPr id="233489" name="Line 17"/>
              <p:cNvSpPr>
                <a:spLocks noChangeShapeType="1"/>
              </p:cNvSpPr>
              <p:nvPr/>
            </p:nvSpPr>
            <p:spPr bwMode="auto">
              <a:xfrm>
                <a:off x="1205" y="2383"/>
                <a:ext cx="4512" cy="0"/>
              </a:xfrm>
              <a:prstGeom prst="line">
                <a:avLst/>
              </a:prstGeom>
              <a:noFill/>
              <a:ln w="12700">
                <a:solidFill>
                  <a:schemeClr val="accent6">
                    <a:lumMod val="75000"/>
                  </a:schemeClr>
                </a:solidFill>
                <a:prstDash val="sysDot"/>
                <a:round/>
                <a:headEnd type="none" w="sm" len="sm"/>
                <a:tailEnd type="none" w="sm" len="sm"/>
              </a:ln>
              <a:effectLst/>
            </p:spPr>
            <p:txBody>
              <a:bodyPr/>
              <a:lstStyle/>
              <a:p>
                <a:endParaRPr lang="fr-FR"/>
              </a:p>
            </p:txBody>
          </p:sp>
          <p:sp>
            <p:nvSpPr>
              <p:cNvPr id="233490" name="Line 18"/>
              <p:cNvSpPr>
                <a:spLocks noChangeShapeType="1"/>
              </p:cNvSpPr>
              <p:nvPr/>
            </p:nvSpPr>
            <p:spPr bwMode="auto">
              <a:xfrm>
                <a:off x="1263" y="3330"/>
                <a:ext cx="4458" cy="0"/>
              </a:xfrm>
              <a:prstGeom prst="line">
                <a:avLst/>
              </a:prstGeom>
              <a:noFill/>
              <a:ln w="50800">
                <a:solidFill>
                  <a:schemeClr val="accent6">
                    <a:lumMod val="75000"/>
                  </a:schemeClr>
                </a:solidFill>
                <a:round/>
                <a:headEnd type="none" w="sm" len="sm"/>
                <a:tailEnd type="none" w="sm" len="sm"/>
              </a:ln>
              <a:effectLst/>
            </p:spPr>
            <p:txBody>
              <a:bodyPr/>
              <a:lstStyle/>
              <a:p>
                <a:endParaRPr lang="fr-FR"/>
              </a:p>
            </p:txBody>
          </p:sp>
          <p:sp>
            <p:nvSpPr>
              <p:cNvPr id="233491" name="Line 19"/>
              <p:cNvSpPr>
                <a:spLocks noChangeShapeType="1"/>
              </p:cNvSpPr>
              <p:nvPr/>
            </p:nvSpPr>
            <p:spPr bwMode="auto">
              <a:xfrm>
                <a:off x="1205" y="1150"/>
                <a:ext cx="4512" cy="0"/>
              </a:xfrm>
              <a:prstGeom prst="line">
                <a:avLst/>
              </a:prstGeom>
              <a:noFill/>
              <a:ln w="12700">
                <a:solidFill>
                  <a:schemeClr val="accent6">
                    <a:lumMod val="75000"/>
                  </a:schemeClr>
                </a:solidFill>
                <a:prstDash val="sysDot"/>
                <a:round/>
                <a:headEnd type="none" w="sm" len="sm"/>
                <a:tailEnd type="none" w="sm" len="sm"/>
              </a:ln>
              <a:effectLst/>
            </p:spPr>
            <p:txBody>
              <a:bodyPr/>
              <a:lstStyle/>
              <a:p>
                <a:endParaRPr lang="fr-FR"/>
              </a:p>
            </p:txBody>
          </p:sp>
          <p:sp>
            <p:nvSpPr>
              <p:cNvPr id="233492" name="Line 20"/>
              <p:cNvSpPr>
                <a:spLocks noChangeShapeType="1"/>
              </p:cNvSpPr>
              <p:nvPr/>
            </p:nvSpPr>
            <p:spPr bwMode="auto">
              <a:xfrm>
                <a:off x="1205" y="3008"/>
                <a:ext cx="4512" cy="0"/>
              </a:xfrm>
              <a:prstGeom prst="line">
                <a:avLst/>
              </a:prstGeom>
              <a:noFill/>
              <a:ln w="12700">
                <a:solidFill>
                  <a:schemeClr val="accent6">
                    <a:lumMod val="75000"/>
                  </a:schemeClr>
                </a:solidFill>
                <a:prstDash val="sysDot"/>
                <a:round/>
                <a:headEnd type="none" w="sm" len="sm"/>
                <a:tailEnd type="none" w="sm" len="sm"/>
              </a:ln>
              <a:effectLst/>
            </p:spPr>
            <p:txBody>
              <a:bodyPr/>
              <a:lstStyle/>
              <a:p>
                <a:endParaRPr lang="fr-FR"/>
              </a:p>
            </p:txBody>
          </p:sp>
        </p:grpSp>
      </p:grpSp>
      <p:sp>
        <p:nvSpPr>
          <p:cNvPr id="233493" name="Line 21"/>
          <p:cNvSpPr>
            <a:spLocks noChangeShapeType="1"/>
          </p:cNvSpPr>
          <p:nvPr/>
        </p:nvSpPr>
        <p:spPr bwMode="auto">
          <a:xfrm>
            <a:off x="2255838" y="4294188"/>
            <a:ext cx="747712" cy="901700"/>
          </a:xfrm>
          <a:prstGeom prst="line">
            <a:avLst/>
          </a:prstGeom>
          <a:noFill/>
          <a:ln w="38100">
            <a:solidFill>
              <a:srgbClr val="3333CC"/>
            </a:solidFill>
            <a:round/>
            <a:headEnd/>
            <a:tailEnd/>
          </a:ln>
          <a:effectLst/>
        </p:spPr>
        <p:txBody>
          <a:bodyPr lIns="54000" tIns="54000" rIns="54000" bIns="54000" anchor="ctr">
            <a:spAutoFit/>
          </a:bodyPr>
          <a:lstStyle/>
          <a:p>
            <a:endParaRPr lang="fr-FR"/>
          </a:p>
        </p:txBody>
      </p:sp>
      <p:sp>
        <p:nvSpPr>
          <p:cNvPr id="233494" name="Line 22"/>
          <p:cNvSpPr>
            <a:spLocks noChangeShapeType="1"/>
          </p:cNvSpPr>
          <p:nvPr/>
        </p:nvSpPr>
        <p:spPr bwMode="auto">
          <a:xfrm flipV="1">
            <a:off x="3035300" y="3779838"/>
            <a:ext cx="735013" cy="1412875"/>
          </a:xfrm>
          <a:prstGeom prst="line">
            <a:avLst/>
          </a:prstGeom>
          <a:noFill/>
          <a:ln w="38100">
            <a:solidFill>
              <a:srgbClr val="3333CC"/>
            </a:solidFill>
            <a:round/>
            <a:headEnd/>
            <a:tailEnd/>
          </a:ln>
          <a:effectLst/>
        </p:spPr>
        <p:txBody>
          <a:bodyPr lIns="54000" tIns="54000" rIns="54000" bIns="54000" anchor="ctr">
            <a:spAutoFit/>
          </a:bodyPr>
          <a:lstStyle/>
          <a:p>
            <a:endParaRPr lang="fr-FR"/>
          </a:p>
        </p:txBody>
      </p:sp>
      <p:sp>
        <p:nvSpPr>
          <p:cNvPr id="233495" name="Line 23"/>
          <p:cNvSpPr>
            <a:spLocks noChangeShapeType="1"/>
          </p:cNvSpPr>
          <p:nvPr/>
        </p:nvSpPr>
        <p:spPr bwMode="auto">
          <a:xfrm flipV="1">
            <a:off x="3770313" y="3303588"/>
            <a:ext cx="735012" cy="471487"/>
          </a:xfrm>
          <a:prstGeom prst="line">
            <a:avLst/>
          </a:prstGeom>
          <a:noFill/>
          <a:ln w="38100">
            <a:solidFill>
              <a:srgbClr val="3333CC"/>
            </a:solidFill>
            <a:round/>
            <a:headEnd/>
            <a:tailEnd/>
          </a:ln>
          <a:effectLst/>
        </p:spPr>
        <p:txBody>
          <a:bodyPr lIns="54000" tIns="54000" rIns="54000" bIns="54000" anchor="ctr">
            <a:spAutoFit/>
          </a:bodyPr>
          <a:lstStyle/>
          <a:p>
            <a:endParaRPr lang="fr-FR"/>
          </a:p>
        </p:txBody>
      </p:sp>
      <p:sp>
        <p:nvSpPr>
          <p:cNvPr id="233496" name="Line 24"/>
          <p:cNvSpPr>
            <a:spLocks noChangeShapeType="1"/>
          </p:cNvSpPr>
          <p:nvPr/>
        </p:nvSpPr>
        <p:spPr bwMode="auto">
          <a:xfrm flipV="1">
            <a:off x="4529138" y="2814638"/>
            <a:ext cx="736600" cy="471487"/>
          </a:xfrm>
          <a:prstGeom prst="line">
            <a:avLst/>
          </a:prstGeom>
          <a:noFill/>
          <a:ln w="38100">
            <a:solidFill>
              <a:srgbClr val="3333CC"/>
            </a:solidFill>
            <a:round/>
            <a:headEnd/>
            <a:tailEnd/>
          </a:ln>
          <a:effectLst/>
        </p:spPr>
        <p:txBody>
          <a:bodyPr lIns="54000" tIns="54000" rIns="54000" bIns="54000" anchor="ctr">
            <a:spAutoFit/>
          </a:bodyPr>
          <a:lstStyle/>
          <a:p>
            <a:endParaRPr lang="fr-FR"/>
          </a:p>
        </p:txBody>
      </p:sp>
      <p:sp>
        <p:nvSpPr>
          <p:cNvPr id="233497" name="Line 25"/>
          <p:cNvSpPr>
            <a:spLocks noChangeShapeType="1"/>
          </p:cNvSpPr>
          <p:nvPr/>
        </p:nvSpPr>
        <p:spPr bwMode="auto">
          <a:xfrm>
            <a:off x="6143625" y="2295525"/>
            <a:ext cx="736600" cy="4763"/>
          </a:xfrm>
          <a:prstGeom prst="line">
            <a:avLst/>
          </a:prstGeom>
          <a:noFill/>
          <a:ln w="38100">
            <a:solidFill>
              <a:srgbClr val="3333CC"/>
            </a:solidFill>
            <a:round/>
            <a:headEnd/>
            <a:tailEnd/>
          </a:ln>
          <a:effectLst/>
        </p:spPr>
        <p:txBody>
          <a:bodyPr lIns="54000" tIns="54000" rIns="54000" bIns="54000" anchor="ctr">
            <a:spAutoFit/>
          </a:bodyPr>
          <a:lstStyle/>
          <a:p>
            <a:endParaRPr lang="fr-FR"/>
          </a:p>
        </p:txBody>
      </p:sp>
      <p:sp>
        <p:nvSpPr>
          <p:cNvPr id="233498" name="Line 26"/>
          <p:cNvSpPr>
            <a:spLocks noChangeShapeType="1"/>
          </p:cNvSpPr>
          <p:nvPr/>
        </p:nvSpPr>
        <p:spPr bwMode="auto">
          <a:xfrm flipV="1">
            <a:off x="6915150" y="1824038"/>
            <a:ext cx="735013" cy="471487"/>
          </a:xfrm>
          <a:prstGeom prst="line">
            <a:avLst/>
          </a:prstGeom>
          <a:noFill/>
          <a:ln w="38100">
            <a:solidFill>
              <a:srgbClr val="3333CC"/>
            </a:solidFill>
            <a:round/>
            <a:headEnd/>
            <a:tailEnd/>
          </a:ln>
          <a:effectLst/>
        </p:spPr>
        <p:txBody>
          <a:bodyPr lIns="54000" tIns="54000" rIns="54000" bIns="54000" anchor="ctr">
            <a:spAutoFit/>
          </a:bodyPr>
          <a:lstStyle/>
          <a:p>
            <a:endParaRPr lang="fr-FR"/>
          </a:p>
        </p:txBody>
      </p:sp>
      <p:sp>
        <p:nvSpPr>
          <p:cNvPr id="233499" name="Line 27"/>
          <p:cNvSpPr>
            <a:spLocks noChangeShapeType="1"/>
          </p:cNvSpPr>
          <p:nvPr/>
        </p:nvSpPr>
        <p:spPr bwMode="auto">
          <a:xfrm flipV="1">
            <a:off x="5345113" y="2286000"/>
            <a:ext cx="760412" cy="522288"/>
          </a:xfrm>
          <a:prstGeom prst="line">
            <a:avLst/>
          </a:prstGeom>
          <a:noFill/>
          <a:ln w="38100">
            <a:solidFill>
              <a:srgbClr val="3333CC"/>
            </a:solidFill>
            <a:round/>
            <a:headEnd/>
            <a:tailEnd/>
          </a:ln>
          <a:effectLst/>
        </p:spPr>
        <p:txBody>
          <a:bodyPr lIns="54000" tIns="54000" rIns="54000" bIns="54000" anchor="ctr">
            <a:spAutoFit/>
          </a:bodyPr>
          <a:lstStyle/>
          <a:p>
            <a:endParaRPr lang="fr-FR"/>
          </a:p>
        </p:txBody>
      </p:sp>
      <p:sp>
        <p:nvSpPr>
          <p:cNvPr id="233500" name="Line 28"/>
          <p:cNvSpPr>
            <a:spLocks noChangeShapeType="1"/>
          </p:cNvSpPr>
          <p:nvPr/>
        </p:nvSpPr>
        <p:spPr bwMode="auto">
          <a:xfrm>
            <a:off x="3011488" y="1852613"/>
            <a:ext cx="727075" cy="450850"/>
          </a:xfrm>
          <a:prstGeom prst="line">
            <a:avLst/>
          </a:prstGeom>
          <a:noFill/>
          <a:ln w="38100">
            <a:solidFill>
              <a:srgbClr val="FF0000"/>
            </a:solidFill>
            <a:round/>
            <a:headEnd/>
            <a:tailEnd/>
          </a:ln>
          <a:effectLst/>
        </p:spPr>
        <p:txBody>
          <a:bodyPr lIns="54000" tIns="54000" rIns="54000" bIns="54000">
            <a:spAutoFit/>
          </a:bodyPr>
          <a:lstStyle/>
          <a:p>
            <a:endParaRPr lang="fr-FR"/>
          </a:p>
        </p:txBody>
      </p:sp>
      <p:sp>
        <p:nvSpPr>
          <p:cNvPr id="233501" name="Line 29"/>
          <p:cNvSpPr>
            <a:spLocks noChangeShapeType="1"/>
          </p:cNvSpPr>
          <p:nvPr/>
        </p:nvSpPr>
        <p:spPr bwMode="auto">
          <a:xfrm>
            <a:off x="6961188" y="4292600"/>
            <a:ext cx="739775" cy="0"/>
          </a:xfrm>
          <a:prstGeom prst="line">
            <a:avLst/>
          </a:prstGeom>
          <a:noFill/>
          <a:ln w="38100">
            <a:solidFill>
              <a:srgbClr val="FF0000"/>
            </a:solidFill>
            <a:round/>
            <a:headEnd/>
            <a:tailEnd/>
          </a:ln>
          <a:effectLst/>
        </p:spPr>
        <p:txBody>
          <a:bodyPr lIns="54000" tIns="54000" rIns="54000" bIns="54000">
            <a:spAutoFit/>
          </a:bodyPr>
          <a:lstStyle/>
          <a:p>
            <a:endParaRPr lang="fr-FR"/>
          </a:p>
        </p:txBody>
      </p:sp>
      <p:sp>
        <p:nvSpPr>
          <p:cNvPr id="233502" name="Line 30"/>
          <p:cNvSpPr>
            <a:spLocks noChangeShapeType="1"/>
          </p:cNvSpPr>
          <p:nvPr/>
        </p:nvSpPr>
        <p:spPr bwMode="auto">
          <a:xfrm>
            <a:off x="5345113" y="2825750"/>
            <a:ext cx="798512" cy="476250"/>
          </a:xfrm>
          <a:prstGeom prst="line">
            <a:avLst/>
          </a:prstGeom>
          <a:noFill/>
          <a:ln w="38100">
            <a:solidFill>
              <a:srgbClr val="FF0000"/>
            </a:solidFill>
            <a:round/>
            <a:headEnd/>
            <a:tailEnd/>
          </a:ln>
          <a:effectLst/>
        </p:spPr>
        <p:txBody>
          <a:bodyPr lIns="54000" tIns="54000" rIns="54000" bIns="54000">
            <a:spAutoFit/>
          </a:bodyPr>
          <a:lstStyle/>
          <a:p>
            <a:endParaRPr lang="fr-FR"/>
          </a:p>
        </p:txBody>
      </p:sp>
      <p:sp>
        <p:nvSpPr>
          <p:cNvPr id="233503" name="Line 31"/>
          <p:cNvSpPr>
            <a:spLocks noChangeShapeType="1"/>
          </p:cNvSpPr>
          <p:nvPr/>
        </p:nvSpPr>
        <p:spPr bwMode="auto">
          <a:xfrm flipV="1">
            <a:off x="4543425" y="2809875"/>
            <a:ext cx="769938" cy="6350"/>
          </a:xfrm>
          <a:prstGeom prst="line">
            <a:avLst/>
          </a:prstGeom>
          <a:noFill/>
          <a:ln w="38100">
            <a:solidFill>
              <a:srgbClr val="FF0000"/>
            </a:solidFill>
            <a:round/>
            <a:headEnd/>
            <a:tailEnd/>
          </a:ln>
          <a:effectLst/>
        </p:spPr>
        <p:txBody>
          <a:bodyPr lIns="54000" tIns="54000" rIns="54000" bIns="54000">
            <a:spAutoFit/>
          </a:bodyPr>
          <a:lstStyle/>
          <a:p>
            <a:endParaRPr lang="fr-FR"/>
          </a:p>
        </p:txBody>
      </p:sp>
      <p:sp>
        <p:nvSpPr>
          <p:cNvPr id="233504" name="Line 32"/>
          <p:cNvSpPr>
            <a:spLocks noChangeShapeType="1"/>
          </p:cNvSpPr>
          <p:nvPr/>
        </p:nvSpPr>
        <p:spPr bwMode="auto">
          <a:xfrm flipV="1">
            <a:off x="2205038" y="1838325"/>
            <a:ext cx="752475" cy="479425"/>
          </a:xfrm>
          <a:prstGeom prst="line">
            <a:avLst/>
          </a:prstGeom>
          <a:noFill/>
          <a:ln w="38100">
            <a:solidFill>
              <a:srgbClr val="FF0000"/>
            </a:solidFill>
            <a:round/>
            <a:headEnd/>
            <a:tailEnd/>
          </a:ln>
          <a:effectLst/>
        </p:spPr>
        <p:txBody>
          <a:bodyPr lIns="54000" tIns="54000" rIns="54000" bIns="54000">
            <a:spAutoFit/>
          </a:bodyPr>
          <a:lstStyle/>
          <a:p>
            <a:endParaRPr lang="fr-FR"/>
          </a:p>
        </p:txBody>
      </p:sp>
      <p:sp>
        <p:nvSpPr>
          <p:cNvPr id="233505" name="Line 33"/>
          <p:cNvSpPr>
            <a:spLocks noChangeShapeType="1"/>
          </p:cNvSpPr>
          <p:nvPr/>
        </p:nvSpPr>
        <p:spPr bwMode="auto">
          <a:xfrm>
            <a:off x="3746500" y="2316163"/>
            <a:ext cx="784225" cy="498475"/>
          </a:xfrm>
          <a:prstGeom prst="line">
            <a:avLst/>
          </a:prstGeom>
          <a:noFill/>
          <a:ln w="38100">
            <a:solidFill>
              <a:srgbClr val="FF0000"/>
            </a:solidFill>
            <a:round/>
            <a:headEnd/>
            <a:tailEnd/>
          </a:ln>
          <a:effectLst/>
        </p:spPr>
        <p:txBody>
          <a:bodyPr lIns="54000" tIns="54000" rIns="54000" bIns="54000" anchor="ctr">
            <a:spAutoFit/>
          </a:bodyPr>
          <a:lstStyle/>
          <a:p>
            <a:endParaRPr lang="fr-FR"/>
          </a:p>
        </p:txBody>
      </p:sp>
      <p:sp>
        <p:nvSpPr>
          <p:cNvPr id="233506" name="Line 34"/>
          <p:cNvSpPr>
            <a:spLocks noChangeShapeType="1"/>
          </p:cNvSpPr>
          <p:nvPr/>
        </p:nvSpPr>
        <p:spPr bwMode="auto">
          <a:xfrm rot="2686698" flipH="1" flipV="1">
            <a:off x="5954713" y="3752850"/>
            <a:ext cx="1174750" cy="63500"/>
          </a:xfrm>
          <a:prstGeom prst="line">
            <a:avLst/>
          </a:prstGeom>
          <a:noFill/>
          <a:ln w="38100">
            <a:solidFill>
              <a:srgbClr val="FF0000"/>
            </a:solidFill>
            <a:round/>
            <a:headEnd/>
            <a:tailEnd/>
          </a:ln>
          <a:effectLst/>
        </p:spPr>
        <p:txBody>
          <a:bodyPr lIns="54000" tIns="54000" rIns="54000" bIns="54000" anchor="ctr">
            <a:spAutoFit/>
          </a:bodyPr>
          <a:lstStyle/>
          <a:p>
            <a:endParaRPr lang="fr-FR"/>
          </a:p>
        </p:txBody>
      </p:sp>
      <p:sp>
        <p:nvSpPr>
          <p:cNvPr id="233507" name="Rectangle 35"/>
          <p:cNvSpPr>
            <a:spLocks noChangeArrowheads="1"/>
          </p:cNvSpPr>
          <p:nvPr/>
        </p:nvSpPr>
        <p:spPr bwMode="auto">
          <a:xfrm>
            <a:off x="906463" y="5130800"/>
            <a:ext cx="874712" cy="246863"/>
          </a:xfrm>
          <a:prstGeom prst="rect">
            <a:avLst/>
          </a:prstGeom>
          <a:noFill/>
          <a:ln w="12700">
            <a:noFill/>
            <a:miter lim="800000"/>
            <a:headEnd/>
            <a:tailEnd/>
          </a:ln>
          <a:effectLst/>
        </p:spPr>
        <p:txBody>
          <a:bodyPr lIns="92075" tIns="46038" rIns="92075" bIns="46038">
            <a:spAutoFit/>
          </a:bodyPr>
          <a:lstStyle/>
          <a:p>
            <a:pPr marL="285750" indent="-285750" algn="r" eaLnBrk="0" hangingPunct="0">
              <a:buClr>
                <a:schemeClr val="bg2"/>
              </a:buClr>
              <a:buSzPct val="110000"/>
            </a:pPr>
            <a:r>
              <a:rPr lang="en-US" sz="1000" b="1" dirty="0" err="1">
                <a:solidFill>
                  <a:schemeClr val="accent6">
                    <a:lumMod val="75000"/>
                  </a:schemeClr>
                </a:solidFill>
              </a:rPr>
              <a:t>Inexistant</a:t>
            </a:r>
            <a:endParaRPr lang="en-US" sz="1000" b="1" dirty="0">
              <a:solidFill>
                <a:schemeClr val="accent6">
                  <a:lumMod val="75000"/>
                </a:schemeClr>
              </a:solidFill>
            </a:endParaRPr>
          </a:p>
        </p:txBody>
      </p:sp>
      <p:sp>
        <p:nvSpPr>
          <p:cNvPr id="233508" name="Line 36"/>
          <p:cNvSpPr>
            <a:spLocks noChangeShapeType="1"/>
          </p:cNvSpPr>
          <p:nvPr/>
        </p:nvSpPr>
        <p:spPr bwMode="auto">
          <a:xfrm>
            <a:off x="1870075" y="1431925"/>
            <a:ext cx="0" cy="3865563"/>
          </a:xfrm>
          <a:prstGeom prst="line">
            <a:avLst/>
          </a:prstGeom>
          <a:noFill/>
          <a:ln w="38100">
            <a:solidFill>
              <a:schemeClr val="accent6">
                <a:lumMod val="75000"/>
              </a:schemeClr>
            </a:solidFill>
            <a:round/>
            <a:headEnd type="none" w="sm" len="sm"/>
            <a:tailEnd type="none" w="sm" len="sm"/>
          </a:ln>
          <a:effectLst/>
        </p:spPr>
        <p:txBody>
          <a:bodyPr/>
          <a:lstStyle/>
          <a:p>
            <a:endParaRPr lang="fr-FR"/>
          </a:p>
        </p:txBody>
      </p:sp>
      <p:sp>
        <p:nvSpPr>
          <p:cNvPr id="233509" name="Rectangle 37"/>
          <p:cNvSpPr>
            <a:spLocks noChangeArrowheads="1"/>
          </p:cNvSpPr>
          <p:nvPr/>
        </p:nvSpPr>
        <p:spPr bwMode="auto">
          <a:xfrm>
            <a:off x="1728788" y="5245100"/>
            <a:ext cx="147637" cy="42863"/>
          </a:xfrm>
          <a:prstGeom prst="rect">
            <a:avLst/>
          </a:prstGeom>
          <a:solidFill>
            <a:schemeClr val="tx1"/>
          </a:solidFill>
          <a:ln w="3175">
            <a:solidFill>
              <a:schemeClr val="tx1"/>
            </a:solidFill>
            <a:miter lim="800000"/>
            <a:headEnd/>
            <a:tailEnd/>
          </a:ln>
          <a:effectLst/>
        </p:spPr>
        <p:txBody>
          <a:bodyPr wrap="none" anchor="ctr"/>
          <a:lstStyle/>
          <a:p>
            <a:endParaRPr lang="fr-FR"/>
          </a:p>
        </p:txBody>
      </p:sp>
      <p:sp>
        <p:nvSpPr>
          <p:cNvPr id="233510" name="Rectangle 38"/>
          <p:cNvSpPr>
            <a:spLocks noChangeArrowheads="1"/>
          </p:cNvSpPr>
          <p:nvPr/>
        </p:nvSpPr>
        <p:spPr bwMode="auto">
          <a:xfrm>
            <a:off x="1728788" y="1804988"/>
            <a:ext cx="147637" cy="42862"/>
          </a:xfrm>
          <a:prstGeom prst="rect">
            <a:avLst/>
          </a:prstGeom>
          <a:solidFill>
            <a:schemeClr val="tx1"/>
          </a:solidFill>
          <a:ln w="3175">
            <a:noFill/>
            <a:miter lim="800000"/>
            <a:headEnd/>
            <a:tailEnd/>
          </a:ln>
          <a:effectLst/>
        </p:spPr>
        <p:txBody>
          <a:bodyPr wrap="none" anchor="ctr"/>
          <a:lstStyle/>
          <a:p>
            <a:endParaRPr lang="fr-FR"/>
          </a:p>
        </p:txBody>
      </p:sp>
      <p:sp>
        <p:nvSpPr>
          <p:cNvPr id="233511" name="Rectangle 39"/>
          <p:cNvSpPr>
            <a:spLocks noChangeArrowheads="1"/>
          </p:cNvSpPr>
          <p:nvPr/>
        </p:nvSpPr>
        <p:spPr bwMode="auto">
          <a:xfrm>
            <a:off x="1020763" y="3176588"/>
            <a:ext cx="760412" cy="225425"/>
          </a:xfrm>
          <a:prstGeom prst="rect">
            <a:avLst/>
          </a:prstGeom>
          <a:noFill/>
          <a:ln w="9525">
            <a:noFill/>
            <a:miter lim="800000"/>
            <a:headEnd/>
            <a:tailEnd/>
          </a:ln>
          <a:effectLst/>
        </p:spPr>
        <p:txBody>
          <a:bodyPr lIns="92075" tIns="46038" rIns="92075" bIns="46038">
            <a:spAutoFit/>
          </a:bodyPr>
          <a:lstStyle/>
          <a:p>
            <a:pPr marL="285750" indent="-285750" algn="r">
              <a:lnSpc>
                <a:spcPct val="87000"/>
              </a:lnSpc>
              <a:spcBef>
                <a:spcPct val="200000"/>
              </a:spcBef>
            </a:pPr>
            <a:r>
              <a:rPr lang="en-US" sz="1000" b="1" dirty="0" err="1">
                <a:solidFill>
                  <a:schemeClr val="accent6">
                    <a:lumMod val="75000"/>
                  </a:schemeClr>
                </a:solidFill>
              </a:rPr>
              <a:t>Moyen</a:t>
            </a:r>
            <a:endParaRPr lang="en-US" sz="1000" b="1" dirty="0">
              <a:solidFill>
                <a:schemeClr val="accent6">
                  <a:lumMod val="75000"/>
                </a:schemeClr>
              </a:solidFill>
            </a:endParaRPr>
          </a:p>
        </p:txBody>
      </p:sp>
      <p:sp>
        <p:nvSpPr>
          <p:cNvPr id="233512" name="Rectangle 40"/>
          <p:cNvSpPr>
            <a:spLocks noChangeArrowheads="1"/>
          </p:cNvSpPr>
          <p:nvPr/>
        </p:nvSpPr>
        <p:spPr bwMode="auto">
          <a:xfrm>
            <a:off x="857250" y="1690688"/>
            <a:ext cx="887413" cy="246863"/>
          </a:xfrm>
          <a:prstGeom prst="rect">
            <a:avLst/>
          </a:prstGeom>
          <a:noFill/>
          <a:ln w="9525">
            <a:noFill/>
            <a:miter lim="800000"/>
            <a:headEnd/>
            <a:tailEnd/>
          </a:ln>
          <a:effectLst/>
        </p:spPr>
        <p:txBody>
          <a:bodyPr lIns="92075" tIns="46038" rIns="92075" bIns="46038">
            <a:spAutoFit/>
          </a:bodyPr>
          <a:lstStyle/>
          <a:p>
            <a:pPr algn="r"/>
            <a:r>
              <a:rPr lang="en-US" sz="1000" b="1" dirty="0" err="1">
                <a:solidFill>
                  <a:schemeClr val="accent6">
                    <a:lumMod val="75000"/>
                  </a:schemeClr>
                </a:solidFill>
              </a:rPr>
              <a:t>Très</a:t>
            </a:r>
            <a:r>
              <a:rPr lang="en-US" sz="1000" b="1" dirty="0">
                <a:solidFill>
                  <a:schemeClr val="accent6">
                    <a:lumMod val="75000"/>
                  </a:schemeClr>
                </a:solidFill>
              </a:rPr>
              <a:t> haut</a:t>
            </a:r>
          </a:p>
        </p:txBody>
      </p:sp>
      <p:sp>
        <p:nvSpPr>
          <p:cNvPr id="233513" name="Rectangle 41"/>
          <p:cNvSpPr>
            <a:spLocks noChangeArrowheads="1"/>
          </p:cNvSpPr>
          <p:nvPr/>
        </p:nvSpPr>
        <p:spPr bwMode="auto">
          <a:xfrm>
            <a:off x="717120" y="2592388"/>
            <a:ext cx="1075168" cy="400752"/>
          </a:xfrm>
          <a:prstGeom prst="rect">
            <a:avLst/>
          </a:prstGeom>
          <a:noFill/>
          <a:ln w="9525">
            <a:noFill/>
            <a:miter lim="800000"/>
            <a:headEnd/>
            <a:tailEnd/>
          </a:ln>
          <a:effectLst/>
        </p:spPr>
        <p:txBody>
          <a:bodyPr wrap="square" lIns="92075" tIns="46038" rIns="92075" bIns="46038">
            <a:spAutoFit/>
          </a:bodyPr>
          <a:lstStyle/>
          <a:p>
            <a:pPr algn="r"/>
            <a:r>
              <a:rPr lang="en-US" sz="1000" b="1" dirty="0" err="1">
                <a:solidFill>
                  <a:schemeClr val="accent6">
                    <a:lumMod val="75000"/>
                  </a:schemeClr>
                </a:solidFill>
              </a:rPr>
              <a:t>Modérément</a:t>
            </a:r>
            <a:endParaRPr lang="en-US" sz="1000" b="1" dirty="0">
              <a:solidFill>
                <a:schemeClr val="accent6">
                  <a:lumMod val="75000"/>
                </a:schemeClr>
              </a:solidFill>
            </a:endParaRPr>
          </a:p>
          <a:p>
            <a:pPr algn="r"/>
            <a:r>
              <a:rPr lang="en-US" sz="1000" b="1" dirty="0">
                <a:solidFill>
                  <a:schemeClr val="accent6">
                    <a:lumMod val="75000"/>
                  </a:schemeClr>
                </a:solidFill>
              </a:rPr>
              <a:t>haut</a:t>
            </a:r>
          </a:p>
        </p:txBody>
      </p:sp>
      <p:sp>
        <p:nvSpPr>
          <p:cNvPr id="233514" name="Rectangle 42"/>
          <p:cNvSpPr>
            <a:spLocks noChangeArrowheads="1"/>
          </p:cNvSpPr>
          <p:nvPr/>
        </p:nvSpPr>
        <p:spPr bwMode="auto">
          <a:xfrm>
            <a:off x="717120" y="3582988"/>
            <a:ext cx="1064055" cy="400752"/>
          </a:xfrm>
          <a:prstGeom prst="rect">
            <a:avLst/>
          </a:prstGeom>
          <a:noFill/>
          <a:ln w="9525">
            <a:noFill/>
            <a:miter lim="800000"/>
            <a:headEnd/>
            <a:tailEnd/>
          </a:ln>
          <a:effectLst/>
        </p:spPr>
        <p:txBody>
          <a:bodyPr wrap="square" lIns="92075" tIns="46038" rIns="92075" bIns="46038">
            <a:spAutoFit/>
          </a:bodyPr>
          <a:lstStyle/>
          <a:p>
            <a:pPr algn="r"/>
            <a:r>
              <a:rPr lang="en-US" sz="1000" b="1" dirty="0" err="1">
                <a:solidFill>
                  <a:schemeClr val="accent6">
                    <a:lumMod val="75000"/>
                  </a:schemeClr>
                </a:solidFill>
              </a:rPr>
              <a:t>Modérément</a:t>
            </a:r>
            <a:r>
              <a:rPr lang="en-US" sz="1000" b="1" dirty="0">
                <a:solidFill>
                  <a:schemeClr val="accent6">
                    <a:lumMod val="75000"/>
                  </a:schemeClr>
                </a:solidFill>
              </a:rPr>
              <a:t> bas</a:t>
            </a:r>
          </a:p>
        </p:txBody>
      </p:sp>
      <p:sp>
        <p:nvSpPr>
          <p:cNvPr id="233515" name="Rectangle 43"/>
          <p:cNvSpPr>
            <a:spLocks noChangeArrowheads="1"/>
          </p:cNvSpPr>
          <p:nvPr/>
        </p:nvSpPr>
        <p:spPr bwMode="auto">
          <a:xfrm>
            <a:off x="890588" y="4649788"/>
            <a:ext cx="890587" cy="246863"/>
          </a:xfrm>
          <a:prstGeom prst="rect">
            <a:avLst/>
          </a:prstGeom>
          <a:noFill/>
          <a:ln w="9525">
            <a:noFill/>
            <a:miter lim="800000"/>
            <a:headEnd/>
            <a:tailEnd/>
          </a:ln>
          <a:effectLst/>
        </p:spPr>
        <p:txBody>
          <a:bodyPr lIns="92075" tIns="46038" rIns="92075" bIns="46038">
            <a:spAutoFit/>
          </a:bodyPr>
          <a:lstStyle/>
          <a:p>
            <a:pPr algn="r"/>
            <a:r>
              <a:rPr lang="en-US" sz="1000" b="1" dirty="0" err="1">
                <a:solidFill>
                  <a:schemeClr val="accent6">
                    <a:lumMod val="75000"/>
                  </a:schemeClr>
                </a:solidFill>
              </a:rPr>
              <a:t>Très</a:t>
            </a:r>
            <a:r>
              <a:rPr lang="en-US" sz="1000" b="1" dirty="0">
                <a:solidFill>
                  <a:schemeClr val="accent6">
                    <a:lumMod val="75000"/>
                  </a:schemeClr>
                </a:solidFill>
              </a:rPr>
              <a:t> bas</a:t>
            </a:r>
          </a:p>
        </p:txBody>
      </p:sp>
      <p:sp>
        <p:nvSpPr>
          <p:cNvPr id="233516" name="Text Box 44"/>
          <p:cNvSpPr txBox="1">
            <a:spLocks noChangeArrowheads="1"/>
          </p:cNvSpPr>
          <p:nvPr/>
        </p:nvSpPr>
        <p:spPr bwMode="auto">
          <a:xfrm rot="-2726510">
            <a:off x="1891987" y="5422999"/>
            <a:ext cx="524503" cy="307777"/>
          </a:xfrm>
          <a:prstGeom prst="rect">
            <a:avLst/>
          </a:prstGeom>
          <a:noFill/>
          <a:ln w="9525">
            <a:noFill/>
            <a:miter lim="800000"/>
            <a:headEnd/>
            <a:tailEnd/>
          </a:ln>
          <a:effectLst/>
        </p:spPr>
        <p:txBody>
          <a:bodyPr wrap="none">
            <a:spAutoFit/>
          </a:bodyPr>
          <a:lstStyle/>
          <a:p>
            <a:pPr algn="ctr"/>
            <a:r>
              <a:rPr lang="en-US" b="1" dirty="0">
                <a:solidFill>
                  <a:schemeClr val="accent6">
                    <a:lumMod val="75000"/>
                  </a:schemeClr>
                </a:solidFill>
              </a:rPr>
              <a:t>Prix</a:t>
            </a:r>
          </a:p>
        </p:txBody>
      </p:sp>
      <p:sp>
        <p:nvSpPr>
          <p:cNvPr id="233517" name="Rectangle 45"/>
          <p:cNvSpPr>
            <a:spLocks noChangeArrowheads="1"/>
          </p:cNvSpPr>
          <p:nvPr/>
        </p:nvSpPr>
        <p:spPr bwMode="auto">
          <a:xfrm>
            <a:off x="1728788" y="2295525"/>
            <a:ext cx="147637" cy="42863"/>
          </a:xfrm>
          <a:prstGeom prst="rect">
            <a:avLst/>
          </a:prstGeom>
          <a:solidFill>
            <a:schemeClr val="tx1"/>
          </a:solidFill>
          <a:ln w="3175">
            <a:noFill/>
            <a:miter lim="800000"/>
            <a:headEnd/>
            <a:tailEnd/>
          </a:ln>
          <a:effectLst/>
        </p:spPr>
        <p:txBody>
          <a:bodyPr wrap="none" anchor="ctr"/>
          <a:lstStyle/>
          <a:p>
            <a:endParaRPr lang="fr-FR"/>
          </a:p>
        </p:txBody>
      </p:sp>
      <p:sp>
        <p:nvSpPr>
          <p:cNvPr id="233518" name="Rectangle 46"/>
          <p:cNvSpPr>
            <a:spLocks noChangeArrowheads="1"/>
          </p:cNvSpPr>
          <p:nvPr/>
        </p:nvSpPr>
        <p:spPr bwMode="auto">
          <a:xfrm>
            <a:off x="1728788" y="2787650"/>
            <a:ext cx="147637" cy="42863"/>
          </a:xfrm>
          <a:prstGeom prst="rect">
            <a:avLst/>
          </a:prstGeom>
          <a:solidFill>
            <a:schemeClr val="tx1"/>
          </a:solidFill>
          <a:ln w="3175">
            <a:noFill/>
            <a:miter lim="800000"/>
            <a:headEnd/>
            <a:tailEnd/>
          </a:ln>
          <a:effectLst/>
        </p:spPr>
        <p:txBody>
          <a:bodyPr wrap="none" anchor="ctr"/>
          <a:lstStyle/>
          <a:p>
            <a:endParaRPr lang="fr-FR"/>
          </a:p>
        </p:txBody>
      </p:sp>
      <p:sp>
        <p:nvSpPr>
          <p:cNvPr id="233519" name="Rectangle 47"/>
          <p:cNvSpPr>
            <a:spLocks noChangeArrowheads="1"/>
          </p:cNvSpPr>
          <p:nvPr/>
        </p:nvSpPr>
        <p:spPr bwMode="auto">
          <a:xfrm>
            <a:off x="1728788" y="3278188"/>
            <a:ext cx="147637" cy="42862"/>
          </a:xfrm>
          <a:prstGeom prst="rect">
            <a:avLst/>
          </a:prstGeom>
          <a:solidFill>
            <a:schemeClr val="tx1"/>
          </a:solidFill>
          <a:ln w="3175">
            <a:noFill/>
            <a:miter lim="800000"/>
            <a:headEnd/>
            <a:tailEnd/>
          </a:ln>
          <a:effectLst/>
        </p:spPr>
        <p:txBody>
          <a:bodyPr wrap="none" anchor="ctr"/>
          <a:lstStyle/>
          <a:p>
            <a:endParaRPr lang="fr-FR"/>
          </a:p>
        </p:txBody>
      </p:sp>
      <p:sp>
        <p:nvSpPr>
          <p:cNvPr id="233520" name="Rectangle 48"/>
          <p:cNvSpPr>
            <a:spLocks noChangeArrowheads="1"/>
          </p:cNvSpPr>
          <p:nvPr/>
        </p:nvSpPr>
        <p:spPr bwMode="auto">
          <a:xfrm>
            <a:off x="1728788" y="3770313"/>
            <a:ext cx="147637" cy="42862"/>
          </a:xfrm>
          <a:prstGeom prst="rect">
            <a:avLst/>
          </a:prstGeom>
          <a:solidFill>
            <a:schemeClr val="tx1"/>
          </a:solidFill>
          <a:ln w="3175">
            <a:noFill/>
            <a:miter lim="800000"/>
            <a:headEnd/>
            <a:tailEnd/>
          </a:ln>
          <a:effectLst/>
        </p:spPr>
        <p:txBody>
          <a:bodyPr wrap="none" anchor="ctr"/>
          <a:lstStyle/>
          <a:p>
            <a:endParaRPr lang="fr-FR"/>
          </a:p>
        </p:txBody>
      </p:sp>
      <p:sp>
        <p:nvSpPr>
          <p:cNvPr id="233521" name="Rectangle 49"/>
          <p:cNvSpPr>
            <a:spLocks noChangeArrowheads="1"/>
          </p:cNvSpPr>
          <p:nvPr/>
        </p:nvSpPr>
        <p:spPr bwMode="auto">
          <a:xfrm>
            <a:off x="1728788" y="4260850"/>
            <a:ext cx="147637" cy="42863"/>
          </a:xfrm>
          <a:prstGeom prst="rect">
            <a:avLst/>
          </a:prstGeom>
          <a:solidFill>
            <a:schemeClr val="tx1"/>
          </a:solidFill>
          <a:ln w="3175">
            <a:noFill/>
            <a:miter lim="800000"/>
            <a:headEnd/>
            <a:tailEnd/>
          </a:ln>
          <a:effectLst/>
        </p:spPr>
        <p:txBody>
          <a:bodyPr wrap="none" anchor="ctr"/>
          <a:lstStyle/>
          <a:p>
            <a:endParaRPr lang="fr-FR"/>
          </a:p>
        </p:txBody>
      </p:sp>
      <p:sp>
        <p:nvSpPr>
          <p:cNvPr id="233522" name="Rectangle 50"/>
          <p:cNvSpPr>
            <a:spLocks noChangeArrowheads="1"/>
          </p:cNvSpPr>
          <p:nvPr/>
        </p:nvSpPr>
        <p:spPr bwMode="auto">
          <a:xfrm>
            <a:off x="1728788" y="4752975"/>
            <a:ext cx="147637" cy="42863"/>
          </a:xfrm>
          <a:prstGeom prst="rect">
            <a:avLst/>
          </a:prstGeom>
          <a:solidFill>
            <a:schemeClr val="tx1"/>
          </a:solidFill>
          <a:ln w="3175">
            <a:noFill/>
            <a:miter lim="800000"/>
            <a:headEnd/>
            <a:tailEnd/>
          </a:ln>
          <a:effectLst/>
        </p:spPr>
        <p:txBody>
          <a:bodyPr wrap="none" anchor="ctr"/>
          <a:lstStyle/>
          <a:p>
            <a:endParaRPr lang="fr-FR"/>
          </a:p>
        </p:txBody>
      </p:sp>
      <p:sp>
        <p:nvSpPr>
          <p:cNvPr id="233523" name="Rectangle 51"/>
          <p:cNvSpPr>
            <a:spLocks noChangeArrowheads="1"/>
          </p:cNvSpPr>
          <p:nvPr/>
        </p:nvSpPr>
        <p:spPr bwMode="auto">
          <a:xfrm>
            <a:off x="890588" y="2173288"/>
            <a:ext cx="890587" cy="246863"/>
          </a:xfrm>
          <a:prstGeom prst="rect">
            <a:avLst/>
          </a:prstGeom>
          <a:noFill/>
          <a:ln w="9525">
            <a:noFill/>
            <a:miter lim="800000"/>
            <a:headEnd/>
            <a:tailEnd/>
          </a:ln>
          <a:effectLst/>
        </p:spPr>
        <p:txBody>
          <a:bodyPr lIns="92075" tIns="46038" rIns="92075" bIns="46038">
            <a:spAutoFit/>
          </a:bodyPr>
          <a:lstStyle/>
          <a:p>
            <a:pPr algn="r"/>
            <a:r>
              <a:rPr lang="en-US" sz="1000" b="1" dirty="0">
                <a:solidFill>
                  <a:schemeClr val="accent6">
                    <a:lumMod val="75000"/>
                  </a:schemeClr>
                </a:solidFill>
              </a:rPr>
              <a:t>Haut</a:t>
            </a:r>
          </a:p>
        </p:txBody>
      </p:sp>
      <p:sp>
        <p:nvSpPr>
          <p:cNvPr id="233524" name="Rectangle 52"/>
          <p:cNvSpPr>
            <a:spLocks noChangeArrowheads="1"/>
          </p:cNvSpPr>
          <p:nvPr/>
        </p:nvSpPr>
        <p:spPr bwMode="auto">
          <a:xfrm>
            <a:off x="890588" y="4141788"/>
            <a:ext cx="890587" cy="246863"/>
          </a:xfrm>
          <a:prstGeom prst="rect">
            <a:avLst/>
          </a:prstGeom>
          <a:noFill/>
          <a:ln w="9525">
            <a:noFill/>
            <a:miter lim="800000"/>
            <a:headEnd/>
            <a:tailEnd/>
          </a:ln>
          <a:effectLst/>
        </p:spPr>
        <p:txBody>
          <a:bodyPr lIns="92075" tIns="46038" rIns="92075" bIns="46038">
            <a:spAutoFit/>
          </a:bodyPr>
          <a:lstStyle/>
          <a:p>
            <a:pPr algn="r"/>
            <a:r>
              <a:rPr lang="en-US" sz="1000" b="1" dirty="0">
                <a:solidFill>
                  <a:schemeClr val="accent6">
                    <a:lumMod val="75000"/>
                  </a:schemeClr>
                </a:solidFill>
              </a:rPr>
              <a:t>Bas</a:t>
            </a:r>
          </a:p>
        </p:txBody>
      </p:sp>
      <p:sp>
        <p:nvSpPr>
          <p:cNvPr id="233525" name="Oval 53"/>
          <p:cNvSpPr>
            <a:spLocks noChangeAspect="1" noChangeArrowheads="1"/>
          </p:cNvSpPr>
          <p:nvPr/>
        </p:nvSpPr>
        <p:spPr bwMode="auto">
          <a:xfrm>
            <a:off x="2170113" y="2222500"/>
            <a:ext cx="120650" cy="166688"/>
          </a:xfrm>
          <a:prstGeom prst="ellipse">
            <a:avLst/>
          </a:prstGeom>
          <a:solidFill>
            <a:srgbClr val="FF0000"/>
          </a:solidFill>
          <a:ln w="28575">
            <a:solidFill>
              <a:schemeClr val="bg1"/>
            </a:solidFill>
            <a:round/>
            <a:headEnd/>
            <a:tailEnd/>
          </a:ln>
          <a:effectLst/>
        </p:spPr>
        <p:txBody>
          <a:bodyPr wrap="none" lIns="54000" tIns="54000" rIns="54000" bIns="54000" anchor="ctr">
            <a:spAutoFit/>
          </a:bodyPr>
          <a:lstStyle/>
          <a:p>
            <a:endParaRPr lang="fr-FR"/>
          </a:p>
        </p:txBody>
      </p:sp>
      <p:sp>
        <p:nvSpPr>
          <p:cNvPr id="233526" name="Line 54"/>
          <p:cNvSpPr>
            <a:spLocks noChangeShapeType="1"/>
          </p:cNvSpPr>
          <p:nvPr/>
        </p:nvSpPr>
        <p:spPr bwMode="auto">
          <a:xfrm flipV="1">
            <a:off x="6129338" y="3236913"/>
            <a:ext cx="584200" cy="952500"/>
          </a:xfrm>
          <a:prstGeom prst="line">
            <a:avLst/>
          </a:prstGeom>
          <a:noFill/>
          <a:ln w="12700">
            <a:noFill/>
            <a:round/>
            <a:headEnd/>
            <a:tailEnd/>
          </a:ln>
          <a:effectLst/>
        </p:spPr>
        <p:txBody>
          <a:bodyPr wrap="none" lIns="54000" tIns="54000" rIns="54000" bIns="54000" anchor="ctr">
            <a:spAutoFit/>
          </a:bodyPr>
          <a:lstStyle/>
          <a:p>
            <a:endParaRPr lang="fr-FR"/>
          </a:p>
        </p:txBody>
      </p:sp>
      <p:sp>
        <p:nvSpPr>
          <p:cNvPr id="233527" name="Oval 55"/>
          <p:cNvSpPr>
            <a:spLocks noChangeAspect="1" noChangeArrowheads="1"/>
          </p:cNvSpPr>
          <p:nvPr/>
        </p:nvSpPr>
        <p:spPr bwMode="auto">
          <a:xfrm>
            <a:off x="2913063" y="1746250"/>
            <a:ext cx="120650" cy="166688"/>
          </a:xfrm>
          <a:prstGeom prst="ellipse">
            <a:avLst/>
          </a:prstGeom>
          <a:solidFill>
            <a:srgbClr val="FF0000"/>
          </a:solidFill>
          <a:ln w="28575">
            <a:solidFill>
              <a:schemeClr val="bg1"/>
            </a:solidFill>
            <a:round/>
            <a:headEnd/>
            <a:tailEnd/>
          </a:ln>
          <a:effectLst/>
        </p:spPr>
        <p:txBody>
          <a:bodyPr wrap="none" lIns="54000" tIns="54000" rIns="54000" bIns="54000" anchor="ctr">
            <a:spAutoFit/>
          </a:bodyPr>
          <a:lstStyle/>
          <a:p>
            <a:endParaRPr lang="fr-FR"/>
          </a:p>
        </p:txBody>
      </p:sp>
      <p:sp>
        <p:nvSpPr>
          <p:cNvPr id="233528" name="Text Box 56"/>
          <p:cNvSpPr txBox="1">
            <a:spLocks noChangeArrowheads="1"/>
          </p:cNvSpPr>
          <p:nvPr/>
        </p:nvSpPr>
        <p:spPr bwMode="auto">
          <a:xfrm rot="-2726510">
            <a:off x="2289175" y="5591175"/>
            <a:ext cx="995363" cy="398463"/>
          </a:xfrm>
          <a:prstGeom prst="rect">
            <a:avLst/>
          </a:prstGeom>
          <a:noFill/>
          <a:ln w="9525">
            <a:noFill/>
            <a:miter lim="800000"/>
            <a:headEnd/>
            <a:tailEnd/>
          </a:ln>
          <a:effectLst/>
        </p:spPr>
        <p:txBody>
          <a:bodyPr wrap="none">
            <a:spAutoFit/>
          </a:bodyPr>
          <a:lstStyle/>
          <a:p>
            <a:pPr algn="ctr">
              <a:lnSpc>
                <a:spcPct val="80000"/>
              </a:lnSpc>
            </a:pPr>
            <a:r>
              <a:rPr lang="en-US" b="1">
                <a:solidFill>
                  <a:srgbClr val="000066"/>
                </a:solidFill>
              </a:rPr>
              <a:t>Services</a:t>
            </a:r>
          </a:p>
          <a:p>
            <a:pPr algn="ctr">
              <a:lnSpc>
                <a:spcPct val="80000"/>
              </a:lnSpc>
            </a:pPr>
            <a:r>
              <a:rPr lang="en-US" b="1">
                <a:solidFill>
                  <a:srgbClr val="000066"/>
                </a:solidFill>
              </a:rPr>
              <a:t>Premium </a:t>
            </a:r>
          </a:p>
        </p:txBody>
      </p:sp>
      <p:sp>
        <p:nvSpPr>
          <p:cNvPr id="233529" name="Rectangle 57"/>
          <p:cNvSpPr>
            <a:spLocks noChangeArrowheads="1"/>
          </p:cNvSpPr>
          <p:nvPr/>
        </p:nvSpPr>
        <p:spPr bwMode="auto">
          <a:xfrm>
            <a:off x="2933700" y="5103813"/>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30" name="Text Box 58"/>
          <p:cNvSpPr txBox="1">
            <a:spLocks noChangeArrowheads="1"/>
          </p:cNvSpPr>
          <p:nvPr/>
        </p:nvSpPr>
        <p:spPr bwMode="auto">
          <a:xfrm rot="-2726510">
            <a:off x="3244056" y="5545932"/>
            <a:ext cx="814387" cy="241300"/>
          </a:xfrm>
          <a:prstGeom prst="rect">
            <a:avLst/>
          </a:prstGeom>
          <a:noFill/>
          <a:ln w="9525">
            <a:noFill/>
            <a:miter lim="800000"/>
            <a:headEnd/>
            <a:tailEnd/>
          </a:ln>
          <a:effectLst/>
        </p:spPr>
        <p:txBody>
          <a:bodyPr wrap="none">
            <a:spAutoFit/>
          </a:bodyPr>
          <a:lstStyle/>
          <a:p>
            <a:pPr algn="ctr">
              <a:lnSpc>
                <a:spcPct val="80000"/>
              </a:lnSpc>
            </a:pPr>
            <a:r>
              <a:rPr lang="en-US" b="1">
                <a:solidFill>
                  <a:srgbClr val="000066"/>
                </a:solidFill>
              </a:rPr>
              <a:t>Réseau</a:t>
            </a:r>
          </a:p>
        </p:txBody>
      </p:sp>
      <p:sp>
        <p:nvSpPr>
          <p:cNvPr id="233531" name="Oval 59"/>
          <p:cNvSpPr>
            <a:spLocks noChangeAspect="1" noChangeArrowheads="1"/>
          </p:cNvSpPr>
          <p:nvPr/>
        </p:nvSpPr>
        <p:spPr bwMode="auto">
          <a:xfrm>
            <a:off x="3692525" y="2228850"/>
            <a:ext cx="120650" cy="166688"/>
          </a:xfrm>
          <a:prstGeom prst="ellipse">
            <a:avLst/>
          </a:prstGeom>
          <a:solidFill>
            <a:srgbClr val="FF0000"/>
          </a:solidFill>
          <a:ln w="28575">
            <a:solidFill>
              <a:schemeClr val="bg1"/>
            </a:solidFill>
            <a:round/>
            <a:headEnd/>
            <a:tailEnd/>
          </a:ln>
          <a:effectLst/>
        </p:spPr>
        <p:txBody>
          <a:bodyPr wrap="none" lIns="54000" tIns="54000" rIns="54000" bIns="54000" anchor="ctr">
            <a:spAutoFit/>
          </a:bodyPr>
          <a:lstStyle/>
          <a:p>
            <a:endParaRPr lang="fr-FR"/>
          </a:p>
        </p:txBody>
      </p:sp>
      <p:sp>
        <p:nvSpPr>
          <p:cNvPr id="233532" name="Rectangle 60"/>
          <p:cNvSpPr>
            <a:spLocks noChangeArrowheads="1"/>
          </p:cNvSpPr>
          <p:nvPr/>
        </p:nvSpPr>
        <p:spPr bwMode="auto">
          <a:xfrm>
            <a:off x="3702050" y="3714750"/>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33" name="Rectangle 61"/>
          <p:cNvSpPr>
            <a:spLocks noChangeArrowheads="1"/>
          </p:cNvSpPr>
          <p:nvPr/>
        </p:nvSpPr>
        <p:spPr bwMode="auto">
          <a:xfrm>
            <a:off x="2166938" y="4216400"/>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34" name="Oval 62"/>
          <p:cNvSpPr>
            <a:spLocks noChangeAspect="1" noChangeArrowheads="1"/>
          </p:cNvSpPr>
          <p:nvPr/>
        </p:nvSpPr>
        <p:spPr bwMode="auto">
          <a:xfrm>
            <a:off x="5278438" y="2736850"/>
            <a:ext cx="120650" cy="166688"/>
          </a:xfrm>
          <a:prstGeom prst="ellipse">
            <a:avLst/>
          </a:prstGeom>
          <a:solidFill>
            <a:srgbClr val="FF0000"/>
          </a:solidFill>
          <a:ln w="28575">
            <a:solidFill>
              <a:schemeClr val="tx1"/>
            </a:solidFill>
            <a:round/>
            <a:headEnd/>
            <a:tailEnd/>
          </a:ln>
          <a:effectLst/>
        </p:spPr>
        <p:txBody>
          <a:bodyPr wrap="none" lIns="54000" tIns="54000" rIns="54000" bIns="54000" anchor="ctr">
            <a:spAutoFit/>
          </a:bodyPr>
          <a:lstStyle/>
          <a:p>
            <a:endParaRPr lang="fr-FR"/>
          </a:p>
        </p:txBody>
      </p:sp>
      <p:sp>
        <p:nvSpPr>
          <p:cNvPr id="233535" name="Text Box 63"/>
          <p:cNvSpPr txBox="1">
            <a:spLocks noChangeArrowheads="1"/>
          </p:cNvSpPr>
          <p:nvPr/>
        </p:nvSpPr>
        <p:spPr bwMode="auto">
          <a:xfrm rot="-2726510">
            <a:off x="4797425" y="5568950"/>
            <a:ext cx="884238" cy="242888"/>
          </a:xfrm>
          <a:prstGeom prst="rect">
            <a:avLst/>
          </a:prstGeom>
          <a:noFill/>
          <a:ln w="9525">
            <a:noFill/>
            <a:miter lim="800000"/>
            <a:headEnd/>
            <a:tailEnd/>
          </a:ln>
          <a:effectLst/>
        </p:spPr>
        <p:txBody>
          <a:bodyPr wrap="none">
            <a:spAutoFit/>
          </a:bodyPr>
          <a:lstStyle/>
          <a:p>
            <a:pPr algn="ctr">
              <a:lnSpc>
                <a:spcPct val="80000"/>
              </a:lnSpc>
            </a:pPr>
            <a:r>
              <a:rPr lang="en-US" b="1">
                <a:solidFill>
                  <a:srgbClr val="000066"/>
                </a:solidFill>
              </a:rPr>
              <a:t>Sécurité</a:t>
            </a:r>
          </a:p>
        </p:txBody>
      </p:sp>
      <p:sp>
        <p:nvSpPr>
          <p:cNvPr id="233536" name="Rectangle 64"/>
          <p:cNvSpPr>
            <a:spLocks noChangeArrowheads="1"/>
          </p:cNvSpPr>
          <p:nvPr/>
        </p:nvSpPr>
        <p:spPr bwMode="auto">
          <a:xfrm>
            <a:off x="5191125" y="2736850"/>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37" name="Oval 65"/>
          <p:cNvSpPr>
            <a:spLocks noChangeAspect="1" noChangeArrowheads="1"/>
          </p:cNvSpPr>
          <p:nvPr/>
        </p:nvSpPr>
        <p:spPr bwMode="auto">
          <a:xfrm>
            <a:off x="6072188" y="3205163"/>
            <a:ext cx="120650" cy="166687"/>
          </a:xfrm>
          <a:prstGeom prst="ellipse">
            <a:avLst/>
          </a:prstGeom>
          <a:solidFill>
            <a:srgbClr val="FF0000"/>
          </a:solidFill>
          <a:ln w="28575">
            <a:solidFill>
              <a:schemeClr val="bg1"/>
            </a:solidFill>
            <a:round/>
            <a:headEnd/>
            <a:tailEnd/>
          </a:ln>
          <a:effectLst/>
        </p:spPr>
        <p:txBody>
          <a:bodyPr wrap="none" lIns="54000" tIns="54000" rIns="54000" bIns="54000" anchor="ctr">
            <a:spAutoFit/>
          </a:bodyPr>
          <a:lstStyle/>
          <a:p>
            <a:endParaRPr lang="fr-FR"/>
          </a:p>
        </p:txBody>
      </p:sp>
      <p:sp>
        <p:nvSpPr>
          <p:cNvPr id="233538" name="Text Box 66"/>
          <p:cNvSpPr txBox="1">
            <a:spLocks noChangeArrowheads="1"/>
          </p:cNvSpPr>
          <p:nvPr/>
        </p:nvSpPr>
        <p:spPr bwMode="auto">
          <a:xfrm rot="-2726510">
            <a:off x="5387182" y="5620543"/>
            <a:ext cx="1079500" cy="398463"/>
          </a:xfrm>
          <a:prstGeom prst="rect">
            <a:avLst/>
          </a:prstGeom>
          <a:noFill/>
          <a:ln w="9525">
            <a:noFill/>
            <a:miter lim="800000"/>
            <a:headEnd/>
            <a:tailEnd/>
          </a:ln>
          <a:effectLst/>
        </p:spPr>
        <p:txBody>
          <a:bodyPr wrap="none">
            <a:spAutoFit/>
          </a:bodyPr>
          <a:lstStyle/>
          <a:p>
            <a:pPr algn="ctr">
              <a:lnSpc>
                <a:spcPct val="80000"/>
              </a:lnSpc>
            </a:pPr>
            <a:r>
              <a:rPr lang="en-US" b="1">
                <a:solidFill>
                  <a:srgbClr val="000066"/>
                </a:solidFill>
              </a:rPr>
              <a:t>Fréquence</a:t>
            </a:r>
          </a:p>
          <a:p>
            <a:pPr algn="ctr">
              <a:lnSpc>
                <a:spcPct val="80000"/>
              </a:lnSpc>
            </a:pPr>
            <a:r>
              <a:rPr lang="en-US" b="1">
                <a:solidFill>
                  <a:srgbClr val="000066"/>
                </a:solidFill>
              </a:rPr>
              <a:t>des vols</a:t>
            </a:r>
          </a:p>
        </p:txBody>
      </p:sp>
      <p:sp>
        <p:nvSpPr>
          <p:cNvPr id="233539" name="Rectangle 67"/>
          <p:cNvSpPr>
            <a:spLocks noChangeArrowheads="1"/>
          </p:cNvSpPr>
          <p:nvPr/>
        </p:nvSpPr>
        <p:spPr bwMode="auto">
          <a:xfrm>
            <a:off x="6832600" y="2228850"/>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40" name="Text Box 68"/>
          <p:cNvSpPr txBox="1">
            <a:spLocks noChangeArrowheads="1"/>
          </p:cNvSpPr>
          <p:nvPr/>
        </p:nvSpPr>
        <p:spPr bwMode="auto">
          <a:xfrm rot="-2726510">
            <a:off x="6015038" y="5675313"/>
            <a:ext cx="1268412" cy="398462"/>
          </a:xfrm>
          <a:prstGeom prst="rect">
            <a:avLst/>
          </a:prstGeom>
          <a:noFill/>
          <a:ln w="9525">
            <a:noFill/>
            <a:miter lim="800000"/>
            <a:headEnd/>
            <a:tailEnd/>
          </a:ln>
          <a:effectLst/>
        </p:spPr>
        <p:txBody>
          <a:bodyPr wrap="none">
            <a:spAutoFit/>
          </a:bodyPr>
          <a:lstStyle/>
          <a:p>
            <a:pPr algn="ctr">
              <a:lnSpc>
                <a:spcPct val="80000"/>
              </a:lnSpc>
            </a:pPr>
            <a:r>
              <a:rPr lang="en-US" b="1">
                <a:solidFill>
                  <a:srgbClr val="000066"/>
                </a:solidFill>
              </a:rPr>
              <a:t>Atmosphère </a:t>
            </a:r>
          </a:p>
          <a:p>
            <a:pPr algn="ctr">
              <a:lnSpc>
                <a:spcPct val="80000"/>
              </a:lnSpc>
            </a:pPr>
            <a:r>
              <a:rPr lang="en-US" b="1">
                <a:solidFill>
                  <a:srgbClr val="000066"/>
                </a:solidFill>
              </a:rPr>
              <a:t>relaxante</a:t>
            </a:r>
          </a:p>
        </p:txBody>
      </p:sp>
      <p:sp>
        <p:nvSpPr>
          <p:cNvPr id="233541" name="Oval 69"/>
          <p:cNvSpPr>
            <a:spLocks noChangeAspect="1" noChangeArrowheads="1"/>
          </p:cNvSpPr>
          <p:nvPr/>
        </p:nvSpPr>
        <p:spPr bwMode="auto">
          <a:xfrm>
            <a:off x="6894513" y="4197350"/>
            <a:ext cx="120650" cy="166688"/>
          </a:xfrm>
          <a:prstGeom prst="ellipse">
            <a:avLst/>
          </a:prstGeom>
          <a:solidFill>
            <a:srgbClr val="FF0000"/>
          </a:solidFill>
          <a:ln w="28575">
            <a:solidFill>
              <a:schemeClr val="bg1"/>
            </a:solidFill>
            <a:round/>
            <a:headEnd/>
            <a:tailEnd/>
          </a:ln>
          <a:effectLst/>
        </p:spPr>
        <p:txBody>
          <a:bodyPr wrap="none" lIns="54000" tIns="54000" rIns="54000" bIns="54000" anchor="ctr">
            <a:spAutoFit/>
          </a:bodyPr>
          <a:lstStyle/>
          <a:p>
            <a:endParaRPr lang="fr-FR"/>
          </a:p>
        </p:txBody>
      </p:sp>
      <p:sp>
        <p:nvSpPr>
          <p:cNvPr id="233542" name="Rectangle 70"/>
          <p:cNvSpPr>
            <a:spLocks noChangeArrowheads="1"/>
          </p:cNvSpPr>
          <p:nvPr/>
        </p:nvSpPr>
        <p:spPr bwMode="auto">
          <a:xfrm>
            <a:off x="6069013" y="2228850"/>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43" name="Oval 71"/>
          <p:cNvSpPr>
            <a:spLocks noChangeAspect="1" noChangeArrowheads="1"/>
          </p:cNvSpPr>
          <p:nvPr/>
        </p:nvSpPr>
        <p:spPr bwMode="auto">
          <a:xfrm>
            <a:off x="7632700" y="4211638"/>
            <a:ext cx="120650" cy="166687"/>
          </a:xfrm>
          <a:prstGeom prst="ellipse">
            <a:avLst/>
          </a:prstGeom>
          <a:solidFill>
            <a:srgbClr val="FF0000"/>
          </a:solidFill>
          <a:ln w="28575">
            <a:solidFill>
              <a:schemeClr val="bg1"/>
            </a:solidFill>
            <a:round/>
            <a:headEnd/>
            <a:tailEnd/>
          </a:ln>
          <a:effectLst/>
        </p:spPr>
        <p:txBody>
          <a:bodyPr wrap="none" lIns="54000" tIns="54000" rIns="54000" bIns="54000" anchor="ctr">
            <a:spAutoFit/>
          </a:bodyPr>
          <a:lstStyle/>
          <a:p>
            <a:endParaRPr lang="fr-FR"/>
          </a:p>
        </p:txBody>
      </p:sp>
      <p:sp>
        <p:nvSpPr>
          <p:cNvPr id="233544" name="Text Box 72"/>
          <p:cNvSpPr txBox="1">
            <a:spLocks noChangeArrowheads="1"/>
          </p:cNvSpPr>
          <p:nvPr/>
        </p:nvSpPr>
        <p:spPr bwMode="auto">
          <a:xfrm rot="-2726510">
            <a:off x="7085806" y="5558632"/>
            <a:ext cx="852487" cy="241300"/>
          </a:xfrm>
          <a:prstGeom prst="rect">
            <a:avLst/>
          </a:prstGeom>
          <a:noFill/>
          <a:ln w="9525">
            <a:noFill/>
            <a:miter lim="800000"/>
            <a:headEnd/>
            <a:tailEnd/>
          </a:ln>
          <a:effectLst/>
        </p:spPr>
        <p:txBody>
          <a:bodyPr wrap="none">
            <a:spAutoFit/>
          </a:bodyPr>
          <a:lstStyle/>
          <a:p>
            <a:pPr algn="ctr">
              <a:lnSpc>
                <a:spcPct val="80000"/>
              </a:lnSpc>
            </a:pPr>
            <a:r>
              <a:rPr lang="en-US" b="1">
                <a:solidFill>
                  <a:srgbClr val="000066"/>
                </a:solidFill>
              </a:rPr>
              <a:t>Fiabilité</a:t>
            </a:r>
          </a:p>
        </p:txBody>
      </p:sp>
      <p:sp>
        <p:nvSpPr>
          <p:cNvPr id="233545" name="Rectangle 73"/>
          <p:cNvSpPr>
            <a:spLocks noChangeArrowheads="1"/>
          </p:cNvSpPr>
          <p:nvPr/>
        </p:nvSpPr>
        <p:spPr bwMode="auto">
          <a:xfrm>
            <a:off x="7629525" y="1758950"/>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46" name="Text Box 74"/>
          <p:cNvSpPr txBox="1">
            <a:spLocks noChangeArrowheads="1"/>
          </p:cNvSpPr>
          <p:nvPr/>
        </p:nvSpPr>
        <p:spPr bwMode="auto">
          <a:xfrm>
            <a:off x="6256338" y="1481138"/>
            <a:ext cx="1165225" cy="382587"/>
          </a:xfrm>
          <a:prstGeom prst="rect">
            <a:avLst/>
          </a:prstGeom>
          <a:noFill/>
          <a:ln w="12700">
            <a:noFill/>
            <a:miter lim="800000"/>
            <a:headEnd/>
            <a:tailEnd/>
          </a:ln>
          <a:effectLst/>
        </p:spPr>
        <p:txBody>
          <a:bodyPr wrap="none" lIns="54000" tIns="54000" rIns="54000" bIns="54000">
            <a:spAutoFit/>
          </a:bodyPr>
          <a:lstStyle/>
          <a:p>
            <a:pPr algn="ctr" defTabSz="762000" eaLnBrk="0" hangingPunct="0">
              <a:spcBef>
                <a:spcPct val="50000"/>
              </a:spcBef>
            </a:pPr>
            <a:r>
              <a:rPr lang="en-GB" sz="1800" b="1">
                <a:solidFill>
                  <a:schemeClr val="tx2"/>
                </a:solidFill>
              </a:rPr>
              <a:t>Southwest</a:t>
            </a:r>
          </a:p>
        </p:txBody>
      </p:sp>
      <p:sp>
        <p:nvSpPr>
          <p:cNvPr id="233547" name="Text Box 75"/>
          <p:cNvSpPr txBox="1">
            <a:spLocks noChangeArrowheads="1"/>
          </p:cNvSpPr>
          <p:nvPr/>
        </p:nvSpPr>
        <p:spPr bwMode="auto">
          <a:xfrm>
            <a:off x="2290763" y="2682186"/>
            <a:ext cx="1330543" cy="647664"/>
          </a:xfrm>
          <a:prstGeom prst="rect">
            <a:avLst/>
          </a:prstGeom>
          <a:solidFill>
            <a:schemeClr val="bg1"/>
          </a:solidFill>
          <a:ln w="12700">
            <a:solidFill>
              <a:srgbClr val="3333CC"/>
            </a:solidFill>
            <a:miter lim="800000"/>
            <a:headEnd/>
            <a:tailEnd/>
          </a:ln>
          <a:effectLst/>
        </p:spPr>
        <p:txBody>
          <a:bodyPr wrap="none" lIns="54000" tIns="54000" rIns="54000" bIns="54000">
            <a:spAutoFit/>
          </a:bodyPr>
          <a:lstStyle/>
          <a:p>
            <a:pPr algn="ctr" defTabSz="762000" eaLnBrk="0" hangingPunct="0">
              <a:spcBef>
                <a:spcPts val="0"/>
              </a:spcBef>
              <a:spcAft>
                <a:spcPts val="0"/>
              </a:spcAft>
            </a:pPr>
            <a:r>
              <a:rPr lang="en-GB" b="1" dirty="0" err="1">
                <a:solidFill>
                  <a:schemeClr val="accent6">
                    <a:lumMod val="75000"/>
                  </a:schemeClr>
                </a:solidFill>
              </a:rPr>
              <a:t>Compagnies</a:t>
            </a:r>
            <a:r>
              <a:rPr lang="en-GB" b="1" dirty="0">
                <a:solidFill>
                  <a:schemeClr val="accent6">
                    <a:lumMod val="75000"/>
                  </a:schemeClr>
                </a:solidFill>
              </a:rPr>
              <a:t> </a:t>
            </a:r>
          </a:p>
          <a:p>
            <a:pPr algn="ctr" defTabSz="762000" eaLnBrk="0" hangingPunct="0">
              <a:spcBef>
                <a:spcPct val="50000"/>
              </a:spcBef>
            </a:pPr>
            <a:r>
              <a:rPr lang="en-GB" b="1" dirty="0" err="1">
                <a:solidFill>
                  <a:schemeClr val="accent6">
                    <a:lumMod val="75000"/>
                  </a:schemeClr>
                </a:solidFill>
              </a:rPr>
              <a:t>traditionnelles</a:t>
            </a:r>
            <a:endParaRPr lang="en-GB" b="1" dirty="0">
              <a:solidFill>
                <a:schemeClr val="accent6">
                  <a:lumMod val="75000"/>
                </a:schemeClr>
              </a:solidFill>
            </a:endParaRPr>
          </a:p>
        </p:txBody>
      </p:sp>
      <p:sp>
        <p:nvSpPr>
          <p:cNvPr id="233548" name="Rectangle 76"/>
          <p:cNvSpPr>
            <a:spLocks noChangeArrowheads="1"/>
          </p:cNvSpPr>
          <p:nvPr/>
        </p:nvSpPr>
        <p:spPr bwMode="auto">
          <a:xfrm rot="16200000">
            <a:off x="-423862" y="2778556"/>
            <a:ext cx="1760538" cy="521426"/>
          </a:xfrm>
          <a:prstGeom prst="rect">
            <a:avLst/>
          </a:prstGeom>
          <a:noFill/>
          <a:ln w="9525">
            <a:noFill/>
            <a:miter lim="800000"/>
            <a:headEnd/>
            <a:tailEnd/>
          </a:ln>
          <a:effectLst/>
        </p:spPr>
        <p:txBody>
          <a:bodyPr lIns="92075" tIns="46038" rIns="92075" bIns="46038">
            <a:spAutoFit/>
          </a:bodyPr>
          <a:lstStyle/>
          <a:p>
            <a:pPr algn="ctr">
              <a:lnSpc>
                <a:spcPct val="87000"/>
              </a:lnSpc>
            </a:pPr>
            <a:r>
              <a:rPr lang="fr-FR" sz="1600" b="1" i="1" dirty="0">
                <a:solidFill>
                  <a:schemeClr val="accent6">
                    <a:lumMod val="75000"/>
                  </a:schemeClr>
                </a:solidFill>
              </a:rPr>
              <a:t>Niveau de l’offre</a:t>
            </a:r>
          </a:p>
        </p:txBody>
      </p:sp>
      <p:sp>
        <p:nvSpPr>
          <p:cNvPr id="233549" name="Rectangle 77"/>
          <p:cNvSpPr>
            <a:spLocks noChangeArrowheads="1"/>
          </p:cNvSpPr>
          <p:nvPr/>
        </p:nvSpPr>
        <p:spPr bwMode="auto">
          <a:xfrm rot="21600000">
            <a:off x="619125" y="6188075"/>
            <a:ext cx="1760538" cy="304800"/>
          </a:xfrm>
          <a:prstGeom prst="rect">
            <a:avLst/>
          </a:prstGeom>
          <a:noFill/>
          <a:ln w="9525">
            <a:noFill/>
            <a:miter lim="800000"/>
            <a:headEnd/>
            <a:tailEnd/>
          </a:ln>
          <a:effectLst/>
        </p:spPr>
        <p:txBody>
          <a:bodyPr lIns="92075" tIns="46038" rIns="92075" bIns="46038">
            <a:spAutoFit/>
          </a:bodyPr>
          <a:lstStyle/>
          <a:p>
            <a:pPr algn="ctr">
              <a:lnSpc>
                <a:spcPct val="87000"/>
              </a:lnSpc>
            </a:pPr>
            <a:r>
              <a:rPr lang="fr-FR" sz="1600" b="1" i="1" dirty="0">
                <a:solidFill>
                  <a:schemeClr val="accent6">
                    <a:lumMod val="75000"/>
                  </a:schemeClr>
                </a:solidFill>
              </a:rPr>
              <a:t>Éléments-Clés</a:t>
            </a:r>
          </a:p>
        </p:txBody>
      </p:sp>
      <p:sp>
        <p:nvSpPr>
          <p:cNvPr id="233550" name="Oval 78"/>
          <p:cNvSpPr>
            <a:spLocks noChangeAspect="1" noChangeArrowheads="1"/>
          </p:cNvSpPr>
          <p:nvPr/>
        </p:nvSpPr>
        <p:spPr bwMode="auto">
          <a:xfrm>
            <a:off x="4467225" y="2749550"/>
            <a:ext cx="120650" cy="166688"/>
          </a:xfrm>
          <a:prstGeom prst="ellipse">
            <a:avLst/>
          </a:prstGeom>
          <a:solidFill>
            <a:srgbClr val="FF0000"/>
          </a:solidFill>
          <a:ln w="28575">
            <a:solidFill>
              <a:schemeClr val="bg1"/>
            </a:solidFill>
            <a:round/>
            <a:headEnd/>
            <a:tailEnd/>
          </a:ln>
          <a:effectLst/>
        </p:spPr>
        <p:txBody>
          <a:bodyPr wrap="none" lIns="54000" tIns="54000" rIns="54000" bIns="54000" anchor="ctr">
            <a:spAutoFit/>
          </a:bodyPr>
          <a:lstStyle/>
          <a:p>
            <a:endParaRPr lang="fr-FR"/>
          </a:p>
        </p:txBody>
      </p:sp>
      <p:sp>
        <p:nvSpPr>
          <p:cNvPr id="233551" name="Text Box 79"/>
          <p:cNvSpPr txBox="1">
            <a:spLocks noChangeArrowheads="1"/>
          </p:cNvSpPr>
          <p:nvPr/>
        </p:nvSpPr>
        <p:spPr bwMode="auto">
          <a:xfrm rot="-2726510">
            <a:off x="3454400" y="5662613"/>
            <a:ext cx="1493838" cy="398462"/>
          </a:xfrm>
          <a:prstGeom prst="rect">
            <a:avLst/>
          </a:prstGeom>
          <a:noFill/>
          <a:ln w="9525">
            <a:noFill/>
            <a:miter lim="800000"/>
            <a:headEnd/>
            <a:tailEnd/>
          </a:ln>
          <a:effectLst/>
        </p:spPr>
        <p:txBody>
          <a:bodyPr wrap="none">
            <a:spAutoFit/>
          </a:bodyPr>
          <a:lstStyle/>
          <a:p>
            <a:pPr algn="ctr">
              <a:lnSpc>
                <a:spcPct val="80000"/>
              </a:lnSpc>
            </a:pPr>
            <a:r>
              <a:rPr lang="en-US" b="1">
                <a:solidFill>
                  <a:srgbClr val="000066"/>
                </a:solidFill>
              </a:rPr>
              <a:t>Services </a:t>
            </a:r>
          </a:p>
          <a:p>
            <a:pPr algn="ctr">
              <a:lnSpc>
                <a:spcPct val="80000"/>
              </a:lnSpc>
            </a:pPr>
            <a:r>
              <a:rPr lang="en-US" b="1">
                <a:solidFill>
                  <a:srgbClr val="000066"/>
                </a:solidFill>
              </a:rPr>
              <a:t>à terre et en vol</a:t>
            </a:r>
          </a:p>
        </p:txBody>
      </p:sp>
      <p:sp>
        <p:nvSpPr>
          <p:cNvPr id="233552" name="Rectangle 80"/>
          <p:cNvSpPr>
            <a:spLocks noChangeArrowheads="1"/>
          </p:cNvSpPr>
          <p:nvPr/>
        </p:nvSpPr>
        <p:spPr bwMode="auto">
          <a:xfrm>
            <a:off x="4451350" y="3232150"/>
            <a:ext cx="152400" cy="152400"/>
          </a:xfrm>
          <a:prstGeom prst="rect">
            <a:avLst/>
          </a:prstGeom>
          <a:solidFill>
            <a:srgbClr val="3333CC"/>
          </a:solidFill>
          <a:ln w="28575">
            <a:solidFill>
              <a:schemeClr val="bg1"/>
            </a:solidFill>
            <a:miter lim="800000"/>
            <a:headEnd/>
            <a:tailEnd/>
          </a:ln>
          <a:effectLst/>
        </p:spPr>
        <p:txBody>
          <a:bodyPr wrap="none" anchor="ctr"/>
          <a:lstStyle/>
          <a:p>
            <a:endParaRPr lang="fr-FR"/>
          </a:p>
        </p:txBody>
      </p:sp>
      <p:sp>
        <p:nvSpPr>
          <p:cNvPr id="233553" name="Text Box 81"/>
          <p:cNvSpPr txBox="1">
            <a:spLocks noChangeArrowheads="1"/>
          </p:cNvSpPr>
          <p:nvPr/>
        </p:nvSpPr>
        <p:spPr bwMode="auto">
          <a:xfrm>
            <a:off x="1835150" y="98107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33554" name="Text Box 82"/>
          <p:cNvSpPr txBox="1">
            <a:spLocks noChangeArrowheads="1"/>
          </p:cNvSpPr>
          <p:nvPr/>
        </p:nvSpPr>
        <p:spPr bwMode="auto">
          <a:xfrm>
            <a:off x="6732588" y="95091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Océan bleu</a:t>
            </a:r>
          </a:p>
        </p:txBody>
      </p:sp>
      <p:sp>
        <p:nvSpPr>
          <p:cNvPr id="233555" name="AutoShape 83"/>
          <p:cNvSpPr>
            <a:spLocks noChangeArrowheads="1"/>
          </p:cNvSpPr>
          <p:nvPr/>
        </p:nvSpPr>
        <p:spPr bwMode="auto">
          <a:xfrm rot="5400000">
            <a:off x="6300787" y="10001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3556" name="Rectangle 84"/>
          <p:cNvSpPr>
            <a:spLocks noChangeArrowheads="1"/>
          </p:cNvSpPr>
          <p:nvPr/>
        </p:nvSpPr>
        <p:spPr bwMode="auto">
          <a:xfrm>
            <a:off x="2150616" y="188700"/>
            <a:ext cx="7427913"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Se lancer sur le marché</a:t>
            </a:r>
          </a:p>
        </p:txBody>
      </p:sp>
    </p:spTree>
  </p:cSld>
  <p:clrMapOvr>
    <a:masterClrMapping/>
  </p:clrMapOvr>
  <p:transition spd="med">
    <p:randomBar/>
  </p:transition>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532813" y="6525344"/>
            <a:ext cx="611187" cy="359644"/>
          </a:xfrm>
        </p:spPr>
        <p:txBody>
          <a:bodyPr/>
          <a:lstStyle/>
          <a:p>
            <a:fld id="{FA417224-E65A-4E9F-9270-6CF894340677}" type="slidenum">
              <a:rPr lang="fr-FR"/>
              <a:pPr/>
              <a:t>638</a:t>
            </a:fld>
            <a:endParaRPr lang="fr-FR" dirty="0"/>
          </a:p>
        </p:txBody>
      </p:sp>
      <p:sp>
        <p:nvSpPr>
          <p:cNvPr id="237570" name="Text Box 2"/>
          <p:cNvSpPr txBox="1">
            <a:spLocks noChangeArrowheads="1"/>
          </p:cNvSpPr>
          <p:nvPr/>
        </p:nvSpPr>
        <p:spPr bwMode="auto">
          <a:xfrm>
            <a:off x="971550" y="1419225"/>
            <a:ext cx="3600450"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POSITIONNEMENT</a:t>
            </a:r>
          </a:p>
        </p:txBody>
      </p:sp>
      <p:sp>
        <p:nvSpPr>
          <p:cNvPr id="237571" name="Text Box 3"/>
          <p:cNvSpPr txBox="1">
            <a:spLocks noChangeArrowheads="1"/>
          </p:cNvSpPr>
          <p:nvPr/>
        </p:nvSpPr>
        <p:spPr bwMode="auto">
          <a:xfrm>
            <a:off x="5148263" y="1389063"/>
            <a:ext cx="3384550"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a:t>
            </a:r>
            <a:r>
              <a:rPr lang="fr-FR" sz="2400" b="1" i="1" dirty="0" err="1">
                <a:solidFill>
                  <a:schemeClr val="accent6">
                    <a:lumMod val="75000"/>
                  </a:schemeClr>
                </a:solidFill>
              </a:rPr>
              <a:t>Re-positionnement</a:t>
            </a:r>
            <a:endParaRPr lang="fr-FR" sz="2400" b="1" i="1" dirty="0">
              <a:solidFill>
                <a:schemeClr val="accent6">
                  <a:lumMod val="75000"/>
                </a:schemeClr>
              </a:solidFill>
            </a:endParaRPr>
          </a:p>
        </p:txBody>
      </p:sp>
      <p:sp>
        <p:nvSpPr>
          <p:cNvPr id="237572" name="AutoShape 4"/>
          <p:cNvSpPr>
            <a:spLocks noChangeArrowheads="1"/>
          </p:cNvSpPr>
          <p:nvPr/>
        </p:nvSpPr>
        <p:spPr bwMode="auto">
          <a:xfrm rot="5400000">
            <a:off x="4716462" y="141287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7573" name="Rectangle 5"/>
          <p:cNvSpPr>
            <a:spLocks noGrp="1" noChangeArrowheads="1"/>
          </p:cNvSpPr>
          <p:nvPr>
            <p:ph type="title" idx="4294967295"/>
          </p:nvPr>
        </p:nvSpPr>
        <p:spPr>
          <a:xfrm>
            <a:off x="1716087" y="404664"/>
            <a:ext cx="4440089" cy="706437"/>
          </a:xfrm>
          <a:prstGeom prst="rect">
            <a:avLst/>
          </a:prstGeom>
          <a:noFill/>
          <a:ln/>
        </p:spPr>
        <p:txBody>
          <a:bodyPr/>
          <a:lstStyle/>
          <a:p>
            <a:pPr algn="l"/>
            <a:r>
              <a:rPr lang="fr-FR" sz="2800" b="1" dirty="0">
                <a:solidFill>
                  <a:schemeClr val="accent6">
                    <a:lumMod val="75000"/>
                  </a:schemeClr>
                </a:solidFill>
                <a:latin typeface="Arial" panose="020B0604020202020204" pitchFamily="34" charset="0"/>
                <a:cs typeface="Arial" panose="020B0604020202020204" pitchFamily="34" charset="0"/>
              </a:rPr>
              <a:t>Se lancer sur le marché</a:t>
            </a:r>
          </a:p>
        </p:txBody>
      </p:sp>
      <p:sp>
        <p:nvSpPr>
          <p:cNvPr id="237574" name="Text Box 6"/>
          <p:cNvSpPr txBox="1">
            <a:spLocks noChangeArrowheads="1"/>
          </p:cNvSpPr>
          <p:nvPr/>
        </p:nvSpPr>
        <p:spPr bwMode="auto">
          <a:xfrm>
            <a:off x="900113" y="2420888"/>
            <a:ext cx="7848600" cy="2835275"/>
          </a:xfrm>
          <a:prstGeom prst="rect">
            <a:avLst/>
          </a:prstGeom>
          <a:noFill/>
          <a:ln w="9525">
            <a:noFill/>
            <a:miter lim="800000"/>
            <a:headEnd/>
            <a:tailEnd/>
          </a:ln>
          <a:effectLst/>
        </p:spPr>
        <p:txBody>
          <a:bodyPr>
            <a:spAutoFit/>
          </a:bodyPr>
          <a:lstStyle/>
          <a:p>
            <a:pPr marL="269875" indent="-269875">
              <a:spcBef>
                <a:spcPct val="50000"/>
              </a:spcBef>
              <a:buFontTx/>
              <a:buChar char="•"/>
            </a:pPr>
            <a:r>
              <a:rPr lang="fr-FR" sz="2000" dirty="0">
                <a:solidFill>
                  <a:schemeClr val="accent6">
                    <a:lumMod val="75000"/>
                  </a:schemeClr>
                </a:solidFill>
              </a:rPr>
              <a:t>Si le positionnement évolue avec le temps, il est quelquefois utile de modifier assez radicalement les éléments constitutifs du positionnement </a:t>
            </a:r>
            <a:r>
              <a:rPr lang="fr-FR" sz="1800" i="1" dirty="0">
                <a:solidFill>
                  <a:schemeClr val="accent6">
                    <a:lumMod val="75000"/>
                  </a:schemeClr>
                </a:solidFill>
              </a:rPr>
              <a:t>(perte de pertinence ou d’efficacité)</a:t>
            </a:r>
            <a:endParaRPr lang="fr-FR" sz="1600" i="1" dirty="0">
              <a:solidFill>
                <a:schemeClr val="accent6">
                  <a:lumMod val="75000"/>
                </a:schemeClr>
              </a:solidFill>
            </a:endParaRPr>
          </a:p>
          <a:p>
            <a:pPr marL="269875" indent="-269875">
              <a:spcBef>
                <a:spcPct val="50000"/>
              </a:spcBef>
              <a:buFontTx/>
              <a:buChar char="•"/>
            </a:pPr>
            <a:r>
              <a:rPr lang="fr-FR" sz="2000" dirty="0">
                <a:solidFill>
                  <a:schemeClr val="accent6">
                    <a:lumMod val="75000"/>
                  </a:schemeClr>
                </a:solidFill>
              </a:rPr>
              <a:t>Néanmoins il faut veiller à préserver quelques fondamentaux :</a:t>
            </a:r>
          </a:p>
          <a:p>
            <a:pPr lvl="1">
              <a:spcBef>
                <a:spcPct val="50000"/>
              </a:spcBef>
              <a:buFontTx/>
              <a:buChar char="•"/>
            </a:pPr>
            <a:r>
              <a:rPr lang="fr-FR" sz="2000" dirty="0">
                <a:solidFill>
                  <a:schemeClr val="accent6">
                    <a:lumMod val="75000"/>
                  </a:schemeClr>
                </a:solidFill>
              </a:rPr>
              <a:t> Cohérence avec les </a:t>
            </a:r>
            <a:r>
              <a:rPr lang="fr-FR" sz="2000" b="1" dirty="0">
                <a:solidFill>
                  <a:schemeClr val="accent6">
                    <a:lumMod val="75000"/>
                  </a:schemeClr>
                </a:solidFill>
              </a:rPr>
              <a:t>attentes clients</a:t>
            </a:r>
          </a:p>
          <a:p>
            <a:pPr lvl="1">
              <a:spcBef>
                <a:spcPct val="50000"/>
              </a:spcBef>
              <a:buFontTx/>
              <a:buChar char="•"/>
            </a:pPr>
            <a:r>
              <a:rPr lang="fr-FR" sz="2000" dirty="0">
                <a:solidFill>
                  <a:schemeClr val="accent6">
                    <a:lumMod val="75000"/>
                  </a:schemeClr>
                </a:solidFill>
              </a:rPr>
              <a:t> Cohérence avec la </a:t>
            </a:r>
            <a:r>
              <a:rPr lang="fr-FR" sz="2000" b="1" dirty="0">
                <a:solidFill>
                  <a:schemeClr val="accent6">
                    <a:lumMod val="75000"/>
                  </a:schemeClr>
                </a:solidFill>
              </a:rPr>
              <a:t>nouvelle offre</a:t>
            </a:r>
          </a:p>
          <a:p>
            <a:pPr lvl="1">
              <a:spcBef>
                <a:spcPct val="50000"/>
              </a:spcBef>
              <a:buFontTx/>
              <a:buChar char="•"/>
            </a:pPr>
            <a:r>
              <a:rPr lang="fr-FR" sz="2000" dirty="0">
                <a:solidFill>
                  <a:schemeClr val="accent6">
                    <a:lumMod val="75000"/>
                  </a:schemeClr>
                </a:solidFill>
              </a:rPr>
              <a:t> Cohérence avec le </a:t>
            </a:r>
            <a:r>
              <a:rPr lang="fr-FR" sz="2000" b="1" dirty="0">
                <a:solidFill>
                  <a:schemeClr val="accent6">
                    <a:lumMod val="75000"/>
                  </a:schemeClr>
                </a:solidFill>
              </a:rPr>
              <a:t>passé</a:t>
            </a:r>
          </a:p>
        </p:txBody>
      </p:sp>
      <p:sp>
        <p:nvSpPr>
          <p:cNvPr id="237578" name="Text Box 10"/>
          <p:cNvSpPr txBox="1">
            <a:spLocks noChangeArrowheads="1"/>
          </p:cNvSpPr>
          <p:nvPr/>
        </p:nvSpPr>
        <p:spPr bwMode="auto">
          <a:xfrm>
            <a:off x="755650" y="5734050"/>
            <a:ext cx="3887788" cy="396875"/>
          </a:xfrm>
          <a:prstGeom prst="rect">
            <a:avLst/>
          </a:prstGeom>
          <a:noFill/>
          <a:ln w="9525">
            <a:noFill/>
            <a:miter lim="800000"/>
            <a:headEnd/>
            <a:tailEnd/>
          </a:ln>
          <a:effectLst/>
        </p:spPr>
        <p:txBody>
          <a:bodyPr>
            <a:spAutoFit/>
          </a:bodyPr>
          <a:lstStyle/>
          <a:p>
            <a:pPr>
              <a:spcBef>
                <a:spcPct val="50000"/>
              </a:spcBef>
            </a:pPr>
            <a:r>
              <a:rPr lang="fr-FR" sz="2000" i="1" dirty="0">
                <a:solidFill>
                  <a:schemeClr val="accent6">
                    <a:lumMod val="75000"/>
                  </a:schemeClr>
                </a:solidFill>
              </a:rPr>
              <a:t>Ex : le Club Med - Lancia</a:t>
            </a:r>
          </a:p>
        </p:txBody>
      </p:sp>
    </p:spTree>
  </p:cSld>
  <p:clrMapOvr>
    <a:masterClrMapping/>
  </p:clrMapOvr>
  <p:transition spd="med">
    <p:randomBar/>
  </p:transition>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5"/>
          <p:cNvSpPr>
            <a:spLocks noGrp="1"/>
          </p:cNvSpPr>
          <p:nvPr>
            <p:ph type="sldNum" sz="quarter" idx="4"/>
          </p:nvPr>
        </p:nvSpPr>
        <p:spPr>
          <a:xfrm>
            <a:off x="8604448" y="6525344"/>
            <a:ext cx="539552" cy="359644"/>
          </a:xfrm>
        </p:spPr>
        <p:txBody>
          <a:bodyPr/>
          <a:lstStyle/>
          <a:p>
            <a:fld id="{5C56AEA9-D76A-464B-8B8D-D816934642E5}" type="slidenum">
              <a:rPr lang="fr-FR"/>
              <a:pPr/>
              <a:t>639</a:t>
            </a:fld>
            <a:endParaRPr lang="fr-FR" dirty="0"/>
          </a:p>
        </p:txBody>
      </p:sp>
      <p:sp>
        <p:nvSpPr>
          <p:cNvPr id="154626" name="Rectangle 2"/>
          <p:cNvSpPr>
            <a:spLocks noGrp="1" noChangeArrowheads="1"/>
          </p:cNvSpPr>
          <p:nvPr>
            <p:ph type="body" idx="4294967295"/>
          </p:nvPr>
        </p:nvSpPr>
        <p:spPr>
          <a:xfrm>
            <a:off x="1619672" y="1628800"/>
            <a:ext cx="5889625" cy="3456384"/>
          </a:xfrm>
          <a:prstGeom prst="rect">
            <a:avLst/>
          </a:prstGeom>
          <a:solidFill>
            <a:srgbClr val="3333CC"/>
          </a:solidFill>
          <a:ln/>
        </p:spPr>
        <p:txBody>
          <a:bodyPr/>
          <a:lstStyle/>
          <a:p>
            <a:pPr marL="0" indent="0" algn="ctr">
              <a:lnSpc>
                <a:spcPct val="120000"/>
              </a:lnSpc>
              <a:buFontTx/>
              <a:buNone/>
            </a:pPr>
            <a:endParaRPr lang="fr-FR" sz="2800" dirty="0">
              <a:solidFill>
                <a:schemeClr val="bg1"/>
              </a:solidFill>
            </a:endParaRPr>
          </a:p>
          <a:p>
            <a:pPr marL="0" indent="0" algn="ctr">
              <a:lnSpc>
                <a:spcPct val="120000"/>
              </a:lnSpc>
              <a:buFontTx/>
              <a:buNone/>
            </a:pPr>
            <a:r>
              <a:rPr lang="fr-FR" sz="2800" dirty="0">
                <a:solidFill>
                  <a:schemeClr val="bg1"/>
                </a:solidFill>
              </a:rPr>
              <a:t>La Formalisation de la Stratégie Marketing</a:t>
            </a:r>
          </a:p>
          <a:p>
            <a:pPr marL="0" indent="0" algn="ctr">
              <a:lnSpc>
                <a:spcPct val="120000"/>
              </a:lnSpc>
              <a:buFontTx/>
              <a:buNone/>
            </a:pPr>
            <a:r>
              <a:rPr lang="fr-FR" sz="2800" dirty="0">
                <a:solidFill>
                  <a:schemeClr val="bg1"/>
                </a:solidFill>
              </a:rPr>
              <a:t>=</a:t>
            </a:r>
          </a:p>
          <a:p>
            <a:pPr marL="0" indent="0" algn="ctr">
              <a:lnSpc>
                <a:spcPct val="120000"/>
              </a:lnSpc>
              <a:buFontTx/>
              <a:buNone/>
            </a:pPr>
            <a:r>
              <a:rPr lang="fr-FR" sz="2800" dirty="0">
                <a:solidFill>
                  <a:schemeClr val="bg1"/>
                </a:solidFill>
              </a:rPr>
              <a:t>Plan Marketing</a:t>
            </a:r>
          </a:p>
          <a:p>
            <a:pPr marL="0" indent="0" algn="ctr">
              <a:lnSpc>
                <a:spcPct val="120000"/>
              </a:lnSpc>
              <a:buFontTx/>
              <a:buNone/>
            </a:pPr>
            <a:endParaRPr lang="fr-FR" sz="4400" dirty="0">
              <a:solidFill>
                <a:schemeClr val="bg1"/>
              </a:solidFill>
            </a:endParaRPr>
          </a:p>
        </p:txBody>
      </p:sp>
    </p:spTree>
  </p:cSld>
  <p:clrMapOvr>
    <a:masterClrMapping/>
  </p:clrMapOvr>
  <p:transition spd="med">
    <p:randomBar/>
  </p:transition>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640</a:t>
            </a:fld>
            <a:endParaRPr lang="fr-FR" dirty="0"/>
          </a:p>
        </p:txBody>
      </p:sp>
      <p:sp>
        <p:nvSpPr>
          <p:cNvPr id="3" name="Rectangle 36"/>
          <p:cNvSpPr txBox="1">
            <a:spLocks noChangeArrowheads="1"/>
          </p:cNvSpPr>
          <p:nvPr/>
        </p:nvSpPr>
        <p:spPr bwMode="auto">
          <a:xfrm>
            <a:off x="302217" y="1052736"/>
            <a:ext cx="8229600" cy="1143000"/>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a:r>
              <a:rPr lang="fr-FR" sz="2800" b="1" kern="0" dirty="0">
                <a:solidFill>
                  <a:srgbClr val="3333CC"/>
                </a:solidFill>
                <a:latin typeface="Arial" panose="020B0604020202020204" pitchFamily="34" charset="0"/>
                <a:cs typeface="Arial" panose="020B0604020202020204" pitchFamily="34" charset="0"/>
              </a:rPr>
              <a:t>              </a:t>
            </a:r>
            <a:r>
              <a:rPr lang="fr-FR" sz="2800" b="1" kern="0" dirty="0">
                <a:solidFill>
                  <a:schemeClr val="accent6">
                    <a:lumMod val="75000"/>
                  </a:schemeClr>
                </a:solidFill>
                <a:latin typeface="Arial" panose="020B0604020202020204" pitchFamily="34" charset="0"/>
                <a:cs typeface="Arial" panose="020B0604020202020204" pitchFamily="34" charset="0"/>
              </a:rPr>
              <a:t>Notions </a:t>
            </a:r>
            <a:r>
              <a:rPr lang="fr-FR" sz="2000" kern="0" dirty="0">
                <a:solidFill>
                  <a:schemeClr val="accent6">
                    <a:lumMod val="75000"/>
                  </a:schemeClr>
                </a:solidFill>
                <a:latin typeface="Arial" panose="020B0604020202020204" pitchFamily="34" charset="0"/>
                <a:cs typeface="Arial" panose="020B0604020202020204" pitchFamily="34" charset="0"/>
              </a:rPr>
              <a:t>et/ou</a:t>
            </a:r>
            <a:r>
              <a:rPr lang="fr-FR" sz="2800" b="1" kern="0" dirty="0">
                <a:solidFill>
                  <a:schemeClr val="accent6">
                    <a:lumMod val="75000"/>
                  </a:schemeClr>
                </a:solidFill>
                <a:latin typeface="Arial" panose="020B0604020202020204" pitchFamily="34" charset="0"/>
                <a:cs typeface="Arial" panose="020B0604020202020204" pitchFamily="34" charset="0"/>
              </a:rPr>
              <a:t>…</a:t>
            </a:r>
          </a:p>
          <a:p>
            <a:r>
              <a:rPr lang="fr-FR" sz="2800" b="1" kern="0" dirty="0">
                <a:solidFill>
                  <a:schemeClr val="accent6">
                    <a:lumMod val="75000"/>
                  </a:schemeClr>
                </a:solidFill>
                <a:latin typeface="Arial" panose="020B0604020202020204" pitchFamily="34" charset="0"/>
                <a:cs typeface="Arial" panose="020B0604020202020204" pitchFamily="34" charset="0"/>
              </a:rPr>
              <a:t>                      Rappels</a:t>
            </a:r>
          </a:p>
        </p:txBody>
      </p:sp>
      <p:sp>
        <p:nvSpPr>
          <p:cNvPr id="4" name="Rectangle 3"/>
          <p:cNvSpPr/>
          <p:nvPr/>
        </p:nvSpPr>
        <p:spPr>
          <a:xfrm>
            <a:off x="467544" y="2708920"/>
            <a:ext cx="8085584" cy="923330"/>
          </a:xfrm>
          <a:prstGeom prst="rect">
            <a:avLst/>
          </a:prstGeom>
        </p:spPr>
        <p:txBody>
          <a:bodyPr wrap="square">
            <a:spAutoFit/>
          </a:bodyPr>
          <a:lstStyle/>
          <a:p>
            <a:pPr algn="just"/>
            <a:r>
              <a:rPr lang="fr-FR" sz="1800" dirty="0">
                <a:solidFill>
                  <a:schemeClr val="accent6">
                    <a:lumMod val="75000"/>
                  </a:schemeClr>
                </a:solidFill>
              </a:rPr>
              <a:t>Depuis le début des années 70, l'évolution des marchés est devenue chaotique, incertaine du fait de bouleversements économiques, politiques, technologiques…</a:t>
            </a:r>
          </a:p>
        </p:txBody>
      </p:sp>
      <p:pic>
        <p:nvPicPr>
          <p:cNvPr id="542722" name="Picture 2" descr="C:\Users\BLUEOFFICE\Desktop\12128151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5898" y="4149080"/>
            <a:ext cx="2428875" cy="188595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555011"/>
      </p:ext>
    </p:extLst>
  </p:cSld>
  <p:clrMapOvr>
    <a:masterClrMapping/>
  </p:clrMapOvr>
  <p:transition spd="med">
    <p:randomBar/>
  </p:transition>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641</a:t>
            </a:fld>
            <a:endParaRPr lang="fr-FR" dirty="0"/>
          </a:p>
        </p:txBody>
      </p:sp>
      <p:sp>
        <p:nvSpPr>
          <p:cNvPr id="3" name="Rectangle 2"/>
          <p:cNvSpPr/>
          <p:nvPr/>
        </p:nvSpPr>
        <p:spPr>
          <a:xfrm>
            <a:off x="412435" y="2204864"/>
            <a:ext cx="7992888" cy="1477328"/>
          </a:xfrm>
          <a:prstGeom prst="rect">
            <a:avLst/>
          </a:prstGeom>
        </p:spPr>
        <p:txBody>
          <a:bodyPr wrap="square">
            <a:spAutoFit/>
          </a:bodyPr>
          <a:lstStyle/>
          <a:p>
            <a:pPr algn="just"/>
            <a:r>
              <a:rPr lang="fr-FR" sz="1800" dirty="0">
                <a:solidFill>
                  <a:schemeClr val="accent6">
                    <a:lumMod val="75000"/>
                  </a:schemeClr>
                </a:solidFill>
              </a:rPr>
              <a:t>La réalisation d’un diagnostic général et stratégique de l'entreprise permettra à la Direction Générale de définir ses buts, ses missions, ses </a:t>
            </a:r>
            <a:r>
              <a:rPr lang="fr-FR" sz="1800" b="1" dirty="0">
                <a:solidFill>
                  <a:schemeClr val="accent6">
                    <a:lumMod val="75000"/>
                  </a:schemeClr>
                </a:solidFill>
              </a:rPr>
              <a:t>D</a:t>
            </a:r>
            <a:r>
              <a:rPr lang="fr-FR" sz="1800" dirty="0">
                <a:solidFill>
                  <a:schemeClr val="accent6">
                    <a:lumMod val="75000"/>
                  </a:schemeClr>
                </a:solidFill>
              </a:rPr>
              <a:t>omaines d'</a:t>
            </a:r>
            <a:r>
              <a:rPr lang="fr-FR" sz="1800" b="1" dirty="0">
                <a:solidFill>
                  <a:schemeClr val="accent6">
                    <a:lumMod val="75000"/>
                  </a:schemeClr>
                </a:solidFill>
              </a:rPr>
              <a:t>A</a:t>
            </a:r>
            <a:r>
              <a:rPr lang="fr-FR" sz="1800" dirty="0">
                <a:solidFill>
                  <a:schemeClr val="accent6">
                    <a:lumMod val="75000"/>
                  </a:schemeClr>
                </a:solidFill>
              </a:rPr>
              <a:t>ctivité </a:t>
            </a:r>
            <a:r>
              <a:rPr lang="fr-FR" sz="1800" b="1" dirty="0">
                <a:solidFill>
                  <a:schemeClr val="accent6">
                    <a:lumMod val="75000"/>
                  </a:schemeClr>
                </a:solidFill>
              </a:rPr>
              <a:t>S</a:t>
            </a:r>
            <a:r>
              <a:rPr lang="fr-FR" sz="1800" dirty="0">
                <a:solidFill>
                  <a:schemeClr val="accent6">
                    <a:lumMod val="75000"/>
                  </a:schemeClr>
                </a:solidFill>
              </a:rPr>
              <a:t>tratégiques (DAS), ses moyens, ses compétences, son plan d’actions et la durée du plan marketing.</a:t>
            </a:r>
          </a:p>
          <a:p>
            <a:pPr algn="just"/>
            <a:endParaRPr lang="fr-FR" sz="1800" dirty="0">
              <a:solidFill>
                <a:schemeClr val="accent6">
                  <a:lumMod val="75000"/>
                </a:schemeClr>
              </a:solidFill>
            </a:endParaRPr>
          </a:p>
        </p:txBody>
      </p:sp>
      <p:pic>
        <p:nvPicPr>
          <p:cNvPr id="541698" name="Picture 2" descr="C:\Users\BLUEOFFICE\Desktop\444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617" y="3682192"/>
            <a:ext cx="3509287" cy="2378088"/>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5" name="Rectangle 36"/>
          <p:cNvSpPr txBox="1">
            <a:spLocks noChangeArrowheads="1"/>
          </p:cNvSpPr>
          <p:nvPr/>
        </p:nvSpPr>
        <p:spPr bwMode="auto">
          <a:xfrm>
            <a:off x="1324325" y="270573"/>
            <a:ext cx="5256584" cy="864096"/>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Marketing stratégique</a:t>
            </a:r>
          </a:p>
        </p:txBody>
      </p:sp>
      <p:sp>
        <p:nvSpPr>
          <p:cNvPr id="6" name="Text Box 2"/>
          <p:cNvSpPr txBox="1">
            <a:spLocks noChangeArrowheads="1"/>
          </p:cNvSpPr>
          <p:nvPr/>
        </p:nvSpPr>
        <p:spPr bwMode="auto">
          <a:xfrm>
            <a:off x="935555" y="1450984"/>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Plan Marketing</a:t>
            </a:r>
          </a:p>
        </p:txBody>
      </p:sp>
      <p:sp>
        <p:nvSpPr>
          <p:cNvPr id="7" name="AutoShape 4"/>
          <p:cNvSpPr>
            <a:spLocks noChangeArrowheads="1"/>
          </p:cNvSpPr>
          <p:nvPr/>
        </p:nvSpPr>
        <p:spPr bwMode="auto">
          <a:xfrm rot="5400000">
            <a:off x="5346898" y="1468954"/>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8" name="Text Box 3"/>
          <p:cNvSpPr txBox="1">
            <a:spLocks noChangeArrowheads="1"/>
          </p:cNvSpPr>
          <p:nvPr/>
        </p:nvSpPr>
        <p:spPr bwMode="auto">
          <a:xfrm>
            <a:off x="5868988" y="1420535"/>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Définir</a:t>
            </a:r>
          </a:p>
        </p:txBody>
      </p:sp>
      <p:pic>
        <p:nvPicPr>
          <p:cNvPr id="556034" name="Picture 2" descr="C:\Users\BLUEOFFICE\Desktop\imag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4317205"/>
            <a:ext cx="2619375" cy="17430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810146"/>
      </p:ext>
    </p:extLst>
  </p:cSld>
  <p:clrMapOvr>
    <a:masterClrMapping/>
  </p:clrMapOvr>
  <p:transition spd="med">
    <p:randomBar/>
  </p:transition>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642</a:t>
            </a:fld>
            <a:endParaRPr lang="fr-FR" dirty="0"/>
          </a:p>
        </p:txBody>
      </p:sp>
      <p:sp>
        <p:nvSpPr>
          <p:cNvPr id="3" name="Rectangle 36"/>
          <p:cNvSpPr txBox="1">
            <a:spLocks noChangeArrowheads="1"/>
          </p:cNvSpPr>
          <p:nvPr/>
        </p:nvSpPr>
        <p:spPr bwMode="auto">
          <a:xfrm>
            <a:off x="-26384" y="260648"/>
            <a:ext cx="8229600" cy="1143000"/>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Marketing stratégique</a:t>
            </a:r>
          </a:p>
        </p:txBody>
      </p:sp>
      <p:sp>
        <p:nvSpPr>
          <p:cNvPr id="4" name="Text Box 2"/>
          <p:cNvSpPr txBox="1">
            <a:spLocks noChangeArrowheads="1"/>
          </p:cNvSpPr>
          <p:nvPr/>
        </p:nvSpPr>
        <p:spPr bwMode="auto">
          <a:xfrm>
            <a:off x="755576" y="1829603"/>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Plan Marketing</a:t>
            </a:r>
          </a:p>
        </p:txBody>
      </p:sp>
      <p:sp>
        <p:nvSpPr>
          <p:cNvPr id="5" name="AutoShape 4"/>
          <p:cNvSpPr>
            <a:spLocks noChangeArrowheads="1"/>
          </p:cNvSpPr>
          <p:nvPr/>
        </p:nvSpPr>
        <p:spPr bwMode="auto">
          <a:xfrm rot="5400000">
            <a:off x="5180494" y="1841945"/>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874310" y="1797207"/>
            <a:ext cx="2663825"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Types d’objectifs</a:t>
            </a:r>
          </a:p>
        </p:txBody>
      </p:sp>
      <p:graphicFrame>
        <p:nvGraphicFramePr>
          <p:cNvPr id="7" name="Tableau 6"/>
          <p:cNvGraphicFramePr>
            <a:graphicFrameLocks noGrp="1"/>
          </p:cNvGraphicFramePr>
          <p:nvPr>
            <p:extLst>
              <p:ext uri="{D42A27DB-BD31-4B8C-83A1-F6EECF244321}">
                <p14:modId xmlns:p14="http://schemas.microsoft.com/office/powerpoint/2010/main" val="3731917285"/>
              </p:ext>
            </p:extLst>
          </p:nvPr>
        </p:nvGraphicFramePr>
        <p:xfrm>
          <a:off x="323528" y="3068960"/>
          <a:ext cx="8496944" cy="2016224"/>
        </p:xfrm>
        <a:graphic>
          <a:graphicData uri="http://schemas.openxmlformats.org/drawingml/2006/table">
            <a:tbl>
              <a:tblPr firstRow="1" firstCol="1" bandRow="1">
                <a:tableStyleId>{21E4AEA4-8DFA-4A89-87EB-49C32662AFE0}</a:tableStyleId>
              </a:tblPr>
              <a:tblGrid>
                <a:gridCol w="4248472">
                  <a:extLst>
                    <a:ext uri="{9D8B030D-6E8A-4147-A177-3AD203B41FA5}">
                      <a16:colId xmlns:a16="http://schemas.microsoft.com/office/drawing/2014/main" val="20000"/>
                    </a:ext>
                  </a:extLst>
                </a:gridCol>
                <a:gridCol w="4248472">
                  <a:extLst>
                    <a:ext uri="{9D8B030D-6E8A-4147-A177-3AD203B41FA5}">
                      <a16:colId xmlns:a16="http://schemas.microsoft.com/office/drawing/2014/main" val="20001"/>
                    </a:ext>
                  </a:extLst>
                </a:gridCol>
              </a:tblGrid>
              <a:tr h="291227">
                <a:tc>
                  <a:txBody>
                    <a:bodyPr/>
                    <a:lstStyle/>
                    <a:p>
                      <a:pPr algn="ctr">
                        <a:lnSpc>
                          <a:spcPct val="115000"/>
                        </a:lnSpc>
                        <a:spcAft>
                          <a:spcPts val="0"/>
                        </a:spcAft>
                      </a:pPr>
                      <a:r>
                        <a:rPr lang="fr-FR" sz="1200" dirty="0">
                          <a:effectLst/>
                        </a:rPr>
                        <a:t>Niveau hiérarchique de la définition</a:t>
                      </a:r>
                      <a:endParaRPr lang="fr-FR" sz="1100" dirty="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fr-FR" sz="1200">
                          <a:effectLst/>
                        </a:rPr>
                        <a:t>Type d'objectif</a:t>
                      </a:r>
                      <a:endParaRPr lang="fr-FR" sz="1100">
                        <a:effectLst/>
                        <a:latin typeface="Calibri"/>
                        <a:ea typeface="Calibri"/>
                        <a:cs typeface="Times New Roman"/>
                      </a:endParaRPr>
                    </a:p>
                  </a:txBody>
                  <a:tcPr marL="9525" marR="9525" marT="9525" marB="9525" anchor="ctr"/>
                </a:tc>
                <a:extLst>
                  <a:ext uri="{0D108BD9-81ED-4DB2-BD59-A6C34878D82A}">
                    <a16:rowId xmlns:a16="http://schemas.microsoft.com/office/drawing/2014/main" val="10000"/>
                  </a:ext>
                </a:extLst>
              </a:tr>
              <a:tr h="574999">
                <a:tc>
                  <a:txBody>
                    <a:bodyPr/>
                    <a:lstStyle/>
                    <a:p>
                      <a:pPr>
                        <a:lnSpc>
                          <a:spcPct val="115000"/>
                        </a:lnSpc>
                        <a:spcAft>
                          <a:spcPts val="0"/>
                        </a:spcAft>
                      </a:pPr>
                      <a:r>
                        <a:rPr lang="fr-FR" sz="1200" dirty="0">
                          <a:effectLst/>
                        </a:rPr>
                        <a:t>Direction Générale avec l'aide des Directions de chaque fonction de l'entreprise</a:t>
                      </a:r>
                      <a:endParaRPr lang="fr-FR" sz="1100" dirty="0">
                        <a:effectLst/>
                        <a:latin typeface="Calibri"/>
                        <a:ea typeface="Calibri"/>
                        <a:cs typeface="Times New Roman"/>
                      </a:endParaRPr>
                    </a:p>
                  </a:txBody>
                  <a:tcPr marL="9525" marR="9525" marT="9525" marB="9525"/>
                </a:tc>
                <a:tc>
                  <a:txBody>
                    <a:bodyPr/>
                    <a:lstStyle/>
                    <a:p>
                      <a:pPr>
                        <a:lnSpc>
                          <a:spcPct val="115000"/>
                        </a:lnSpc>
                        <a:spcAft>
                          <a:spcPts val="0"/>
                        </a:spcAft>
                      </a:pPr>
                      <a:r>
                        <a:rPr lang="fr-FR" sz="1200" b="1" dirty="0">
                          <a:solidFill>
                            <a:schemeClr val="accent6">
                              <a:lumMod val="75000"/>
                            </a:schemeClr>
                          </a:solidFill>
                          <a:effectLst/>
                        </a:rPr>
                        <a:t>Objectifs généraux</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1"/>
                  </a:ext>
                </a:extLst>
              </a:tr>
              <a:tr h="574999">
                <a:tc>
                  <a:txBody>
                    <a:bodyPr/>
                    <a:lstStyle/>
                    <a:p>
                      <a:pPr>
                        <a:lnSpc>
                          <a:spcPct val="115000"/>
                        </a:lnSpc>
                        <a:spcAft>
                          <a:spcPts val="0"/>
                        </a:spcAft>
                      </a:pPr>
                      <a:r>
                        <a:rPr lang="fr-FR" sz="1200" dirty="0">
                          <a:effectLst/>
                        </a:rPr>
                        <a:t>Direction marketing</a:t>
                      </a:r>
                      <a:br>
                        <a:rPr lang="fr-FR" sz="1200" dirty="0">
                          <a:effectLst/>
                        </a:rPr>
                      </a:br>
                      <a:endParaRPr lang="fr-FR" sz="1100" dirty="0">
                        <a:effectLst/>
                        <a:latin typeface="Calibri"/>
                        <a:ea typeface="Calibri"/>
                        <a:cs typeface="Times New Roman"/>
                      </a:endParaRPr>
                    </a:p>
                  </a:txBody>
                  <a:tcPr marL="9525" marR="9525" marT="9525" marB="9525"/>
                </a:tc>
                <a:tc>
                  <a:txBody>
                    <a:bodyPr/>
                    <a:lstStyle/>
                    <a:p>
                      <a:pPr>
                        <a:lnSpc>
                          <a:spcPct val="115000"/>
                        </a:lnSpc>
                        <a:spcAft>
                          <a:spcPts val="0"/>
                        </a:spcAft>
                      </a:pPr>
                      <a:r>
                        <a:rPr lang="fr-FR" sz="1200" b="1" dirty="0">
                          <a:solidFill>
                            <a:schemeClr val="accent6">
                              <a:lumMod val="75000"/>
                            </a:schemeClr>
                          </a:solidFill>
                          <a:effectLst/>
                        </a:rPr>
                        <a:t>Objectifs marketing</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2"/>
                  </a:ext>
                </a:extLst>
              </a:tr>
              <a:tr h="574999">
                <a:tc>
                  <a:txBody>
                    <a:bodyPr/>
                    <a:lstStyle/>
                    <a:p>
                      <a:pPr>
                        <a:lnSpc>
                          <a:spcPct val="115000"/>
                        </a:lnSpc>
                        <a:spcAft>
                          <a:spcPts val="0"/>
                        </a:spcAft>
                      </a:pPr>
                      <a:r>
                        <a:rPr lang="fr-FR" sz="1200" dirty="0">
                          <a:effectLst/>
                        </a:rPr>
                        <a:t>Chef de marché</a:t>
                      </a:r>
                      <a:br>
                        <a:rPr lang="fr-FR" sz="1200" dirty="0">
                          <a:effectLst/>
                        </a:rPr>
                      </a:br>
                      <a:r>
                        <a:rPr lang="fr-FR" sz="1200" dirty="0" err="1">
                          <a:effectLst/>
                        </a:rPr>
                        <a:t>Marché</a:t>
                      </a:r>
                      <a:endParaRPr lang="fr-FR" sz="1100" dirty="0">
                        <a:effectLst/>
                        <a:latin typeface="Calibri"/>
                        <a:ea typeface="Calibri"/>
                        <a:cs typeface="Times New Roman"/>
                      </a:endParaRPr>
                    </a:p>
                  </a:txBody>
                  <a:tcPr marL="9525" marR="9525" marT="9525" marB="9525"/>
                </a:tc>
                <a:tc>
                  <a:txBody>
                    <a:bodyPr/>
                    <a:lstStyle/>
                    <a:p>
                      <a:pPr>
                        <a:lnSpc>
                          <a:spcPct val="115000"/>
                        </a:lnSpc>
                        <a:spcAft>
                          <a:spcPts val="0"/>
                        </a:spcAft>
                      </a:pPr>
                      <a:r>
                        <a:rPr lang="fr-FR" sz="1200" b="1" dirty="0">
                          <a:solidFill>
                            <a:schemeClr val="accent6">
                              <a:lumMod val="75000"/>
                            </a:schemeClr>
                          </a:solidFill>
                          <a:effectLst/>
                        </a:rPr>
                        <a:t>Objectif marketing d'un marché</a:t>
                      </a:r>
                      <a:br>
                        <a:rPr lang="fr-FR" sz="1200" b="1" dirty="0">
                          <a:solidFill>
                            <a:schemeClr val="accent6">
                              <a:lumMod val="75000"/>
                            </a:schemeClr>
                          </a:solidFill>
                          <a:effectLst/>
                        </a:rPr>
                      </a:br>
                      <a:r>
                        <a:rPr lang="fr-FR" sz="1200" b="1" dirty="0">
                          <a:solidFill>
                            <a:schemeClr val="accent6">
                              <a:lumMod val="75000"/>
                            </a:schemeClr>
                          </a:solidFill>
                          <a:effectLst/>
                        </a:rPr>
                        <a:t>(DAS)</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684487708"/>
      </p:ext>
    </p:extLst>
  </p:cSld>
  <p:clrMapOvr>
    <a:masterClrMapping/>
  </p:clrMapOvr>
  <p:transition spd="med">
    <p:randomBar/>
  </p:transition>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643</a:t>
            </a:fld>
            <a:endParaRPr lang="fr-FR" dirty="0"/>
          </a:p>
        </p:txBody>
      </p:sp>
      <p:sp>
        <p:nvSpPr>
          <p:cNvPr id="3" name="Rectangle 2"/>
          <p:cNvSpPr/>
          <p:nvPr/>
        </p:nvSpPr>
        <p:spPr>
          <a:xfrm>
            <a:off x="611560" y="1844824"/>
            <a:ext cx="7848872" cy="646331"/>
          </a:xfrm>
          <a:prstGeom prst="rect">
            <a:avLst/>
          </a:prstGeom>
        </p:spPr>
        <p:txBody>
          <a:bodyPr wrap="square">
            <a:spAutoFit/>
          </a:bodyPr>
          <a:lstStyle/>
          <a:p>
            <a:r>
              <a:rPr lang="fr-FR" sz="1800" dirty="0">
                <a:solidFill>
                  <a:schemeClr val="accent6">
                    <a:lumMod val="75000"/>
                  </a:schemeClr>
                </a:solidFill>
              </a:rPr>
              <a:t>La procédure de formulation d'objectifs comprend à chaque niveau de responsabilité :</a:t>
            </a:r>
          </a:p>
        </p:txBody>
      </p:sp>
      <p:sp>
        <p:nvSpPr>
          <p:cNvPr id="4" name="Rectangle 3"/>
          <p:cNvSpPr/>
          <p:nvPr/>
        </p:nvSpPr>
        <p:spPr>
          <a:xfrm>
            <a:off x="611560" y="2780928"/>
            <a:ext cx="7200800" cy="2585323"/>
          </a:xfrm>
          <a:prstGeom prst="rect">
            <a:avLst/>
          </a:prstGeom>
        </p:spPr>
        <p:txBody>
          <a:bodyPr wrap="square">
            <a:spAutoFit/>
          </a:bodyPr>
          <a:lstStyle/>
          <a:p>
            <a:pPr marL="285750" lvl="0" indent="-285750" algn="just">
              <a:buFontTx/>
              <a:buChar char="-"/>
            </a:pPr>
            <a:r>
              <a:rPr lang="fr-FR" sz="1800" b="1" dirty="0">
                <a:solidFill>
                  <a:schemeClr val="accent6">
                    <a:lumMod val="75000"/>
                  </a:schemeClr>
                </a:solidFill>
              </a:rPr>
              <a:t>Une phase de diagnostic </a:t>
            </a:r>
            <a:r>
              <a:rPr lang="fr-FR" sz="1800" dirty="0">
                <a:solidFill>
                  <a:schemeClr val="accent6">
                    <a:lumMod val="75000"/>
                  </a:schemeClr>
                </a:solidFill>
              </a:rPr>
              <a:t>(interne /externe ) qui met en valeur les forces et les faiblesses de l'entreprise a ce niveau hiérarchique ainsi que les menaces et les opportunités auxquelles elle doit répondre.</a:t>
            </a:r>
          </a:p>
          <a:p>
            <a:pPr marL="285750" lvl="0" indent="-285750" algn="just">
              <a:buFontTx/>
              <a:buChar char="-"/>
            </a:pPr>
            <a:endParaRPr lang="fr-FR" sz="1800" dirty="0">
              <a:solidFill>
                <a:schemeClr val="accent6">
                  <a:lumMod val="75000"/>
                </a:schemeClr>
              </a:solidFill>
            </a:endParaRPr>
          </a:p>
          <a:p>
            <a:pPr marL="285750" lvl="0" indent="-285750" algn="just">
              <a:buFontTx/>
              <a:buChar char="-"/>
            </a:pPr>
            <a:r>
              <a:rPr lang="fr-FR" sz="1800" b="1" dirty="0">
                <a:solidFill>
                  <a:schemeClr val="accent6">
                    <a:lumMod val="75000"/>
                  </a:schemeClr>
                </a:solidFill>
              </a:rPr>
              <a:t>Une phase de prévision</a:t>
            </a:r>
            <a:r>
              <a:rPr lang="fr-FR" sz="1800" dirty="0">
                <a:solidFill>
                  <a:schemeClr val="accent6">
                    <a:lumMod val="75000"/>
                  </a:schemeClr>
                </a:solidFill>
              </a:rPr>
              <a:t>.</a:t>
            </a:r>
          </a:p>
          <a:p>
            <a:pPr marL="285750" lvl="0" indent="-285750" algn="just">
              <a:buFontTx/>
              <a:buChar char="-"/>
            </a:pPr>
            <a:endParaRPr lang="fr-FR" sz="1800" dirty="0">
              <a:solidFill>
                <a:schemeClr val="accent6">
                  <a:lumMod val="75000"/>
                </a:schemeClr>
              </a:solidFill>
            </a:endParaRPr>
          </a:p>
          <a:p>
            <a:pPr marL="285750" lvl="0" indent="-285750" algn="just">
              <a:buFontTx/>
              <a:buChar char="-"/>
            </a:pPr>
            <a:r>
              <a:rPr lang="fr-FR" sz="1800" b="1" dirty="0">
                <a:solidFill>
                  <a:schemeClr val="accent6">
                    <a:lumMod val="75000"/>
                  </a:schemeClr>
                </a:solidFill>
              </a:rPr>
              <a:t>Une phase d'allocations des ressources </a:t>
            </a:r>
            <a:r>
              <a:rPr lang="fr-FR" sz="1800" dirty="0">
                <a:solidFill>
                  <a:schemeClr val="accent6">
                    <a:lumMod val="75000"/>
                  </a:schemeClr>
                </a:solidFill>
              </a:rPr>
              <a:t>: c'est a dire qu'un budget est consacré pour tout objectif .</a:t>
            </a:r>
          </a:p>
        </p:txBody>
      </p:sp>
      <p:pic>
        <p:nvPicPr>
          <p:cNvPr id="544770" name="Picture 2" descr="C:\Users\BLUEOFFICE\Desktop\previs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5366251"/>
            <a:ext cx="2477938" cy="1128347"/>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6" name="Rectangle 36"/>
          <p:cNvSpPr txBox="1">
            <a:spLocks noChangeArrowheads="1"/>
          </p:cNvSpPr>
          <p:nvPr/>
        </p:nvSpPr>
        <p:spPr bwMode="auto">
          <a:xfrm>
            <a:off x="-26384" y="341784"/>
            <a:ext cx="8229600" cy="1143000"/>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Marketing stratégique</a:t>
            </a:r>
          </a:p>
        </p:txBody>
      </p:sp>
    </p:spTree>
    <p:extLst>
      <p:ext uri="{BB962C8B-B14F-4D97-AF65-F5344CB8AC3E}">
        <p14:creationId xmlns:p14="http://schemas.microsoft.com/office/powerpoint/2010/main" val="981254732"/>
      </p:ext>
    </p:extLst>
  </p:cSld>
  <p:clrMapOvr>
    <a:masterClrMapping/>
  </p:clrMapOvr>
  <p:transition spd="med">
    <p:randomBar/>
  </p:transition>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644</a:t>
            </a:fld>
            <a:endParaRPr lang="fr-FR" dirty="0"/>
          </a:p>
        </p:txBody>
      </p:sp>
      <p:sp>
        <p:nvSpPr>
          <p:cNvPr id="3" name="Rectangle 2"/>
          <p:cNvSpPr/>
          <p:nvPr/>
        </p:nvSpPr>
        <p:spPr>
          <a:xfrm>
            <a:off x="467544" y="2305616"/>
            <a:ext cx="7920880" cy="2862322"/>
          </a:xfrm>
          <a:prstGeom prst="rect">
            <a:avLst/>
          </a:prstGeom>
        </p:spPr>
        <p:txBody>
          <a:bodyPr wrap="square">
            <a:spAutoFit/>
          </a:bodyPr>
          <a:lstStyle/>
          <a:p>
            <a:pPr algn="just"/>
            <a:r>
              <a:rPr lang="fr-FR" sz="1800" dirty="0">
                <a:solidFill>
                  <a:schemeClr val="accent6">
                    <a:lumMod val="75000"/>
                  </a:schemeClr>
                </a:solidFill>
              </a:rPr>
              <a:t>La fixation des objectifs marketing va permettre aux responsables de chaque domaine d'activité de contrôler efficacement les résultats obtenus annuellement ou à la fin de chaque cycle de commercialisation </a:t>
            </a:r>
          </a:p>
          <a:p>
            <a:pPr algn="just"/>
            <a:endParaRPr lang="fr-FR" sz="1800" dirty="0">
              <a:solidFill>
                <a:schemeClr val="accent6">
                  <a:lumMod val="75000"/>
                </a:schemeClr>
              </a:solidFill>
            </a:endParaRPr>
          </a:p>
          <a:p>
            <a:pPr marL="285750" indent="-285750" algn="just">
              <a:buFontTx/>
              <a:buChar char="-"/>
            </a:pPr>
            <a:r>
              <a:rPr lang="fr-FR" sz="1800" b="1" dirty="0">
                <a:solidFill>
                  <a:schemeClr val="accent6">
                    <a:lumMod val="75000"/>
                  </a:schemeClr>
                </a:solidFill>
              </a:rPr>
              <a:t>en procédant à la mesure des écarts entre prévision et réalisation</a:t>
            </a:r>
            <a:r>
              <a:rPr lang="fr-FR" sz="1800" dirty="0">
                <a:solidFill>
                  <a:schemeClr val="accent6">
                    <a:lumMod val="75000"/>
                  </a:schemeClr>
                </a:solidFill>
              </a:rPr>
              <a:t>. </a:t>
            </a:r>
            <a:br>
              <a:rPr lang="fr-FR" sz="1800" dirty="0">
                <a:solidFill>
                  <a:schemeClr val="accent6">
                    <a:lumMod val="75000"/>
                  </a:schemeClr>
                </a:solidFill>
              </a:rPr>
            </a:br>
            <a:endParaRPr lang="fr-FR" sz="1800" dirty="0">
              <a:solidFill>
                <a:schemeClr val="accent6">
                  <a:lumMod val="75000"/>
                </a:schemeClr>
              </a:solidFill>
            </a:endParaRPr>
          </a:p>
          <a:p>
            <a:pPr algn="just"/>
            <a:r>
              <a:rPr lang="fr-FR" sz="1800" dirty="0">
                <a:solidFill>
                  <a:schemeClr val="accent6">
                    <a:lumMod val="75000"/>
                  </a:schemeClr>
                </a:solidFill>
              </a:rPr>
              <a:t>De plus, ces objectifs vont servir à définir le plan de travail de toute la structure consacrée à la commercialisation de l'activité (services techniques, services commerciaux, services administratifs, services de la logistique et des achats ...).</a:t>
            </a:r>
          </a:p>
        </p:txBody>
      </p:sp>
      <p:sp>
        <p:nvSpPr>
          <p:cNvPr id="4" name="Rectangle 3"/>
          <p:cNvSpPr/>
          <p:nvPr/>
        </p:nvSpPr>
        <p:spPr>
          <a:xfrm>
            <a:off x="683568" y="5373216"/>
            <a:ext cx="7560840" cy="276999"/>
          </a:xfrm>
          <a:prstGeom prst="rect">
            <a:avLst/>
          </a:prstGeom>
        </p:spPr>
        <p:txBody>
          <a:bodyPr wrap="square">
            <a:spAutoFit/>
          </a:bodyPr>
          <a:lstStyle/>
          <a:p>
            <a:pPr algn="ctr"/>
            <a:r>
              <a:rPr lang="fr-FR" sz="1200" b="1" dirty="0">
                <a:solidFill>
                  <a:schemeClr val="accent6">
                    <a:lumMod val="75000"/>
                  </a:schemeClr>
                </a:solidFill>
              </a:rPr>
              <a:t>Penser réalisation Tableau de Bord</a:t>
            </a:r>
          </a:p>
        </p:txBody>
      </p:sp>
      <p:sp>
        <p:nvSpPr>
          <p:cNvPr id="5" name="Rectangle 36"/>
          <p:cNvSpPr txBox="1">
            <a:spLocks noChangeArrowheads="1"/>
          </p:cNvSpPr>
          <p:nvPr/>
        </p:nvSpPr>
        <p:spPr bwMode="auto">
          <a:xfrm>
            <a:off x="158824" y="548680"/>
            <a:ext cx="8229600" cy="1143000"/>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Marketing stratégique</a:t>
            </a:r>
          </a:p>
        </p:txBody>
      </p:sp>
    </p:spTree>
    <p:extLst>
      <p:ext uri="{BB962C8B-B14F-4D97-AF65-F5344CB8AC3E}">
        <p14:creationId xmlns:p14="http://schemas.microsoft.com/office/powerpoint/2010/main" val="3937085177"/>
      </p:ext>
    </p:extLst>
  </p:cSld>
  <p:clrMapOvr>
    <a:masterClrMapping/>
  </p:clrMapOvr>
  <p:transition spd="med">
    <p:randomBar/>
  </p:transition>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645</a:t>
            </a:fld>
            <a:endParaRPr lang="fr-FR" dirty="0"/>
          </a:p>
        </p:txBody>
      </p:sp>
      <p:sp>
        <p:nvSpPr>
          <p:cNvPr id="3" name="Rectangle 36"/>
          <p:cNvSpPr txBox="1">
            <a:spLocks noChangeArrowheads="1"/>
          </p:cNvSpPr>
          <p:nvPr/>
        </p:nvSpPr>
        <p:spPr bwMode="auto">
          <a:xfrm>
            <a:off x="-26384" y="260648"/>
            <a:ext cx="8229600" cy="1143000"/>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Marketing stratégique</a:t>
            </a:r>
          </a:p>
        </p:txBody>
      </p:sp>
      <p:sp>
        <p:nvSpPr>
          <p:cNvPr id="4" name="Text Box 2"/>
          <p:cNvSpPr txBox="1">
            <a:spLocks noChangeArrowheads="1"/>
          </p:cNvSpPr>
          <p:nvPr/>
        </p:nvSpPr>
        <p:spPr bwMode="auto">
          <a:xfrm>
            <a:off x="467544" y="1433531"/>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Plan Marketing</a:t>
            </a:r>
          </a:p>
        </p:txBody>
      </p:sp>
      <p:sp>
        <p:nvSpPr>
          <p:cNvPr id="5" name="AutoShape 4"/>
          <p:cNvSpPr>
            <a:spLocks noChangeArrowheads="1"/>
          </p:cNvSpPr>
          <p:nvPr/>
        </p:nvSpPr>
        <p:spPr bwMode="auto">
          <a:xfrm rot="5400000">
            <a:off x="4983769" y="1451787"/>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724128" y="1401135"/>
            <a:ext cx="2663825"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Le Diagnostic</a:t>
            </a:r>
          </a:p>
        </p:txBody>
      </p:sp>
      <p:sp>
        <p:nvSpPr>
          <p:cNvPr id="7" name="Rectangle 6"/>
          <p:cNvSpPr/>
          <p:nvPr/>
        </p:nvSpPr>
        <p:spPr>
          <a:xfrm>
            <a:off x="323528" y="2132856"/>
            <a:ext cx="8496944" cy="4154984"/>
          </a:xfrm>
          <a:prstGeom prst="rect">
            <a:avLst/>
          </a:prstGeom>
        </p:spPr>
        <p:txBody>
          <a:bodyPr wrap="square">
            <a:spAutoFit/>
          </a:bodyPr>
          <a:lstStyle/>
          <a:p>
            <a:pPr algn="just"/>
            <a:r>
              <a:rPr lang="fr-FR" sz="1800" dirty="0">
                <a:solidFill>
                  <a:schemeClr val="accent6">
                    <a:lumMod val="75000"/>
                  </a:schemeClr>
                </a:solidFill>
              </a:rPr>
              <a:t>Selon le stade de l'analyse, le contenu du diagnostic est variable :</a:t>
            </a:r>
          </a:p>
          <a:p>
            <a:pPr lvl="0" algn="just"/>
            <a:endParaRPr lang="fr-FR" sz="1800" b="1" dirty="0">
              <a:solidFill>
                <a:schemeClr val="accent6">
                  <a:lumMod val="75000"/>
                </a:schemeClr>
              </a:solidFill>
            </a:endParaRPr>
          </a:p>
          <a:p>
            <a:pPr lvl="0" algn="just"/>
            <a:r>
              <a:rPr lang="fr-FR" sz="1800" b="1" dirty="0">
                <a:solidFill>
                  <a:schemeClr val="accent6">
                    <a:lumMod val="75000"/>
                  </a:schemeClr>
                </a:solidFill>
              </a:rPr>
              <a:t>Le diagnostic interne</a:t>
            </a:r>
            <a:r>
              <a:rPr lang="fr-FR" sz="1800" dirty="0">
                <a:solidFill>
                  <a:schemeClr val="accent6">
                    <a:lumMod val="75000"/>
                  </a:schemeClr>
                </a:solidFill>
              </a:rPr>
              <a:t> : ou étude du potentiel qui met en exergue les points forts et les points faibles du niveau où l'on se trouve ; c'est à dire que l'entreprise doit évaluer ses compétences et ses moyens d'actions avant de décider sur quel terrain elle va agir et se développer.</a:t>
            </a:r>
          </a:p>
          <a:p>
            <a:pPr lvl="0" algn="just"/>
            <a:endParaRPr lang="fr-FR" sz="1800" b="1" dirty="0">
              <a:solidFill>
                <a:schemeClr val="accent6">
                  <a:lumMod val="75000"/>
                </a:schemeClr>
              </a:solidFill>
            </a:endParaRPr>
          </a:p>
          <a:p>
            <a:pPr lvl="0" algn="just"/>
            <a:r>
              <a:rPr lang="fr-FR" sz="1800" b="1" dirty="0">
                <a:solidFill>
                  <a:schemeClr val="accent6">
                    <a:lumMod val="75000"/>
                  </a:schemeClr>
                </a:solidFill>
              </a:rPr>
              <a:t>Le diagnostic externe</a:t>
            </a:r>
            <a:r>
              <a:rPr lang="fr-FR" sz="1800" dirty="0">
                <a:solidFill>
                  <a:schemeClr val="accent6">
                    <a:lumMod val="75000"/>
                  </a:schemeClr>
                </a:solidFill>
              </a:rPr>
              <a:t> : ou étude de l'environnement qui cherche à identifier les menaces et les occasions pouvant modifier l'évolution des domaines d'activité de l'entreprise; car, chaque domaine d'activité évolue différemment selon son environnement Il peut être fragilisé ou favorisé par des facteurs divers tels que l'évolution de la situation économique, l'apparition d'une nouvelle législation l'émergence de nouveaux circuits de distribution, le changement de politique des</a:t>
            </a:r>
          </a:p>
          <a:p>
            <a:pPr lvl="0"/>
            <a:r>
              <a:rPr lang="fr-FR" sz="1800" dirty="0">
                <a:solidFill>
                  <a:schemeClr val="accent6">
                    <a:lumMod val="75000"/>
                  </a:schemeClr>
                </a:solidFill>
              </a:rPr>
              <a:t> fournisseurs. </a:t>
            </a:r>
          </a:p>
          <a:p>
            <a:pPr lvl="0" algn="ctr"/>
            <a:r>
              <a:rPr lang="fr-FR" sz="1200" b="1" dirty="0">
                <a:solidFill>
                  <a:schemeClr val="accent6">
                    <a:lumMod val="75000"/>
                  </a:schemeClr>
                </a:solidFill>
              </a:rPr>
              <a:t>Pour cela, une analyse complète de l'environnement s'impose :</a:t>
            </a:r>
          </a:p>
        </p:txBody>
      </p:sp>
    </p:spTree>
    <p:extLst>
      <p:ext uri="{BB962C8B-B14F-4D97-AF65-F5344CB8AC3E}">
        <p14:creationId xmlns:p14="http://schemas.microsoft.com/office/powerpoint/2010/main" val="4108634991"/>
      </p:ext>
    </p:extLst>
  </p:cSld>
  <p:clrMapOvr>
    <a:masterClrMapping/>
  </p:clrMapOvr>
  <p:transition spd="med">
    <p:randomBar/>
  </p:transition>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646</a:t>
            </a:fld>
            <a:endParaRPr lang="fr-FR" dirty="0"/>
          </a:p>
        </p:txBody>
      </p:sp>
      <p:sp>
        <p:nvSpPr>
          <p:cNvPr id="3" name="Rectangle 2"/>
          <p:cNvSpPr/>
          <p:nvPr/>
        </p:nvSpPr>
        <p:spPr>
          <a:xfrm>
            <a:off x="241124" y="1412776"/>
            <a:ext cx="8640960" cy="4832092"/>
          </a:xfrm>
          <a:prstGeom prst="rect">
            <a:avLst/>
          </a:prstGeom>
        </p:spPr>
        <p:txBody>
          <a:bodyPr wrap="square">
            <a:spAutoFit/>
          </a:bodyPr>
          <a:lstStyle/>
          <a:p>
            <a:r>
              <a:rPr lang="fr-FR" b="1" dirty="0">
                <a:solidFill>
                  <a:schemeClr val="accent6">
                    <a:lumMod val="75000"/>
                  </a:schemeClr>
                </a:solidFill>
              </a:rPr>
              <a:t>L'analyse du macro-environnement : </a:t>
            </a:r>
          </a:p>
          <a:p>
            <a:pPr marL="1200150" lvl="2" indent="-285750" algn="just">
              <a:buFontTx/>
              <a:buChar char="-"/>
            </a:pPr>
            <a:r>
              <a:rPr lang="fr-FR" b="1" dirty="0">
                <a:solidFill>
                  <a:schemeClr val="accent6">
                    <a:lumMod val="75000"/>
                  </a:schemeClr>
                </a:solidFill>
              </a:rPr>
              <a:t>Démographique</a:t>
            </a:r>
            <a:r>
              <a:rPr lang="fr-FR" dirty="0">
                <a:solidFill>
                  <a:schemeClr val="accent6">
                    <a:lumMod val="75000"/>
                  </a:schemeClr>
                </a:solidFill>
              </a:rPr>
              <a:t> : exemple : chute de la natalité, développement important des gens    </a:t>
            </a:r>
          </a:p>
          <a:p>
            <a:pPr lvl="2" algn="just"/>
            <a:r>
              <a:rPr lang="fr-FR" dirty="0">
                <a:solidFill>
                  <a:schemeClr val="accent6">
                    <a:lumMod val="75000"/>
                  </a:schemeClr>
                </a:solidFill>
              </a:rPr>
              <a:t>      âgés....</a:t>
            </a:r>
          </a:p>
          <a:p>
            <a:pPr marL="1200150" lvl="2" indent="-285750" algn="just">
              <a:buFontTx/>
              <a:buChar char="-"/>
            </a:pPr>
            <a:r>
              <a:rPr lang="fr-FR" b="1" dirty="0">
                <a:solidFill>
                  <a:schemeClr val="accent6">
                    <a:lumMod val="75000"/>
                  </a:schemeClr>
                </a:solidFill>
              </a:rPr>
              <a:t>Economique</a:t>
            </a:r>
            <a:r>
              <a:rPr lang="fr-FR" dirty="0">
                <a:solidFill>
                  <a:schemeClr val="accent6">
                    <a:lumMod val="75000"/>
                  </a:schemeClr>
                </a:solidFill>
              </a:rPr>
              <a:t> : exemple : baisse de l'épargne, développement du chômage, agrandissement de  la CEE ....</a:t>
            </a:r>
          </a:p>
          <a:p>
            <a:pPr marL="1200150" lvl="2" indent="-285750" algn="just">
              <a:buFontTx/>
              <a:buChar char="-"/>
            </a:pPr>
            <a:r>
              <a:rPr lang="fr-FR" b="1" dirty="0">
                <a:solidFill>
                  <a:schemeClr val="accent6">
                    <a:lumMod val="75000"/>
                  </a:schemeClr>
                </a:solidFill>
              </a:rPr>
              <a:t>Juridico-politiqu</a:t>
            </a:r>
            <a:r>
              <a:rPr lang="fr-FR" dirty="0">
                <a:solidFill>
                  <a:schemeClr val="accent6">
                    <a:lumMod val="75000"/>
                  </a:schemeClr>
                </a:solidFill>
              </a:rPr>
              <a:t>e : exemple : demande de boycottage des produits français lancée par </a:t>
            </a:r>
          </a:p>
          <a:p>
            <a:pPr lvl="2" algn="just"/>
            <a:r>
              <a:rPr lang="fr-FR" dirty="0">
                <a:solidFill>
                  <a:schemeClr val="accent6">
                    <a:lumMod val="75000"/>
                  </a:schemeClr>
                </a:solidFill>
              </a:rPr>
              <a:t>      l'association Greenpeace France ..</a:t>
            </a:r>
          </a:p>
          <a:p>
            <a:pPr marL="1200150" lvl="2" indent="-285750" algn="just">
              <a:buFontTx/>
              <a:buChar char="-"/>
            </a:pPr>
            <a:r>
              <a:rPr lang="fr-FR" b="1" dirty="0">
                <a:solidFill>
                  <a:schemeClr val="accent6">
                    <a:lumMod val="75000"/>
                  </a:schemeClr>
                </a:solidFill>
              </a:rPr>
              <a:t>Socioculturel</a:t>
            </a:r>
            <a:r>
              <a:rPr lang="fr-FR" dirty="0">
                <a:solidFill>
                  <a:schemeClr val="accent6">
                    <a:lumMod val="75000"/>
                  </a:schemeClr>
                </a:solidFill>
              </a:rPr>
              <a:t> : exemple : évolution des styles de vie, des mentalités et le comportement </a:t>
            </a:r>
          </a:p>
          <a:p>
            <a:pPr lvl="2" algn="just"/>
            <a:r>
              <a:rPr lang="fr-FR" dirty="0">
                <a:solidFill>
                  <a:schemeClr val="accent6">
                    <a:lumMod val="75000"/>
                  </a:schemeClr>
                </a:solidFill>
              </a:rPr>
              <a:t>      d'achat des consommateurs .... </a:t>
            </a:r>
          </a:p>
          <a:p>
            <a:pPr marL="1200150" lvl="2" indent="-285750" algn="just">
              <a:buFontTx/>
              <a:buChar char="-"/>
            </a:pPr>
            <a:r>
              <a:rPr lang="fr-FR" b="1" dirty="0">
                <a:solidFill>
                  <a:schemeClr val="accent6">
                    <a:lumMod val="75000"/>
                  </a:schemeClr>
                </a:solidFill>
              </a:rPr>
              <a:t>Technologique</a:t>
            </a:r>
            <a:r>
              <a:rPr lang="fr-FR" dirty="0">
                <a:solidFill>
                  <a:schemeClr val="accent6">
                    <a:lumMod val="75000"/>
                  </a:schemeClr>
                </a:solidFill>
              </a:rPr>
              <a:t> : exemple : connaître les nouvelles technologies pouvant faire évoluer les </a:t>
            </a:r>
          </a:p>
          <a:p>
            <a:pPr lvl="2" algn="just"/>
            <a:r>
              <a:rPr lang="fr-FR" dirty="0">
                <a:solidFill>
                  <a:schemeClr val="accent6">
                    <a:lumMod val="75000"/>
                  </a:schemeClr>
                </a:solidFill>
              </a:rPr>
              <a:t>      produits et les procédés de fabrication.</a:t>
            </a:r>
          </a:p>
          <a:p>
            <a:pPr lvl="2" algn="just"/>
            <a:endParaRPr lang="fr-FR" dirty="0">
              <a:solidFill>
                <a:schemeClr val="accent6">
                  <a:lumMod val="75000"/>
                </a:schemeClr>
              </a:solidFill>
            </a:endParaRPr>
          </a:p>
          <a:p>
            <a:pPr algn="just"/>
            <a:r>
              <a:rPr lang="fr-FR" b="1" dirty="0">
                <a:solidFill>
                  <a:schemeClr val="accent6">
                    <a:lumMod val="75000"/>
                  </a:schemeClr>
                </a:solidFill>
              </a:rPr>
              <a:t>L'analyse du </a:t>
            </a:r>
            <a:r>
              <a:rPr lang="fr-FR" b="1" dirty="0" err="1">
                <a:solidFill>
                  <a:schemeClr val="accent6">
                    <a:lumMod val="75000"/>
                  </a:schemeClr>
                </a:solidFill>
              </a:rPr>
              <a:t>micro-environnement</a:t>
            </a:r>
            <a:r>
              <a:rPr lang="fr-FR" b="1" dirty="0">
                <a:solidFill>
                  <a:schemeClr val="accent6">
                    <a:lumMod val="75000"/>
                  </a:schemeClr>
                </a:solidFill>
              </a:rPr>
              <a:t> : </a:t>
            </a:r>
          </a:p>
          <a:p>
            <a:pPr marL="1200150" lvl="2" indent="-285750" algn="just">
              <a:buFontTx/>
              <a:buChar char="-"/>
            </a:pPr>
            <a:r>
              <a:rPr lang="fr-FR" b="1" dirty="0">
                <a:solidFill>
                  <a:schemeClr val="accent6">
                    <a:lumMod val="75000"/>
                  </a:schemeClr>
                </a:solidFill>
              </a:rPr>
              <a:t>Les clients actuels ou potentiels </a:t>
            </a:r>
            <a:r>
              <a:rPr lang="fr-FR" dirty="0">
                <a:solidFill>
                  <a:schemeClr val="accent6">
                    <a:lumMod val="75000"/>
                  </a:schemeClr>
                </a:solidFill>
              </a:rPr>
              <a:t>: vérifier leur comportement d'achat, leur attitude vis-à-vis de la concurrence </a:t>
            </a:r>
          </a:p>
          <a:p>
            <a:pPr marL="1200150" lvl="2" indent="-285750" algn="just">
              <a:buFontTx/>
              <a:buChar char="-"/>
            </a:pPr>
            <a:r>
              <a:rPr lang="fr-FR" b="1" dirty="0">
                <a:solidFill>
                  <a:schemeClr val="accent6">
                    <a:lumMod val="75000"/>
                  </a:schemeClr>
                </a:solidFill>
              </a:rPr>
              <a:t>Les concurrents </a:t>
            </a:r>
            <a:r>
              <a:rPr lang="fr-FR" dirty="0">
                <a:solidFill>
                  <a:schemeClr val="accent6">
                    <a:lumMod val="75000"/>
                  </a:schemeClr>
                </a:solidFill>
              </a:rPr>
              <a:t>: cerner les concurrents directs, mesurer leurs forces et leurs faiblesses, </a:t>
            </a:r>
          </a:p>
          <a:p>
            <a:pPr lvl="2" algn="just"/>
            <a:r>
              <a:rPr lang="fr-FR" dirty="0">
                <a:solidFill>
                  <a:schemeClr val="accent6">
                    <a:lumMod val="75000"/>
                  </a:schemeClr>
                </a:solidFill>
              </a:rPr>
              <a:t>      définir leurs stratégies.</a:t>
            </a:r>
          </a:p>
          <a:p>
            <a:pPr marL="1200150" lvl="2" indent="-285750" algn="just">
              <a:buFontTx/>
              <a:buChar char="-"/>
            </a:pPr>
            <a:r>
              <a:rPr lang="fr-FR" b="1" dirty="0">
                <a:solidFill>
                  <a:schemeClr val="accent6">
                    <a:lumMod val="75000"/>
                  </a:schemeClr>
                </a:solidFill>
              </a:rPr>
              <a:t>Les distributeurs </a:t>
            </a:r>
            <a:r>
              <a:rPr lang="fr-FR" dirty="0">
                <a:solidFill>
                  <a:schemeClr val="accent6">
                    <a:lumMod val="75000"/>
                  </a:schemeClr>
                </a:solidFill>
              </a:rPr>
              <a:t>: recenser les principaux circuits de distribution, connaître leurs perspectives définir leurs politiques </a:t>
            </a:r>
          </a:p>
          <a:p>
            <a:pPr marL="1200150" lvl="2" indent="-285750" algn="just">
              <a:buFontTx/>
              <a:buChar char="-"/>
            </a:pPr>
            <a:r>
              <a:rPr lang="fr-FR" b="1" dirty="0">
                <a:solidFill>
                  <a:schemeClr val="accent6">
                    <a:lumMod val="75000"/>
                  </a:schemeClr>
                </a:solidFill>
              </a:rPr>
              <a:t>Les fournisseurs </a:t>
            </a:r>
            <a:r>
              <a:rPr lang="fr-FR" dirty="0">
                <a:solidFill>
                  <a:schemeClr val="accent6">
                    <a:lumMod val="75000"/>
                  </a:schemeClr>
                </a:solidFill>
              </a:rPr>
              <a:t>: identifier leurs politique de vente, vérifier la comptabilité des besoins de </a:t>
            </a:r>
          </a:p>
          <a:p>
            <a:pPr lvl="2" algn="just"/>
            <a:r>
              <a:rPr lang="fr-FR" dirty="0">
                <a:solidFill>
                  <a:schemeClr val="accent6">
                    <a:lumMod val="75000"/>
                  </a:schemeClr>
                </a:solidFill>
              </a:rPr>
              <a:t>      l'entreprise avec la politique des fournisseurs, étudier les perspectives en matière        </a:t>
            </a:r>
          </a:p>
          <a:p>
            <a:pPr lvl="2" algn="just"/>
            <a:r>
              <a:rPr lang="fr-FR" dirty="0">
                <a:solidFill>
                  <a:schemeClr val="accent6">
                    <a:lumMod val="75000"/>
                  </a:schemeClr>
                </a:solidFill>
              </a:rPr>
              <a:t>      d'évolution des coûts d'approvisionnement.</a:t>
            </a:r>
            <a:endParaRPr lang="fr-FR" sz="1200" dirty="0">
              <a:solidFill>
                <a:schemeClr val="accent6">
                  <a:lumMod val="75000"/>
                </a:schemeClr>
              </a:solidFill>
            </a:endParaRPr>
          </a:p>
        </p:txBody>
      </p:sp>
      <p:sp>
        <p:nvSpPr>
          <p:cNvPr id="4" name="Rectangle 36"/>
          <p:cNvSpPr>
            <a:spLocks noChangeArrowheads="1"/>
          </p:cNvSpPr>
          <p:nvPr/>
        </p:nvSpPr>
        <p:spPr bwMode="auto">
          <a:xfrm>
            <a:off x="2267745" y="399894"/>
            <a:ext cx="4176464"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extLst>
      <p:ext uri="{BB962C8B-B14F-4D97-AF65-F5344CB8AC3E}">
        <p14:creationId xmlns:p14="http://schemas.microsoft.com/office/powerpoint/2010/main" val="1792528055"/>
      </p:ext>
    </p:extLst>
  </p:cSld>
  <p:clrMapOvr>
    <a:masterClrMapping/>
  </p:clrMapOvr>
  <p:transition spd="med">
    <p:randomBar/>
  </p:transition>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647</a:t>
            </a:fld>
            <a:endParaRPr lang="fr-FR" dirty="0"/>
          </a:p>
        </p:txBody>
      </p:sp>
      <p:sp>
        <p:nvSpPr>
          <p:cNvPr id="3" name="Rectangle 36"/>
          <p:cNvSpPr>
            <a:spLocks noChangeArrowheads="1"/>
          </p:cNvSpPr>
          <p:nvPr/>
        </p:nvSpPr>
        <p:spPr bwMode="auto">
          <a:xfrm>
            <a:off x="2339753" y="541858"/>
            <a:ext cx="4536504"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
        <p:nvSpPr>
          <p:cNvPr id="4" name="Rectangle 3"/>
          <p:cNvSpPr/>
          <p:nvPr/>
        </p:nvSpPr>
        <p:spPr>
          <a:xfrm>
            <a:off x="539552" y="2132856"/>
            <a:ext cx="7992888" cy="2862322"/>
          </a:xfrm>
          <a:prstGeom prst="rect">
            <a:avLst/>
          </a:prstGeom>
        </p:spPr>
        <p:txBody>
          <a:bodyPr wrap="square">
            <a:spAutoFit/>
          </a:bodyPr>
          <a:lstStyle/>
          <a:p>
            <a:pPr algn="just"/>
            <a:r>
              <a:rPr lang="fr-FR" sz="1800" dirty="0">
                <a:solidFill>
                  <a:schemeClr val="accent6">
                    <a:lumMod val="75000"/>
                  </a:schemeClr>
                </a:solidFill>
              </a:rPr>
              <a:t>En résumé, le diagnostic est à l'origine de 2 logiques : </a:t>
            </a:r>
          </a:p>
          <a:p>
            <a:pPr algn="just"/>
            <a:endParaRPr lang="fr-FR" sz="1800" dirty="0">
              <a:solidFill>
                <a:schemeClr val="accent6">
                  <a:lumMod val="75000"/>
                </a:schemeClr>
              </a:solidFill>
            </a:endParaRPr>
          </a:p>
          <a:p>
            <a:pPr marL="285750" indent="-285750">
              <a:buFontTx/>
              <a:buChar char="-"/>
            </a:pPr>
            <a:r>
              <a:rPr lang="fr-FR" sz="1800" dirty="0">
                <a:solidFill>
                  <a:schemeClr val="accent6">
                    <a:lumMod val="75000"/>
                  </a:schemeClr>
                </a:solidFill>
              </a:rPr>
              <a:t>l'une aboutit à la détermination des </a:t>
            </a:r>
            <a:r>
              <a:rPr lang="fr-FR" sz="1800" b="1" dirty="0">
                <a:solidFill>
                  <a:schemeClr val="accent6">
                    <a:lumMod val="75000"/>
                  </a:schemeClr>
                </a:solidFill>
              </a:rPr>
              <a:t>solutions possibles</a:t>
            </a:r>
          </a:p>
          <a:p>
            <a:pPr marL="285750" indent="-285750">
              <a:buFontTx/>
              <a:buChar char="-"/>
            </a:pPr>
            <a:r>
              <a:rPr lang="fr-FR" sz="1800" dirty="0">
                <a:solidFill>
                  <a:schemeClr val="accent6">
                    <a:lumMod val="75000"/>
                  </a:schemeClr>
                </a:solidFill>
              </a:rPr>
              <a:t>l'autre à la fixation d'</a:t>
            </a:r>
            <a:r>
              <a:rPr lang="fr-FR" sz="1800" b="1" dirty="0">
                <a:solidFill>
                  <a:schemeClr val="accent6">
                    <a:lumMod val="75000"/>
                  </a:schemeClr>
                </a:solidFill>
              </a:rPr>
              <a:t>objectifs </a:t>
            </a:r>
            <a:br>
              <a:rPr lang="fr-FR" sz="1800" dirty="0">
                <a:solidFill>
                  <a:schemeClr val="accent6">
                    <a:lumMod val="75000"/>
                  </a:schemeClr>
                </a:solidFill>
              </a:rPr>
            </a:br>
            <a:endParaRPr lang="fr-FR" sz="1800" dirty="0">
              <a:solidFill>
                <a:schemeClr val="accent6">
                  <a:lumMod val="75000"/>
                </a:schemeClr>
              </a:solidFill>
            </a:endParaRPr>
          </a:p>
          <a:p>
            <a:pPr algn="just"/>
            <a:endParaRPr lang="fr-FR" sz="1800" dirty="0">
              <a:solidFill>
                <a:schemeClr val="accent6">
                  <a:lumMod val="75000"/>
                </a:schemeClr>
              </a:solidFill>
            </a:endParaRPr>
          </a:p>
          <a:p>
            <a:pPr algn="just"/>
            <a:r>
              <a:rPr lang="fr-FR" sz="1800" dirty="0">
                <a:solidFill>
                  <a:schemeClr val="accent6">
                    <a:lumMod val="75000"/>
                  </a:schemeClr>
                </a:solidFill>
              </a:rPr>
              <a:t>…Et dans une optique décisionnelle </a:t>
            </a:r>
          </a:p>
          <a:p>
            <a:pPr algn="just"/>
            <a:r>
              <a:rPr lang="fr-FR" sz="1800" dirty="0">
                <a:solidFill>
                  <a:schemeClr val="accent6">
                    <a:lumMod val="75000"/>
                  </a:schemeClr>
                </a:solidFill>
              </a:rPr>
              <a:t>(lorsque plusieurs solutions possibles doivent être mises en place : étude de marché, campagne publicitaire, recruter des vendeurs ...), ces 2 logiques sont complémentaires.</a:t>
            </a:r>
          </a:p>
        </p:txBody>
      </p:sp>
    </p:spTree>
    <p:extLst>
      <p:ext uri="{BB962C8B-B14F-4D97-AF65-F5344CB8AC3E}">
        <p14:creationId xmlns:p14="http://schemas.microsoft.com/office/powerpoint/2010/main" val="3816246518"/>
      </p:ext>
    </p:extLst>
  </p:cSld>
  <p:clrMapOvr>
    <a:masterClrMapping/>
  </p:clrMapOvr>
  <p:transition spd="med">
    <p:randomBar/>
  </p:transition>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648</a:t>
            </a:fld>
            <a:endParaRPr lang="fr-FR" dirty="0"/>
          </a:p>
        </p:txBody>
      </p:sp>
      <p:sp>
        <p:nvSpPr>
          <p:cNvPr id="3" name="Rectangle 2"/>
          <p:cNvSpPr/>
          <p:nvPr/>
        </p:nvSpPr>
        <p:spPr>
          <a:xfrm>
            <a:off x="503549" y="1628800"/>
            <a:ext cx="7848872" cy="3970318"/>
          </a:xfrm>
          <a:prstGeom prst="rect">
            <a:avLst/>
          </a:prstGeom>
        </p:spPr>
        <p:txBody>
          <a:bodyPr wrap="square">
            <a:spAutoFit/>
          </a:bodyPr>
          <a:lstStyle/>
          <a:p>
            <a:pPr algn="just"/>
            <a:r>
              <a:rPr lang="fr-FR" sz="1800" dirty="0">
                <a:solidFill>
                  <a:schemeClr val="accent6">
                    <a:lumMod val="75000"/>
                  </a:schemeClr>
                </a:solidFill>
              </a:rPr>
              <a:t>Les objectifs doivent toujours être </a:t>
            </a:r>
            <a:r>
              <a:rPr lang="fr-FR" sz="1800" b="1" dirty="0">
                <a:solidFill>
                  <a:schemeClr val="accent6">
                    <a:lumMod val="75000"/>
                  </a:schemeClr>
                </a:solidFill>
              </a:rPr>
              <a:t>SMART</a:t>
            </a:r>
            <a:r>
              <a:rPr lang="fr-FR" sz="1800" dirty="0">
                <a:solidFill>
                  <a:schemeClr val="accent6">
                    <a:lumMod val="75000"/>
                  </a:schemeClr>
                </a:solidFill>
              </a:rPr>
              <a:t> :</a:t>
            </a:r>
          </a:p>
          <a:p>
            <a:pPr algn="just"/>
            <a:endParaRPr lang="fr-FR" sz="1800" dirty="0">
              <a:solidFill>
                <a:schemeClr val="accent6">
                  <a:lumMod val="75000"/>
                </a:schemeClr>
              </a:solidFill>
            </a:endParaRPr>
          </a:p>
          <a:p>
            <a:pPr algn="just"/>
            <a:r>
              <a:rPr lang="fr-FR" sz="1800" b="1" dirty="0">
                <a:solidFill>
                  <a:schemeClr val="accent6">
                    <a:lumMod val="75000"/>
                  </a:schemeClr>
                </a:solidFill>
              </a:rPr>
              <a:t>Stratégiques</a:t>
            </a:r>
            <a:r>
              <a:rPr lang="fr-FR" sz="1800" dirty="0">
                <a:solidFill>
                  <a:schemeClr val="accent6">
                    <a:lumMod val="75000"/>
                  </a:schemeClr>
                </a:solidFill>
              </a:rPr>
              <a:t> : par exemple, vous pourriez fixer l'objectif d'obtenir dix nouveaux clients.</a:t>
            </a:r>
          </a:p>
          <a:p>
            <a:pPr algn="just"/>
            <a:r>
              <a:rPr lang="fr-FR" sz="1800" b="1" dirty="0">
                <a:solidFill>
                  <a:schemeClr val="accent6">
                    <a:lumMod val="75000"/>
                  </a:schemeClr>
                </a:solidFill>
              </a:rPr>
              <a:t>Mesurables</a:t>
            </a:r>
            <a:r>
              <a:rPr lang="fr-FR" sz="1800" dirty="0">
                <a:solidFill>
                  <a:schemeClr val="accent6">
                    <a:lumMod val="75000"/>
                  </a:schemeClr>
                </a:solidFill>
              </a:rPr>
              <a:t> : quel que soit votre objectif, vous devez être en mesure de vérifier si vous l'avez atteint lorsque vous revoyez votre plan.</a:t>
            </a:r>
          </a:p>
          <a:p>
            <a:pPr algn="just"/>
            <a:r>
              <a:rPr lang="fr-FR" sz="1800" b="1" dirty="0">
                <a:solidFill>
                  <a:schemeClr val="accent6">
                    <a:lumMod val="75000"/>
                  </a:schemeClr>
                </a:solidFill>
              </a:rPr>
              <a:t>Atteignables</a:t>
            </a:r>
            <a:r>
              <a:rPr lang="fr-FR" sz="1800" dirty="0">
                <a:solidFill>
                  <a:schemeClr val="accent6">
                    <a:lumMod val="75000"/>
                  </a:schemeClr>
                </a:solidFill>
              </a:rPr>
              <a:t> : vous devez disposer des ressources dont vous avez besoin pour atteindre l'objectif. Les ressources clés sont généralement les personnes et l'argent.</a:t>
            </a:r>
          </a:p>
          <a:p>
            <a:pPr algn="just"/>
            <a:r>
              <a:rPr lang="fr-FR" sz="1800" b="1" dirty="0">
                <a:solidFill>
                  <a:schemeClr val="accent6">
                    <a:lumMod val="75000"/>
                  </a:schemeClr>
                </a:solidFill>
              </a:rPr>
              <a:t>Réalistes</a:t>
            </a:r>
            <a:r>
              <a:rPr lang="fr-FR" sz="1800" dirty="0">
                <a:solidFill>
                  <a:schemeClr val="accent6">
                    <a:lumMod val="75000"/>
                  </a:schemeClr>
                </a:solidFill>
              </a:rPr>
              <a:t> : les cibles doivent vous amener à vous surpasser, et non vous démotiver parce qu'elles sont déraisonnables.</a:t>
            </a:r>
          </a:p>
          <a:p>
            <a:pPr algn="just"/>
            <a:r>
              <a:rPr lang="fr-FR" sz="1800" b="1" dirty="0">
                <a:solidFill>
                  <a:schemeClr val="accent6">
                    <a:lumMod val="75000"/>
                  </a:schemeClr>
                </a:solidFill>
              </a:rPr>
              <a:t>Limités dans le Temps</a:t>
            </a:r>
            <a:r>
              <a:rPr lang="fr-FR" sz="1800" dirty="0">
                <a:solidFill>
                  <a:schemeClr val="accent6">
                    <a:lumMod val="75000"/>
                  </a:schemeClr>
                </a:solidFill>
              </a:rPr>
              <a:t> : vous devez fixer une date d’échéance pour l'atteinte de l'objectif. Par exemple, vous pourriez viser l'obtention de dix nouveaux clients au cours des 12 prochains mois</a:t>
            </a:r>
          </a:p>
        </p:txBody>
      </p:sp>
      <p:sp>
        <p:nvSpPr>
          <p:cNvPr id="4" name="Rectangle 36"/>
          <p:cNvSpPr>
            <a:spLocks noChangeArrowheads="1"/>
          </p:cNvSpPr>
          <p:nvPr/>
        </p:nvSpPr>
        <p:spPr bwMode="auto">
          <a:xfrm>
            <a:off x="2339753" y="332656"/>
            <a:ext cx="4176464"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extLst>
      <p:ext uri="{BB962C8B-B14F-4D97-AF65-F5344CB8AC3E}">
        <p14:creationId xmlns:p14="http://schemas.microsoft.com/office/powerpoint/2010/main" val="1556280833"/>
      </p:ext>
    </p:extLst>
  </p:cSld>
  <p:clrMapOvr>
    <a:masterClrMapping/>
  </p:clrMapOvr>
  <p:transition spd="med">
    <p:randomBar/>
  </p:transition>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649</a:t>
            </a:fld>
            <a:endParaRPr lang="fr-FR" dirty="0"/>
          </a:p>
        </p:txBody>
      </p:sp>
      <p:sp>
        <p:nvSpPr>
          <p:cNvPr id="3" name="Rectangle 36"/>
          <p:cNvSpPr>
            <a:spLocks noChangeArrowheads="1"/>
          </p:cNvSpPr>
          <p:nvPr/>
        </p:nvSpPr>
        <p:spPr bwMode="auto">
          <a:xfrm>
            <a:off x="2339753" y="332656"/>
            <a:ext cx="4176464"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pic>
        <p:nvPicPr>
          <p:cNvPr id="563202" name="Picture 2" descr="C:\Users\BLUEOFFICE\Desktop\La-méthode-S.M.A.R.T.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412776"/>
            <a:ext cx="8315702" cy="4608512"/>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1869838"/>
      </p:ext>
    </p:extLst>
  </p:cSld>
  <p:clrMapOvr>
    <a:masterClrMapping/>
  </p:clrMapOvr>
  <p:transition spd="med">
    <p:randomBar/>
  </p:transition>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650</a:t>
            </a:fld>
            <a:endParaRPr lang="fr-FR" dirty="0"/>
          </a:p>
        </p:txBody>
      </p:sp>
      <p:pic>
        <p:nvPicPr>
          <p:cNvPr id="562178" name="Picture 2" descr="C:\Users\BLUEOFFICE\Desktop\Untitled-2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175" y="1340768"/>
            <a:ext cx="7274755" cy="5040560"/>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
        <p:nvSpPr>
          <p:cNvPr id="4" name="Rectangle 36"/>
          <p:cNvSpPr>
            <a:spLocks noChangeArrowheads="1"/>
          </p:cNvSpPr>
          <p:nvPr/>
        </p:nvSpPr>
        <p:spPr bwMode="auto">
          <a:xfrm>
            <a:off x="2339753" y="332656"/>
            <a:ext cx="4176464"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extLst>
      <p:ext uri="{BB962C8B-B14F-4D97-AF65-F5344CB8AC3E}">
        <p14:creationId xmlns:p14="http://schemas.microsoft.com/office/powerpoint/2010/main" val="2720769154"/>
      </p:ext>
    </p:extLst>
  </p:cSld>
  <p:clrMapOvr>
    <a:masterClrMapping/>
  </p:clrMapOvr>
  <p:transition spd="med">
    <p:randomBar/>
  </p:transition>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651</a:t>
            </a:fld>
            <a:endParaRPr lang="fr-FR" dirty="0"/>
          </a:p>
        </p:txBody>
      </p:sp>
      <p:sp>
        <p:nvSpPr>
          <p:cNvPr id="3" name="Rectangle 36"/>
          <p:cNvSpPr>
            <a:spLocks noChangeArrowheads="1"/>
          </p:cNvSpPr>
          <p:nvPr/>
        </p:nvSpPr>
        <p:spPr bwMode="auto">
          <a:xfrm>
            <a:off x="2335408" y="685874"/>
            <a:ext cx="4176464"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pic>
        <p:nvPicPr>
          <p:cNvPr id="564226" name="Picture 2" descr="C:\Users\BLUEOFFICE\Desktop\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8306" y="2636912"/>
            <a:ext cx="3160364" cy="2122288"/>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489292"/>
      </p:ext>
    </p:extLst>
  </p:cSld>
  <p:clrMapOvr>
    <a:masterClrMapping/>
  </p:clrMapOvr>
  <p:transition spd="med">
    <p:randomBar/>
  </p:transition>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652</a:t>
            </a:fld>
            <a:endParaRPr lang="fr-FR" dirty="0"/>
          </a:p>
        </p:txBody>
      </p:sp>
      <p:sp>
        <p:nvSpPr>
          <p:cNvPr id="3" name="Rectangle 2"/>
          <p:cNvSpPr/>
          <p:nvPr/>
        </p:nvSpPr>
        <p:spPr>
          <a:xfrm>
            <a:off x="391394" y="1033408"/>
            <a:ext cx="8429078" cy="5478423"/>
          </a:xfrm>
          <a:prstGeom prst="rect">
            <a:avLst/>
          </a:prstGeom>
        </p:spPr>
        <p:txBody>
          <a:bodyPr wrap="square">
            <a:spAutoFit/>
          </a:bodyPr>
          <a:lstStyle/>
          <a:p>
            <a:pPr algn="just"/>
            <a:r>
              <a:rPr lang="fr-FR" dirty="0">
                <a:solidFill>
                  <a:schemeClr val="accent6">
                    <a:lumMod val="75000"/>
                  </a:schemeClr>
                </a:solidFill>
              </a:rPr>
              <a:t>Lorsque vous aurez </a:t>
            </a:r>
            <a:r>
              <a:rPr lang="fr-FR" b="1" dirty="0">
                <a:solidFill>
                  <a:schemeClr val="accent6">
                    <a:lumMod val="75000"/>
                  </a:schemeClr>
                </a:solidFill>
              </a:rPr>
              <a:t>décidé</a:t>
            </a:r>
            <a:r>
              <a:rPr lang="fr-FR" dirty="0">
                <a:solidFill>
                  <a:schemeClr val="accent6">
                    <a:lumMod val="75000"/>
                  </a:schemeClr>
                </a:solidFill>
              </a:rPr>
              <a:t> quels sont vos </a:t>
            </a:r>
            <a:r>
              <a:rPr lang="fr-FR" b="1" dirty="0">
                <a:solidFill>
                  <a:schemeClr val="accent6">
                    <a:lumMod val="75000"/>
                  </a:schemeClr>
                </a:solidFill>
              </a:rPr>
              <a:t>objectifs marketing</a:t>
            </a:r>
            <a:r>
              <a:rPr lang="fr-FR" dirty="0">
                <a:solidFill>
                  <a:schemeClr val="accent6">
                    <a:lumMod val="75000"/>
                  </a:schemeClr>
                </a:solidFill>
              </a:rPr>
              <a:t>, et quelle est votre </a:t>
            </a:r>
            <a:r>
              <a:rPr lang="fr-FR" b="1" dirty="0">
                <a:solidFill>
                  <a:schemeClr val="accent6">
                    <a:lumMod val="75000"/>
                  </a:schemeClr>
                </a:solidFill>
              </a:rPr>
              <a:t>stratégie</a:t>
            </a:r>
            <a:r>
              <a:rPr lang="fr-FR" dirty="0">
                <a:solidFill>
                  <a:schemeClr val="accent6">
                    <a:lumMod val="75000"/>
                  </a:schemeClr>
                </a:solidFill>
              </a:rPr>
              <a:t> afin de les </a:t>
            </a:r>
            <a:r>
              <a:rPr lang="fr-FR" b="1" dirty="0">
                <a:solidFill>
                  <a:schemeClr val="accent6">
                    <a:lumMod val="75000"/>
                  </a:schemeClr>
                </a:solidFill>
              </a:rPr>
              <a:t>atteindre</a:t>
            </a:r>
            <a:r>
              <a:rPr lang="fr-FR" dirty="0">
                <a:solidFill>
                  <a:schemeClr val="accent6">
                    <a:lumMod val="75000"/>
                  </a:schemeClr>
                </a:solidFill>
              </a:rPr>
              <a:t>, vous devez </a:t>
            </a:r>
            <a:r>
              <a:rPr lang="fr-FR" b="1" dirty="0">
                <a:solidFill>
                  <a:schemeClr val="accent6">
                    <a:lumMod val="75000"/>
                  </a:schemeClr>
                </a:solidFill>
              </a:rPr>
              <a:t>planifier</a:t>
            </a:r>
            <a:r>
              <a:rPr lang="fr-FR" dirty="0">
                <a:solidFill>
                  <a:schemeClr val="accent6">
                    <a:lumMod val="75000"/>
                  </a:schemeClr>
                </a:solidFill>
              </a:rPr>
              <a:t> de quelle façon cette stratégie </a:t>
            </a:r>
            <a:r>
              <a:rPr lang="fr-FR" b="1" dirty="0">
                <a:solidFill>
                  <a:schemeClr val="accent6">
                    <a:lumMod val="75000"/>
                  </a:schemeClr>
                </a:solidFill>
              </a:rPr>
              <a:t>deviendra réalité</a:t>
            </a:r>
            <a:r>
              <a:rPr lang="fr-FR" dirty="0">
                <a:solidFill>
                  <a:schemeClr val="accent6">
                    <a:lumMod val="75000"/>
                  </a:schemeClr>
                </a:solidFill>
              </a:rPr>
              <a:t>.</a:t>
            </a:r>
          </a:p>
          <a:p>
            <a:pPr algn="just"/>
            <a:endParaRPr lang="fr-FR" dirty="0">
              <a:solidFill>
                <a:schemeClr val="accent6">
                  <a:lumMod val="75000"/>
                </a:schemeClr>
              </a:solidFill>
            </a:endParaRPr>
          </a:p>
          <a:p>
            <a:pPr algn="just"/>
            <a:r>
              <a:rPr lang="fr-FR" dirty="0">
                <a:solidFill>
                  <a:schemeClr val="accent6">
                    <a:lumMod val="75000"/>
                  </a:schemeClr>
                </a:solidFill>
              </a:rPr>
              <a:t>Un grand nombre d'entreprises trouve utile de penser en termes des </a:t>
            </a:r>
            <a:r>
              <a:rPr lang="fr-FR" b="1" dirty="0">
                <a:solidFill>
                  <a:schemeClr val="accent6">
                    <a:lumMod val="75000"/>
                  </a:schemeClr>
                </a:solidFill>
              </a:rPr>
              <a:t>quatre P</a:t>
            </a:r>
            <a:r>
              <a:rPr lang="fr-FR" dirty="0">
                <a:solidFill>
                  <a:schemeClr val="accent6">
                    <a:lumMod val="75000"/>
                  </a:schemeClr>
                </a:solidFill>
              </a:rPr>
              <a:t> :</a:t>
            </a:r>
          </a:p>
          <a:p>
            <a:pPr algn="just"/>
            <a:endParaRPr lang="fr-FR" dirty="0">
              <a:solidFill>
                <a:schemeClr val="accent6">
                  <a:lumMod val="75000"/>
                </a:schemeClr>
              </a:solidFill>
            </a:endParaRPr>
          </a:p>
          <a:p>
            <a:pPr algn="just"/>
            <a:r>
              <a:rPr lang="fr-FR" b="1" dirty="0">
                <a:solidFill>
                  <a:schemeClr val="accent6">
                    <a:lumMod val="75000"/>
                  </a:schemeClr>
                </a:solidFill>
              </a:rPr>
              <a:t>Produit</a:t>
            </a:r>
            <a:r>
              <a:rPr lang="fr-FR" dirty="0">
                <a:solidFill>
                  <a:schemeClr val="accent6">
                    <a:lumMod val="75000"/>
                  </a:schemeClr>
                </a:solidFill>
              </a:rPr>
              <a:t> : ce que votre produit offre qui a de la valeur pour vos clients, et si ou comment vous devriez modifier votre produit afin qu'il réponde aux besoins du client.</a:t>
            </a:r>
          </a:p>
          <a:p>
            <a:pPr algn="just"/>
            <a:r>
              <a:rPr lang="fr-FR" b="1" dirty="0">
                <a:solidFill>
                  <a:schemeClr val="accent6">
                    <a:lumMod val="75000"/>
                  </a:schemeClr>
                </a:solidFill>
              </a:rPr>
              <a:t>Prix</a:t>
            </a:r>
            <a:r>
              <a:rPr lang="fr-FR" dirty="0">
                <a:solidFill>
                  <a:schemeClr val="accent6">
                    <a:lumMod val="75000"/>
                  </a:schemeClr>
                </a:solidFill>
              </a:rPr>
              <a:t> : par exemple, vous pourriez simplement avoir pour objectif d'égaler la concurrence, ou de facturer un prix plus élevé pour un produit ou un service de qualité. Vous pourriez devoir choisir de faire relativement peu de ventes à marge élevée, ou de vendre davantage, mais avec des bénéfices plus faibles par unité. N'oubliez pas que certains clients peuvent rechercher un prix bas afin de respecter leurs budgets, tandis que d'autres peuvent voir dans un prix bas une indication des niveaux de qualité.</a:t>
            </a:r>
          </a:p>
          <a:p>
            <a:pPr algn="just"/>
            <a:r>
              <a:rPr lang="fr-FR" b="1" dirty="0">
                <a:solidFill>
                  <a:schemeClr val="accent6">
                    <a:lumMod val="75000"/>
                  </a:schemeClr>
                </a:solidFill>
              </a:rPr>
              <a:t>Place</a:t>
            </a:r>
            <a:r>
              <a:rPr lang="fr-FR" dirty="0">
                <a:solidFill>
                  <a:schemeClr val="accent6">
                    <a:lumMod val="75000"/>
                  </a:schemeClr>
                </a:solidFill>
              </a:rPr>
              <a:t> : comment et où vous vendez. Cela peut inclure l'utilisation de différents canaux de distribution. Par exemple, vous pourriez vendre par le biais d'Internet ou par l'intermédiaire de détaillants.</a:t>
            </a:r>
          </a:p>
          <a:p>
            <a:pPr algn="just"/>
            <a:r>
              <a:rPr lang="fr-FR" b="1" dirty="0">
                <a:solidFill>
                  <a:schemeClr val="accent6">
                    <a:lumMod val="75000"/>
                  </a:schemeClr>
                </a:solidFill>
              </a:rPr>
              <a:t>Promotion</a:t>
            </a:r>
            <a:r>
              <a:rPr lang="fr-FR" dirty="0">
                <a:solidFill>
                  <a:schemeClr val="accent6">
                    <a:lumMod val="75000"/>
                  </a:schemeClr>
                </a:solidFill>
              </a:rPr>
              <a:t> : de quelle façon vous atteignez vos clients et clients potentiels. Par exemple, vous pourriez utiliser la publicité, les RP, le publipostage et la vente personnelle.</a:t>
            </a:r>
          </a:p>
          <a:p>
            <a:pPr algn="just"/>
            <a:endParaRPr lang="fr-FR" dirty="0">
              <a:solidFill>
                <a:schemeClr val="accent6">
                  <a:lumMod val="75000"/>
                </a:schemeClr>
              </a:solidFill>
            </a:endParaRPr>
          </a:p>
          <a:p>
            <a:pPr algn="just"/>
            <a:r>
              <a:rPr lang="fr-FR" dirty="0">
                <a:solidFill>
                  <a:schemeClr val="accent6">
                    <a:lumMod val="75000"/>
                  </a:schemeClr>
                </a:solidFill>
              </a:rPr>
              <a:t>Pour une approche plus complète, vous pouvez étendre cela aux </a:t>
            </a:r>
            <a:r>
              <a:rPr lang="fr-FR" b="1" dirty="0">
                <a:solidFill>
                  <a:schemeClr val="accent6">
                    <a:lumMod val="75000"/>
                  </a:schemeClr>
                </a:solidFill>
              </a:rPr>
              <a:t>sept P</a:t>
            </a:r>
            <a:r>
              <a:rPr lang="fr-FR" dirty="0">
                <a:solidFill>
                  <a:schemeClr val="accent6">
                    <a:lumMod val="75000"/>
                  </a:schemeClr>
                </a:solidFill>
              </a:rPr>
              <a:t> :</a:t>
            </a:r>
          </a:p>
          <a:p>
            <a:pPr algn="just"/>
            <a:endParaRPr lang="fr-FR" dirty="0">
              <a:solidFill>
                <a:schemeClr val="accent6">
                  <a:lumMod val="75000"/>
                </a:schemeClr>
              </a:solidFill>
            </a:endParaRPr>
          </a:p>
          <a:p>
            <a:pPr algn="just"/>
            <a:r>
              <a:rPr lang="fr-FR" b="1" dirty="0">
                <a:solidFill>
                  <a:schemeClr val="accent6">
                    <a:lumMod val="75000"/>
                  </a:schemeClr>
                </a:solidFill>
              </a:rPr>
              <a:t>Personnes</a:t>
            </a:r>
            <a:r>
              <a:rPr lang="fr-FR" dirty="0">
                <a:solidFill>
                  <a:schemeClr val="accent6">
                    <a:lumMod val="75000"/>
                  </a:schemeClr>
                </a:solidFill>
              </a:rPr>
              <a:t> : par exemple, vous devez vous assurer que vos employés disposent de la bonne formation.</a:t>
            </a:r>
          </a:p>
          <a:p>
            <a:pPr algn="just"/>
            <a:r>
              <a:rPr lang="fr-FR" b="1" dirty="0">
                <a:solidFill>
                  <a:schemeClr val="accent6">
                    <a:lumMod val="75000"/>
                  </a:schemeClr>
                </a:solidFill>
              </a:rPr>
              <a:t>Processus</a:t>
            </a:r>
            <a:r>
              <a:rPr lang="fr-FR" dirty="0">
                <a:solidFill>
                  <a:schemeClr val="accent6">
                    <a:lumMod val="75000"/>
                  </a:schemeClr>
                </a:solidFill>
              </a:rPr>
              <a:t> : les bons processus garantiront que vous offrez un service constant qui convient à vos clients.</a:t>
            </a:r>
          </a:p>
          <a:p>
            <a:pPr algn="just"/>
            <a:r>
              <a:rPr lang="fr-FR" b="1" dirty="0">
                <a:solidFill>
                  <a:schemeClr val="accent6">
                    <a:lumMod val="75000"/>
                  </a:schemeClr>
                </a:solidFill>
              </a:rPr>
              <a:t>Preuve physique</a:t>
            </a:r>
            <a:r>
              <a:rPr lang="fr-FR" dirty="0">
                <a:solidFill>
                  <a:schemeClr val="accent6">
                    <a:lumMod val="75000"/>
                  </a:schemeClr>
                </a:solidFill>
              </a:rPr>
              <a:t> : l'apparence de vos employés et de vos locaux peut avoir un effet sur la façon dont les clients voient votre </a:t>
            </a:r>
            <a:r>
              <a:rPr lang="fr-FR" dirty="0">
                <a:solidFill>
                  <a:srgbClr val="3333CC"/>
                </a:solidFill>
              </a:rPr>
              <a:t>entreprise. Même la qualité des documents de travail, tels que les factures, est importante.</a:t>
            </a:r>
          </a:p>
        </p:txBody>
      </p:sp>
      <p:sp>
        <p:nvSpPr>
          <p:cNvPr id="4" name="Rectangle 36"/>
          <p:cNvSpPr>
            <a:spLocks noChangeArrowheads="1"/>
          </p:cNvSpPr>
          <p:nvPr/>
        </p:nvSpPr>
        <p:spPr bwMode="auto">
          <a:xfrm>
            <a:off x="2051721" y="143643"/>
            <a:ext cx="4104456"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extLst>
      <p:ext uri="{BB962C8B-B14F-4D97-AF65-F5344CB8AC3E}">
        <p14:creationId xmlns:p14="http://schemas.microsoft.com/office/powerpoint/2010/main" val="140823865"/>
      </p:ext>
    </p:extLst>
  </p:cSld>
  <p:clrMapOvr>
    <a:masterClrMapping/>
  </p:clrMapOvr>
  <p:transition spd="med">
    <p:randomBar/>
  </p:transition>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653</a:t>
            </a:fld>
            <a:endParaRPr lang="fr-FR" dirty="0"/>
          </a:p>
        </p:txBody>
      </p:sp>
      <p:sp>
        <p:nvSpPr>
          <p:cNvPr id="3" name="Rectangle 2"/>
          <p:cNvSpPr/>
          <p:nvPr/>
        </p:nvSpPr>
        <p:spPr>
          <a:xfrm>
            <a:off x="297144" y="1052736"/>
            <a:ext cx="8496944" cy="5478423"/>
          </a:xfrm>
          <a:prstGeom prst="rect">
            <a:avLst/>
          </a:prstGeom>
        </p:spPr>
        <p:txBody>
          <a:bodyPr wrap="square">
            <a:spAutoFit/>
          </a:bodyPr>
          <a:lstStyle/>
          <a:p>
            <a:pPr algn="just"/>
            <a:r>
              <a:rPr lang="fr-FR" dirty="0">
                <a:solidFill>
                  <a:schemeClr val="accent6">
                    <a:lumMod val="75000"/>
                  </a:schemeClr>
                </a:solidFill>
              </a:rPr>
              <a:t>C'est pourquoi le plan doit inclure un </a:t>
            </a:r>
            <a:r>
              <a:rPr lang="fr-FR" b="1" dirty="0">
                <a:solidFill>
                  <a:schemeClr val="accent6">
                    <a:lumMod val="75000"/>
                  </a:schemeClr>
                </a:solidFill>
              </a:rPr>
              <a:t>calendrier des tâches clés</a:t>
            </a:r>
            <a:r>
              <a:rPr lang="fr-FR" dirty="0">
                <a:solidFill>
                  <a:schemeClr val="accent6">
                    <a:lumMod val="75000"/>
                  </a:schemeClr>
                </a:solidFill>
              </a:rPr>
              <a:t>. Il indique ce qui doit être effectué et dans quels délais. Référez-vous au calendrier aussi souvent que possible pour éviter de perdre de vue vos objectifs en raison de la charge de travail quotidienne.</a:t>
            </a:r>
          </a:p>
          <a:p>
            <a:pPr algn="just"/>
            <a:endParaRPr lang="fr-FR" dirty="0">
              <a:solidFill>
                <a:schemeClr val="accent6">
                  <a:lumMod val="75000"/>
                </a:schemeClr>
              </a:solidFill>
            </a:endParaRPr>
          </a:p>
          <a:p>
            <a:pPr algn="just"/>
            <a:r>
              <a:rPr lang="fr-FR" dirty="0">
                <a:solidFill>
                  <a:schemeClr val="accent6">
                    <a:lumMod val="75000"/>
                  </a:schemeClr>
                </a:solidFill>
              </a:rPr>
              <a:t>Il doit également évaluer les </a:t>
            </a:r>
            <a:r>
              <a:rPr lang="fr-FR" b="1" dirty="0">
                <a:solidFill>
                  <a:schemeClr val="accent6">
                    <a:lumMod val="75000"/>
                  </a:schemeClr>
                </a:solidFill>
              </a:rPr>
              <a:t>ressources</a:t>
            </a:r>
            <a:r>
              <a:rPr lang="fr-FR" dirty="0">
                <a:solidFill>
                  <a:schemeClr val="accent6">
                    <a:lumMod val="75000"/>
                  </a:schemeClr>
                </a:solidFill>
              </a:rPr>
              <a:t> dont vous avez besoin. Par exemple, vous pourriez devoir penser aux brochures dont vous avez besoin, et s'ils doivent être disponibles pour une distribution numérique (par courriel ou à partir de votre site Web). Vous pourriez également devoir étudier le temps nécessaire pour vendre à des clients et si vous disposez de suffisamment de vendeurs.</a:t>
            </a:r>
          </a:p>
          <a:p>
            <a:pPr algn="just"/>
            <a:endParaRPr lang="fr-FR" dirty="0">
              <a:solidFill>
                <a:schemeClr val="accent6">
                  <a:lumMod val="75000"/>
                </a:schemeClr>
              </a:solidFill>
            </a:endParaRPr>
          </a:p>
          <a:p>
            <a:pPr algn="just"/>
            <a:r>
              <a:rPr lang="fr-FR" dirty="0">
                <a:solidFill>
                  <a:schemeClr val="accent6">
                    <a:lumMod val="75000"/>
                  </a:schemeClr>
                </a:solidFill>
              </a:rPr>
              <a:t>Le coût de tous les éléments du plan doit être inclus dans un </a:t>
            </a:r>
            <a:r>
              <a:rPr lang="fr-FR" b="1" dirty="0">
                <a:solidFill>
                  <a:schemeClr val="accent6">
                    <a:lumMod val="75000"/>
                  </a:schemeClr>
                </a:solidFill>
              </a:rPr>
              <a:t>budget</a:t>
            </a:r>
            <a:r>
              <a:rPr lang="fr-FR" dirty="0">
                <a:solidFill>
                  <a:schemeClr val="accent6">
                    <a:lumMod val="75000"/>
                  </a:schemeClr>
                </a:solidFill>
              </a:rPr>
              <a:t>. Si vos finances sont restreintes, votre plan devra prendre cet aspect en compte. Ne dispersez pas vos activités marketing. Il vaut mieux n’en choisir que quelques unes et d'en tirer le maximum. Vous pourriez également vouloir établir un lien entre votre budget marketing et vos prévisions en matière de ventes.</a:t>
            </a:r>
          </a:p>
          <a:p>
            <a:pPr algn="just"/>
            <a:endParaRPr lang="fr-FR" b="1" dirty="0">
              <a:solidFill>
                <a:schemeClr val="accent6">
                  <a:lumMod val="75000"/>
                </a:schemeClr>
              </a:solidFill>
            </a:endParaRPr>
          </a:p>
          <a:p>
            <a:pPr algn="just"/>
            <a:r>
              <a:rPr lang="fr-FR" sz="1600" b="1" dirty="0">
                <a:solidFill>
                  <a:schemeClr val="accent6">
                    <a:lumMod val="75000"/>
                  </a:schemeClr>
                </a:solidFill>
              </a:rPr>
              <a:t>Contrôle</a:t>
            </a:r>
          </a:p>
          <a:p>
            <a:pPr algn="just"/>
            <a:endParaRPr lang="fr-FR" dirty="0">
              <a:solidFill>
                <a:schemeClr val="accent6">
                  <a:lumMod val="75000"/>
                </a:schemeClr>
              </a:solidFill>
            </a:endParaRPr>
          </a:p>
          <a:p>
            <a:pPr algn="just"/>
            <a:r>
              <a:rPr lang="fr-FR" dirty="0">
                <a:solidFill>
                  <a:schemeClr val="accent6">
                    <a:lumMod val="75000"/>
                  </a:schemeClr>
                </a:solidFill>
              </a:rPr>
              <a:t>Le plan doit non seulement indiquer le calendrier, mais également énoncer de quelle façon il sera contrôlé. Vous avez besoin d'une personne qui assume la responsabilité de voir au bon déroulement des choses. Un calendrier et un budget appropriés doivent faciliter la surveillance de l'avancement. Lorsque le calendrier n'est plus respecté, ou que les coûts sont dépassés, vous devez être prêt à agir et à adapter votre plan en conséquence.</a:t>
            </a:r>
          </a:p>
          <a:p>
            <a:pPr algn="just"/>
            <a:endParaRPr lang="fr-FR" dirty="0">
              <a:solidFill>
                <a:schemeClr val="accent6">
                  <a:lumMod val="75000"/>
                </a:schemeClr>
              </a:solidFill>
            </a:endParaRPr>
          </a:p>
          <a:p>
            <a:pPr algn="just"/>
            <a:r>
              <a:rPr lang="fr-FR" dirty="0">
                <a:solidFill>
                  <a:schemeClr val="accent6">
                    <a:lumMod val="75000"/>
                  </a:schemeClr>
                </a:solidFill>
              </a:rPr>
              <a:t>De temps à autre, vous devez prendre du recul et vous demander si le plan fonctionne. Que pouvez-vous apprendre de vos erreurs ? De quelle façon pouvez-vous utiliser ce que vous savez pour élaborer un meilleur plan pour l'avenir ?</a:t>
            </a:r>
          </a:p>
        </p:txBody>
      </p:sp>
      <p:sp>
        <p:nvSpPr>
          <p:cNvPr id="4" name="Rectangle 36"/>
          <p:cNvSpPr>
            <a:spLocks noChangeArrowheads="1"/>
          </p:cNvSpPr>
          <p:nvPr/>
        </p:nvSpPr>
        <p:spPr bwMode="auto">
          <a:xfrm>
            <a:off x="2323245" y="188640"/>
            <a:ext cx="4408995"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extLst>
      <p:ext uri="{BB962C8B-B14F-4D97-AF65-F5344CB8AC3E}">
        <p14:creationId xmlns:p14="http://schemas.microsoft.com/office/powerpoint/2010/main" val="4142243808"/>
      </p:ext>
    </p:extLst>
  </p:cSld>
  <p:clrMapOvr>
    <a:masterClrMapping/>
  </p:clrMapOvr>
  <p:transition spd="med">
    <p:randomBar/>
  </p:transition>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Espace réservé du numéro de diapositive 5"/>
          <p:cNvSpPr>
            <a:spLocks noGrp="1"/>
          </p:cNvSpPr>
          <p:nvPr>
            <p:ph type="sldNum" sz="quarter" idx="4"/>
          </p:nvPr>
        </p:nvSpPr>
        <p:spPr>
          <a:xfrm>
            <a:off x="8640763" y="6554787"/>
            <a:ext cx="503237" cy="330201"/>
          </a:xfrm>
        </p:spPr>
        <p:txBody>
          <a:bodyPr/>
          <a:lstStyle/>
          <a:p>
            <a:fld id="{EDAC87C8-8E7C-4F4A-B970-3B9F344113D5}" type="slidenum">
              <a:rPr lang="fr-FR"/>
              <a:pPr/>
              <a:t>654</a:t>
            </a:fld>
            <a:endParaRPr lang="fr-FR" dirty="0"/>
          </a:p>
        </p:txBody>
      </p:sp>
      <p:sp>
        <p:nvSpPr>
          <p:cNvPr id="153602" name="Rectangle 2"/>
          <p:cNvSpPr>
            <a:spLocks noChangeArrowheads="1"/>
          </p:cNvSpPr>
          <p:nvPr/>
        </p:nvSpPr>
        <p:spPr bwMode="auto">
          <a:xfrm>
            <a:off x="1295400" y="1174750"/>
            <a:ext cx="7632700" cy="1736725"/>
          </a:xfrm>
          <a:prstGeom prst="rect">
            <a:avLst/>
          </a:prstGeom>
          <a:noFill/>
          <a:ln w="28575">
            <a:solidFill>
              <a:schemeClr val="bg2"/>
            </a:solidFill>
            <a:miter lim="800000"/>
            <a:headEnd/>
            <a:tailEnd/>
          </a:ln>
          <a:effectLst/>
        </p:spPr>
        <p:txBody>
          <a:bodyPr wrap="none" anchor="ctr"/>
          <a:lstStyle/>
          <a:p>
            <a:endParaRPr lang="fr-FR"/>
          </a:p>
        </p:txBody>
      </p:sp>
      <p:sp>
        <p:nvSpPr>
          <p:cNvPr id="153603" name="Rectangle 3"/>
          <p:cNvSpPr>
            <a:spLocks noChangeArrowheads="1"/>
          </p:cNvSpPr>
          <p:nvPr/>
        </p:nvSpPr>
        <p:spPr bwMode="auto">
          <a:xfrm>
            <a:off x="4902200" y="2752725"/>
            <a:ext cx="287338" cy="360363"/>
          </a:xfrm>
          <a:prstGeom prst="rect">
            <a:avLst/>
          </a:prstGeom>
          <a:solidFill>
            <a:schemeClr val="bg1"/>
          </a:solidFill>
          <a:ln w="9525">
            <a:noFill/>
            <a:miter lim="800000"/>
            <a:headEnd/>
            <a:tailEnd/>
          </a:ln>
          <a:effectLst/>
        </p:spPr>
        <p:txBody>
          <a:bodyPr wrap="none" anchor="ctr"/>
          <a:lstStyle/>
          <a:p>
            <a:endParaRPr lang="fr-FR"/>
          </a:p>
        </p:txBody>
      </p:sp>
      <p:cxnSp>
        <p:nvCxnSpPr>
          <p:cNvPr id="153604" name="AutoShape 4"/>
          <p:cNvCxnSpPr>
            <a:cxnSpLocks noChangeShapeType="1"/>
          </p:cNvCxnSpPr>
          <p:nvPr/>
        </p:nvCxnSpPr>
        <p:spPr bwMode="auto">
          <a:xfrm rot="16200000" flipH="1">
            <a:off x="3868738" y="679450"/>
            <a:ext cx="1587" cy="2411413"/>
          </a:xfrm>
          <a:prstGeom prst="bentConnector3">
            <a:avLst>
              <a:gd name="adj1" fmla="val 14400000"/>
            </a:avLst>
          </a:prstGeom>
          <a:noFill/>
          <a:ln w="28575">
            <a:solidFill>
              <a:schemeClr val="bg2"/>
            </a:solidFill>
            <a:miter lim="800000"/>
            <a:headEnd/>
            <a:tailEnd/>
          </a:ln>
          <a:effectLst/>
        </p:spPr>
      </p:cxnSp>
      <p:cxnSp>
        <p:nvCxnSpPr>
          <p:cNvPr id="153605" name="AutoShape 5"/>
          <p:cNvCxnSpPr>
            <a:cxnSpLocks noChangeShapeType="1"/>
          </p:cNvCxnSpPr>
          <p:nvPr/>
        </p:nvCxnSpPr>
        <p:spPr bwMode="auto">
          <a:xfrm rot="5400000">
            <a:off x="6346825" y="606426"/>
            <a:ext cx="1587" cy="2557462"/>
          </a:xfrm>
          <a:prstGeom prst="bentConnector3">
            <a:avLst>
              <a:gd name="adj1" fmla="val 14400000"/>
            </a:avLst>
          </a:prstGeom>
          <a:noFill/>
          <a:ln w="28575">
            <a:solidFill>
              <a:schemeClr val="bg2"/>
            </a:solidFill>
            <a:miter lim="800000"/>
            <a:headEnd/>
            <a:tailEnd/>
          </a:ln>
          <a:effectLst/>
        </p:spPr>
      </p:cxnSp>
      <p:sp>
        <p:nvSpPr>
          <p:cNvPr id="153606" name="Rectangle 6"/>
          <p:cNvSpPr>
            <a:spLocks noGrp="1" noChangeArrowheads="1"/>
          </p:cNvSpPr>
          <p:nvPr>
            <p:ph type="title" idx="4294967295"/>
          </p:nvPr>
        </p:nvSpPr>
        <p:spPr>
          <a:xfrm rot="16200000">
            <a:off x="-1957387" y="3549650"/>
            <a:ext cx="5124450" cy="561975"/>
          </a:xfrm>
          <a:prstGeom prst="rect">
            <a:avLst/>
          </a:prstGeom>
          <a:solidFill>
            <a:srgbClr val="3333CC"/>
          </a:solidFill>
          <a:ln/>
        </p:spPr>
        <p:txBody>
          <a:bodyPr/>
          <a:lstStyle/>
          <a:p>
            <a:r>
              <a:rPr lang="fr-FR" sz="1800" dirty="0">
                <a:solidFill>
                  <a:schemeClr val="bg1"/>
                </a:solidFill>
              </a:rPr>
              <a:t>Démarche générale d’élaboration d’une stratégie de marketing</a:t>
            </a:r>
          </a:p>
        </p:txBody>
      </p:sp>
      <p:sp>
        <p:nvSpPr>
          <p:cNvPr id="153607" name="Rectangle 7"/>
          <p:cNvSpPr>
            <a:spLocks noChangeArrowheads="1"/>
          </p:cNvSpPr>
          <p:nvPr/>
        </p:nvSpPr>
        <p:spPr bwMode="auto">
          <a:xfrm>
            <a:off x="1655763" y="1412875"/>
            <a:ext cx="2016125" cy="576263"/>
          </a:xfrm>
          <a:prstGeom prst="rect">
            <a:avLst/>
          </a:prstGeom>
          <a:solidFill>
            <a:srgbClr val="3333CC"/>
          </a:solidFill>
          <a:ln w="9525">
            <a:solidFill>
              <a:srgbClr val="3333CC"/>
            </a:solidFill>
            <a:miter lim="800000"/>
            <a:headEnd/>
            <a:tailEnd/>
          </a:ln>
          <a:effectLst/>
        </p:spPr>
        <p:txBody>
          <a:bodyPr wrap="none" anchor="ctr"/>
          <a:lstStyle/>
          <a:p>
            <a:pPr algn="ctr"/>
            <a:r>
              <a:rPr lang="fr-FR" b="1" dirty="0">
                <a:solidFill>
                  <a:schemeClr val="bg1"/>
                </a:solidFill>
              </a:rPr>
              <a:t>Analyse</a:t>
            </a:r>
            <a:br>
              <a:rPr lang="fr-FR" b="1" dirty="0">
                <a:solidFill>
                  <a:schemeClr val="bg1"/>
                </a:solidFill>
              </a:rPr>
            </a:br>
            <a:r>
              <a:rPr lang="fr-FR" b="1" dirty="0">
                <a:solidFill>
                  <a:schemeClr val="bg1"/>
                </a:solidFill>
              </a:rPr>
              <a:t>du marché</a:t>
            </a:r>
          </a:p>
        </p:txBody>
      </p:sp>
      <p:sp>
        <p:nvSpPr>
          <p:cNvPr id="153608" name="Rectangle 8"/>
          <p:cNvSpPr>
            <a:spLocks noChangeArrowheads="1"/>
          </p:cNvSpPr>
          <p:nvPr/>
        </p:nvSpPr>
        <p:spPr bwMode="auto">
          <a:xfrm>
            <a:off x="4067175" y="1412875"/>
            <a:ext cx="2016125" cy="576263"/>
          </a:xfrm>
          <a:prstGeom prst="rect">
            <a:avLst/>
          </a:prstGeom>
          <a:solidFill>
            <a:srgbClr val="3333CC"/>
          </a:solidFill>
          <a:ln w="9525">
            <a:solidFill>
              <a:srgbClr val="3333CC"/>
            </a:solidFill>
            <a:miter lim="800000"/>
            <a:headEnd/>
            <a:tailEnd/>
          </a:ln>
          <a:effectLst/>
        </p:spPr>
        <p:txBody>
          <a:bodyPr wrap="none" anchor="ctr"/>
          <a:lstStyle/>
          <a:p>
            <a:pPr algn="ctr"/>
            <a:r>
              <a:rPr lang="fr-FR" b="1" dirty="0">
                <a:solidFill>
                  <a:schemeClr val="bg1"/>
                </a:solidFill>
              </a:rPr>
              <a:t>Analyse</a:t>
            </a:r>
            <a:br>
              <a:rPr lang="fr-FR" b="1" dirty="0">
                <a:solidFill>
                  <a:schemeClr val="bg1"/>
                </a:solidFill>
              </a:rPr>
            </a:br>
            <a:r>
              <a:rPr lang="fr-FR" b="1" dirty="0">
                <a:solidFill>
                  <a:schemeClr val="bg1"/>
                </a:solidFill>
              </a:rPr>
              <a:t>de la concurrence</a:t>
            </a:r>
          </a:p>
        </p:txBody>
      </p:sp>
      <p:sp>
        <p:nvSpPr>
          <p:cNvPr id="153609" name="Rectangle 9"/>
          <p:cNvSpPr>
            <a:spLocks noChangeArrowheads="1"/>
          </p:cNvSpPr>
          <p:nvPr/>
        </p:nvSpPr>
        <p:spPr bwMode="auto">
          <a:xfrm>
            <a:off x="6624638" y="1412875"/>
            <a:ext cx="2016125" cy="576263"/>
          </a:xfrm>
          <a:prstGeom prst="rect">
            <a:avLst/>
          </a:prstGeom>
          <a:solidFill>
            <a:srgbClr val="3333CC"/>
          </a:solidFill>
          <a:ln w="9525">
            <a:solidFill>
              <a:srgbClr val="3333CC"/>
            </a:solidFill>
            <a:miter lim="800000"/>
            <a:headEnd/>
            <a:tailEnd/>
          </a:ln>
          <a:effectLst/>
        </p:spPr>
        <p:txBody>
          <a:bodyPr wrap="none" anchor="ctr"/>
          <a:lstStyle/>
          <a:p>
            <a:pPr algn="ctr"/>
            <a:r>
              <a:rPr lang="fr-FR" b="1">
                <a:solidFill>
                  <a:schemeClr val="bg1"/>
                </a:solidFill>
              </a:rPr>
              <a:t>Analyse</a:t>
            </a:r>
            <a:br>
              <a:rPr lang="fr-FR" b="1">
                <a:solidFill>
                  <a:schemeClr val="bg1"/>
                </a:solidFill>
              </a:rPr>
            </a:br>
            <a:r>
              <a:rPr lang="fr-FR" b="1">
                <a:solidFill>
                  <a:schemeClr val="bg1"/>
                </a:solidFill>
              </a:rPr>
              <a:t>interne</a:t>
            </a:r>
          </a:p>
        </p:txBody>
      </p:sp>
      <p:sp>
        <p:nvSpPr>
          <p:cNvPr id="153610" name="Rectangle 10"/>
          <p:cNvSpPr>
            <a:spLocks noChangeArrowheads="1"/>
          </p:cNvSpPr>
          <p:nvPr/>
        </p:nvSpPr>
        <p:spPr bwMode="auto">
          <a:xfrm>
            <a:off x="4067175" y="2378075"/>
            <a:ext cx="2016125" cy="360363"/>
          </a:xfrm>
          <a:prstGeom prst="rect">
            <a:avLst/>
          </a:prstGeom>
          <a:solidFill>
            <a:srgbClr val="3333CC"/>
          </a:solidFill>
          <a:ln w="9525">
            <a:solidFill>
              <a:srgbClr val="3333CC"/>
            </a:solidFill>
            <a:miter lim="800000"/>
            <a:headEnd/>
            <a:tailEnd/>
          </a:ln>
          <a:effectLst/>
        </p:spPr>
        <p:txBody>
          <a:bodyPr wrap="none" anchor="ctr"/>
          <a:lstStyle/>
          <a:p>
            <a:pPr algn="ctr"/>
            <a:r>
              <a:rPr lang="fr-FR" b="1" dirty="0">
                <a:solidFill>
                  <a:schemeClr val="bg1"/>
                </a:solidFill>
              </a:rPr>
              <a:t>Diagnostic</a:t>
            </a:r>
          </a:p>
        </p:txBody>
      </p:sp>
      <p:sp>
        <p:nvSpPr>
          <p:cNvPr id="153611" name="Rectangle 11"/>
          <p:cNvSpPr>
            <a:spLocks noChangeArrowheads="1"/>
          </p:cNvSpPr>
          <p:nvPr/>
        </p:nvSpPr>
        <p:spPr bwMode="auto">
          <a:xfrm>
            <a:off x="1655763" y="4235450"/>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a:solidFill>
                  <a:schemeClr val="bg1"/>
                </a:solidFill>
              </a:rPr>
              <a:t>Cibles</a:t>
            </a:r>
          </a:p>
        </p:txBody>
      </p:sp>
      <p:sp>
        <p:nvSpPr>
          <p:cNvPr id="153612" name="Rectangle 12"/>
          <p:cNvSpPr>
            <a:spLocks noChangeArrowheads="1"/>
          </p:cNvSpPr>
          <p:nvPr/>
        </p:nvSpPr>
        <p:spPr bwMode="auto">
          <a:xfrm>
            <a:off x="4086225" y="4235450"/>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a:solidFill>
                  <a:schemeClr val="bg1"/>
                </a:solidFill>
              </a:rPr>
              <a:t>Positionnement</a:t>
            </a:r>
          </a:p>
        </p:txBody>
      </p:sp>
      <p:sp>
        <p:nvSpPr>
          <p:cNvPr id="153613" name="Rectangle 13"/>
          <p:cNvSpPr>
            <a:spLocks noChangeArrowheads="1"/>
          </p:cNvSpPr>
          <p:nvPr/>
        </p:nvSpPr>
        <p:spPr bwMode="auto">
          <a:xfrm>
            <a:off x="6624638" y="4235450"/>
            <a:ext cx="2016125" cy="576263"/>
          </a:xfrm>
          <a:prstGeom prst="rect">
            <a:avLst/>
          </a:prstGeom>
          <a:solidFill>
            <a:schemeClr val="accent2"/>
          </a:solidFill>
          <a:ln w="9525">
            <a:solidFill>
              <a:schemeClr val="tx1"/>
            </a:solidFill>
            <a:miter lim="800000"/>
            <a:headEnd/>
            <a:tailEnd/>
          </a:ln>
          <a:effectLst/>
        </p:spPr>
        <p:txBody>
          <a:bodyPr wrap="none" anchor="ctr"/>
          <a:lstStyle/>
          <a:p>
            <a:pPr algn="ctr"/>
            <a:r>
              <a:rPr lang="fr-FR" b="1">
                <a:solidFill>
                  <a:schemeClr val="bg1"/>
                </a:solidFill>
              </a:rPr>
              <a:t>Sources de volume</a:t>
            </a:r>
          </a:p>
        </p:txBody>
      </p:sp>
      <p:sp>
        <p:nvSpPr>
          <p:cNvPr id="153614" name="Rectangle 14"/>
          <p:cNvSpPr>
            <a:spLocks noChangeArrowheads="1"/>
          </p:cNvSpPr>
          <p:nvPr/>
        </p:nvSpPr>
        <p:spPr bwMode="auto">
          <a:xfrm>
            <a:off x="4086225" y="5241925"/>
            <a:ext cx="2016125" cy="420688"/>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Choix des priorités</a:t>
            </a:r>
          </a:p>
        </p:txBody>
      </p:sp>
      <p:sp>
        <p:nvSpPr>
          <p:cNvPr id="153615" name="Rectangle 15"/>
          <p:cNvSpPr>
            <a:spLocks noChangeArrowheads="1"/>
          </p:cNvSpPr>
          <p:nvPr/>
        </p:nvSpPr>
        <p:spPr bwMode="auto">
          <a:xfrm>
            <a:off x="1295400" y="3733800"/>
            <a:ext cx="7632700" cy="2058988"/>
          </a:xfrm>
          <a:prstGeom prst="rect">
            <a:avLst/>
          </a:prstGeom>
          <a:noFill/>
          <a:ln w="28575">
            <a:solidFill>
              <a:schemeClr val="bg2"/>
            </a:solidFill>
            <a:miter lim="800000"/>
            <a:headEnd/>
            <a:tailEnd/>
          </a:ln>
          <a:effectLst/>
        </p:spPr>
        <p:txBody>
          <a:bodyPr wrap="none" anchor="ctr"/>
          <a:lstStyle/>
          <a:p>
            <a:endParaRPr lang="fr-FR"/>
          </a:p>
        </p:txBody>
      </p:sp>
      <p:sp>
        <p:nvSpPr>
          <p:cNvPr id="153616" name="Rectangle 16"/>
          <p:cNvSpPr>
            <a:spLocks noChangeArrowheads="1"/>
          </p:cNvSpPr>
          <p:nvPr/>
        </p:nvSpPr>
        <p:spPr bwMode="auto">
          <a:xfrm>
            <a:off x="3598863" y="3117850"/>
            <a:ext cx="2881312" cy="201613"/>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2 – Fixation des objectifs</a:t>
            </a:r>
          </a:p>
        </p:txBody>
      </p:sp>
      <p:sp>
        <p:nvSpPr>
          <p:cNvPr id="153617" name="Rectangle 17"/>
          <p:cNvSpPr>
            <a:spLocks noChangeArrowheads="1"/>
          </p:cNvSpPr>
          <p:nvPr/>
        </p:nvSpPr>
        <p:spPr bwMode="auto">
          <a:xfrm>
            <a:off x="2065369" y="5948362"/>
            <a:ext cx="6567856" cy="319881"/>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4  – Formulation et évaluation du Marketing-Mix</a:t>
            </a:r>
          </a:p>
        </p:txBody>
      </p:sp>
      <p:sp>
        <p:nvSpPr>
          <p:cNvPr id="153618" name="Rectangle 18"/>
          <p:cNvSpPr>
            <a:spLocks noChangeArrowheads="1"/>
          </p:cNvSpPr>
          <p:nvPr/>
        </p:nvSpPr>
        <p:spPr bwMode="auto">
          <a:xfrm>
            <a:off x="3612356" y="6348744"/>
            <a:ext cx="3012281" cy="212725"/>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t> </a:t>
            </a:r>
            <a:r>
              <a:rPr lang="fr-FR" sz="1600" b="1" dirty="0">
                <a:solidFill>
                  <a:schemeClr val="accent6">
                    <a:lumMod val="75000"/>
                  </a:schemeClr>
                </a:solidFill>
              </a:rPr>
              <a:t>Plans d’actions à court terme</a:t>
            </a:r>
          </a:p>
        </p:txBody>
      </p:sp>
      <p:sp>
        <p:nvSpPr>
          <p:cNvPr id="153619" name="Rectangle 19"/>
          <p:cNvSpPr>
            <a:spLocks noChangeArrowheads="1"/>
          </p:cNvSpPr>
          <p:nvPr/>
        </p:nvSpPr>
        <p:spPr bwMode="auto">
          <a:xfrm>
            <a:off x="2663825" y="3600450"/>
            <a:ext cx="5400675" cy="307975"/>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3 – Choix des options stratégiques fondamentales</a:t>
            </a:r>
          </a:p>
        </p:txBody>
      </p:sp>
      <p:cxnSp>
        <p:nvCxnSpPr>
          <p:cNvPr id="153620" name="AutoShape 20"/>
          <p:cNvCxnSpPr>
            <a:cxnSpLocks noChangeShapeType="1"/>
          </p:cNvCxnSpPr>
          <p:nvPr/>
        </p:nvCxnSpPr>
        <p:spPr bwMode="auto">
          <a:xfrm>
            <a:off x="5053013" y="3859213"/>
            <a:ext cx="1587" cy="360362"/>
          </a:xfrm>
          <a:prstGeom prst="straightConnector1">
            <a:avLst/>
          </a:prstGeom>
          <a:noFill/>
          <a:ln w="60325">
            <a:solidFill>
              <a:srgbClr val="3333CC"/>
            </a:solidFill>
            <a:round/>
            <a:headEnd/>
            <a:tailEnd type="triangle" w="med" len="med"/>
          </a:ln>
          <a:effectLst/>
        </p:spPr>
      </p:cxnSp>
      <p:sp>
        <p:nvSpPr>
          <p:cNvPr id="153621" name="Rectangle 21"/>
          <p:cNvSpPr>
            <a:spLocks noChangeArrowheads="1"/>
          </p:cNvSpPr>
          <p:nvPr/>
        </p:nvSpPr>
        <p:spPr bwMode="auto">
          <a:xfrm>
            <a:off x="4910138" y="5772150"/>
            <a:ext cx="273050" cy="144463"/>
          </a:xfrm>
          <a:prstGeom prst="rect">
            <a:avLst/>
          </a:prstGeom>
          <a:solidFill>
            <a:schemeClr val="bg1"/>
          </a:solidFill>
          <a:ln w="9525">
            <a:noFill/>
            <a:miter lim="800000"/>
            <a:headEnd/>
            <a:tailEnd/>
          </a:ln>
          <a:effectLst/>
        </p:spPr>
        <p:txBody>
          <a:bodyPr wrap="none" anchor="ctr"/>
          <a:lstStyle/>
          <a:p>
            <a:pPr algn="ctr"/>
            <a:endParaRPr lang="fr-FR" sz="1800"/>
          </a:p>
        </p:txBody>
      </p:sp>
      <p:cxnSp>
        <p:nvCxnSpPr>
          <p:cNvPr id="153622" name="AutoShape 22"/>
          <p:cNvCxnSpPr>
            <a:cxnSpLocks noChangeShapeType="1"/>
          </p:cNvCxnSpPr>
          <p:nvPr/>
        </p:nvCxnSpPr>
        <p:spPr bwMode="auto">
          <a:xfrm>
            <a:off x="5053013" y="5653088"/>
            <a:ext cx="1587" cy="360362"/>
          </a:xfrm>
          <a:prstGeom prst="straightConnector1">
            <a:avLst/>
          </a:prstGeom>
          <a:noFill/>
          <a:ln w="60325">
            <a:solidFill>
              <a:srgbClr val="3333CC"/>
            </a:solidFill>
            <a:round/>
            <a:headEnd/>
            <a:tailEnd type="triangle" w="med" len="med"/>
          </a:ln>
          <a:effectLst/>
        </p:spPr>
      </p:cxnSp>
      <p:cxnSp>
        <p:nvCxnSpPr>
          <p:cNvPr id="153623" name="AutoShape 23"/>
          <p:cNvCxnSpPr>
            <a:cxnSpLocks noChangeShapeType="1"/>
          </p:cNvCxnSpPr>
          <p:nvPr/>
        </p:nvCxnSpPr>
        <p:spPr bwMode="auto">
          <a:xfrm rot="16200000" flipH="1">
            <a:off x="3675063" y="3802062"/>
            <a:ext cx="388938" cy="2411413"/>
          </a:xfrm>
          <a:prstGeom prst="bentConnector3">
            <a:avLst>
              <a:gd name="adj1" fmla="val 38773"/>
            </a:avLst>
          </a:prstGeom>
          <a:noFill/>
          <a:ln w="28575">
            <a:solidFill>
              <a:schemeClr val="bg2"/>
            </a:solidFill>
            <a:miter lim="800000"/>
            <a:headEnd/>
            <a:tailEnd/>
          </a:ln>
          <a:effectLst/>
        </p:spPr>
      </p:cxnSp>
      <p:cxnSp>
        <p:nvCxnSpPr>
          <p:cNvPr id="153624" name="AutoShape 24"/>
          <p:cNvCxnSpPr>
            <a:cxnSpLocks noChangeShapeType="1"/>
          </p:cNvCxnSpPr>
          <p:nvPr/>
        </p:nvCxnSpPr>
        <p:spPr bwMode="auto">
          <a:xfrm rot="5400000">
            <a:off x="6159500" y="3729038"/>
            <a:ext cx="388938" cy="2557462"/>
          </a:xfrm>
          <a:prstGeom prst="bentConnector3">
            <a:avLst>
              <a:gd name="adj1" fmla="val 39181"/>
            </a:avLst>
          </a:prstGeom>
          <a:noFill/>
          <a:ln w="28575">
            <a:solidFill>
              <a:schemeClr val="bg2"/>
            </a:solidFill>
            <a:miter lim="800000"/>
            <a:headEnd/>
            <a:tailEnd/>
          </a:ln>
          <a:effectLst/>
        </p:spPr>
      </p:cxnSp>
      <p:cxnSp>
        <p:nvCxnSpPr>
          <p:cNvPr id="153625" name="AutoShape 25"/>
          <p:cNvCxnSpPr>
            <a:cxnSpLocks noChangeShapeType="1"/>
          </p:cNvCxnSpPr>
          <p:nvPr/>
        </p:nvCxnSpPr>
        <p:spPr bwMode="auto">
          <a:xfrm>
            <a:off x="5054600" y="2771775"/>
            <a:ext cx="1588" cy="360363"/>
          </a:xfrm>
          <a:prstGeom prst="straightConnector1">
            <a:avLst/>
          </a:prstGeom>
          <a:noFill/>
          <a:ln w="60325">
            <a:solidFill>
              <a:srgbClr val="3333CC"/>
            </a:solidFill>
            <a:round/>
            <a:headEnd/>
            <a:tailEnd type="triangle" w="med" len="med"/>
          </a:ln>
          <a:effectLst/>
        </p:spPr>
      </p:cxnSp>
      <p:sp>
        <p:nvSpPr>
          <p:cNvPr id="153626" name="Rectangle 26"/>
          <p:cNvSpPr>
            <a:spLocks noChangeArrowheads="1"/>
          </p:cNvSpPr>
          <p:nvPr/>
        </p:nvSpPr>
        <p:spPr bwMode="auto">
          <a:xfrm>
            <a:off x="3598863" y="1050925"/>
            <a:ext cx="2881312" cy="288925"/>
          </a:xfrm>
          <a:prstGeom prst="rect">
            <a:avLst/>
          </a:prstGeom>
          <a:solidFill>
            <a:schemeClr val="bg1"/>
          </a:solidFill>
          <a:ln w="9525">
            <a:solidFill>
              <a:srgbClr val="3333CC"/>
            </a:solidFill>
            <a:miter lim="800000"/>
            <a:headEnd/>
            <a:tailEnd/>
          </a:ln>
          <a:effectLst/>
        </p:spPr>
        <p:txBody>
          <a:bodyPr wrap="none" anchor="ctr"/>
          <a:lstStyle/>
          <a:p>
            <a:pPr algn="ctr"/>
            <a:r>
              <a:rPr lang="fr-FR" sz="1600" b="1" dirty="0">
                <a:solidFill>
                  <a:schemeClr val="accent6">
                    <a:lumMod val="75000"/>
                  </a:schemeClr>
                </a:solidFill>
              </a:rPr>
              <a:t>1 - Analyse / diagnostic</a:t>
            </a:r>
          </a:p>
        </p:txBody>
      </p:sp>
      <p:sp>
        <p:nvSpPr>
          <p:cNvPr id="153627" name="Rectangle 27"/>
          <p:cNvSpPr>
            <a:spLocks noChangeArrowheads="1"/>
          </p:cNvSpPr>
          <p:nvPr/>
        </p:nvSpPr>
        <p:spPr bwMode="auto">
          <a:xfrm>
            <a:off x="4908550" y="3425825"/>
            <a:ext cx="273050" cy="144463"/>
          </a:xfrm>
          <a:prstGeom prst="rect">
            <a:avLst/>
          </a:prstGeom>
          <a:solidFill>
            <a:schemeClr val="bg1"/>
          </a:solidFill>
          <a:ln w="9525">
            <a:noFill/>
            <a:miter lim="800000"/>
            <a:headEnd/>
            <a:tailEnd/>
          </a:ln>
          <a:effectLst/>
        </p:spPr>
        <p:txBody>
          <a:bodyPr wrap="none" anchor="ctr"/>
          <a:lstStyle/>
          <a:p>
            <a:pPr algn="ctr"/>
            <a:endParaRPr lang="fr-FR" sz="1800"/>
          </a:p>
        </p:txBody>
      </p:sp>
      <p:cxnSp>
        <p:nvCxnSpPr>
          <p:cNvPr id="153628" name="AutoShape 28"/>
          <p:cNvCxnSpPr>
            <a:cxnSpLocks noChangeShapeType="1"/>
          </p:cNvCxnSpPr>
          <p:nvPr/>
        </p:nvCxnSpPr>
        <p:spPr bwMode="auto">
          <a:xfrm>
            <a:off x="5051425" y="3319463"/>
            <a:ext cx="1588" cy="360362"/>
          </a:xfrm>
          <a:prstGeom prst="straightConnector1">
            <a:avLst/>
          </a:prstGeom>
          <a:noFill/>
          <a:ln w="60325">
            <a:solidFill>
              <a:srgbClr val="3333CC"/>
            </a:solidFill>
            <a:round/>
            <a:headEnd/>
            <a:tailEnd type="triangle" w="med" len="med"/>
          </a:ln>
          <a:effectLst/>
        </p:spPr>
      </p:cxnSp>
      <p:grpSp>
        <p:nvGrpSpPr>
          <p:cNvPr id="153629" name="Group 29"/>
          <p:cNvGrpSpPr>
            <a:grpSpLocks/>
          </p:cNvGrpSpPr>
          <p:nvPr/>
        </p:nvGrpSpPr>
        <p:grpSpPr bwMode="auto">
          <a:xfrm>
            <a:off x="4895850" y="1998663"/>
            <a:ext cx="287338" cy="369887"/>
            <a:chOff x="2744" y="1259"/>
            <a:chExt cx="181" cy="233"/>
          </a:xfrm>
        </p:grpSpPr>
        <p:sp>
          <p:nvSpPr>
            <p:cNvPr id="153630" name="Rectangle 30"/>
            <p:cNvSpPr>
              <a:spLocks noChangeArrowheads="1"/>
            </p:cNvSpPr>
            <p:nvPr/>
          </p:nvSpPr>
          <p:spPr bwMode="auto">
            <a:xfrm>
              <a:off x="2744" y="1259"/>
              <a:ext cx="181" cy="220"/>
            </a:xfrm>
            <a:prstGeom prst="rect">
              <a:avLst/>
            </a:prstGeom>
            <a:solidFill>
              <a:schemeClr val="bg1"/>
            </a:solidFill>
            <a:ln w="9525">
              <a:solidFill>
                <a:srgbClr val="3333CC"/>
              </a:solidFill>
              <a:miter lim="800000"/>
              <a:headEnd/>
              <a:tailEnd/>
            </a:ln>
            <a:effectLst/>
          </p:spPr>
          <p:txBody>
            <a:bodyPr wrap="none" anchor="ctr"/>
            <a:lstStyle/>
            <a:p>
              <a:endParaRPr lang="fr-FR"/>
            </a:p>
          </p:txBody>
        </p:sp>
        <p:cxnSp>
          <p:nvCxnSpPr>
            <p:cNvPr id="153631" name="AutoShape 31"/>
            <p:cNvCxnSpPr>
              <a:cxnSpLocks noChangeShapeType="1"/>
            </p:cNvCxnSpPr>
            <p:nvPr/>
          </p:nvCxnSpPr>
          <p:spPr bwMode="auto">
            <a:xfrm>
              <a:off x="2840" y="1265"/>
              <a:ext cx="1" cy="227"/>
            </a:xfrm>
            <a:prstGeom prst="straightConnector1">
              <a:avLst/>
            </a:prstGeom>
            <a:noFill/>
            <a:ln w="60325">
              <a:solidFill>
                <a:srgbClr val="3333CC"/>
              </a:solidFill>
              <a:round/>
              <a:headEnd/>
              <a:tailEnd type="triangle" w="med" len="med"/>
            </a:ln>
            <a:effectLst/>
          </p:spPr>
        </p:cxnSp>
      </p:grpSp>
      <p:grpSp>
        <p:nvGrpSpPr>
          <p:cNvPr id="153632" name="Group 32"/>
          <p:cNvGrpSpPr>
            <a:grpSpLocks/>
          </p:cNvGrpSpPr>
          <p:nvPr/>
        </p:nvGrpSpPr>
        <p:grpSpPr bwMode="auto">
          <a:xfrm>
            <a:off x="4895850" y="4862513"/>
            <a:ext cx="287338" cy="369887"/>
            <a:chOff x="2744" y="1259"/>
            <a:chExt cx="181" cy="233"/>
          </a:xfrm>
        </p:grpSpPr>
        <p:sp>
          <p:nvSpPr>
            <p:cNvPr id="153633" name="Rectangle 33"/>
            <p:cNvSpPr>
              <a:spLocks noChangeArrowheads="1"/>
            </p:cNvSpPr>
            <p:nvPr/>
          </p:nvSpPr>
          <p:spPr bwMode="auto">
            <a:xfrm>
              <a:off x="2744" y="1259"/>
              <a:ext cx="181" cy="220"/>
            </a:xfrm>
            <a:prstGeom prst="rect">
              <a:avLst/>
            </a:prstGeom>
            <a:solidFill>
              <a:schemeClr val="bg1"/>
            </a:solidFill>
            <a:ln w="9525">
              <a:solidFill>
                <a:srgbClr val="3333CC"/>
              </a:solidFill>
              <a:miter lim="800000"/>
              <a:headEnd/>
              <a:tailEnd/>
            </a:ln>
            <a:effectLst/>
          </p:spPr>
          <p:txBody>
            <a:bodyPr wrap="none" anchor="ctr"/>
            <a:lstStyle/>
            <a:p>
              <a:endParaRPr lang="fr-FR"/>
            </a:p>
          </p:txBody>
        </p:sp>
        <p:cxnSp>
          <p:nvCxnSpPr>
            <p:cNvPr id="153634" name="AutoShape 34"/>
            <p:cNvCxnSpPr>
              <a:cxnSpLocks noChangeShapeType="1"/>
            </p:cNvCxnSpPr>
            <p:nvPr/>
          </p:nvCxnSpPr>
          <p:spPr bwMode="auto">
            <a:xfrm>
              <a:off x="2840" y="1265"/>
              <a:ext cx="1" cy="227"/>
            </a:xfrm>
            <a:prstGeom prst="straightConnector1">
              <a:avLst/>
            </a:prstGeom>
            <a:noFill/>
            <a:ln w="60325">
              <a:solidFill>
                <a:srgbClr val="3333CC"/>
              </a:solidFill>
              <a:round/>
              <a:headEnd/>
              <a:tailEnd type="triangle" w="med" len="med"/>
            </a:ln>
            <a:effectLst/>
          </p:spPr>
        </p:cxnSp>
      </p:grpSp>
      <p:cxnSp>
        <p:nvCxnSpPr>
          <p:cNvPr id="153635" name="AutoShape 35"/>
          <p:cNvCxnSpPr>
            <a:cxnSpLocks noChangeShapeType="1"/>
          </p:cNvCxnSpPr>
          <p:nvPr/>
        </p:nvCxnSpPr>
        <p:spPr bwMode="auto">
          <a:xfrm>
            <a:off x="5035053" y="6088062"/>
            <a:ext cx="1587" cy="360363"/>
          </a:xfrm>
          <a:prstGeom prst="straightConnector1">
            <a:avLst/>
          </a:prstGeom>
          <a:noFill/>
          <a:ln w="60325">
            <a:solidFill>
              <a:srgbClr val="3333CC"/>
            </a:solidFill>
            <a:round/>
            <a:headEnd/>
            <a:tailEnd type="triangle" w="med" len="med"/>
          </a:ln>
          <a:effectLst/>
        </p:spPr>
      </p:cxnSp>
      <p:sp>
        <p:nvSpPr>
          <p:cNvPr id="153636" name="Rectangle 36"/>
          <p:cNvSpPr>
            <a:spLocks noChangeArrowheads="1"/>
          </p:cNvSpPr>
          <p:nvPr/>
        </p:nvSpPr>
        <p:spPr bwMode="auto">
          <a:xfrm>
            <a:off x="2195736" y="188640"/>
            <a:ext cx="7427913" cy="706437"/>
          </a:xfrm>
          <a:prstGeom prst="rect">
            <a:avLst/>
          </a:prstGeom>
          <a:noFill/>
          <a:ln w="9525">
            <a:noFill/>
            <a:miter lim="800000"/>
            <a:headEnd/>
            <a:tailEnd/>
          </a:ln>
          <a:effectLst/>
        </p:spPr>
        <p:txBody>
          <a:bodyPr anchor="ctr"/>
          <a:lstStyle/>
          <a:p>
            <a:r>
              <a:rPr lang="fr-FR" sz="2800" b="1" dirty="0">
                <a:solidFill>
                  <a:schemeClr val="accent6">
                    <a:lumMod val="75000"/>
                  </a:schemeClr>
                </a:solidFill>
              </a:rPr>
              <a:t>Marketing stratégique</a:t>
            </a:r>
          </a:p>
        </p:txBody>
      </p:sp>
    </p:spTree>
  </p:cSld>
  <p:clrMapOvr>
    <a:masterClrMapping/>
  </p:clrMapOvr>
  <p:transition spd="med">
    <p:randomBar/>
  </p:transition>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numéro de diapositive 5"/>
          <p:cNvSpPr>
            <a:spLocks noGrp="1"/>
          </p:cNvSpPr>
          <p:nvPr>
            <p:ph type="sldNum" sz="quarter" idx="4"/>
          </p:nvPr>
        </p:nvSpPr>
        <p:spPr>
          <a:xfrm>
            <a:off x="8532813" y="6525344"/>
            <a:ext cx="611187" cy="359644"/>
          </a:xfrm>
        </p:spPr>
        <p:txBody>
          <a:bodyPr/>
          <a:lstStyle/>
          <a:p>
            <a:fld id="{93D4B208-8531-4CAD-A712-3A27E9346525}" type="slidenum">
              <a:rPr lang="fr-FR"/>
              <a:pPr/>
              <a:t>655</a:t>
            </a:fld>
            <a:endParaRPr lang="fr-FR" dirty="0"/>
          </a:p>
        </p:txBody>
      </p:sp>
      <p:sp>
        <p:nvSpPr>
          <p:cNvPr id="238594" name="Text Box 2"/>
          <p:cNvSpPr txBox="1">
            <a:spLocks noChangeArrowheads="1"/>
          </p:cNvSpPr>
          <p:nvPr/>
        </p:nvSpPr>
        <p:spPr bwMode="auto">
          <a:xfrm>
            <a:off x="971550" y="129857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PLAN Marketing</a:t>
            </a:r>
          </a:p>
        </p:txBody>
      </p:sp>
      <p:sp>
        <p:nvSpPr>
          <p:cNvPr id="238595" name="Text Box 3"/>
          <p:cNvSpPr txBox="1">
            <a:spLocks noChangeArrowheads="1"/>
          </p:cNvSpPr>
          <p:nvPr/>
        </p:nvSpPr>
        <p:spPr bwMode="auto">
          <a:xfrm>
            <a:off x="5868988" y="126841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Structure</a:t>
            </a:r>
          </a:p>
        </p:txBody>
      </p:sp>
      <p:sp>
        <p:nvSpPr>
          <p:cNvPr id="238596" name="AutoShape 4"/>
          <p:cNvSpPr>
            <a:spLocks noChangeArrowheads="1"/>
          </p:cNvSpPr>
          <p:nvPr/>
        </p:nvSpPr>
        <p:spPr bwMode="auto">
          <a:xfrm rot="5400000">
            <a:off x="5437187"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238597" name="Rectangle 5"/>
          <p:cNvSpPr>
            <a:spLocks noGrp="1" noChangeArrowheads="1"/>
          </p:cNvSpPr>
          <p:nvPr>
            <p:ph type="title" idx="4294967295"/>
          </p:nvPr>
        </p:nvSpPr>
        <p:spPr>
          <a:xfrm>
            <a:off x="1700493" y="260648"/>
            <a:ext cx="4383676"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238607" name="Text Box 15"/>
          <p:cNvSpPr txBox="1">
            <a:spLocks noChangeArrowheads="1"/>
          </p:cNvSpPr>
          <p:nvPr/>
        </p:nvSpPr>
        <p:spPr bwMode="auto">
          <a:xfrm>
            <a:off x="539750" y="1988840"/>
            <a:ext cx="8172450" cy="701675"/>
          </a:xfrm>
          <a:prstGeom prst="rect">
            <a:avLst/>
          </a:prstGeom>
          <a:noFill/>
          <a:ln w="9525">
            <a:noFill/>
            <a:miter lim="800000"/>
            <a:headEnd/>
            <a:tailEnd/>
          </a:ln>
          <a:effectLst/>
        </p:spPr>
        <p:txBody>
          <a:bodyPr>
            <a:spAutoFit/>
          </a:bodyPr>
          <a:lstStyle/>
          <a:p>
            <a:pPr algn="just">
              <a:spcBef>
                <a:spcPct val="50000"/>
              </a:spcBef>
            </a:pPr>
            <a:r>
              <a:rPr lang="fr-FR" sz="2000" dirty="0">
                <a:solidFill>
                  <a:srgbClr val="000066"/>
                </a:solidFill>
              </a:rPr>
              <a:t>Il exprime de manière claire et globale les options choisies par l’entreprise pour assurer son développement à moyen et long terme.</a:t>
            </a:r>
            <a:endParaRPr lang="fr-FR" sz="2000" dirty="0">
              <a:solidFill>
                <a:srgbClr val="FF0000"/>
              </a:solidFill>
            </a:endParaRPr>
          </a:p>
        </p:txBody>
      </p:sp>
      <p:sp>
        <p:nvSpPr>
          <p:cNvPr id="238608" name="Text Box 16"/>
          <p:cNvSpPr txBox="1">
            <a:spLocks noChangeArrowheads="1"/>
          </p:cNvSpPr>
          <p:nvPr/>
        </p:nvSpPr>
        <p:spPr bwMode="auto">
          <a:xfrm>
            <a:off x="556212" y="3070255"/>
            <a:ext cx="7848600" cy="2923877"/>
          </a:xfrm>
          <a:prstGeom prst="rect">
            <a:avLst/>
          </a:prstGeom>
          <a:noFill/>
          <a:ln w="28575">
            <a:solidFill>
              <a:srgbClr val="3333CC"/>
            </a:solidFill>
            <a:miter lim="800000"/>
            <a:headEnd/>
            <a:tailEnd/>
          </a:ln>
          <a:effectLst/>
        </p:spPr>
        <p:txBody>
          <a:bodyPr wrap="square">
            <a:spAutoFit/>
          </a:bodyPr>
          <a:lstStyle/>
          <a:p>
            <a:pPr marL="342900" indent="-342900">
              <a:spcBef>
                <a:spcPct val="50000"/>
              </a:spcBef>
              <a:buFontTx/>
              <a:buAutoNum type="arabicPeriod"/>
            </a:pPr>
            <a:r>
              <a:rPr lang="fr-FR" sz="1600" b="1" dirty="0">
                <a:solidFill>
                  <a:schemeClr val="accent6">
                    <a:lumMod val="75000"/>
                  </a:schemeClr>
                </a:solidFill>
              </a:rPr>
              <a:t>Quel est le marché de référence de l’entreprise et sa mission stratégique ?</a:t>
            </a:r>
          </a:p>
          <a:p>
            <a:pPr marL="342900" indent="-342900">
              <a:spcBef>
                <a:spcPct val="50000"/>
              </a:spcBef>
              <a:buFontTx/>
              <a:buAutoNum type="arabicPeriod"/>
            </a:pPr>
            <a:r>
              <a:rPr lang="fr-FR" sz="1600" b="1" dirty="0">
                <a:solidFill>
                  <a:schemeClr val="accent6">
                    <a:lumMod val="75000"/>
                  </a:schemeClr>
                </a:solidFill>
              </a:rPr>
              <a:t>Sur ce marché, quelles et la diversité des produits-marchés et quels sont les positionnements susceptibles d’être adoptés ?</a:t>
            </a:r>
          </a:p>
          <a:p>
            <a:pPr marL="342900" indent="-342900">
              <a:spcBef>
                <a:spcPct val="50000"/>
              </a:spcBef>
              <a:buFontTx/>
              <a:buAutoNum type="arabicPeriod"/>
            </a:pPr>
            <a:r>
              <a:rPr lang="fr-FR" sz="1600" b="1" dirty="0">
                <a:solidFill>
                  <a:schemeClr val="accent6">
                    <a:lumMod val="75000"/>
                  </a:schemeClr>
                </a:solidFill>
              </a:rPr>
              <a:t>En quoi ces produits-marchés sont –ils attractifs ? Quelles sont les menaces et opportunités ?</a:t>
            </a:r>
          </a:p>
          <a:p>
            <a:pPr marL="342900" indent="-342900">
              <a:spcBef>
                <a:spcPct val="50000"/>
              </a:spcBef>
              <a:buFontTx/>
              <a:buAutoNum type="arabicPeriod"/>
            </a:pPr>
            <a:r>
              <a:rPr lang="fr-FR" sz="1600" b="1" dirty="0">
                <a:solidFill>
                  <a:schemeClr val="accent6">
                    <a:lumMod val="75000"/>
                  </a:schemeClr>
                </a:solidFill>
              </a:rPr>
              <a:t>Quels sont les forces et faiblesses de l’entreprises ?</a:t>
            </a:r>
          </a:p>
          <a:p>
            <a:pPr marL="342900" indent="-342900">
              <a:spcBef>
                <a:spcPct val="50000"/>
              </a:spcBef>
              <a:buFontTx/>
              <a:buAutoNum type="arabicPeriod"/>
            </a:pPr>
            <a:r>
              <a:rPr lang="fr-FR" sz="1600" b="1" dirty="0">
                <a:solidFill>
                  <a:schemeClr val="accent6">
                    <a:lumMod val="75000"/>
                  </a:schemeClr>
                </a:solidFill>
              </a:rPr>
              <a:t>Quels objectifs ? Quelles stratégie de couverture et de développement sur ces produits marchés ? </a:t>
            </a:r>
          </a:p>
          <a:p>
            <a:pPr marL="342900" indent="-342900">
              <a:spcBef>
                <a:spcPct val="50000"/>
              </a:spcBef>
              <a:buFontTx/>
              <a:buAutoNum type="arabicPeriod"/>
            </a:pPr>
            <a:r>
              <a:rPr lang="fr-FR" sz="1600" b="1" dirty="0">
                <a:solidFill>
                  <a:schemeClr val="accent6">
                    <a:lumMod val="75000"/>
                  </a:schemeClr>
                </a:solidFill>
              </a:rPr>
              <a:t>Quelles moyens opérationnels mettre en œuvre ?</a:t>
            </a:r>
          </a:p>
        </p:txBody>
      </p:sp>
    </p:spTree>
    <p:extLst>
      <p:ext uri="{BB962C8B-B14F-4D97-AF65-F5344CB8AC3E}">
        <p14:creationId xmlns:p14="http://schemas.microsoft.com/office/powerpoint/2010/main" val="715622478"/>
      </p:ext>
    </p:extLst>
  </p:cSld>
  <p:clrMapOvr>
    <a:masterClrMapping/>
  </p:clrMapOvr>
  <p:transition spd="med">
    <p:randomBar/>
  </p:transition>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656</a:t>
            </a:fld>
            <a:endParaRPr lang="fr-FR" dirty="0"/>
          </a:p>
        </p:txBody>
      </p:sp>
      <p:sp>
        <p:nvSpPr>
          <p:cNvPr id="3" name="Rectangle 36"/>
          <p:cNvSpPr txBox="1">
            <a:spLocks noChangeArrowheads="1"/>
          </p:cNvSpPr>
          <p:nvPr/>
        </p:nvSpPr>
        <p:spPr bwMode="auto">
          <a:xfrm>
            <a:off x="1043608" y="116632"/>
            <a:ext cx="5966536" cy="792088"/>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Marketing stratégique</a:t>
            </a:r>
          </a:p>
        </p:txBody>
      </p:sp>
      <p:sp>
        <p:nvSpPr>
          <p:cNvPr id="4" name="Text Box 2"/>
          <p:cNvSpPr txBox="1">
            <a:spLocks noChangeArrowheads="1"/>
          </p:cNvSpPr>
          <p:nvPr/>
        </p:nvSpPr>
        <p:spPr bwMode="auto">
          <a:xfrm>
            <a:off x="467543" y="1055407"/>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Plan Marketing</a:t>
            </a:r>
          </a:p>
        </p:txBody>
      </p:sp>
      <p:sp>
        <p:nvSpPr>
          <p:cNvPr id="5" name="AutoShape 4"/>
          <p:cNvSpPr>
            <a:spLocks noChangeArrowheads="1"/>
          </p:cNvSpPr>
          <p:nvPr/>
        </p:nvSpPr>
        <p:spPr bwMode="auto">
          <a:xfrm rot="5400000">
            <a:off x="4838958" y="1091920"/>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6" name="Text Box 3"/>
          <p:cNvSpPr txBox="1">
            <a:spLocks noChangeArrowheads="1"/>
          </p:cNvSpPr>
          <p:nvPr/>
        </p:nvSpPr>
        <p:spPr bwMode="auto">
          <a:xfrm>
            <a:off x="5582819" y="1023011"/>
            <a:ext cx="2663825" cy="461665"/>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Contenu</a:t>
            </a:r>
          </a:p>
        </p:txBody>
      </p:sp>
      <p:graphicFrame>
        <p:nvGraphicFramePr>
          <p:cNvPr id="7" name="Tableau 6"/>
          <p:cNvGraphicFramePr>
            <a:graphicFrameLocks noGrp="1"/>
          </p:cNvGraphicFramePr>
          <p:nvPr>
            <p:extLst>
              <p:ext uri="{D42A27DB-BD31-4B8C-83A1-F6EECF244321}">
                <p14:modId xmlns:p14="http://schemas.microsoft.com/office/powerpoint/2010/main" val="2490704006"/>
              </p:ext>
            </p:extLst>
          </p:nvPr>
        </p:nvGraphicFramePr>
        <p:xfrm>
          <a:off x="685529" y="1844824"/>
          <a:ext cx="7561115" cy="4579584"/>
        </p:xfrm>
        <a:graphic>
          <a:graphicData uri="http://schemas.openxmlformats.org/drawingml/2006/table">
            <a:tbl>
              <a:tblPr firstRow="1" firstCol="1" bandRow="1">
                <a:tableStyleId>{21E4AEA4-8DFA-4A89-87EB-49C32662AFE0}</a:tableStyleId>
              </a:tblPr>
              <a:tblGrid>
                <a:gridCol w="2070116">
                  <a:extLst>
                    <a:ext uri="{9D8B030D-6E8A-4147-A177-3AD203B41FA5}">
                      <a16:colId xmlns:a16="http://schemas.microsoft.com/office/drawing/2014/main" val="20000"/>
                    </a:ext>
                  </a:extLst>
                </a:gridCol>
                <a:gridCol w="5490999">
                  <a:extLst>
                    <a:ext uri="{9D8B030D-6E8A-4147-A177-3AD203B41FA5}">
                      <a16:colId xmlns:a16="http://schemas.microsoft.com/office/drawing/2014/main" val="20001"/>
                    </a:ext>
                  </a:extLst>
                </a:gridCol>
              </a:tblGrid>
              <a:tr h="284452">
                <a:tc>
                  <a:txBody>
                    <a:bodyPr/>
                    <a:lstStyle/>
                    <a:p>
                      <a:pPr algn="ctr">
                        <a:lnSpc>
                          <a:spcPct val="115000"/>
                        </a:lnSpc>
                        <a:spcAft>
                          <a:spcPts val="0"/>
                        </a:spcAft>
                      </a:pPr>
                      <a:r>
                        <a:rPr lang="fr-FR" sz="1200" dirty="0">
                          <a:effectLst/>
                        </a:rPr>
                        <a:t>Rubriques</a:t>
                      </a:r>
                      <a:endParaRPr lang="fr-FR" sz="1100" dirty="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fr-FR" sz="1200">
                          <a:effectLst/>
                        </a:rPr>
                        <a:t>Rôle</a:t>
                      </a:r>
                      <a:endParaRPr lang="fr-FR" sz="1100">
                        <a:effectLst/>
                        <a:latin typeface="Calibri"/>
                        <a:ea typeface="Calibri"/>
                        <a:cs typeface="Times New Roman"/>
                      </a:endParaRPr>
                    </a:p>
                  </a:txBody>
                  <a:tcPr marL="9525" marR="9525" marT="9525" marB="9525" anchor="ctr"/>
                </a:tc>
                <a:extLst>
                  <a:ext uri="{0D108BD9-81ED-4DB2-BD59-A6C34878D82A}">
                    <a16:rowId xmlns:a16="http://schemas.microsoft.com/office/drawing/2014/main" val="10000"/>
                  </a:ext>
                </a:extLst>
              </a:tr>
              <a:tr h="545278">
                <a:tc>
                  <a:txBody>
                    <a:bodyPr/>
                    <a:lstStyle/>
                    <a:p>
                      <a:pPr>
                        <a:lnSpc>
                          <a:spcPct val="115000"/>
                        </a:lnSpc>
                        <a:spcAft>
                          <a:spcPts val="0"/>
                        </a:spcAft>
                      </a:pPr>
                      <a:r>
                        <a:rPr lang="fr-FR" sz="1200">
                          <a:effectLst/>
                        </a:rPr>
                        <a:t>Résumé managérial et table des matières</a:t>
                      </a:r>
                      <a:endParaRPr lang="fr-FR" sz="110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Il synthétise les principales recommandations soumises à l'approbation de la Direction Générale.</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1"/>
                  </a:ext>
                </a:extLst>
              </a:tr>
              <a:tr h="545278">
                <a:tc>
                  <a:txBody>
                    <a:bodyPr/>
                    <a:lstStyle/>
                    <a:p>
                      <a:pPr>
                        <a:lnSpc>
                          <a:spcPct val="115000"/>
                        </a:lnSpc>
                        <a:spcAft>
                          <a:spcPts val="0"/>
                        </a:spcAft>
                      </a:pPr>
                      <a:r>
                        <a:rPr lang="fr-FR" sz="1200">
                          <a:effectLst/>
                        </a:rPr>
                        <a:t>L'analyse de la situation Marketing</a:t>
                      </a:r>
                      <a:endParaRPr lang="fr-FR" sz="110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Elle résume les données essentielles relatives au macro-environnement, la demande, produit, concurrence, intermédiaires.</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2"/>
                  </a:ext>
                </a:extLst>
              </a:tr>
              <a:tr h="528505">
                <a:tc>
                  <a:txBody>
                    <a:bodyPr/>
                    <a:lstStyle/>
                    <a:p>
                      <a:pPr>
                        <a:lnSpc>
                          <a:spcPct val="115000"/>
                        </a:lnSpc>
                        <a:spcAft>
                          <a:spcPts val="0"/>
                        </a:spcAft>
                      </a:pPr>
                      <a:r>
                        <a:rPr lang="fr-FR" sz="1200" dirty="0">
                          <a:effectLst/>
                        </a:rPr>
                        <a:t>Analyse attraits /atouts</a:t>
                      </a:r>
                      <a:endParaRPr lang="fr-FR" sz="1100" dirty="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Elle dégage les principales opportunités et menaces, forces et faiblesses.</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3"/>
                  </a:ext>
                </a:extLst>
              </a:tr>
              <a:tr h="528505">
                <a:tc>
                  <a:txBody>
                    <a:bodyPr/>
                    <a:lstStyle/>
                    <a:p>
                      <a:pPr>
                        <a:lnSpc>
                          <a:spcPct val="115000"/>
                        </a:lnSpc>
                        <a:spcAft>
                          <a:spcPts val="0"/>
                        </a:spcAft>
                      </a:pPr>
                      <a:r>
                        <a:rPr lang="fr-FR" sz="1200">
                          <a:effectLst/>
                        </a:rPr>
                        <a:t>Objectifs</a:t>
                      </a:r>
                      <a:endParaRPr lang="fr-FR" sz="110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Cette partie spécifie les buts que l'entreprise se propose d'atteindre en termes de volume d'affaires, parts de marché et de profit.</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4"/>
                  </a:ext>
                </a:extLst>
              </a:tr>
              <a:tr h="528505">
                <a:tc>
                  <a:txBody>
                    <a:bodyPr/>
                    <a:lstStyle/>
                    <a:p>
                      <a:pPr>
                        <a:lnSpc>
                          <a:spcPct val="115000"/>
                        </a:lnSpc>
                        <a:spcAft>
                          <a:spcPts val="0"/>
                        </a:spcAft>
                      </a:pPr>
                      <a:r>
                        <a:rPr lang="fr-FR" sz="1200">
                          <a:effectLst/>
                        </a:rPr>
                        <a:t>La stratégie marketing</a:t>
                      </a:r>
                      <a:endParaRPr lang="fr-FR" sz="110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Elle identifie les choix fondamentaux faits dans le domaine du marketing pour atteindre les objectifs visés </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5"/>
                  </a:ext>
                </a:extLst>
              </a:tr>
              <a:tr h="528505">
                <a:tc>
                  <a:txBody>
                    <a:bodyPr/>
                    <a:lstStyle/>
                    <a:p>
                      <a:pPr>
                        <a:lnSpc>
                          <a:spcPct val="115000"/>
                        </a:lnSpc>
                        <a:spcAft>
                          <a:spcPts val="0"/>
                        </a:spcAft>
                      </a:pPr>
                      <a:r>
                        <a:rPr lang="fr-FR" sz="1200">
                          <a:effectLst/>
                        </a:rPr>
                        <a:t>Les plans d'action</a:t>
                      </a:r>
                      <a:endParaRPr lang="fr-FR" sz="110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Pour chaque action, ils indiquent ce qui sera fait, quand, par qui, et avec quels moyens et budget.</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6"/>
                  </a:ext>
                </a:extLst>
              </a:tr>
              <a:tr h="545278">
                <a:tc>
                  <a:txBody>
                    <a:bodyPr/>
                    <a:lstStyle/>
                    <a:p>
                      <a:pPr>
                        <a:lnSpc>
                          <a:spcPct val="115000"/>
                        </a:lnSpc>
                        <a:spcAft>
                          <a:spcPts val="0"/>
                        </a:spcAft>
                      </a:pPr>
                      <a:r>
                        <a:rPr lang="fr-FR" sz="1200">
                          <a:effectLst/>
                        </a:rPr>
                        <a:t>Les comptes de résultat prévisionnel</a:t>
                      </a:r>
                      <a:endParaRPr lang="fr-FR" sz="110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Ils établissent une prévision quantifiées et financière des résultats attendus.</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7"/>
                  </a:ext>
                </a:extLst>
              </a:tr>
              <a:tr h="545278">
                <a:tc>
                  <a:txBody>
                    <a:bodyPr/>
                    <a:lstStyle/>
                    <a:p>
                      <a:pPr>
                        <a:lnSpc>
                          <a:spcPct val="115000"/>
                        </a:lnSpc>
                        <a:spcAft>
                          <a:spcPts val="0"/>
                        </a:spcAft>
                      </a:pPr>
                      <a:r>
                        <a:rPr lang="fr-FR" sz="1200">
                          <a:effectLst/>
                        </a:rPr>
                        <a:t>Les systèmes de contrôle</a:t>
                      </a:r>
                      <a:endParaRPr lang="fr-FR" sz="1100">
                        <a:effectLst/>
                        <a:latin typeface="Calibri"/>
                        <a:ea typeface="Calibri"/>
                        <a:cs typeface="Times New Roman"/>
                      </a:endParaRPr>
                    </a:p>
                  </a:txBody>
                  <a:tcPr marL="9525" marR="9525" marT="9525" marB="9525"/>
                </a:tc>
                <a:tc>
                  <a:txBody>
                    <a:bodyPr/>
                    <a:lstStyle/>
                    <a:p>
                      <a:pPr algn="just">
                        <a:lnSpc>
                          <a:spcPct val="115000"/>
                        </a:lnSpc>
                        <a:spcAft>
                          <a:spcPts val="0"/>
                        </a:spcAft>
                      </a:pPr>
                      <a:r>
                        <a:rPr lang="fr-FR" sz="1200" b="1" dirty="0">
                          <a:solidFill>
                            <a:schemeClr val="accent6">
                              <a:lumMod val="75000"/>
                            </a:schemeClr>
                          </a:solidFill>
                          <a:effectLst/>
                        </a:rPr>
                        <a:t>Ils précisent le mode de suivi et d'évaluation de la Mise en </a:t>
                      </a:r>
                      <a:r>
                        <a:rPr lang="fr-FR" sz="1200" b="1" dirty="0" err="1">
                          <a:solidFill>
                            <a:schemeClr val="accent6">
                              <a:lumMod val="75000"/>
                            </a:schemeClr>
                          </a:solidFill>
                          <a:effectLst/>
                        </a:rPr>
                        <a:t>oeuvre</a:t>
                      </a:r>
                      <a:r>
                        <a:rPr lang="fr-FR" sz="1200" b="1" dirty="0">
                          <a:solidFill>
                            <a:schemeClr val="accent6">
                              <a:lumMod val="75000"/>
                            </a:schemeClr>
                          </a:solidFill>
                          <a:effectLst/>
                        </a:rPr>
                        <a:t> du plan.</a:t>
                      </a:r>
                      <a:endParaRPr lang="fr-FR" sz="1100" b="1" dirty="0">
                        <a:solidFill>
                          <a:schemeClr val="accent6">
                            <a:lumMod val="75000"/>
                          </a:schemeClr>
                        </a:solidFill>
                        <a:effectLst/>
                        <a:latin typeface="Calibri"/>
                        <a:ea typeface="Calibri"/>
                        <a:cs typeface="Times New Roman"/>
                      </a:endParaRPr>
                    </a:p>
                  </a:txBody>
                  <a:tcPr marL="9525" marR="9525" marT="9525" marB="9525"/>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8729540"/>
      </p:ext>
    </p:extLst>
  </p:cSld>
  <p:clrMapOvr>
    <a:masterClrMapping/>
  </p:clrMapOvr>
  <p:transition spd="med">
    <p:randomBar/>
  </p:transition>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657</a:t>
            </a:fld>
            <a:endParaRPr lang="fr-FR" dirty="0"/>
          </a:p>
        </p:txBody>
      </p:sp>
      <p:pic>
        <p:nvPicPr>
          <p:cNvPr id="55603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6582" t="18946" r="34444" b="6250"/>
          <a:stretch/>
        </p:blipFill>
        <p:spPr bwMode="auto">
          <a:xfrm>
            <a:off x="1115616" y="908720"/>
            <a:ext cx="6372225" cy="5472112"/>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36"/>
          <p:cNvSpPr txBox="1">
            <a:spLocks noChangeArrowheads="1"/>
          </p:cNvSpPr>
          <p:nvPr/>
        </p:nvSpPr>
        <p:spPr bwMode="auto">
          <a:xfrm>
            <a:off x="-26384" y="260648"/>
            <a:ext cx="8229600" cy="571500"/>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Concevoir le plan marketing en neuf étapes</a:t>
            </a:r>
          </a:p>
        </p:txBody>
      </p:sp>
    </p:spTree>
    <p:extLst>
      <p:ext uri="{BB962C8B-B14F-4D97-AF65-F5344CB8AC3E}">
        <p14:creationId xmlns:p14="http://schemas.microsoft.com/office/powerpoint/2010/main" val="3733794548"/>
      </p:ext>
    </p:extLst>
  </p:cSld>
  <p:clrMapOvr>
    <a:masterClrMapping/>
  </p:clrMapOvr>
  <p:transition spd="med">
    <p:randomBar/>
  </p:transition>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Espace réservé du numéro de diapositive 5"/>
          <p:cNvSpPr>
            <a:spLocks noGrp="1"/>
          </p:cNvSpPr>
          <p:nvPr>
            <p:ph type="sldNum" sz="quarter" idx="4"/>
          </p:nvPr>
        </p:nvSpPr>
        <p:spPr>
          <a:xfrm>
            <a:off x="8532813" y="6525344"/>
            <a:ext cx="611187" cy="359644"/>
          </a:xfrm>
        </p:spPr>
        <p:txBody>
          <a:bodyPr/>
          <a:lstStyle/>
          <a:p>
            <a:fld id="{5A787610-037C-450E-ACB2-79D20497D959}" type="slidenum">
              <a:rPr lang="fr-FR"/>
              <a:pPr/>
              <a:t>658</a:t>
            </a:fld>
            <a:endParaRPr lang="fr-FR" dirty="0"/>
          </a:p>
        </p:txBody>
      </p:sp>
      <p:sp>
        <p:nvSpPr>
          <p:cNvPr id="104456" name="Text Box 8"/>
          <p:cNvSpPr txBox="1">
            <a:spLocks noChangeArrowheads="1"/>
          </p:cNvSpPr>
          <p:nvPr/>
        </p:nvSpPr>
        <p:spPr bwMode="auto">
          <a:xfrm>
            <a:off x="971550" y="1298575"/>
            <a:ext cx="4176713" cy="396875"/>
          </a:xfrm>
          <a:prstGeom prst="rect">
            <a:avLst/>
          </a:prstGeom>
          <a:solidFill>
            <a:srgbClr val="3333CC"/>
          </a:solidFill>
          <a:ln w="9525">
            <a:noFill/>
            <a:miter lim="800000"/>
            <a:headEnd/>
            <a:tailEnd/>
          </a:ln>
          <a:effectLst/>
        </p:spPr>
        <p:txBody>
          <a:bodyPr>
            <a:spAutoFit/>
          </a:bodyPr>
          <a:lstStyle/>
          <a:p>
            <a:pPr algn="ctr">
              <a:spcBef>
                <a:spcPct val="50000"/>
              </a:spcBef>
            </a:pPr>
            <a:r>
              <a:rPr lang="fr-FR" sz="2000" b="1" dirty="0">
                <a:solidFill>
                  <a:schemeClr val="bg1"/>
                </a:solidFill>
              </a:rPr>
              <a:t>Le PLAN Marketing</a:t>
            </a:r>
          </a:p>
        </p:txBody>
      </p:sp>
      <p:sp>
        <p:nvSpPr>
          <p:cNvPr id="104457" name="Text Box 9"/>
          <p:cNvSpPr txBox="1">
            <a:spLocks noChangeArrowheads="1"/>
          </p:cNvSpPr>
          <p:nvPr/>
        </p:nvSpPr>
        <p:spPr bwMode="auto">
          <a:xfrm>
            <a:off x="5868988" y="1268413"/>
            <a:ext cx="2663825" cy="457200"/>
          </a:xfrm>
          <a:prstGeom prst="rect">
            <a:avLst/>
          </a:prstGeom>
          <a:noFill/>
          <a:ln w="9525">
            <a:noFill/>
            <a:miter lim="800000"/>
            <a:headEnd/>
            <a:tailEnd/>
          </a:ln>
          <a:effectLst/>
        </p:spPr>
        <p:txBody>
          <a:bodyPr>
            <a:spAutoFit/>
          </a:bodyPr>
          <a:lstStyle/>
          <a:p>
            <a:pPr>
              <a:spcBef>
                <a:spcPct val="50000"/>
              </a:spcBef>
            </a:pPr>
            <a:r>
              <a:rPr lang="fr-FR" sz="2400" b="1" i="1" dirty="0">
                <a:solidFill>
                  <a:schemeClr val="accent6">
                    <a:lumMod val="75000"/>
                  </a:schemeClr>
                </a:solidFill>
              </a:rPr>
              <a:t>Différents plans</a:t>
            </a:r>
          </a:p>
        </p:txBody>
      </p:sp>
      <p:sp>
        <p:nvSpPr>
          <p:cNvPr id="104458" name="AutoShape 10"/>
          <p:cNvSpPr>
            <a:spLocks noChangeArrowheads="1"/>
          </p:cNvSpPr>
          <p:nvPr/>
        </p:nvSpPr>
        <p:spPr bwMode="auto">
          <a:xfrm rot="5400000">
            <a:off x="5437187" y="1317626"/>
            <a:ext cx="360363" cy="360362"/>
          </a:xfrm>
          <a:prstGeom prst="triangle">
            <a:avLst>
              <a:gd name="adj" fmla="val 50000"/>
            </a:avLst>
          </a:prstGeom>
          <a:solidFill>
            <a:srgbClr val="3333CC"/>
          </a:solidFill>
          <a:ln w="9525">
            <a:noFill/>
            <a:miter lim="800000"/>
            <a:headEnd/>
            <a:tailEnd/>
          </a:ln>
          <a:effectLst/>
        </p:spPr>
        <p:txBody>
          <a:bodyPr wrap="none" anchor="ctr"/>
          <a:lstStyle/>
          <a:p>
            <a:endParaRPr lang="fr-FR"/>
          </a:p>
        </p:txBody>
      </p:sp>
      <p:sp>
        <p:nvSpPr>
          <p:cNvPr id="104461" name="Rectangle 13"/>
          <p:cNvSpPr>
            <a:spLocks noGrp="1" noChangeArrowheads="1"/>
          </p:cNvSpPr>
          <p:nvPr>
            <p:ph type="title" idx="4294967295"/>
          </p:nvPr>
        </p:nvSpPr>
        <p:spPr>
          <a:xfrm>
            <a:off x="2083593" y="332656"/>
            <a:ext cx="4217195" cy="706437"/>
          </a:xfrm>
          <a:prstGeom prst="rect">
            <a:avLst/>
          </a:prstGeom>
          <a:noFill/>
          <a:ln/>
        </p:spPr>
        <p:txBody>
          <a:bodyPr/>
          <a:lstStyle/>
          <a:p>
            <a:pPr algn="l"/>
            <a:r>
              <a:rPr lang="fr-FR" sz="2800" b="1" dirty="0">
                <a:solidFill>
                  <a:schemeClr val="accent6">
                    <a:lumMod val="75000"/>
                  </a:schemeClr>
                </a:solidFill>
              </a:rPr>
              <a:t>Se lancer sur le marché</a:t>
            </a:r>
          </a:p>
        </p:txBody>
      </p:sp>
      <p:sp>
        <p:nvSpPr>
          <p:cNvPr id="104466" name="Text Box 18"/>
          <p:cNvSpPr txBox="1">
            <a:spLocks noChangeArrowheads="1"/>
          </p:cNvSpPr>
          <p:nvPr/>
        </p:nvSpPr>
        <p:spPr bwMode="auto">
          <a:xfrm>
            <a:off x="1816893" y="2185491"/>
            <a:ext cx="4862513" cy="646331"/>
          </a:xfrm>
          <a:prstGeom prst="rect">
            <a:avLst/>
          </a:prstGeom>
          <a:solidFill>
            <a:schemeClr val="bg1"/>
          </a:solidFill>
          <a:ln w="9525">
            <a:solidFill>
              <a:srgbClr val="3333CC"/>
            </a:solidFill>
            <a:miter lim="800000"/>
            <a:headEnd/>
            <a:tailEnd/>
          </a:ln>
          <a:effectLst/>
        </p:spPr>
        <p:txBody>
          <a:bodyPr wrap="square">
            <a:spAutoFit/>
          </a:bodyPr>
          <a:lstStyle/>
          <a:p>
            <a:pPr algn="ctr">
              <a:spcBef>
                <a:spcPct val="50000"/>
              </a:spcBef>
            </a:pPr>
            <a:r>
              <a:rPr lang="fr-FR" sz="1800" b="1" dirty="0">
                <a:solidFill>
                  <a:schemeClr val="accent6">
                    <a:lumMod val="75000"/>
                  </a:schemeClr>
                </a:solidFill>
              </a:rPr>
              <a:t>Plan marketing stratégique</a:t>
            </a:r>
            <a:br>
              <a:rPr lang="fr-FR" sz="1800" b="1" dirty="0">
                <a:solidFill>
                  <a:schemeClr val="accent6">
                    <a:lumMod val="75000"/>
                  </a:schemeClr>
                </a:solidFill>
              </a:rPr>
            </a:br>
            <a:r>
              <a:rPr lang="fr-FR" sz="1800" dirty="0">
                <a:solidFill>
                  <a:schemeClr val="accent6">
                    <a:lumMod val="75000"/>
                  </a:schemeClr>
                </a:solidFill>
              </a:rPr>
              <a:t>à moyen et long terme (3 à 10 ans0 - PMT)</a:t>
            </a:r>
          </a:p>
        </p:txBody>
      </p:sp>
      <p:sp>
        <p:nvSpPr>
          <p:cNvPr id="104467" name="AutoShape 19"/>
          <p:cNvSpPr>
            <a:spLocks noChangeArrowheads="1"/>
          </p:cNvSpPr>
          <p:nvPr/>
        </p:nvSpPr>
        <p:spPr bwMode="auto">
          <a:xfrm>
            <a:off x="3922713" y="2925763"/>
            <a:ext cx="503237" cy="503237"/>
          </a:xfrm>
          <a:prstGeom prst="downArrow">
            <a:avLst>
              <a:gd name="adj1" fmla="val 50000"/>
              <a:gd name="adj2" fmla="val 25000"/>
            </a:avLst>
          </a:prstGeom>
          <a:solidFill>
            <a:srgbClr val="3333CC"/>
          </a:solidFill>
          <a:ln w="9525">
            <a:noFill/>
            <a:miter lim="800000"/>
            <a:headEnd/>
            <a:tailEnd/>
          </a:ln>
          <a:effectLst/>
        </p:spPr>
        <p:txBody>
          <a:bodyPr wrap="none" anchor="ctr"/>
          <a:lstStyle/>
          <a:p>
            <a:endParaRPr lang="fr-FR"/>
          </a:p>
        </p:txBody>
      </p:sp>
      <p:sp>
        <p:nvSpPr>
          <p:cNvPr id="104468" name="Text Box 20"/>
          <p:cNvSpPr txBox="1">
            <a:spLocks noChangeArrowheads="1"/>
          </p:cNvSpPr>
          <p:nvPr/>
        </p:nvSpPr>
        <p:spPr bwMode="auto">
          <a:xfrm>
            <a:off x="393699" y="3644899"/>
            <a:ext cx="7561263" cy="646331"/>
          </a:xfrm>
          <a:prstGeom prst="rect">
            <a:avLst/>
          </a:prstGeom>
          <a:solidFill>
            <a:schemeClr val="bg1"/>
          </a:solidFill>
          <a:ln w="9525">
            <a:solidFill>
              <a:srgbClr val="3333CC"/>
            </a:solidFill>
            <a:miter lim="800000"/>
            <a:headEnd/>
            <a:tailEnd/>
          </a:ln>
          <a:effectLst/>
        </p:spPr>
        <p:txBody>
          <a:bodyPr wrap="square">
            <a:spAutoFit/>
          </a:bodyPr>
          <a:lstStyle/>
          <a:p>
            <a:pPr algn="ctr">
              <a:spcBef>
                <a:spcPct val="50000"/>
              </a:spcBef>
            </a:pPr>
            <a:r>
              <a:rPr lang="fr-FR" sz="1800" b="1" dirty="0">
                <a:solidFill>
                  <a:schemeClr val="accent6">
                    <a:lumMod val="75000"/>
                  </a:schemeClr>
                </a:solidFill>
              </a:rPr>
              <a:t>Plan marketing par marché, marque ou produit </a:t>
            </a:r>
            <a:br>
              <a:rPr lang="fr-FR" sz="1600" b="1" dirty="0">
                <a:solidFill>
                  <a:schemeClr val="accent6">
                    <a:lumMod val="75000"/>
                  </a:schemeClr>
                </a:solidFill>
              </a:rPr>
            </a:br>
            <a:r>
              <a:rPr lang="fr-FR" sz="1800" dirty="0">
                <a:solidFill>
                  <a:schemeClr val="accent6">
                    <a:lumMod val="75000"/>
                  </a:schemeClr>
                </a:solidFill>
              </a:rPr>
              <a:t>à moyen terme, à court terme (Plan tactique, 6 mois à 1 an) 6 PLT</a:t>
            </a:r>
          </a:p>
        </p:txBody>
      </p:sp>
      <p:sp>
        <p:nvSpPr>
          <p:cNvPr id="104469" name="AutoShape 21"/>
          <p:cNvSpPr>
            <a:spLocks noChangeArrowheads="1"/>
          </p:cNvSpPr>
          <p:nvPr/>
        </p:nvSpPr>
        <p:spPr bwMode="auto">
          <a:xfrm>
            <a:off x="6300788" y="4365625"/>
            <a:ext cx="503237" cy="503238"/>
          </a:xfrm>
          <a:prstGeom prst="downArrow">
            <a:avLst>
              <a:gd name="adj1" fmla="val 50000"/>
              <a:gd name="adj2" fmla="val 25000"/>
            </a:avLst>
          </a:prstGeom>
          <a:solidFill>
            <a:schemeClr val="accent1"/>
          </a:solidFill>
          <a:ln w="9525">
            <a:noFill/>
            <a:miter lim="800000"/>
            <a:headEnd/>
            <a:tailEnd/>
          </a:ln>
          <a:effectLst/>
        </p:spPr>
        <p:txBody>
          <a:bodyPr wrap="none" anchor="ctr"/>
          <a:lstStyle/>
          <a:p>
            <a:endParaRPr lang="fr-FR"/>
          </a:p>
        </p:txBody>
      </p:sp>
      <p:sp>
        <p:nvSpPr>
          <p:cNvPr id="104470" name="AutoShape 22"/>
          <p:cNvSpPr>
            <a:spLocks noChangeArrowheads="1"/>
          </p:cNvSpPr>
          <p:nvPr/>
        </p:nvSpPr>
        <p:spPr bwMode="auto">
          <a:xfrm>
            <a:off x="3995738" y="4365625"/>
            <a:ext cx="503237" cy="503238"/>
          </a:xfrm>
          <a:prstGeom prst="downArrow">
            <a:avLst>
              <a:gd name="adj1" fmla="val 50000"/>
              <a:gd name="adj2" fmla="val 25000"/>
            </a:avLst>
          </a:prstGeom>
          <a:solidFill>
            <a:srgbClr val="3333CC"/>
          </a:solidFill>
          <a:ln w="9525">
            <a:noFill/>
            <a:miter lim="800000"/>
            <a:headEnd/>
            <a:tailEnd/>
          </a:ln>
          <a:effectLst/>
        </p:spPr>
        <p:txBody>
          <a:bodyPr wrap="none" anchor="ctr"/>
          <a:lstStyle/>
          <a:p>
            <a:endParaRPr lang="fr-FR"/>
          </a:p>
        </p:txBody>
      </p:sp>
      <p:sp>
        <p:nvSpPr>
          <p:cNvPr id="104471" name="AutoShape 23"/>
          <p:cNvSpPr>
            <a:spLocks noChangeArrowheads="1"/>
          </p:cNvSpPr>
          <p:nvPr/>
        </p:nvSpPr>
        <p:spPr bwMode="auto">
          <a:xfrm>
            <a:off x="1692275" y="4365625"/>
            <a:ext cx="503238" cy="503238"/>
          </a:xfrm>
          <a:prstGeom prst="downArrow">
            <a:avLst>
              <a:gd name="adj1" fmla="val 50000"/>
              <a:gd name="adj2" fmla="val 25000"/>
            </a:avLst>
          </a:prstGeom>
          <a:solidFill>
            <a:schemeClr val="accent1"/>
          </a:solidFill>
          <a:ln w="9525">
            <a:noFill/>
            <a:miter lim="800000"/>
            <a:headEnd/>
            <a:tailEnd/>
          </a:ln>
          <a:effectLst/>
        </p:spPr>
        <p:txBody>
          <a:bodyPr wrap="none" anchor="ctr"/>
          <a:lstStyle/>
          <a:p>
            <a:endParaRPr lang="fr-FR"/>
          </a:p>
        </p:txBody>
      </p:sp>
      <p:sp>
        <p:nvSpPr>
          <p:cNvPr id="104472" name="Text Box 24"/>
          <p:cNvSpPr txBox="1">
            <a:spLocks noChangeArrowheads="1"/>
          </p:cNvSpPr>
          <p:nvPr/>
        </p:nvSpPr>
        <p:spPr bwMode="auto">
          <a:xfrm>
            <a:off x="755650" y="5013325"/>
            <a:ext cx="1800225" cy="738664"/>
          </a:xfrm>
          <a:prstGeom prst="rect">
            <a:avLst/>
          </a:prstGeom>
          <a:solidFill>
            <a:srgbClr val="3333CC"/>
          </a:solidFill>
          <a:ln w="9525">
            <a:solidFill>
              <a:schemeClr val="bg1"/>
            </a:solidFill>
            <a:miter lim="800000"/>
            <a:headEnd/>
            <a:tailEnd/>
          </a:ln>
          <a:effectLst/>
        </p:spPr>
        <p:txBody>
          <a:bodyPr>
            <a:spAutoFit/>
          </a:bodyPr>
          <a:lstStyle/>
          <a:p>
            <a:pPr algn="ctr">
              <a:spcBef>
                <a:spcPct val="50000"/>
              </a:spcBef>
            </a:pPr>
            <a:r>
              <a:rPr lang="fr-FR" b="1" dirty="0">
                <a:solidFill>
                  <a:schemeClr val="bg1"/>
                </a:solidFill>
              </a:rPr>
              <a:t>Plan de communication </a:t>
            </a:r>
            <a:r>
              <a:rPr lang="fr-FR" dirty="0">
                <a:solidFill>
                  <a:schemeClr val="bg1"/>
                </a:solidFill>
              </a:rPr>
              <a:t>annuel</a:t>
            </a:r>
          </a:p>
        </p:txBody>
      </p:sp>
      <p:sp>
        <p:nvSpPr>
          <p:cNvPr id="104473" name="Text Box 25"/>
          <p:cNvSpPr txBox="1">
            <a:spLocks noChangeArrowheads="1"/>
          </p:cNvSpPr>
          <p:nvPr/>
        </p:nvSpPr>
        <p:spPr bwMode="auto">
          <a:xfrm>
            <a:off x="3348038" y="5013325"/>
            <a:ext cx="1800225" cy="738664"/>
          </a:xfrm>
          <a:prstGeom prst="rect">
            <a:avLst/>
          </a:prstGeom>
          <a:solidFill>
            <a:srgbClr val="3333CC"/>
          </a:solidFill>
          <a:ln w="9525">
            <a:solidFill>
              <a:schemeClr val="bg1"/>
            </a:solidFill>
            <a:miter lim="800000"/>
            <a:headEnd/>
            <a:tailEnd/>
          </a:ln>
          <a:effectLst/>
        </p:spPr>
        <p:txBody>
          <a:bodyPr>
            <a:spAutoFit/>
          </a:bodyPr>
          <a:lstStyle/>
          <a:p>
            <a:pPr algn="ctr">
              <a:spcBef>
                <a:spcPct val="50000"/>
              </a:spcBef>
            </a:pPr>
            <a:r>
              <a:rPr lang="fr-FR" b="1" dirty="0">
                <a:solidFill>
                  <a:schemeClr val="bg1"/>
                </a:solidFill>
              </a:rPr>
              <a:t>Plan </a:t>
            </a:r>
            <a:r>
              <a:rPr lang="fr-FR" dirty="0">
                <a:solidFill>
                  <a:schemeClr val="bg1"/>
                </a:solidFill>
              </a:rPr>
              <a:t>annuel </a:t>
            </a:r>
            <a:r>
              <a:rPr lang="fr-FR" b="1" dirty="0">
                <a:solidFill>
                  <a:schemeClr val="bg1"/>
                </a:solidFill>
              </a:rPr>
              <a:t>d’animation des forces de vente</a:t>
            </a:r>
          </a:p>
        </p:txBody>
      </p:sp>
      <p:sp>
        <p:nvSpPr>
          <p:cNvPr id="104474" name="Text Box 26"/>
          <p:cNvSpPr txBox="1">
            <a:spLocks noChangeArrowheads="1"/>
          </p:cNvSpPr>
          <p:nvPr/>
        </p:nvSpPr>
        <p:spPr bwMode="auto">
          <a:xfrm>
            <a:off x="5651500" y="5013325"/>
            <a:ext cx="1800225" cy="754053"/>
          </a:xfrm>
          <a:prstGeom prst="rect">
            <a:avLst/>
          </a:prstGeom>
          <a:solidFill>
            <a:srgbClr val="3333CC"/>
          </a:solidFill>
          <a:ln w="9525">
            <a:solidFill>
              <a:schemeClr val="bg1"/>
            </a:solidFill>
            <a:miter lim="800000"/>
            <a:headEnd/>
            <a:tailEnd/>
          </a:ln>
          <a:effectLst/>
        </p:spPr>
        <p:txBody>
          <a:bodyPr>
            <a:spAutoFit/>
          </a:bodyPr>
          <a:lstStyle/>
          <a:p>
            <a:pPr algn="ctr">
              <a:spcBef>
                <a:spcPct val="50000"/>
              </a:spcBef>
            </a:pPr>
            <a:r>
              <a:rPr lang="fr-FR" b="1" dirty="0">
                <a:solidFill>
                  <a:schemeClr val="bg1"/>
                </a:solidFill>
              </a:rPr>
              <a:t>Plan </a:t>
            </a:r>
            <a:r>
              <a:rPr lang="fr-FR" dirty="0">
                <a:solidFill>
                  <a:schemeClr val="bg1"/>
                </a:solidFill>
              </a:rPr>
              <a:t>annuel </a:t>
            </a:r>
            <a:r>
              <a:rPr lang="fr-FR" b="1" dirty="0">
                <a:solidFill>
                  <a:schemeClr val="bg1"/>
                </a:solidFill>
              </a:rPr>
              <a:t>des études marketing</a:t>
            </a:r>
          </a:p>
          <a:p>
            <a:pPr algn="ctr">
              <a:spcBef>
                <a:spcPct val="50000"/>
              </a:spcBef>
            </a:pPr>
            <a:endParaRPr lang="fr-FR" sz="1000" b="1" dirty="0">
              <a:solidFill>
                <a:schemeClr val="bg1"/>
              </a:solidFill>
            </a:endParaRPr>
          </a:p>
        </p:txBody>
      </p:sp>
    </p:spTree>
    <p:extLst>
      <p:ext uri="{BB962C8B-B14F-4D97-AF65-F5344CB8AC3E}">
        <p14:creationId xmlns:p14="http://schemas.microsoft.com/office/powerpoint/2010/main" val="2434624475"/>
      </p:ext>
    </p:extLst>
  </p:cSld>
  <p:clrMapOvr>
    <a:masterClrMapping/>
  </p:clrMapOvr>
  <p:transition spd="med">
    <p:randomBar/>
  </p:transition>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659</a:t>
            </a:fld>
            <a:endParaRPr lang="fr-FR" dirty="0"/>
          </a:p>
        </p:txBody>
      </p:sp>
      <p:pic>
        <p:nvPicPr>
          <p:cNvPr id="552962" name="Picture 2" descr="C:\Users\BLUEOFFICE\Desktop\Pit2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621366"/>
            <a:ext cx="7560840" cy="5736376"/>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7767736"/>
      </p:ext>
    </p:extLst>
  </p:cSld>
  <p:clrMapOvr>
    <a:masterClrMapping/>
  </p:clrMapOvr>
  <p:transition spd="med">
    <p:randomBar/>
  </p:transition>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179512" y="6093296"/>
            <a:ext cx="8784976" cy="504056"/>
          </a:xfrm>
          <a:prstGeom prst="rect">
            <a:avLst/>
          </a:prstGeom>
        </p:spPr>
        <p:txBody>
          <a:bodyPr/>
          <a:lstStyle/>
          <a:p>
            <a:pPr marL="0" indent="0" algn="ctr">
              <a:buNone/>
            </a:pPr>
            <a:r>
              <a:rPr lang="fr-FR" sz="1100" dirty="0">
                <a:latin typeface="Arial" panose="020B0604020202020204" pitchFamily="34" charset="0"/>
                <a:cs typeface="Arial" panose="020B0604020202020204" pitchFamily="34" charset="0"/>
              </a:rPr>
              <a:t>Dossier : Bureau14-12-2015/FRANCOIS/</a:t>
            </a:r>
            <a:r>
              <a:rPr lang="fr-FR" sz="1100" dirty="0" err="1">
                <a:latin typeface="Arial" panose="020B0604020202020204" pitchFamily="34" charset="0"/>
                <a:cs typeface="Arial" panose="020B0604020202020204" pitchFamily="34" charset="0"/>
              </a:rPr>
              <a:t>Hydrocycle&amp;Watercycle</a:t>
            </a:r>
            <a:r>
              <a:rPr lang="fr-FR" sz="1100" dirty="0">
                <a:latin typeface="Arial" panose="020B0604020202020204" pitchFamily="34" charset="0"/>
                <a:cs typeface="Arial" panose="020B0604020202020204" pitchFamily="34" charset="0"/>
              </a:rPr>
              <a:t>/</a:t>
            </a:r>
            <a:r>
              <a:rPr lang="fr-FR" sz="1100" dirty="0" err="1">
                <a:latin typeface="Arial" panose="020B0604020202020204" pitchFamily="34" charset="0"/>
                <a:cs typeface="Arial" panose="020B0604020202020204" pitchFamily="34" charset="0"/>
              </a:rPr>
              <a:t>Watercycle</a:t>
            </a:r>
            <a:r>
              <a:rPr lang="fr-FR" sz="1100" dirty="0">
                <a:latin typeface="Arial" panose="020B0604020202020204" pitchFamily="34" charset="0"/>
                <a:cs typeface="Arial" panose="020B0604020202020204" pitchFamily="34" charset="0"/>
              </a:rPr>
              <a:t>/SUBVENTIONW/ALTOINVEST-PCI/ + Business Plan Alto Invest, + </a:t>
            </a:r>
            <a:r>
              <a:rPr lang="fr-FR" sz="1100" dirty="0" err="1">
                <a:latin typeface="Arial" panose="020B0604020202020204" pitchFamily="34" charset="0"/>
                <a:cs typeface="Arial" panose="020B0604020202020204" pitchFamily="34" charset="0"/>
              </a:rPr>
              <a:t>Prévisionel</a:t>
            </a:r>
            <a:r>
              <a:rPr lang="fr-FR" sz="1100" dirty="0">
                <a:latin typeface="Arial" panose="020B0604020202020204" pitchFamily="34" charset="0"/>
                <a:cs typeface="Arial" panose="020B0604020202020204" pitchFamily="34" charset="0"/>
              </a:rPr>
              <a:t> d’Activité sur 3 ans, + Présentation BP PCI (</a:t>
            </a:r>
            <a:r>
              <a:rPr lang="fr-FR" sz="1100" dirty="0" err="1">
                <a:latin typeface="Arial" panose="020B0604020202020204" pitchFamily="34" charset="0"/>
                <a:cs typeface="Arial" panose="020B0604020202020204" pitchFamily="34" charset="0"/>
              </a:rPr>
              <a:t>PoItou</a:t>
            </a:r>
            <a:r>
              <a:rPr lang="fr-FR" sz="1100" dirty="0">
                <a:latin typeface="Arial" panose="020B0604020202020204" pitchFamily="34" charset="0"/>
                <a:cs typeface="Arial" panose="020B0604020202020204" pitchFamily="34" charset="0"/>
              </a:rPr>
              <a:t>…), + Présentation PCI</a:t>
            </a:r>
          </a:p>
        </p:txBody>
      </p:sp>
      <p:sp>
        <p:nvSpPr>
          <p:cNvPr id="4" name="Espace réservé du numéro de diapositive 3"/>
          <p:cNvSpPr>
            <a:spLocks noGrp="1"/>
          </p:cNvSpPr>
          <p:nvPr>
            <p:ph type="sldNum" sz="quarter" idx="4"/>
          </p:nvPr>
        </p:nvSpPr>
        <p:spPr>
          <a:xfrm>
            <a:off x="8604448" y="6597352"/>
            <a:ext cx="539552" cy="287636"/>
          </a:xfrm>
        </p:spPr>
        <p:txBody>
          <a:bodyPr/>
          <a:lstStyle/>
          <a:p>
            <a:fld id="{16845A3B-48C8-4B76-9E0D-88DEE92B768A}" type="slidenum">
              <a:rPr lang="fr-FR" smtClean="0"/>
              <a:pPr/>
              <a:t>660</a:t>
            </a:fld>
            <a:endParaRPr lang="fr-FR" dirty="0"/>
          </a:p>
        </p:txBody>
      </p:sp>
      <p:sp>
        <p:nvSpPr>
          <p:cNvPr id="5" name="Rectangle 36"/>
          <p:cNvSpPr>
            <a:spLocks noGrp="1" noChangeArrowheads="1"/>
          </p:cNvSpPr>
          <p:nvPr>
            <p:ph type="title" idx="4294967295"/>
          </p:nvPr>
        </p:nvSpPr>
        <p:spPr bwMode="auto">
          <a:xfrm>
            <a:off x="-5716" y="116632"/>
            <a:ext cx="8229600" cy="922114"/>
          </a:xfrm>
          <a:prstGeom prst="rect">
            <a:avLst/>
          </a:prstGeom>
          <a:noFill/>
          <a:ln w="9525">
            <a:noFill/>
            <a:miter lim="800000"/>
            <a:headEnd/>
            <a:tailEnd/>
          </a:ln>
          <a:effectLst/>
        </p:spPr>
        <p:txBody>
          <a:bodyPr anchor="ctr"/>
          <a:lstStyle/>
          <a:p>
            <a:r>
              <a:rPr lang="fr-FR" sz="2800" b="1" dirty="0">
                <a:solidFill>
                  <a:schemeClr val="accent6">
                    <a:lumMod val="75000"/>
                  </a:schemeClr>
                </a:solidFill>
                <a:latin typeface="Arial" panose="020B0604020202020204" pitchFamily="34" charset="0"/>
                <a:cs typeface="Arial" panose="020B0604020202020204" pitchFamily="34" charset="0"/>
              </a:rPr>
              <a:t>Marketing stratégique</a:t>
            </a:r>
          </a:p>
        </p:txBody>
      </p:sp>
      <p:sp>
        <p:nvSpPr>
          <p:cNvPr id="6" name="Text Box 2"/>
          <p:cNvSpPr txBox="1">
            <a:spLocks noChangeArrowheads="1"/>
          </p:cNvSpPr>
          <p:nvPr/>
        </p:nvSpPr>
        <p:spPr bwMode="auto">
          <a:xfrm>
            <a:off x="1691679" y="1074879"/>
            <a:ext cx="2664297" cy="396875"/>
          </a:xfrm>
          <a:prstGeom prst="rect">
            <a:avLst/>
          </a:prstGeom>
          <a:solidFill>
            <a:srgbClr val="3333CC"/>
          </a:solidFill>
          <a:ln w="9525">
            <a:noFill/>
            <a:miter lim="800000"/>
            <a:headEnd/>
            <a:tailEnd/>
          </a:ln>
          <a:effectLst/>
        </p:spPr>
        <p:txBody>
          <a:bodyPr wrap="square">
            <a:spAutoFit/>
          </a:bodyPr>
          <a:lstStyle/>
          <a:p>
            <a:pPr algn="ctr">
              <a:spcBef>
                <a:spcPct val="50000"/>
              </a:spcBef>
            </a:pPr>
            <a:r>
              <a:rPr lang="fr-FR" sz="2000" b="1" dirty="0">
                <a:solidFill>
                  <a:schemeClr val="bg1"/>
                </a:solidFill>
              </a:rPr>
              <a:t>Modèle-Ex</a:t>
            </a:r>
          </a:p>
        </p:txBody>
      </p:sp>
      <p:graphicFrame>
        <p:nvGraphicFramePr>
          <p:cNvPr id="2" name="Objet 1"/>
          <p:cNvGraphicFramePr>
            <a:graphicFrameLocks noChangeAspect="1"/>
          </p:cNvGraphicFramePr>
          <p:nvPr>
            <p:extLst>
              <p:ext uri="{D42A27DB-BD31-4B8C-83A1-F6EECF244321}">
                <p14:modId xmlns:p14="http://schemas.microsoft.com/office/powerpoint/2010/main" val="1559857001"/>
              </p:ext>
            </p:extLst>
          </p:nvPr>
        </p:nvGraphicFramePr>
        <p:xfrm>
          <a:off x="6372200" y="4293096"/>
          <a:ext cx="2159000" cy="1627188"/>
        </p:xfrm>
        <a:graphic>
          <a:graphicData uri="http://schemas.openxmlformats.org/presentationml/2006/ole">
            <mc:AlternateContent xmlns:mc="http://schemas.openxmlformats.org/markup-compatibility/2006">
              <mc:Choice xmlns:v="urn:schemas-microsoft-com:vml" Requires="v">
                <p:oleObj spid="_x0000_s571939" name="Présentation" r:id="rId3" imgW="2156533" imgH="1618556" progId="PowerPoint.Show.12">
                  <p:embed/>
                </p:oleObj>
              </mc:Choice>
              <mc:Fallback>
                <p:oleObj name="Présentation" r:id="rId3" imgW="2156533" imgH="1618556" progId="PowerPoint.Show.12">
                  <p:embed/>
                  <p:pic>
                    <p:nvPicPr>
                      <p:cNvPr id="0" name=""/>
                      <p:cNvPicPr/>
                      <p:nvPr/>
                    </p:nvPicPr>
                    <p:blipFill>
                      <a:blip r:embed="rId4"/>
                      <a:stretch>
                        <a:fillRect/>
                      </a:stretch>
                    </p:blipFill>
                    <p:spPr>
                      <a:xfrm>
                        <a:off x="6372200" y="4293096"/>
                        <a:ext cx="2159000" cy="1627188"/>
                      </a:xfrm>
                      <a:prstGeom prst="rect">
                        <a:avLst/>
                      </a:prstGeom>
                      <a:ln>
                        <a:solidFill>
                          <a:srgbClr val="3333CC"/>
                        </a:solidFill>
                      </a:ln>
                    </p:spPr>
                  </p:pic>
                </p:oleObj>
              </mc:Fallback>
            </mc:AlternateContent>
          </a:graphicData>
        </a:graphic>
      </p:graphicFrame>
      <p:graphicFrame>
        <p:nvGraphicFramePr>
          <p:cNvPr id="7" name="Objet 6"/>
          <p:cNvGraphicFramePr>
            <a:graphicFrameLocks noChangeAspect="1"/>
          </p:cNvGraphicFramePr>
          <p:nvPr>
            <p:extLst>
              <p:ext uri="{D42A27DB-BD31-4B8C-83A1-F6EECF244321}">
                <p14:modId xmlns:p14="http://schemas.microsoft.com/office/powerpoint/2010/main" val="485072893"/>
              </p:ext>
            </p:extLst>
          </p:nvPr>
        </p:nvGraphicFramePr>
        <p:xfrm>
          <a:off x="193460" y="1916832"/>
          <a:ext cx="2871788" cy="4064000"/>
        </p:xfrm>
        <a:graphic>
          <a:graphicData uri="http://schemas.openxmlformats.org/presentationml/2006/ole">
            <mc:AlternateContent xmlns:mc="http://schemas.openxmlformats.org/markup-compatibility/2006">
              <mc:Choice xmlns:v="urn:schemas-microsoft-com:vml" Requires="v">
                <p:oleObj spid="_x0000_s571940" name="Acrobat Document" r:id="rId5" imgW="5667139" imgH="8019997" progId="AcroExch.Document.11">
                  <p:embed/>
                </p:oleObj>
              </mc:Choice>
              <mc:Fallback>
                <p:oleObj name="Acrobat Document" r:id="rId5" imgW="5667139" imgH="8019997" progId="AcroExch.Document.11">
                  <p:embed/>
                  <p:pic>
                    <p:nvPicPr>
                      <p:cNvPr id="0" name=""/>
                      <p:cNvPicPr/>
                      <p:nvPr/>
                    </p:nvPicPr>
                    <p:blipFill>
                      <a:blip r:embed="rId6"/>
                      <a:stretch>
                        <a:fillRect/>
                      </a:stretch>
                    </p:blipFill>
                    <p:spPr>
                      <a:xfrm>
                        <a:off x="193460" y="1916832"/>
                        <a:ext cx="2871788" cy="4064000"/>
                      </a:xfrm>
                      <a:prstGeom prst="rect">
                        <a:avLst/>
                      </a:prstGeom>
                      <a:ln>
                        <a:solidFill>
                          <a:srgbClr val="3333CC"/>
                        </a:solidFill>
                      </a:ln>
                    </p:spPr>
                  </p:pic>
                </p:oleObj>
              </mc:Fallback>
            </mc:AlternateContent>
          </a:graphicData>
        </a:graphic>
      </p:graphicFrame>
      <p:graphicFrame>
        <p:nvGraphicFramePr>
          <p:cNvPr id="8" name="Objet 7"/>
          <p:cNvGraphicFramePr>
            <a:graphicFrameLocks noChangeAspect="1"/>
          </p:cNvGraphicFramePr>
          <p:nvPr>
            <p:extLst>
              <p:ext uri="{D42A27DB-BD31-4B8C-83A1-F6EECF244321}">
                <p14:modId xmlns:p14="http://schemas.microsoft.com/office/powerpoint/2010/main" val="553103904"/>
              </p:ext>
            </p:extLst>
          </p:nvPr>
        </p:nvGraphicFramePr>
        <p:xfrm>
          <a:off x="3275856" y="1916832"/>
          <a:ext cx="2871788" cy="4064000"/>
        </p:xfrm>
        <a:graphic>
          <a:graphicData uri="http://schemas.openxmlformats.org/presentationml/2006/ole">
            <mc:AlternateContent xmlns:mc="http://schemas.openxmlformats.org/markup-compatibility/2006">
              <mc:Choice xmlns:v="urn:schemas-microsoft-com:vml" Requires="v">
                <p:oleObj spid="_x0000_s571941" name="Acrobat Document" r:id="rId7" imgW="5667139" imgH="8019997" progId="AcroExch.Document.11">
                  <p:embed/>
                </p:oleObj>
              </mc:Choice>
              <mc:Fallback>
                <p:oleObj name="Acrobat Document" r:id="rId7" imgW="5667139" imgH="8019997" progId="AcroExch.Document.11">
                  <p:embed/>
                  <p:pic>
                    <p:nvPicPr>
                      <p:cNvPr id="0" name=""/>
                      <p:cNvPicPr/>
                      <p:nvPr/>
                    </p:nvPicPr>
                    <p:blipFill>
                      <a:blip r:embed="rId8"/>
                      <a:stretch>
                        <a:fillRect/>
                      </a:stretch>
                    </p:blipFill>
                    <p:spPr>
                      <a:xfrm>
                        <a:off x="3275856" y="1916832"/>
                        <a:ext cx="2871788" cy="4064000"/>
                      </a:xfrm>
                      <a:prstGeom prst="rect">
                        <a:avLst/>
                      </a:prstGeom>
                      <a:ln>
                        <a:solidFill>
                          <a:srgbClr val="3333CC"/>
                        </a:solidFill>
                      </a:ln>
                    </p:spPr>
                  </p:pic>
                </p:oleObj>
              </mc:Fallback>
            </mc:AlternateContent>
          </a:graphicData>
        </a:graphic>
      </p:graphicFrame>
      <p:graphicFrame>
        <p:nvGraphicFramePr>
          <p:cNvPr id="9" name="Objet 8"/>
          <p:cNvGraphicFramePr>
            <a:graphicFrameLocks noChangeAspect="1"/>
          </p:cNvGraphicFramePr>
          <p:nvPr>
            <p:extLst>
              <p:ext uri="{D42A27DB-BD31-4B8C-83A1-F6EECF244321}">
                <p14:modId xmlns:p14="http://schemas.microsoft.com/office/powerpoint/2010/main" val="3067242498"/>
              </p:ext>
            </p:extLst>
          </p:nvPr>
        </p:nvGraphicFramePr>
        <p:xfrm>
          <a:off x="6444208" y="1916832"/>
          <a:ext cx="1475629" cy="2088232"/>
        </p:xfrm>
        <a:graphic>
          <a:graphicData uri="http://schemas.openxmlformats.org/presentationml/2006/ole">
            <mc:AlternateContent xmlns:mc="http://schemas.openxmlformats.org/markup-compatibility/2006">
              <mc:Choice xmlns:v="urn:schemas-microsoft-com:vml" Requires="v">
                <p:oleObj spid="_x0000_s571942" name="Acrobat Document" r:id="rId9" imgW="5667139" imgH="8019997" progId="AcroExch.Document.11">
                  <p:embed/>
                </p:oleObj>
              </mc:Choice>
              <mc:Fallback>
                <p:oleObj name="Acrobat Document" r:id="rId9" imgW="5667139" imgH="8019997" progId="AcroExch.Document.11">
                  <p:embed/>
                  <p:pic>
                    <p:nvPicPr>
                      <p:cNvPr id="0" name=""/>
                      <p:cNvPicPr/>
                      <p:nvPr/>
                    </p:nvPicPr>
                    <p:blipFill>
                      <a:blip r:embed="rId10"/>
                      <a:stretch>
                        <a:fillRect/>
                      </a:stretch>
                    </p:blipFill>
                    <p:spPr>
                      <a:xfrm>
                        <a:off x="6444208" y="1916832"/>
                        <a:ext cx="1475629" cy="2088232"/>
                      </a:xfrm>
                      <a:prstGeom prst="rect">
                        <a:avLst/>
                      </a:prstGeom>
                      <a:ln>
                        <a:solidFill>
                          <a:srgbClr val="3333CC"/>
                        </a:solidFill>
                      </a:ln>
                    </p:spPr>
                  </p:pic>
                </p:oleObj>
              </mc:Fallback>
            </mc:AlternateContent>
          </a:graphicData>
        </a:graphic>
      </p:graphicFrame>
      <p:pic>
        <p:nvPicPr>
          <p:cNvPr id="10" name="Picture 2" descr="C:\Users\BLUEOFFICE\Desktop\revisions-poly.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23528" y="352469"/>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6366815"/>
      </p:ext>
    </p:extLst>
  </p:cSld>
  <p:clrMapOvr>
    <a:masterClrMapping/>
  </p:clrMapOvr>
  <p:transition spd="med">
    <p:randomBar/>
  </p:transition>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661</a:t>
            </a:fld>
            <a:endParaRPr lang="fr-FR" dirty="0"/>
          </a:p>
        </p:txBody>
      </p:sp>
      <p:sp>
        <p:nvSpPr>
          <p:cNvPr id="3" name="Rectangle 13"/>
          <p:cNvSpPr txBox="1">
            <a:spLocks noChangeArrowheads="1"/>
          </p:cNvSpPr>
          <p:nvPr/>
        </p:nvSpPr>
        <p:spPr>
          <a:xfrm>
            <a:off x="1165043" y="1772816"/>
            <a:ext cx="7427913" cy="3600400"/>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285750" indent="-285750" algn="just">
              <a:buFontTx/>
              <a:buChar char="-"/>
            </a:pPr>
            <a:r>
              <a:rPr lang="fr-FR" sz="1800" b="1" kern="0" dirty="0">
                <a:solidFill>
                  <a:schemeClr val="accent6">
                    <a:lumMod val="75000"/>
                  </a:schemeClr>
                </a:solidFill>
              </a:rPr>
              <a:t>Présentation Projet</a:t>
            </a:r>
          </a:p>
          <a:p>
            <a:pPr marL="285750" indent="-285750" algn="just">
              <a:buFontTx/>
              <a:buChar char="-"/>
            </a:pPr>
            <a:endParaRPr lang="fr-FR" sz="1800" b="1" kern="0" dirty="0">
              <a:solidFill>
                <a:schemeClr val="accent6">
                  <a:lumMod val="75000"/>
                </a:schemeClr>
              </a:solidFill>
            </a:endParaRPr>
          </a:p>
          <a:p>
            <a:pPr marL="285750" indent="-285750" algn="just">
              <a:buFontTx/>
              <a:buChar char="-"/>
            </a:pPr>
            <a:r>
              <a:rPr lang="fr-FR" sz="1800" b="1" kern="0" dirty="0">
                <a:solidFill>
                  <a:schemeClr val="accent6">
                    <a:lumMod val="75000"/>
                  </a:schemeClr>
                </a:solidFill>
              </a:rPr>
              <a:t>Analyse (</a:t>
            </a:r>
            <a:r>
              <a:rPr lang="fr-FR" sz="1800" b="1" kern="0" dirty="0" err="1">
                <a:solidFill>
                  <a:schemeClr val="accent6">
                    <a:lumMod val="75000"/>
                  </a:schemeClr>
                </a:solidFill>
              </a:rPr>
              <a:t>swot</a:t>
            </a:r>
            <a:r>
              <a:rPr lang="fr-FR" sz="1800" b="1" kern="0" dirty="0">
                <a:solidFill>
                  <a:schemeClr val="accent6">
                    <a:lumMod val="75000"/>
                  </a:schemeClr>
                </a:solidFill>
              </a:rPr>
              <a:t>…)</a:t>
            </a:r>
          </a:p>
          <a:p>
            <a:pPr marL="285750" indent="-285750" algn="just">
              <a:buFontTx/>
              <a:buChar char="-"/>
            </a:pPr>
            <a:endParaRPr lang="fr-FR" sz="1800" b="1" kern="0" dirty="0">
              <a:solidFill>
                <a:schemeClr val="accent6">
                  <a:lumMod val="75000"/>
                </a:schemeClr>
              </a:solidFill>
            </a:endParaRPr>
          </a:p>
          <a:p>
            <a:pPr marL="285750" indent="-285750" algn="just">
              <a:buFontTx/>
              <a:buChar char="-"/>
            </a:pPr>
            <a:r>
              <a:rPr lang="fr-FR" sz="1800" b="1" kern="0" dirty="0">
                <a:solidFill>
                  <a:schemeClr val="accent6">
                    <a:lumMod val="75000"/>
                  </a:schemeClr>
                </a:solidFill>
              </a:rPr>
              <a:t>Description du Marché Cible</a:t>
            </a:r>
          </a:p>
          <a:p>
            <a:pPr marL="285750" indent="-285750" algn="just">
              <a:buFontTx/>
              <a:buChar char="-"/>
            </a:pPr>
            <a:endParaRPr lang="fr-FR" sz="1800" b="1" kern="0" dirty="0">
              <a:solidFill>
                <a:schemeClr val="accent6">
                  <a:lumMod val="75000"/>
                </a:schemeClr>
              </a:solidFill>
            </a:endParaRPr>
          </a:p>
          <a:p>
            <a:pPr marL="285750" indent="-285750" algn="just">
              <a:buFontTx/>
              <a:buChar char="-"/>
            </a:pPr>
            <a:r>
              <a:rPr lang="fr-FR" sz="1800" b="1" kern="0" dirty="0">
                <a:solidFill>
                  <a:schemeClr val="accent6">
                    <a:lumMod val="75000"/>
                  </a:schemeClr>
                </a:solidFill>
              </a:rPr>
              <a:t>Objectif (smart)</a:t>
            </a:r>
          </a:p>
          <a:p>
            <a:pPr marL="285750" indent="-285750" algn="just">
              <a:buFontTx/>
              <a:buChar char="-"/>
            </a:pPr>
            <a:endParaRPr lang="fr-FR" sz="1800" b="1" kern="0" dirty="0">
              <a:solidFill>
                <a:schemeClr val="accent6">
                  <a:lumMod val="75000"/>
                </a:schemeClr>
              </a:solidFill>
            </a:endParaRPr>
          </a:p>
          <a:p>
            <a:pPr marL="285750" indent="-285750" algn="just">
              <a:buFontTx/>
              <a:buChar char="-"/>
            </a:pPr>
            <a:r>
              <a:rPr lang="fr-FR" sz="1800" b="1" kern="0" dirty="0">
                <a:solidFill>
                  <a:schemeClr val="accent6">
                    <a:lumMod val="75000"/>
                  </a:schemeClr>
                </a:solidFill>
              </a:rPr>
              <a:t>Stratégie de marketing (4p…)</a:t>
            </a:r>
          </a:p>
          <a:p>
            <a:pPr marL="285750" indent="-285750" algn="just">
              <a:buFontTx/>
              <a:buChar char="-"/>
            </a:pPr>
            <a:endParaRPr lang="fr-FR" sz="1800" b="1" kern="0" dirty="0">
              <a:solidFill>
                <a:schemeClr val="accent6">
                  <a:lumMod val="75000"/>
                </a:schemeClr>
              </a:solidFill>
            </a:endParaRPr>
          </a:p>
          <a:p>
            <a:pPr marL="285750" indent="-285750" algn="just">
              <a:buFontTx/>
              <a:buChar char="-"/>
            </a:pPr>
            <a:r>
              <a:rPr lang="fr-FR" sz="1800" b="1" kern="0" dirty="0">
                <a:solidFill>
                  <a:schemeClr val="accent6">
                    <a:lumMod val="75000"/>
                  </a:schemeClr>
                </a:solidFill>
              </a:rPr>
              <a:t>Délai </a:t>
            </a:r>
          </a:p>
          <a:p>
            <a:pPr marL="285750" indent="-285750" algn="just">
              <a:buFontTx/>
              <a:buChar char="-"/>
            </a:pPr>
            <a:endParaRPr lang="fr-FR" sz="1800" b="1" kern="0" dirty="0">
              <a:solidFill>
                <a:schemeClr val="accent6">
                  <a:lumMod val="75000"/>
                </a:schemeClr>
              </a:solidFill>
            </a:endParaRPr>
          </a:p>
          <a:p>
            <a:pPr marL="285750" indent="-285750" algn="just">
              <a:buFontTx/>
              <a:buChar char="-"/>
            </a:pPr>
            <a:r>
              <a:rPr lang="fr-FR" sz="1800" b="1" kern="0" dirty="0">
                <a:solidFill>
                  <a:schemeClr val="accent6">
                    <a:lumMod val="75000"/>
                  </a:schemeClr>
                </a:solidFill>
              </a:rPr>
              <a:t>Budget</a:t>
            </a:r>
          </a:p>
        </p:txBody>
      </p:sp>
      <p:pic>
        <p:nvPicPr>
          <p:cNvPr id="4" name="Picture 2" descr="C:\Users\BLUEOFFICE\Desktop\6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69" y="332656"/>
            <a:ext cx="999787" cy="1068897"/>
          </a:xfrm>
          <a:prstGeom prst="rect">
            <a:avLst/>
          </a:prstGeom>
          <a:noFill/>
          <a:ln>
            <a:solidFill>
              <a:srgbClr val="333399"/>
            </a:solidFill>
          </a:ln>
          <a:extLst>
            <a:ext uri="{909E8E84-426E-40DD-AFC4-6F175D3DCCD1}">
              <a14:hiddenFill xmlns:a14="http://schemas.microsoft.com/office/drawing/2010/main">
                <a:solidFill>
                  <a:srgbClr val="FFFFFF"/>
                </a:solidFill>
              </a14:hiddenFill>
            </a:ext>
          </a:extLst>
        </p:spPr>
      </p:pic>
      <p:pic>
        <p:nvPicPr>
          <p:cNvPr id="566274" name="Picture 2" descr="C:\Users\BLUEOFFICE\Desktop\inde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9242" y="2420888"/>
            <a:ext cx="2466975" cy="1857375"/>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6384844"/>
      </p:ext>
    </p:extLst>
  </p:cSld>
  <p:clrMapOvr>
    <a:masterClrMapping/>
  </p:clrMapOvr>
  <p:transition spd="med">
    <p:randomBar/>
  </p:transition>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662</a:t>
            </a:fld>
            <a:endParaRPr lang="fr-FR" dirty="0"/>
          </a:p>
        </p:txBody>
      </p:sp>
      <p:pic>
        <p:nvPicPr>
          <p:cNvPr id="553986" name="Picture 2" descr="C:\Users\BLUEOFFICE\Desktop\previs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844824"/>
            <a:ext cx="7906761" cy="36004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
        <p:nvSpPr>
          <p:cNvPr id="4" name="Rectangle 36"/>
          <p:cNvSpPr txBox="1">
            <a:spLocks noChangeArrowheads="1"/>
          </p:cNvSpPr>
          <p:nvPr/>
        </p:nvSpPr>
        <p:spPr bwMode="auto">
          <a:xfrm>
            <a:off x="-5716" y="332656"/>
            <a:ext cx="8229600" cy="922114"/>
          </a:xfrm>
          <a:prstGeom prst="rect">
            <a:avLst/>
          </a:prstGeom>
          <a:noFill/>
          <a:ln w="9525">
            <a:noFill/>
            <a:miter lim="800000"/>
            <a:headEnd/>
            <a:tailEnd/>
          </a:ln>
          <a:effectLst/>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Marketing stratégique</a:t>
            </a:r>
          </a:p>
        </p:txBody>
      </p:sp>
    </p:spTree>
    <p:extLst>
      <p:ext uri="{BB962C8B-B14F-4D97-AF65-F5344CB8AC3E}">
        <p14:creationId xmlns:p14="http://schemas.microsoft.com/office/powerpoint/2010/main" val="1586457022"/>
      </p:ext>
    </p:extLst>
  </p:cSld>
  <p:clrMapOvr>
    <a:masterClrMapping/>
  </p:clrMapOvr>
  <p:transition spd="med">
    <p:randomBar/>
  </p:transition>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663</a:t>
            </a:fld>
            <a:endParaRPr lang="fr-FR" dirty="0"/>
          </a:p>
        </p:txBody>
      </p:sp>
      <p:pic>
        <p:nvPicPr>
          <p:cNvPr id="56217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808" t="19658" r="27587" b="8164"/>
          <a:stretch/>
        </p:blipFill>
        <p:spPr bwMode="auto">
          <a:xfrm>
            <a:off x="1043608" y="836712"/>
            <a:ext cx="3982065" cy="527992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Espace réservé du contenu 2"/>
          <p:cNvSpPr txBox="1">
            <a:spLocks/>
          </p:cNvSpPr>
          <p:nvPr/>
        </p:nvSpPr>
        <p:spPr>
          <a:xfrm>
            <a:off x="5508104" y="5272569"/>
            <a:ext cx="3240360" cy="844066"/>
          </a:xfrm>
          <a:prstGeom prst="rect">
            <a:avLst/>
          </a:prstGeom>
        </p:spPr>
        <p:txBody>
          <a:bodyPr/>
          <a:lst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pPr>
            <a:r>
              <a:rPr lang="fr-FR" sz="1100" kern="0" dirty="0">
                <a:latin typeface="Arial" panose="020B0604020202020204" pitchFamily="34" charset="0"/>
                <a:cs typeface="Arial" panose="020B0604020202020204" pitchFamily="34" charset="0"/>
              </a:rPr>
              <a:t>Dossier : Bureau14-12-2015/Cabinet BLEU/Thématiques-Cours/Cours Stratégies &amp; Marketing/Plan Marketing/</a:t>
            </a:r>
          </a:p>
          <a:p>
            <a:pPr marL="0" indent="0" algn="ctr">
              <a:buFontTx/>
              <a:buNone/>
            </a:pPr>
            <a:r>
              <a:rPr lang="fr-FR" sz="1100" kern="0" dirty="0">
                <a:latin typeface="Arial" panose="020B0604020202020204" pitchFamily="34" charset="0"/>
                <a:cs typeface="Arial" panose="020B0604020202020204" pitchFamily="34" charset="0"/>
              </a:rPr>
              <a:t>Guide – Plan Marketing</a:t>
            </a:r>
          </a:p>
        </p:txBody>
      </p:sp>
      <p:pic>
        <p:nvPicPr>
          <p:cNvPr id="5" name="Picture 2" descr="C:\Users\BLUEOFFICE\Desktop\revisions-pol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5628" y="2348880"/>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412805"/>
      </p:ext>
    </p:extLst>
  </p:cSld>
  <p:clrMapOvr>
    <a:masterClrMapping/>
  </p:clrMapOvr>
  <p:transition spd="med">
    <p:randomBar/>
  </p:transition>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664</a:t>
            </a:fld>
            <a:endParaRPr lang="fr-FR" dirty="0"/>
          </a:p>
        </p:txBody>
      </p:sp>
      <p:pic>
        <p:nvPicPr>
          <p:cNvPr id="3" name="Picture 2" descr="C:\Users\BLUEOFFICE\Desktop\97821005344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2976" y="620688"/>
            <a:ext cx="1292027" cy="162472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1348123" y="2564904"/>
            <a:ext cx="6696744" cy="1584176"/>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latin typeface="Arial" panose="020B0604020202020204" pitchFamily="34" charset="0"/>
                <a:cs typeface="Arial" panose="020B0604020202020204" pitchFamily="34" charset="0"/>
              </a:rPr>
              <a:t>Le Plan Marketing</a:t>
            </a:r>
          </a:p>
          <a:p>
            <a:r>
              <a:rPr lang="fr-FR" sz="2800" b="1" kern="0" dirty="0">
                <a:solidFill>
                  <a:schemeClr val="accent6">
                    <a:lumMod val="75000"/>
                  </a:schemeClr>
                </a:solidFill>
                <a:latin typeface="Arial" panose="020B0604020202020204" pitchFamily="34" charset="0"/>
                <a:cs typeface="Arial" panose="020B0604020202020204" pitchFamily="34" charset="0"/>
              </a:rPr>
              <a:t>Et</a:t>
            </a:r>
          </a:p>
          <a:p>
            <a:r>
              <a:rPr lang="fr-FR" sz="2800" b="1" kern="0" dirty="0">
                <a:solidFill>
                  <a:schemeClr val="accent6">
                    <a:lumMod val="75000"/>
                  </a:schemeClr>
                </a:solidFill>
                <a:latin typeface="Arial" panose="020B0604020202020204" pitchFamily="34" charset="0"/>
                <a:cs typeface="Arial" panose="020B0604020202020204" pitchFamily="34" charset="0"/>
              </a:rPr>
              <a:t>Le Contrôle des Résultats</a:t>
            </a:r>
          </a:p>
        </p:txBody>
      </p:sp>
    </p:spTree>
    <p:extLst>
      <p:ext uri="{BB962C8B-B14F-4D97-AF65-F5344CB8AC3E}">
        <p14:creationId xmlns:p14="http://schemas.microsoft.com/office/powerpoint/2010/main" val="3938953489"/>
      </p:ext>
    </p:extLst>
  </p:cSld>
  <p:clrMapOvr>
    <a:masterClrMapping/>
  </p:clrMapOvr>
  <p:transition spd="med">
    <p:randomBar/>
  </p:transition>
</p:sld>
</file>

<file path=ppt/slides/slide6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734733" y="185587"/>
            <a:ext cx="6781800" cy="649636"/>
          </a:xfrm>
        </p:spPr>
        <p:txBody>
          <a:bodyPr/>
          <a:lstStyle/>
          <a:p>
            <a:pPr algn="r" eaLnBrk="1" hangingPunct="1"/>
            <a:r>
              <a:rPr lang="en-US" sz="3600" b="1" dirty="0">
                <a:solidFill>
                  <a:srgbClr val="000099"/>
                </a:solidFill>
              </a:rPr>
              <a:t>La </a:t>
            </a:r>
            <a:r>
              <a:rPr lang="en-US" sz="3600" b="1" dirty="0" err="1">
                <a:solidFill>
                  <a:srgbClr val="000099"/>
                </a:solidFill>
              </a:rPr>
              <a:t>Démarche</a:t>
            </a:r>
            <a:r>
              <a:rPr lang="en-US" sz="3600" b="1" dirty="0">
                <a:solidFill>
                  <a:srgbClr val="000099"/>
                </a:solidFill>
              </a:rPr>
              <a:t> Marketing</a:t>
            </a:r>
          </a:p>
        </p:txBody>
      </p:sp>
      <p:sp>
        <p:nvSpPr>
          <p:cNvPr id="2" name="Espace réservé du contenu 1"/>
          <p:cNvSpPr>
            <a:spLocks noGrp="1"/>
          </p:cNvSpPr>
          <p:nvPr>
            <p:ph idx="1"/>
          </p:nvPr>
        </p:nvSpPr>
        <p:spPr>
          <a:xfrm>
            <a:off x="2682447" y="2809294"/>
            <a:ext cx="468075" cy="648071"/>
          </a:xfrm>
        </p:spPr>
        <p:txBody>
          <a:bodyPr>
            <a:noAutofit/>
          </a:bodyPr>
          <a:lstStyle/>
          <a:p>
            <a:pPr marL="0" indent="0">
              <a:buNone/>
            </a:pPr>
            <a:r>
              <a:rPr lang="fr-FR" sz="4000" b="1" dirty="0">
                <a:solidFill>
                  <a:srgbClr val="000099"/>
                </a:solidFill>
              </a:rPr>
              <a:t>+</a:t>
            </a:r>
          </a:p>
        </p:txBody>
      </p:sp>
      <p:sp>
        <p:nvSpPr>
          <p:cNvPr id="53251" name="Text Box 3"/>
          <p:cNvSpPr txBox="1">
            <a:spLocks noChangeArrowheads="1"/>
          </p:cNvSpPr>
          <p:nvPr/>
        </p:nvSpPr>
        <p:spPr bwMode="auto">
          <a:xfrm>
            <a:off x="2260848" y="1143000"/>
            <a:ext cx="1311275" cy="646331"/>
          </a:xfrm>
          <a:prstGeom prst="rect">
            <a:avLst/>
          </a:prstGeom>
          <a:solidFill>
            <a:schemeClr val="accent1">
              <a:lumMod val="20000"/>
              <a:lumOff val="80000"/>
            </a:schemeClr>
          </a:solidFill>
          <a:ln w="9525">
            <a:solidFill>
              <a:schemeClr val="tx1"/>
            </a:solidFill>
            <a:miter lim="800000"/>
            <a:headEnd/>
            <a:tailEnd/>
          </a:ln>
        </p:spPr>
        <p:txBody>
          <a:bodyPr>
            <a:spAutoFit/>
          </a:bodyPr>
          <a:lstStyle/>
          <a:p>
            <a:pPr algn="ctr"/>
            <a:r>
              <a:rPr lang="en-US" sz="1800" i="1" dirty="0" err="1">
                <a:solidFill>
                  <a:srgbClr val="000099"/>
                </a:solidFill>
              </a:rPr>
              <a:t>Analyse</a:t>
            </a:r>
            <a:r>
              <a:rPr lang="en-US" sz="1800" i="1" dirty="0">
                <a:solidFill>
                  <a:srgbClr val="000099"/>
                </a:solidFill>
              </a:rPr>
              <a:t> </a:t>
            </a:r>
            <a:r>
              <a:rPr lang="en-US" sz="1800" i="1" dirty="0" err="1">
                <a:solidFill>
                  <a:srgbClr val="000099"/>
                </a:solidFill>
              </a:rPr>
              <a:t>externe</a:t>
            </a:r>
            <a:endParaRPr lang="en-US" sz="1800" i="1" dirty="0">
              <a:solidFill>
                <a:srgbClr val="000099"/>
              </a:solidFill>
            </a:endParaRPr>
          </a:p>
        </p:txBody>
      </p:sp>
      <p:sp>
        <p:nvSpPr>
          <p:cNvPr id="53253" name="Text Box 5"/>
          <p:cNvSpPr txBox="1">
            <a:spLocks noChangeArrowheads="1"/>
          </p:cNvSpPr>
          <p:nvPr/>
        </p:nvSpPr>
        <p:spPr bwMode="auto">
          <a:xfrm>
            <a:off x="5918448" y="1143000"/>
            <a:ext cx="1311275" cy="650875"/>
          </a:xfrm>
          <a:prstGeom prst="rect">
            <a:avLst/>
          </a:prstGeom>
          <a:solidFill>
            <a:schemeClr val="accent1">
              <a:lumMod val="20000"/>
              <a:lumOff val="80000"/>
            </a:schemeClr>
          </a:solidFill>
          <a:ln w="9525">
            <a:solidFill>
              <a:schemeClr val="tx1"/>
            </a:solidFill>
            <a:miter lim="800000"/>
            <a:headEnd/>
            <a:tailEnd/>
          </a:ln>
        </p:spPr>
        <p:txBody>
          <a:bodyPr>
            <a:spAutoFit/>
          </a:bodyPr>
          <a:lstStyle/>
          <a:p>
            <a:pPr algn="ctr"/>
            <a:r>
              <a:rPr lang="en-US" sz="1800" i="1" dirty="0" err="1">
                <a:solidFill>
                  <a:srgbClr val="000099"/>
                </a:solidFill>
              </a:rPr>
              <a:t>Analyse</a:t>
            </a:r>
            <a:r>
              <a:rPr lang="en-US" sz="1800" i="1" dirty="0">
                <a:solidFill>
                  <a:srgbClr val="000099"/>
                </a:solidFill>
              </a:rPr>
              <a:t> interne</a:t>
            </a:r>
          </a:p>
        </p:txBody>
      </p:sp>
      <p:sp>
        <p:nvSpPr>
          <p:cNvPr id="53254" name="Text Box 6"/>
          <p:cNvSpPr txBox="1">
            <a:spLocks noChangeArrowheads="1"/>
          </p:cNvSpPr>
          <p:nvPr/>
        </p:nvSpPr>
        <p:spPr bwMode="auto">
          <a:xfrm>
            <a:off x="4284203" y="2242195"/>
            <a:ext cx="1021433" cy="307777"/>
          </a:xfrm>
          <a:prstGeom prst="rect">
            <a:avLst/>
          </a:prstGeom>
          <a:solidFill>
            <a:srgbClr val="3333CC"/>
          </a:solidFill>
          <a:ln w="9525">
            <a:solidFill>
              <a:schemeClr val="tx1"/>
            </a:solidFill>
            <a:miter lim="800000"/>
            <a:headEnd/>
            <a:tailEnd/>
          </a:ln>
        </p:spPr>
        <p:txBody>
          <a:bodyPr wrap="none">
            <a:spAutoFit/>
          </a:bodyPr>
          <a:lstStyle/>
          <a:p>
            <a:pPr algn="ctr"/>
            <a:r>
              <a:rPr lang="en-US" dirty="0">
                <a:solidFill>
                  <a:schemeClr val="bg1"/>
                </a:solidFill>
              </a:rPr>
              <a:t>Diagnostic</a:t>
            </a:r>
          </a:p>
        </p:txBody>
      </p:sp>
      <p:sp>
        <p:nvSpPr>
          <p:cNvPr id="53255" name="AutoShape 7"/>
          <p:cNvSpPr>
            <a:spLocks/>
          </p:cNvSpPr>
          <p:nvPr/>
        </p:nvSpPr>
        <p:spPr bwMode="auto">
          <a:xfrm rot="5400000">
            <a:off x="4603365" y="116098"/>
            <a:ext cx="360040" cy="3673475"/>
          </a:xfrm>
          <a:prstGeom prst="rightBrace">
            <a:avLst>
              <a:gd name="adj1" fmla="val 57143"/>
              <a:gd name="adj2" fmla="val 50610"/>
            </a:avLst>
          </a:prstGeom>
          <a:noFill/>
          <a:ln w="28575">
            <a:solidFill>
              <a:schemeClr val="tx1"/>
            </a:solidFill>
            <a:round/>
            <a:headEnd/>
            <a:tailEnd/>
          </a:ln>
        </p:spPr>
        <p:txBody>
          <a:bodyPr wrap="none" anchor="ctr"/>
          <a:lstStyle/>
          <a:p>
            <a:endParaRPr lang="fr-FR">
              <a:solidFill>
                <a:srgbClr val="3333CC"/>
              </a:solidFill>
            </a:endParaRPr>
          </a:p>
        </p:txBody>
      </p:sp>
      <p:sp>
        <p:nvSpPr>
          <p:cNvPr id="53256" name="Line 8"/>
          <p:cNvSpPr>
            <a:spLocks noChangeShapeType="1"/>
          </p:cNvSpPr>
          <p:nvPr/>
        </p:nvSpPr>
        <p:spPr bwMode="auto">
          <a:xfrm>
            <a:off x="4896914" y="2708920"/>
            <a:ext cx="0" cy="304800"/>
          </a:xfrm>
          <a:prstGeom prst="line">
            <a:avLst/>
          </a:prstGeom>
          <a:noFill/>
          <a:ln w="38100">
            <a:solidFill>
              <a:schemeClr val="tx1"/>
            </a:solidFill>
            <a:round/>
            <a:headEnd/>
            <a:tailEnd type="triangle" w="med" len="med"/>
          </a:ln>
        </p:spPr>
        <p:txBody>
          <a:bodyPr wrap="none" anchor="ctr"/>
          <a:lstStyle/>
          <a:p>
            <a:endParaRPr lang="fr-FR"/>
          </a:p>
        </p:txBody>
      </p:sp>
      <p:sp>
        <p:nvSpPr>
          <p:cNvPr id="53258" name="Text Box 10"/>
          <p:cNvSpPr txBox="1">
            <a:spLocks noChangeArrowheads="1"/>
          </p:cNvSpPr>
          <p:nvPr/>
        </p:nvSpPr>
        <p:spPr bwMode="auto">
          <a:xfrm>
            <a:off x="1627252" y="4066183"/>
            <a:ext cx="825868" cy="369332"/>
          </a:xfrm>
          <a:prstGeom prst="rect">
            <a:avLst/>
          </a:prstGeom>
          <a:solidFill>
            <a:srgbClr val="3333CC"/>
          </a:solidFill>
          <a:ln w="9525">
            <a:solidFill>
              <a:schemeClr val="tx1"/>
            </a:solidFill>
            <a:miter lim="800000"/>
            <a:headEnd/>
            <a:tailEnd/>
          </a:ln>
        </p:spPr>
        <p:txBody>
          <a:bodyPr wrap="none">
            <a:spAutoFit/>
          </a:bodyPr>
          <a:lstStyle/>
          <a:p>
            <a:pPr algn="ctr"/>
            <a:r>
              <a:rPr lang="en-US" sz="1800" dirty="0" err="1">
                <a:solidFill>
                  <a:schemeClr val="bg1"/>
                </a:solidFill>
              </a:rPr>
              <a:t>Cibles</a:t>
            </a:r>
            <a:endParaRPr lang="en-US" sz="1800" dirty="0">
              <a:solidFill>
                <a:schemeClr val="bg1"/>
              </a:solidFill>
            </a:endParaRPr>
          </a:p>
        </p:txBody>
      </p:sp>
      <p:sp>
        <p:nvSpPr>
          <p:cNvPr id="53259" name="Text Box 11"/>
          <p:cNvSpPr txBox="1">
            <a:spLocks noChangeArrowheads="1"/>
          </p:cNvSpPr>
          <p:nvPr/>
        </p:nvSpPr>
        <p:spPr bwMode="auto">
          <a:xfrm>
            <a:off x="7116605" y="4059228"/>
            <a:ext cx="1055795" cy="369332"/>
          </a:xfrm>
          <a:prstGeom prst="rect">
            <a:avLst/>
          </a:prstGeom>
          <a:solidFill>
            <a:srgbClr val="3333CC"/>
          </a:solidFill>
          <a:ln w="9525">
            <a:solidFill>
              <a:schemeClr val="tx1"/>
            </a:solidFill>
            <a:miter lim="800000"/>
            <a:headEnd/>
            <a:tailEnd/>
          </a:ln>
        </p:spPr>
        <p:txBody>
          <a:bodyPr wrap="square">
            <a:spAutoFit/>
          </a:bodyPr>
          <a:lstStyle/>
          <a:p>
            <a:pPr algn="ctr"/>
            <a:r>
              <a:rPr lang="en-US" sz="1800" dirty="0">
                <a:solidFill>
                  <a:schemeClr val="bg1"/>
                </a:solidFill>
              </a:rPr>
              <a:t>Marque</a:t>
            </a:r>
          </a:p>
        </p:txBody>
      </p:sp>
      <p:sp>
        <p:nvSpPr>
          <p:cNvPr id="53260" name="Text Box 12"/>
          <p:cNvSpPr txBox="1">
            <a:spLocks noChangeArrowheads="1"/>
          </p:cNvSpPr>
          <p:nvPr/>
        </p:nvSpPr>
        <p:spPr bwMode="auto">
          <a:xfrm>
            <a:off x="5004048" y="4066183"/>
            <a:ext cx="1944216" cy="369332"/>
          </a:xfrm>
          <a:prstGeom prst="rect">
            <a:avLst/>
          </a:prstGeom>
          <a:solidFill>
            <a:srgbClr val="3333CC"/>
          </a:solidFill>
          <a:ln w="9525">
            <a:solidFill>
              <a:schemeClr val="tx1"/>
            </a:solidFill>
            <a:miter lim="800000"/>
            <a:headEnd/>
            <a:tailEnd/>
          </a:ln>
        </p:spPr>
        <p:txBody>
          <a:bodyPr wrap="square">
            <a:spAutoFit/>
          </a:bodyPr>
          <a:lstStyle/>
          <a:p>
            <a:pPr algn="ctr"/>
            <a:r>
              <a:rPr lang="en-US" sz="1800" dirty="0" err="1">
                <a:solidFill>
                  <a:schemeClr val="bg1"/>
                </a:solidFill>
              </a:rPr>
              <a:t>Positionnement</a:t>
            </a:r>
            <a:endParaRPr lang="en-US" sz="1800" dirty="0">
              <a:solidFill>
                <a:schemeClr val="bg1"/>
              </a:solidFill>
            </a:endParaRPr>
          </a:p>
        </p:txBody>
      </p:sp>
      <p:sp>
        <p:nvSpPr>
          <p:cNvPr id="53262" name="Line 14"/>
          <p:cNvSpPr>
            <a:spLocks noChangeShapeType="1"/>
          </p:cNvSpPr>
          <p:nvPr/>
        </p:nvSpPr>
        <p:spPr bwMode="auto">
          <a:xfrm>
            <a:off x="4788024" y="4221088"/>
            <a:ext cx="0" cy="457200"/>
          </a:xfrm>
          <a:prstGeom prst="line">
            <a:avLst/>
          </a:prstGeom>
          <a:noFill/>
          <a:ln w="38100">
            <a:solidFill>
              <a:schemeClr val="tx1"/>
            </a:solidFill>
            <a:round/>
            <a:headEnd/>
            <a:tailEnd type="triangle" w="med" len="med"/>
          </a:ln>
        </p:spPr>
        <p:txBody>
          <a:bodyPr wrap="none" anchor="ctr"/>
          <a:lstStyle/>
          <a:p>
            <a:endParaRPr lang="fr-FR"/>
          </a:p>
        </p:txBody>
      </p:sp>
      <p:grpSp>
        <p:nvGrpSpPr>
          <p:cNvPr id="3" name="Groupe 2"/>
          <p:cNvGrpSpPr/>
          <p:nvPr/>
        </p:nvGrpSpPr>
        <p:grpSpPr>
          <a:xfrm>
            <a:off x="248571" y="3370118"/>
            <a:ext cx="7323932" cy="759470"/>
            <a:chOff x="270916" y="3812530"/>
            <a:chExt cx="7323932" cy="759470"/>
          </a:xfrm>
        </p:grpSpPr>
        <p:sp>
          <p:nvSpPr>
            <p:cNvPr id="53263" name="Line 15"/>
            <p:cNvSpPr>
              <a:spLocks noChangeShapeType="1"/>
            </p:cNvSpPr>
            <p:nvPr/>
          </p:nvSpPr>
          <p:spPr bwMode="auto">
            <a:xfrm>
              <a:off x="4623048" y="3886200"/>
              <a:ext cx="0" cy="228600"/>
            </a:xfrm>
            <a:prstGeom prst="line">
              <a:avLst/>
            </a:prstGeom>
            <a:noFill/>
            <a:ln w="9525">
              <a:solidFill>
                <a:schemeClr val="tx1"/>
              </a:solidFill>
              <a:round/>
              <a:headEnd/>
              <a:tailEnd/>
            </a:ln>
          </p:spPr>
          <p:txBody>
            <a:bodyPr wrap="none" anchor="ctr"/>
            <a:lstStyle/>
            <a:p>
              <a:endParaRPr lang="fr-FR"/>
            </a:p>
          </p:txBody>
        </p:sp>
        <p:sp>
          <p:nvSpPr>
            <p:cNvPr id="53264" name="Line 16"/>
            <p:cNvSpPr>
              <a:spLocks noChangeShapeType="1"/>
            </p:cNvSpPr>
            <p:nvPr/>
          </p:nvSpPr>
          <p:spPr bwMode="auto">
            <a:xfrm>
              <a:off x="2032248" y="4114800"/>
              <a:ext cx="5562600" cy="0"/>
            </a:xfrm>
            <a:prstGeom prst="line">
              <a:avLst/>
            </a:prstGeom>
            <a:noFill/>
            <a:ln w="9525">
              <a:solidFill>
                <a:schemeClr val="tx1"/>
              </a:solidFill>
              <a:round/>
              <a:headEnd/>
              <a:tailEnd/>
            </a:ln>
          </p:spPr>
          <p:txBody>
            <a:bodyPr wrap="none" anchor="ctr"/>
            <a:lstStyle/>
            <a:p>
              <a:endParaRPr lang="fr-FR" dirty="0"/>
            </a:p>
          </p:txBody>
        </p:sp>
        <p:sp>
          <p:nvSpPr>
            <p:cNvPr id="53265" name="Line 17"/>
            <p:cNvSpPr>
              <a:spLocks noChangeShapeType="1"/>
            </p:cNvSpPr>
            <p:nvPr/>
          </p:nvSpPr>
          <p:spPr bwMode="auto">
            <a:xfrm>
              <a:off x="2032248" y="4077072"/>
              <a:ext cx="0" cy="304800"/>
            </a:xfrm>
            <a:prstGeom prst="line">
              <a:avLst/>
            </a:prstGeom>
            <a:noFill/>
            <a:ln w="9525">
              <a:solidFill>
                <a:schemeClr val="tx1"/>
              </a:solidFill>
              <a:round/>
              <a:headEnd/>
              <a:tailEnd type="triangle" w="med" len="med"/>
            </a:ln>
          </p:spPr>
          <p:txBody>
            <a:bodyPr wrap="none" anchor="ctr"/>
            <a:lstStyle/>
            <a:p>
              <a:endParaRPr lang="fr-FR"/>
            </a:p>
          </p:txBody>
        </p:sp>
        <p:sp>
          <p:nvSpPr>
            <p:cNvPr id="53266" name="Line 18"/>
            <p:cNvSpPr>
              <a:spLocks noChangeShapeType="1"/>
            </p:cNvSpPr>
            <p:nvPr/>
          </p:nvSpPr>
          <p:spPr bwMode="auto">
            <a:xfrm>
              <a:off x="3784848" y="4114800"/>
              <a:ext cx="0" cy="304800"/>
            </a:xfrm>
            <a:prstGeom prst="line">
              <a:avLst/>
            </a:prstGeom>
            <a:noFill/>
            <a:ln w="9525">
              <a:solidFill>
                <a:schemeClr val="tx1"/>
              </a:solidFill>
              <a:round/>
              <a:headEnd/>
              <a:tailEnd type="triangle" w="med" len="med"/>
            </a:ln>
          </p:spPr>
          <p:txBody>
            <a:bodyPr wrap="none" anchor="ctr"/>
            <a:lstStyle/>
            <a:p>
              <a:endParaRPr lang="fr-FR"/>
            </a:p>
          </p:txBody>
        </p:sp>
        <p:sp>
          <p:nvSpPr>
            <p:cNvPr id="53267" name="Line 19"/>
            <p:cNvSpPr>
              <a:spLocks noChangeShapeType="1"/>
            </p:cNvSpPr>
            <p:nvPr/>
          </p:nvSpPr>
          <p:spPr bwMode="auto">
            <a:xfrm>
              <a:off x="5766048" y="4114800"/>
              <a:ext cx="0" cy="381000"/>
            </a:xfrm>
            <a:prstGeom prst="line">
              <a:avLst/>
            </a:prstGeom>
            <a:noFill/>
            <a:ln w="9525">
              <a:solidFill>
                <a:schemeClr val="tx1"/>
              </a:solidFill>
              <a:round/>
              <a:headEnd/>
              <a:tailEnd type="triangle" w="med" len="med"/>
            </a:ln>
          </p:spPr>
          <p:txBody>
            <a:bodyPr wrap="none" anchor="ctr"/>
            <a:lstStyle/>
            <a:p>
              <a:endParaRPr lang="fr-FR"/>
            </a:p>
          </p:txBody>
        </p:sp>
        <p:sp>
          <p:nvSpPr>
            <p:cNvPr id="53268" name="Line 20"/>
            <p:cNvSpPr>
              <a:spLocks noChangeShapeType="1"/>
            </p:cNvSpPr>
            <p:nvPr/>
          </p:nvSpPr>
          <p:spPr bwMode="auto">
            <a:xfrm>
              <a:off x="7594848" y="4114800"/>
              <a:ext cx="0" cy="457200"/>
            </a:xfrm>
            <a:prstGeom prst="line">
              <a:avLst/>
            </a:prstGeom>
            <a:noFill/>
            <a:ln w="9525">
              <a:solidFill>
                <a:schemeClr val="tx1"/>
              </a:solidFill>
              <a:round/>
              <a:headEnd/>
              <a:tailEnd type="triangle" w="med" len="med"/>
            </a:ln>
          </p:spPr>
          <p:txBody>
            <a:bodyPr wrap="none" anchor="ctr"/>
            <a:lstStyle/>
            <a:p>
              <a:endParaRPr lang="fr-FR"/>
            </a:p>
          </p:txBody>
        </p:sp>
        <p:sp>
          <p:nvSpPr>
            <p:cNvPr id="53269" name="Text Box 21"/>
            <p:cNvSpPr txBox="1">
              <a:spLocks noChangeArrowheads="1"/>
            </p:cNvSpPr>
            <p:nvPr/>
          </p:nvSpPr>
          <p:spPr bwMode="auto">
            <a:xfrm>
              <a:off x="270916" y="3812530"/>
              <a:ext cx="4448654" cy="338554"/>
            </a:xfrm>
            <a:prstGeom prst="rect">
              <a:avLst/>
            </a:prstGeom>
            <a:noFill/>
            <a:ln w="9525">
              <a:noFill/>
              <a:miter lim="800000"/>
              <a:headEnd/>
              <a:tailEnd/>
            </a:ln>
          </p:spPr>
          <p:txBody>
            <a:bodyPr wrap="none">
              <a:spAutoFit/>
            </a:bodyPr>
            <a:lstStyle/>
            <a:p>
              <a:r>
                <a:rPr lang="en-US" sz="1600" i="1" dirty="0" err="1">
                  <a:solidFill>
                    <a:srgbClr val="000099"/>
                  </a:solidFill>
                </a:rPr>
                <a:t>Choix</a:t>
              </a:r>
              <a:r>
                <a:rPr lang="en-US" sz="1600" i="1" dirty="0">
                  <a:solidFill>
                    <a:srgbClr val="000099"/>
                  </a:solidFill>
                </a:rPr>
                <a:t> des options </a:t>
              </a:r>
              <a:r>
                <a:rPr lang="en-US" sz="1600" i="1" dirty="0" err="1">
                  <a:solidFill>
                    <a:srgbClr val="000099"/>
                  </a:solidFill>
                </a:rPr>
                <a:t>stratégiques</a:t>
              </a:r>
              <a:r>
                <a:rPr lang="en-US" sz="1600" i="1" dirty="0">
                  <a:solidFill>
                    <a:srgbClr val="000099"/>
                  </a:solidFill>
                </a:rPr>
                <a:t> </a:t>
              </a:r>
              <a:r>
                <a:rPr lang="en-US" sz="1600" i="1" dirty="0" err="1">
                  <a:solidFill>
                    <a:srgbClr val="000099"/>
                  </a:solidFill>
                </a:rPr>
                <a:t>fondamentales</a:t>
              </a:r>
              <a:r>
                <a:rPr lang="en-US" sz="1600" i="1" dirty="0">
                  <a:solidFill>
                    <a:srgbClr val="000099"/>
                  </a:solidFill>
                </a:rPr>
                <a:t> </a:t>
              </a:r>
            </a:p>
          </p:txBody>
        </p:sp>
      </p:grpSp>
      <p:sp>
        <p:nvSpPr>
          <p:cNvPr id="53270" name="Text Box 22"/>
          <p:cNvSpPr txBox="1">
            <a:spLocks noChangeArrowheads="1"/>
          </p:cNvSpPr>
          <p:nvPr/>
        </p:nvSpPr>
        <p:spPr bwMode="auto">
          <a:xfrm>
            <a:off x="248571" y="1297890"/>
            <a:ext cx="1891865" cy="338554"/>
          </a:xfrm>
          <a:prstGeom prst="rect">
            <a:avLst/>
          </a:prstGeom>
          <a:noFill/>
          <a:ln w="9525">
            <a:noFill/>
            <a:miter lim="800000"/>
            <a:headEnd/>
            <a:tailEnd/>
          </a:ln>
        </p:spPr>
        <p:txBody>
          <a:bodyPr wrap="none">
            <a:spAutoFit/>
          </a:bodyPr>
          <a:lstStyle/>
          <a:p>
            <a:r>
              <a:rPr lang="en-US" sz="1600" i="1" dirty="0" err="1">
                <a:solidFill>
                  <a:srgbClr val="000099"/>
                </a:solidFill>
              </a:rPr>
              <a:t>Analyse</a:t>
            </a:r>
            <a:r>
              <a:rPr lang="en-US" sz="1600" i="1" dirty="0">
                <a:solidFill>
                  <a:srgbClr val="000099"/>
                </a:solidFill>
              </a:rPr>
              <a:t> diagnostic</a:t>
            </a:r>
          </a:p>
        </p:txBody>
      </p:sp>
      <p:sp>
        <p:nvSpPr>
          <p:cNvPr id="53271" name="Text Box 23"/>
          <p:cNvSpPr txBox="1">
            <a:spLocks noChangeArrowheads="1"/>
          </p:cNvSpPr>
          <p:nvPr/>
        </p:nvSpPr>
        <p:spPr bwMode="auto">
          <a:xfrm>
            <a:off x="4752452" y="4431493"/>
            <a:ext cx="2438400" cy="336550"/>
          </a:xfrm>
          <a:prstGeom prst="rect">
            <a:avLst/>
          </a:prstGeom>
          <a:noFill/>
          <a:ln w="9525">
            <a:noFill/>
            <a:miter lim="800000"/>
            <a:headEnd/>
            <a:tailEnd/>
          </a:ln>
        </p:spPr>
        <p:txBody>
          <a:bodyPr>
            <a:spAutoFit/>
          </a:bodyPr>
          <a:lstStyle/>
          <a:p>
            <a:pPr algn="ctr"/>
            <a:r>
              <a:rPr lang="en-US" sz="1600" i="1" dirty="0" err="1">
                <a:solidFill>
                  <a:srgbClr val="000099"/>
                </a:solidFill>
              </a:rPr>
              <a:t>Choix</a:t>
            </a:r>
            <a:r>
              <a:rPr lang="en-US" sz="1600" i="1" dirty="0">
                <a:solidFill>
                  <a:srgbClr val="000099"/>
                </a:solidFill>
              </a:rPr>
              <a:t> des </a:t>
            </a:r>
            <a:r>
              <a:rPr lang="en-US" sz="1600" i="1" dirty="0" err="1">
                <a:solidFill>
                  <a:srgbClr val="000099"/>
                </a:solidFill>
              </a:rPr>
              <a:t>priorités</a:t>
            </a:r>
            <a:endParaRPr lang="en-US" sz="1600" i="1" dirty="0">
              <a:solidFill>
                <a:srgbClr val="000099"/>
              </a:solidFill>
            </a:endParaRPr>
          </a:p>
        </p:txBody>
      </p:sp>
      <p:sp>
        <p:nvSpPr>
          <p:cNvPr id="53272" name="Text Box 24"/>
          <p:cNvSpPr txBox="1">
            <a:spLocks noChangeArrowheads="1"/>
          </p:cNvSpPr>
          <p:nvPr/>
        </p:nvSpPr>
        <p:spPr bwMode="auto">
          <a:xfrm>
            <a:off x="3527927" y="4797152"/>
            <a:ext cx="2541080" cy="307777"/>
          </a:xfrm>
          <a:prstGeom prst="rect">
            <a:avLst/>
          </a:prstGeom>
          <a:solidFill>
            <a:schemeClr val="accent5">
              <a:lumMod val="90000"/>
            </a:schemeClr>
          </a:solidFill>
          <a:ln w="9525">
            <a:solidFill>
              <a:schemeClr val="tx1"/>
            </a:solidFill>
            <a:miter lim="800000"/>
            <a:headEnd/>
            <a:tailEnd/>
          </a:ln>
        </p:spPr>
        <p:txBody>
          <a:bodyPr wrap="none">
            <a:spAutoFit/>
          </a:bodyPr>
          <a:lstStyle/>
          <a:p>
            <a:pPr algn="ctr"/>
            <a:r>
              <a:rPr lang="en-US" dirty="0">
                <a:solidFill>
                  <a:srgbClr val="000099"/>
                </a:solidFill>
              </a:rPr>
              <a:t>Formulation du Marketing Mix</a:t>
            </a:r>
          </a:p>
        </p:txBody>
      </p:sp>
      <p:sp>
        <p:nvSpPr>
          <p:cNvPr id="53273" name="Text Box 25"/>
          <p:cNvSpPr txBox="1">
            <a:spLocks noChangeArrowheads="1"/>
          </p:cNvSpPr>
          <p:nvPr/>
        </p:nvSpPr>
        <p:spPr bwMode="auto">
          <a:xfrm>
            <a:off x="1954484" y="5589240"/>
            <a:ext cx="752129" cy="307777"/>
          </a:xfrm>
          <a:prstGeom prst="rect">
            <a:avLst/>
          </a:prstGeom>
          <a:solidFill>
            <a:schemeClr val="accent5"/>
          </a:solidFill>
          <a:ln w="9525">
            <a:solidFill>
              <a:schemeClr val="tx1"/>
            </a:solidFill>
            <a:miter lim="800000"/>
            <a:headEnd/>
            <a:tailEnd/>
          </a:ln>
        </p:spPr>
        <p:txBody>
          <a:bodyPr wrap="none">
            <a:spAutoFit/>
          </a:bodyPr>
          <a:lstStyle/>
          <a:p>
            <a:pPr algn="ctr"/>
            <a:r>
              <a:rPr lang="en-US" dirty="0" err="1">
                <a:solidFill>
                  <a:srgbClr val="000099"/>
                </a:solidFill>
              </a:rPr>
              <a:t>Produit</a:t>
            </a:r>
            <a:endParaRPr lang="en-US" dirty="0">
              <a:solidFill>
                <a:srgbClr val="000099"/>
              </a:solidFill>
            </a:endParaRPr>
          </a:p>
        </p:txBody>
      </p:sp>
      <p:sp>
        <p:nvSpPr>
          <p:cNvPr id="53274" name="Text Box 26"/>
          <p:cNvSpPr txBox="1">
            <a:spLocks noChangeArrowheads="1"/>
          </p:cNvSpPr>
          <p:nvPr/>
        </p:nvSpPr>
        <p:spPr bwMode="auto">
          <a:xfrm>
            <a:off x="7101063" y="5589240"/>
            <a:ext cx="1428596" cy="307777"/>
          </a:xfrm>
          <a:prstGeom prst="rect">
            <a:avLst/>
          </a:prstGeom>
          <a:solidFill>
            <a:schemeClr val="accent5"/>
          </a:solidFill>
          <a:ln w="9525">
            <a:solidFill>
              <a:schemeClr val="tx1"/>
            </a:solidFill>
            <a:miter lim="800000"/>
            <a:headEnd/>
            <a:tailEnd/>
          </a:ln>
        </p:spPr>
        <p:txBody>
          <a:bodyPr wrap="none">
            <a:spAutoFit/>
          </a:bodyPr>
          <a:lstStyle/>
          <a:p>
            <a:pPr algn="ctr"/>
            <a:r>
              <a:rPr lang="en-US" dirty="0">
                <a:solidFill>
                  <a:srgbClr val="000099"/>
                </a:solidFill>
              </a:rPr>
              <a:t>Communication</a:t>
            </a:r>
          </a:p>
        </p:txBody>
      </p:sp>
      <p:sp>
        <p:nvSpPr>
          <p:cNvPr id="53275" name="Text Box 27"/>
          <p:cNvSpPr txBox="1">
            <a:spLocks noChangeArrowheads="1"/>
          </p:cNvSpPr>
          <p:nvPr/>
        </p:nvSpPr>
        <p:spPr bwMode="auto">
          <a:xfrm>
            <a:off x="4896914" y="5589240"/>
            <a:ext cx="1080744" cy="307777"/>
          </a:xfrm>
          <a:prstGeom prst="rect">
            <a:avLst/>
          </a:prstGeom>
          <a:solidFill>
            <a:schemeClr val="accent5"/>
          </a:solidFill>
          <a:ln w="9525">
            <a:solidFill>
              <a:schemeClr val="tx1"/>
            </a:solidFill>
            <a:miter lim="800000"/>
            <a:headEnd/>
            <a:tailEnd/>
          </a:ln>
        </p:spPr>
        <p:txBody>
          <a:bodyPr wrap="none">
            <a:spAutoFit/>
          </a:bodyPr>
          <a:lstStyle/>
          <a:p>
            <a:pPr algn="ctr"/>
            <a:r>
              <a:rPr lang="en-US" dirty="0">
                <a:solidFill>
                  <a:srgbClr val="000099"/>
                </a:solidFill>
              </a:rPr>
              <a:t>Distribution</a:t>
            </a:r>
          </a:p>
        </p:txBody>
      </p:sp>
      <p:sp>
        <p:nvSpPr>
          <p:cNvPr id="53276" name="Text Box 28"/>
          <p:cNvSpPr txBox="1">
            <a:spLocks noChangeArrowheads="1"/>
          </p:cNvSpPr>
          <p:nvPr/>
        </p:nvSpPr>
        <p:spPr bwMode="auto">
          <a:xfrm>
            <a:off x="3309242" y="5589240"/>
            <a:ext cx="701675" cy="307777"/>
          </a:xfrm>
          <a:prstGeom prst="rect">
            <a:avLst/>
          </a:prstGeom>
          <a:solidFill>
            <a:schemeClr val="accent5"/>
          </a:solidFill>
          <a:ln w="9525">
            <a:solidFill>
              <a:schemeClr val="tx1"/>
            </a:solidFill>
            <a:miter lim="800000"/>
            <a:headEnd/>
            <a:tailEnd/>
          </a:ln>
        </p:spPr>
        <p:txBody>
          <a:bodyPr>
            <a:spAutoFit/>
          </a:bodyPr>
          <a:lstStyle/>
          <a:p>
            <a:pPr algn="ctr"/>
            <a:r>
              <a:rPr lang="en-US" dirty="0">
                <a:solidFill>
                  <a:srgbClr val="000099"/>
                </a:solidFill>
              </a:rPr>
              <a:t>Prix</a:t>
            </a:r>
          </a:p>
        </p:txBody>
      </p:sp>
      <p:grpSp>
        <p:nvGrpSpPr>
          <p:cNvPr id="4" name="Groupe 3"/>
          <p:cNvGrpSpPr/>
          <p:nvPr/>
        </p:nvGrpSpPr>
        <p:grpSpPr>
          <a:xfrm>
            <a:off x="2325960" y="5284440"/>
            <a:ext cx="5486400" cy="304800"/>
            <a:chOff x="2108448" y="5943600"/>
            <a:chExt cx="5486400" cy="304800"/>
          </a:xfrm>
        </p:grpSpPr>
        <p:sp>
          <p:nvSpPr>
            <p:cNvPr id="53277" name="Line 29"/>
            <p:cNvSpPr>
              <a:spLocks noChangeShapeType="1"/>
            </p:cNvSpPr>
            <p:nvPr/>
          </p:nvSpPr>
          <p:spPr bwMode="auto">
            <a:xfrm>
              <a:off x="2108448" y="6096000"/>
              <a:ext cx="5486400" cy="0"/>
            </a:xfrm>
            <a:prstGeom prst="line">
              <a:avLst/>
            </a:prstGeom>
            <a:noFill/>
            <a:ln w="9525">
              <a:solidFill>
                <a:schemeClr val="tx1"/>
              </a:solidFill>
              <a:round/>
              <a:headEnd/>
              <a:tailEnd/>
            </a:ln>
          </p:spPr>
          <p:txBody>
            <a:bodyPr wrap="none" anchor="ctr"/>
            <a:lstStyle/>
            <a:p>
              <a:endParaRPr lang="fr-FR"/>
            </a:p>
          </p:txBody>
        </p:sp>
        <p:sp>
          <p:nvSpPr>
            <p:cNvPr id="53278" name="Line 30"/>
            <p:cNvSpPr>
              <a:spLocks noChangeShapeType="1"/>
            </p:cNvSpPr>
            <p:nvPr/>
          </p:nvSpPr>
          <p:spPr bwMode="auto">
            <a:xfrm>
              <a:off x="2108448" y="6096000"/>
              <a:ext cx="0" cy="152400"/>
            </a:xfrm>
            <a:prstGeom prst="line">
              <a:avLst/>
            </a:prstGeom>
            <a:noFill/>
            <a:ln w="9525">
              <a:solidFill>
                <a:schemeClr val="tx1"/>
              </a:solidFill>
              <a:round/>
              <a:headEnd/>
              <a:tailEnd/>
            </a:ln>
          </p:spPr>
          <p:txBody>
            <a:bodyPr wrap="none" anchor="ctr"/>
            <a:lstStyle/>
            <a:p>
              <a:endParaRPr lang="fr-FR"/>
            </a:p>
          </p:txBody>
        </p:sp>
        <p:sp>
          <p:nvSpPr>
            <p:cNvPr id="53279" name="Line 31"/>
            <p:cNvSpPr>
              <a:spLocks noChangeShapeType="1"/>
            </p:cNvSpPr>
            <p:nvPr/>
          </p:nvSpPr>
          <p:spPr bwMode="auto">
            <a:xfrm>
              <a:off x="3480048" y="6096000"/>
              <a:ext cx="0" cy="152400"/>
            </a:xfrm>
            <a:prstGeom prst="line">
              <a:avLst/>
            </a:prstGeom>
            <a:noFill/>
            <a:ln w="9525">
              <a:solidFill>
                <a:schemeClr val="tx1"/>
              </a:solidFill>
              <a:round/>
              <a:headEnd/>
              <a:tailEnd/>
            </a:ln>
          </p:spPr>
          <p:txBody>
            <a:bodyPr wrap="none" anchor="ctr"/>
            <a:lstStyle/>
            <a:p>
              <a:endParaRPr lang="fr-FR"/>
            </a:p>
          </p:txBody>
        </p:sp>
        <p:sp>
          <p:nvSpPr>
            <p:cNvPr id="53280" name="Line 32"/>
            <p:cNvSpPr>
              <a:spLocks noChangeShapeType="1"/>
            </p:cNvSpPr>
            <p:nvPr/>
          </p:nvSpPr>
          <p:spPr bwMode="auto">
            <a:xfrm>
              <a:off x="5156448" y="6096000"/>
              <a:ext cx="0" cy="152400"/>
            </a:xfrm>
            <a:prstGeom prst="line">
              <a:avLst/>
            </a:prstGeom>
            <a:noFill/>
            <a:ln w="9525">
              <a:solidFill>
                <a:schemeClr val="tx1"/>
              </a:solidFill>
              <a:round/>
              <a:headEnd/>
              <a:tailEnd/>
            </a:ln>
          </p:spPr>
          <p:txBody>
            <a:bodyPr wrap="none" anchor="ctr"/>
            <a:lstStyle/>
            <a:p>
              <a:endParaRPr lang="fr-FR"/>
            </a:p>
          </p:txBody>
        </p:sp>
        <p:sp>
          <p:nvSpPr>
            <p:cNvPr id="53281" name="Line 33"/>
            <p:cNvSpPr>
              <a:spLocks noChangeShapeType="1"/>
            </p:cNvSpPr>
            <p:nvPr/>
          </p:nvSpPr>
          <p:spPr bwMode="auto">
            <a:xfrm>
              <a:off x="7594848" y="6096000"/>
              <a:ext cx="0" cy="152400"/>
            </a:xfrm>
            <a:prstGeom prst="line">
              <a:avLst/>
            </a:prstGeom>
            <a:noFill/>
            <a:ln w="9525">
              <a:solidFill>
                <a:schemeClr val="tx1"/>
              </a:solidFill>
              <a:round/>
              <a:headEnd/>
              <a:tailEnd/>
            </a:ln>
          </p:spPr>
          <p:txBody>
            <a:bodyPr wrap="none" anchor="ctr"/>
            <a:lstStyle/>
            <a:p>
              <a:endParaRPr lang="fr-FR"/>
            </a:p>
          </p:txBody>
        </p:sp>
        <p:sp>
          <p:nvSpPr>
            <p:cNvPr id="53282" name="Line 34"/>
            <p:cNvSpPr>
              <a:spLocks noChangeShapeType="1"/>
            </p:cNvSpPr>
            <p:nvPr/>
          </p:nvSpPr>
          <p:spPr bwMode="auto">
            <a:xfrm>
              <a:off x="4546848" y="5943600"/>
              <a:ext cx="0" cy="152400"/>
            </a:xfrm>
            <a:prstGeom prst="line">
              <a:avLst/>
            </a:prstGeom>
            <a:noFill/>
            <a:ln w="9525">
              <a:solidFill>
                <a:schemeClr val="tx1"/>
              </a:solidFill>
              <a:round/>
              <a:headEnd/>
              <a:tailEnd/>
            </a:ln>
          </p:spPr>
          <p:txBody>
            <a:bodyPr wrap="none" anchor="ctr"/>
            <a:lstStyle/>
            <a:p>
              <a:endParaRPr lang="fr-FR"/>
            </a:p>
          </p:txBody>
        </p:sp>
      </p:grpSp>
      <p:sp>
        <p:nvSpPr>
          <p:cNvPr id="37" name="Text Box 24"/>
          <p:cNvSpPr txBox="1">
            <a:spLocks noChangeArrowheads="1"/>
          </p:cNvSpPr>
          <p:nvPr/>
        </p:nvSpPr>
        <p:spPr bwMode="auto">
          <a:xfrm>
            <a:off x="4447397" y="6351711"/>
            <a:ext cx="861133" cy="307777"/>
          </a:xfrm>
          <a:prstGeom prst="rect">
            <a:avLst/>
          </a:prstGeom>
          <a:solidFill>
            <a:schemeClr val="accent5">
              <a:lumMod val="90000"/>
            </a:schemeClr>
          </a:solidFill>
          <a:ln w="9525">
            <a:solidFill>
              <a:schemeClr val="tx1"/>
            </a:solidFill>
            <a:miter lim="800000"/>
            <a:headEnd/>
            <a:tailEnd/>
          </a:ln>
        </p:spPr>
        <p:txBody>
          <a:bodyPr wrap="none">
            <a:spAutoFit/>
          </a:bodyPr>
          <a:lstStyle/>
          <a:p>
            <a:pPr algn="ctr"/>
            <a:r>
              <a:rPr lang="en-US" dirty="0" err="1">
                <a:solidFill>
                  <a:srgbClr val="000099"/>
                </a:solidFill>
              </a:rPr>
              <a:t>Contrôle</a:t>
            </a:r>
            <a:endParaRPr lang="en-US" dirty="0">
              <a:solidFill>
                <a:srgbClr val="000099"/>
              </a:solidFill>
            </a:endParaRPr>
          </a:p>
        </p:txBody>
      </p:sp>
      <p:sp>
        <p:nvSpPr>
          <p:cNvPr id="39" name="Line 8"/>
          <p:cNvSpPr>
            <a:spLocks noChangeShapeType="1"/>
          </p:cNvSpPr>
          <p:nvPr/>
        </p:nvSpPr>
        <p:spPr bwMode="auto">
          <a:xfrm>
            <a:off x="4764378" y="2708920"/>
            <a:ext cx="0" cy="304800"/>
          </a:xfrm>
          <a:prstGeom prst="line">
            <a:avLst/>
          </a:prstGeom>
          <a:noFill/>
          <a:ln w="38100">
            <a:solidFill>
              <a:schemeClr val="tx1"/>
            </a:solidFill>
            <a:round/>
            <a:headEnd/>
            <a:tailEnd type="triangle" w="med" len="med"/>
          </a:ln>
        </p:spPr>
        <p:txBody>
          <a:bodyPr wrap="none" anchor="ctr"/>
          <a:lstStyle/>
          <a:p>
            <a:endParaRPr lang="fr-FR"/>
          </a:p>
        </p:txBody>
      </p:sp>
      <p:sp>
        <p:nvSpPr>
          <p:cNvPr id="40" name="Text Box 9"/>
          <p:cNvSpPr txBox="1">
            <a:spLocks noChangeArrowheads="1"/>
          </p:cNvSpPr>
          <p:nvPr/>
        </p:nvSpPr>
        <p:spPr bwMode="auto">
          <a:xfrm>
            <a:off x="3389900" y="3068960"/>
            <a:ext cx="2814638" cy="307777"/>
          </a:xfrm>
          <a:prstGeom prst="rect">
            <a:avLst/>
          </a:prstGeom>
          <a:solidFill>
            <a:schemeClr val="accent1"/>
          </a:solidFill>
          <a:ln w="9525">
            <a:solidFill>
              <a:schemeClr val="tx1"/>
            </a:solidFill>
            <a:miter lim="800000"/>
            <a:headEnd/>
            <a:tailEnd/>
          </a:ln>
        </p:spPr>
        <p:txBody>
          <a:bodyPr>
            <a:spAutoFit/>
          </a:bodyPr>
          <a:lstStyle/>
          <a:p>
            <a:pPr algn="ctr"/>
            <a:r>
              <a:rPr lang="en-US" dirty="0">
                <a:solidFill>
                  <a:srgbClr val="000099"/>
                </a:solidFill>
              </a:rPr>
              <a:t>Fixation des </a:t>
            </a:r>
            <a:r>
              <a:rPr lang="en-US" dirty="0" err="1">
                <a:solidFill>
                  <a:srgbClr val="000099"/>
                </a:solidFill>
              </a:rPr>
              <a:t>Objectifs</a:t>
            </a:r>
            <a:endParaRPr lang="en-US" dirty="0">
              <a:solidFill>
                <a:srgbClr val="000099"/>
              </a:solidFill>
            </a:endParaRPr>
          </a:p>
        </p:txBody>
      </p:sp>
      <p:sp>
        <p:nvSpPr>
          <p:cNvPr id="41" name="Text Box 13"/>
          <p:cNvSpPr txBox="1">
            <a:spLocks noChangeArrowheads="1"/>
          </p:cNvSpPr>
          <p:nvPr/>
        </p:nvSpPr>
        <p:spPr bwMode="auto">
          <a:xfrm>
            <a:off x="3075402" y="4005064"/>
            <a:ext cx="1295400" cy="650875"/>
          </a:xfrm>
          <a:prstGeom prst="rect">
            <a:avLst/>
          </a:prstGeom>
          <a:solidFill>
            <a:srgbClr val="3333CC"/>
          </a:solidFill>
          <a:ln w="9525">
            <a:solidFill>
              <a:schemeClr val="tx1"/>
            </a:solidFill>
            <a:miter lim="800000"/>
            <a:headEnd/>
            <a:tailEnd/>
          </a:ln>
        </p:spPr>
        <p:txBody>
          <a:bodyPr>
            <a:spAutoFit/>
          </a:bodyPr>
          <a:lstStyle/>
          <a:p>
            <a:pPr algn="ctr"/>
            <a:r>
              <a:rPr lang="en-US" sz="1800" dirty="0">
                <a:solidFill>
                  <a:schemeClr val="bg1"/>
                </a:solidFill>
              </a:rPr>
              <a:t>Sources</a:t>
            </a:r>
            <a:r>
              <a:rPr lang="en-US" sz="1800" dirty="0"/>
              <a:t> </a:t>
            </a:r>
            <a:r>
              <a:rPr lang="en-US" sz="1800" dirty="0">
                <a:solidFill>
                  <a:schemeClr val="bg1"/>
                </a:solidFill>
              </a:rPr>
              <a:t>de</a:t>
            </a:r>
            <a:r>
              <a:rPr lang="en-US" sz="1800" dirty="0"/>
              <a:t> </a:t>
            </a:r>
            <a:r>
              <a:rPr lang="en-US" sz="1800" dirty="0">
                <a:solidFill>
                  <a:schemeClr val="bg1"/>
                </a:solidFill>
              </a:rPr>
              <a:t>volume</a:t>
            </a:r>
          </a:p>
        </p:txBody>
      </p:sp>
      <p:grpSp>
        <p:nvGrpSpPr>
          <p:cNvPr id="5" name="Groupe 4"/>
          <p:cNvGrpSpPr/>
          <p:nvPr/>
        </p:nvGrpSpPr>
        <p:grpSpPr>
          <a:xfrm>
            <a:off x="2051721" y="6076526"/>
            <a:ext cx="5486400" cy="298338"/>
            <a:chOff x="2051721" y="6076526"/>
            <a:chExt cx="5486400" cy="298338"/>
          </a:xfrm>
        </p:grpSpPr>
        <p:sp>
          <p:nvSpPr>
            <p:cNvPr id="52" name="Line 29"/>
            <p:cNvSpPr>
              <a:spLocks noChangeShapeType="1"/>
            </p:cNvSpPr>
            <p:nvPr/>
          </p:nvSpPr>
          <p:spPr bwMode="auto">
            <a:xfrm rot="10800000">
              <a:off x="2051721" y="6228927"/>
              <a:ext cx="5486400" cy="0"/>
            </a:xfrm>
            <a:prstGeom prst="line">
              <a:avLst/>
            </a:prstGeom>
            <a:noFill/>
            <a:ln w="9525">
              <a:solidFill>
                <a:schemeClr val="tx1"/>
              </a:solidFill>
              <a:round/>
              <a:headEnd/>
              <a:tailEnd/>
            </a:ln>
          </p:spPr>
          <p:txBody>
            <a:bodyPr wrap="none" anchor="ctr"/>
            <a:lstStyle/>
            <a:p>
              <a:endParaRPr lang="fr-FR"/>
            </a:p>
          </p:txBody>
        </p:sp>
        <p:sp>
          <p:nvSpPr>
            <p:cNvPr id="53" name="Line 30"/>
            <p:cNvSpPr>
              <a:spLocks noChangeShapeType="1"/>
            </p:cNvSpPr>
            <p:nvPr/>
          </p:nvSpPr>
          <p:spPr bwMode="auto">
            <a:xfrm rot="10800000">
              <a:off x="7538121" y="6076527"/>
              <a:ext cx="0" cy="152400"/>
            </a:xfrm>
            <a:prstGeom prst="line">
              <a:avLst/>
            </a:prstGeom>
            <a:noFill/>
            <a:ln w="9525">
              <a:solidFill>
                <a:schemeClr val="tx1"/>
              </a:solidFill>
              <a:round/>
              <a:headEnd/>
              <a:tailEnd/>
            </a:ln>
          </p:spPr>
          <p:txBody>
            <a:bodyPr wrap="none" anchor="ctr"/>
            <a:lstStyle/>
            <a:p>
              <a:endParaRPr lang="fr-FR"/>
            </a:p>
          </p:txBody>
        </p:sp>
        <p:sp>
          <p:nvSpPr>
            <p:cNvPr id="54" name="Line 31"/>
            <p:cNvSpPr>
              <a:spLocks noChangeShapeType="1"/>
            </p:cNvSpPr>
            <p:nvPr/>
          </p:nvSpPr>
          <p:spPr bwMode="auto">
            <a:xfrm rot="10800000">
              <a:off x="5437286" y="6093296"/>
              <a:ext cx="0" cy="152400"/>
            </a:xfrm>
            <a:prstGeom prst="line">
              <a:avLst/>
            </a:prstGeom>
            <a:noFill/>
            <a:ln w="9525">
              <a:solidFill>
                <a:schemeClr val="tx1"/>
              </a:solidFill>
              <a:round/>
              <a:headEnd/>
              <a:tailEnd/>
            </a:ln>
          </p:spPr>
          <p:txBody>
            <a:bodyPr wrap="none" anchor="ctr"/>
            <a:lstStyle/>
            <a:p>
              <a:endParaRPr lang="fr-FR"/>
            </a:p>
          </p:txBody>
        </p:sp>
        <p:sp>
          <p:nvSpPr>
            <p:cNvPr id="55" name="Line 32"/>
            <p:cNvSpPr>
              <a:spLocks noChangeShapeType="1"/>
            </p:cNvSpPr>
            <p:nvPr/>
          </p:nvSpPr>
          <p:spPr bwMode="auto">
            <a:xfrm rot="10800000" flipH="1">
              <a:off x="3660079" y="6076526"/>
              <a:ext cx="0" cy="152400"/>
            </a:xfrm>
            <a:prstGeom prst="line">
              <a:avLst/>
            </a:prstGeom>
            <a:noFill/>
            <a:ln w="9525">
              <a:solidFill>
                <a:schemeClr val="tx1"/>
              </a:solidFill>
              <a:round/>
              <a:headEnd/>
              <a:tailEnd/>
            </a:ln>
          </p:spPr>
          <p:txBody>
            <a:bodyPr wrap="none" anchor="ctr"/>
            <a:lstStyle/>
            <a:p>
              <a:endParaRPr lang="fr-FR"/>
            </a:p>
          </p:txBody>
        </p:sp>
        <p:sp>
          <p:nvSpPr>
            <p:cNvPr id="56" name="Line 33"/>
            <p:cNvSpPr>
              <a:spLocks noChangeShapeType="1"/>
            </p:cNvSpPr>
            <p:nvPr/>
          </p:nvSpPr>
          <p:spPr bwMode="auto">
            <a:xfrm rot="10800000">
              <a:off x="2051721" y="6076527"/>
              <a:ext cx="0" cy="152400"/>
            </a:xfrm>
            <a:prstGeom prst="line">
              <a:avLst/>
            </a:prstGeom>
            <a:noFill/>
            <a:ln w="9525">
              <a:solidFill>
                <a:schemeClr val="tx1"/>
              </a:solidFill>
              <a:round/>
              <a:headEnd/>
              <a:tailEnd/>
            </a:ln>
          </p:spPr>
          <p:txBody>
            <a:bodyPr wrap="none" anchor="ctr"/>
            <a:lstStyle/>
            <a:p>
              <a:endParaRPr lang="fr-FR"/>
            </a:p>
          </p:txBody>
        </p:sp>
        <p:sp>
          <p:nvSpPr>
            <p:cNvPr id="57" name="Line 34"/>
            <p:cNvSpPr>
              <a:spLocks noChangeShapeType="1"/>
            </p:cNvSpPr>
            <p:nvPr/>
          </p:nvSpPr>
          <p:spPr bwMode="auto">
            <a:xfrm rot="10800000">
              <a:off x="4851648" y="6222464"/>
              <a:ext cx="0" cy="152400"/>
            </a:xfrm>
            <a:prstGeom prst="line">
              <a:avLst/>
            </a:prstGeom>
            <a:noFill/>
            <a:ln w="9525">
              <a:solidFill>
                <a:schemeClr val="tx1"/>
              </a:solidFill>
              <a:round/>
              <a:headEnd/>
              <a:tailEnd/>
            </a:ln>
          </p:spPr>
          <p:txBody>
            <a:bodyPr wrap="none" anchor="ctr"/>
            <a:lstStyle/>
            <a:p>
              <a:endParaRPr lang="fr-FR"/>
            </a:p>
          </p:txBody>
        </p:sp>
      </p:grpSp>
    </p:spTree>
    <p:extLst>
      <p:ext uri="{BB962C8B-B14F-4D97-AF65-F5344CB8AC3E}">
        <p14:creationId xmlns:p14="http://schemas.microsoft.com/office/powerpoint/2010/main" val="131667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53250"/>
                                        </p:tgtEl>
                                        <p:attrNameLst>
                                          <p:attrName>style.visibility</p:attrName>
                                        </p:attrNameLst>
                                      </p:cBhvr>
                                      <p:to>
                                        <p:strVal val="visible"/>
                                      </p:to>
                                    </p:set>
                                    <p:anim calcmode="lin" valueType="num">
                                      <p:cBhvr additive="base">
                                        <p:cTn id="7" dur="500" fill="hold"/>
                                        <p:tgtEl>
                                          <p:spTgt spid="53250"/>
                                        </p:tgtEl>
                                        <p:attrNameLst>
                                          <p:attrName>ppt_x</p:attrName>
                                        </p:attrNameLst>
                                      </p:cBhvr>
                                      <p:tavLst>
                                        <p:tav tm="0">
                                          <p:val>
                                            <p:strVal val="0-#ppt_w/2"/>
                                          </p:val>
                                        </p:tav>
                                        <p:tav tm="100000">
                                          <p:val>
                                            <p:strVal val="#ppt_x"/>
                                          </p:val>
                                        </p:tav>
                                      </p:tavLst>
                                    </p:anim>
                                    <p:anim calcmode="lin" valueType="num">
                                      <p:cBhvr additive="base">
                                        <p:cTn id="8" dur="500" fill="hold"/>
                                        <p:tgtEl>
                                          <p:spTgt spid="532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53270"/>
                                        </p:tgtEl>
                                        <p:attrNameLst>
                                          <p:attrName>style.visibility</p:attrName>
                                        </p:attrNameLst>
                                      </p:cBhvr>
                                      <p:to>
                                        <p:strVal val="visible"/>
                                      </p:to>
                                    </p:set>
                                    <p:anim calcmode="lin" valueType="num">
                                      <p:cBhvr additive="base">
                                        <p:cTn id="13" dur="500" fill="hold"/>
                                        <p:tgtEl>
                                          <p:spTgt spid="53270"/>
                                        </p:tgtEl>
                                        <p:attrNameLst>
                                          <p:attrName>ppt_x</p:attrName>
                                        </p:attrNameLst>
                                      </p:cBhvr>
                                      <p:tavLst>
                                        <p:tav tm="0">
                                          <p:val>
                                            <p:strVal val="0-#ppt_w/2"/>
                                          </p:val>
                                        </p:tav>
                                        <p:tav tm="100000">
                                          <p:val>
                                            <p:strVal val="#ppt_x"/>
                                          </p:val>
                                        </p:tav>
                                      </p:tavLst>
                                    </p:anim>
                                    <p:anim calcmode="lin" valueType="num">
                                      <p:cBhvr additive="base">
                                        <p:cTn id="14" dur="500" fill="hold"/>
                                        <p:tgtEl>
                                          <p:spTgt spid="5327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53251"/>
                                        </p:tgtEl>
                                        <p:attrNameLst>
                                          <p:attrName>style.visibility</p:attrName>
                                        </p:attrNameLst>
                                      </p:cBhvr>
                                      <p:to>
                                        <p:strVal val="visible"/>
                                      </p:to>
                                    </p:set>
                                    <p:anim calcmode="lin" valueType="num">
                                      <p:cBhvr additive="base">
                                        <p:cTn id="19" dur="500" fill="hold"/>
                                        <p:tgtEl>
                                          <p:spTgt spid="53251"/>
                                        </p:tgtEl>
                                        <p:attrNameLst>
                                          <p:attrName>ppt_x</p:attrName>
                                        </p:attrNameLst>
                                      </p:cBhvr>
                                      <p:tavLst>
                                        <p:tav tm="0">
                                          <p:val>
                                            <p:strVal val="0-#ppt_w/2"/>
                                          </p:val>
                                        </p:tav>
                                        <p:tav tm="100000">
                                          <p:val>
                                            <p:strVal val="#ppt_x"/>
                                          </p:val>
                                        </p:tav>
                                      </p:tavLst>
                                    </p:anim>
                                    <p:anim calcmode="lin" valueType="num">
                                      <p:cBhvr additive="base">
                                        <p:cTn id="20" dur="500" fill="hold"/>
                                        <p:tgtEl>
                                          <p:spTgt spid="5325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53253"/>
                                        </p:tgtEl>
                                        <p:attrNameLst>
                                          <p:attrName>style.visibility</p:attrName>
                                        </p:attrNameLst>
                                      </p:cBhvr>
                                      <p:to>
                                        <p:strVal val="visible"/>
                                      </p:to>
                                    </p:set>
                                    <p:anim calcmode="lin" valueType="num">
                                      <p:cBhvr additive="base">
                                        <p:cTn id="25" dur="500" fill="hold"/>
                                        <p:tgtEl>
                                          <p:spTgt spid="53253"/>
                                        </p:tgtEl>
                                        <p:attrNameLst>
                                          <p:attrName>ppt_x</p:attrName>
                                        </p:attrNameLst>
                                      </p:cBhvr>
                                      <p:tavLst>
                                        <p:tav tm="0">
                                          <p:val>
                                            <p:strVal val="0-#ppt_w/2"/>
                                          </p:val>
                                        </p:tav>
                                        <p:tav tm="100000">
                                          <p:val>
                                            <p:strVal val="#ppt_x"/>
                                          </p:val>
                                        </p:tav>
                                      </p:tavLst>
                                    </p:anim>
                                    <p:anim calcmode="lin" valueType="num">
                                      <p:cBhvr additive="base">
                                        <p:cTn id="26" dur="500" fill="hold"/>
                                        <p:tgtEl>
                                          <p:spTgt spid="5325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53255"/>
                                        </p:tgtEl>
                                        <p:attrNameLst>
                                          <p:attrName>style.visibility</p:attrName>
                                        </p:attrNameLst>
                                      </p:cBhvr>
                                      <p:to>
                                        <p:strVal val="visible"/>
                                      </p:to>
                                    </p:set>
                                    <p:anim calcmode="lin" valueType="num">
                                      <p:cBhvr additive="base">
                                        <p:cTn id="31" dur="500" fill="hold"/>
                                        <p:tgtEl>
                                          <p:spTgt spid="53255"/>
                                        </p:tgtEl>
                                        <p:attrNameLst>
                                          <p:attrName>ppt_x</p:attrName>
                                        </p:attrNameLst>
                                      </p:cBhvr>
                                      <p:tavLst>
                                        <p:tav tm="0">
                                          <p:val>
                                            <p:strVal val="0-#ppt_w/2"/>
                                          </p:val>
                                        </p:tav>
                                        <p:tav tm="100000">
                                          <p:val>
                                            <p:strVal val="#ppt_x"/>
                                          </p:val>
                                        </p:tav>
                                      </p:tavLst>
                                    </p:anim>
                                    <p:anim calcmode="lin" valueType="num">
                                      <p:cBhvr additive="base">
                                        <p:cTn id="32" dur="500" fill="hold"/>
                                        <p:tgtEl>
                                          <p:spTgt spid="5325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53254"/>
                                        </p:tgtEl>
                                        <p:attrNameLst>
                                          <p:attrName>style.visibility</p:attrName>
                                        </p:attrNameLst>
                                      </p:cBhvr>
                                      <p:to>
                                        <p:strVal val="visible"/>
                                      </p:to>
                                    </p:set>
                                    <p:anim calcmode="lin" valueType="num">
                                      <p:cBhvr additive="base">
                                        <p:cTn id="37" dur="500" fill="hold"/>
                                        <p:tgtEl>
                                          <p:spTgt spid="53254"/>
                                        </p:tgtEl>
                                        <p:attrNameLst>
                                          <p:attrName>ppt_x</p:attrName>
                                        </p:attrNameLst>
                                      </p:cBhvr>
                                      <p:tavLst>
                                        <p:tav tm="0">
                                          <p:val>
                                            <p:strVal val="0-#ppt_w/2"/>
                                          </p:val>
                                        </p:tav>
                                        <p:tav tm="100000">
                                          <p:val>
                                            <p:strVal val="#ppt_x"/>
                                          </p:val>
                                        </p:tav>
                                      </p:tavLst>
                                    </p:anim>
                                    <p:anim calcmode="lin" valueType="num">
                                      <p:cBhvr additive="base">
                                        <p:cTn id="38" dur="500" fill="hold"/>
                                        <p:tgtEl>
                                          <p:spTgt spid="5325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2" fill="hold" grpId="0" nodeType="clickEffect">
                                  <p:stCondLst>
                                    <p:cond delay="0"/>
                                  </p:stCondLst>
                                  <p:childTnLst>
                                    <p:set>
                                      <p:cBhvr>
                                        <p:cTn id="42" dur="1" fill="hold">
                                          <p:stCondLst>
                                            <p:cond delay="0"/>
                                          </p:stCondLst>
                                        </p:cTn>
                                        <p:tgtEl>
                                          <p:spTgt spid="53256"/>
                                        </p:tgtEl>
                                        <p:attrNameLst>
                                          <p:attrName>style.visibility</p:attrName>
                                        </p:attrNameLst>
                                      </p:cBhvr>
                                      <p:to>
                                        <p:strVal val="visible"/>
                                      </p:to>
                                    </p:set>
                                    <p:anim calcmode="lin" valueType="num">
                                      <p:cBhvr additive="base">
                                        <p:cTn id="43" dur="500" fill="hold"/>
                                        <p:tgtEl>
                                          <p:spTgt spid="53256"/>
                                        </p:tgtEl>
                                        <p:attrNameLst>
                                          <p:attrName>ppt_x</p:attrName>
                                        </p:attrNameLst>
                                      </p:cBhvr>
                                      <p:tavLst>
                                        <p:tav tm="0">
                                          <p:val>
                                            <p:strVal val="0-#ppt_w/2"/>
                                          </p:val>
                                        </p:tav>
                                        <p:tav tm="100000">
                                          <p:val>
                                            <p:strVal val="#ppt_x"/>
                                          </p:val>
                                        </p:tav>
                                      </p:tavLst>
                                    </p:anim>
                                    <p:anim calcmode="lin" valueType="num">
                                      <p:cBhvr additive="base">
                                        <p:cTn id="44" dur="500" fill="hold"/>
                                        <p:tgtEl>
                                          <p:spTgt spid="5325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2" fill="hold" grpId="0" nodeType="clickEffect">
                                  <p:stCondLst>
                                    <p:cond delay="0"/>
                                  </p:stCondLst>
                                  <p:childTnLst>
                                    <p:set>
                                      <p:cBhvr>
                                        <p:cTn id="48" dur="1" fill="hold">
                                          <p:stCondLst>
                                            <p:cond delay="0"/>
                                          </p:stCondLst>
                                        </p:cTn>
                                        <p:tgtEl>
                                          <p:spTgt spid="53258"/>
                                        </p:tgtEl>
                                        <p:attrNameLst>
                                          <p:attrName>style.visibility</p:attrName>
                                        </p:attrNameLst>
                                      </p:cBhvr>
                                      <p:to>
                                        <p:strVal val="visible"/>
                                      </p:to>
                                    </p:set>
                                    <p:anim calcmode="lin" valueType="num">
                                      <p:cBhvr additive="base">
                                        <p:cTn id="49" dur="500" fill="hold"/>
                                        <p:tgtEl>
                                          <p:spTgt spid="53258"/>
                                        </p:tgtEl>
                                        <p:attrNameLst>
                                          <p:attrName>ppt_x</p:attrName>
                                        </p:attrNameLst>
                                      </p:cBhvr>
                                      <p:tavLst>
                                        <p:tav tm="0">
                                          <p:val>
                                            <p:strVal val="0-#ppt_w/2"/>
                                          </p:val>
                                        </p:tav>
                                        <p:tav tm="100000">
                                          <p:val>
                                            <p:strVal val="#ppt_x"/>
                                          </p:val>
                                        </p:tav>
                                      </p:tavLst>
                                    </p:anim>
                                    <p:anim calcmode="lin" valueType="num">
                                      <p:cBhvr additive="base">
                                        <p:cTn id="50" dur="500" fill="hold"/>
                                        <p:tgtEl>
                                          <p:spTgt spid="5325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12" fill="hold" grpId="0" nodeType="clickEffect">
                                  <p:stCondLst>
                                    <p:cond delay="0"/>
                                  </p:stCondLst>
                                  <p:childTnLst>
                                    <p:set>
                                      <p:cBhvr>
                                        <p:cTn id="54" dur="1" fill="hold">
                                          <p:stCondLst>
                                            <p:cond delay="0"/>
                                          </p:stCondLst>
                                        </p:cTn>
                                        <p:tgtEl>
                                          <p:spTgt spid="53260"/>
                                        </p:tgtEl>
                                        <p:attrNameLst>
                                          <p:attrName>style.visibility</p:attrName>
                                        </p:attrNameLst>
                                      </p:cBhvr>
                                      <p:to>
                                        <p:strVal val="visible"/>
                                      </p:to>
                                    </p:set>
                                    <p:anim calcmode="lin" valueType="num">
                                      <p:cBhvr additive="base">
                                        <p:cTn id="55" dur="500" fill="hold"/>
                                        <p:tgtEl>
                                          <p:spTgt spid="53260"/>
                                        </p:tgtEl>
                                        <p:attrNameLst>
                                          <p:attrName>ppt_x</p:attrName>
                                        </p:attrNameLst>
                                      </p:cBhvr>
                                      <p:tavLst>
                                        <p:tav tm="0">
                                          <p:val>
                                            <p:strVal val="0-#ppt_w/2"/>
                                          </p:val>
                                        </p:tav>
                                        <p:tav tm="100000">
                                          <p:val>
                                            <p:strVal val="#ppt_x"/>
                                          </p:val>
                                        </p:tav>
                                      </p:tavLst>
                                    </p:anim>
                                    <p:anim calcmode="lin" valueType="num">
                                      <p:cBhvr additive="base">
                                        <p:cTn id="56" dur="500" fill="hold"/>
                                        <p:tgtEl>
                                          <p:spTgt spid="5326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12" fill="hold" grpId="0" nodeType="clickEffect">
                                  <p:stCondLst>
                                    <p:cond delay="0"/>
                                  </p:stCondLst>
                                  <p:childTnLst>
                                    <p:set>
                                      <p:cBhvr>
                                        <p:cTn id="60" dur="1" fill="hold">
                                          <p:stCondLst>
                                            <p:cond delay="0"/>
                                          </p:stCondLst>
                                        </p:cTn>
                                        <p:tgtEl>
                                          <p:spTgt spid="53259"/>
                                        </p:tgtEl>
                                        <p:attrNameLst>
                                          <p:attrName>style.visibility</p:attrName>
                                        </p:attrNameLst>
                                      </p:cBhvr>
                                      <p:to>
                                        <p:strVal val="visible"/>
                                      </p:to>
                                    </p:set>
                                    <p:anim calcmode="lin" valueType="num">
                                      <p:cBhvr additive="base">
                                        <p:cTn id="61" dur="500" fill="hold"/>
                                        <p:tgtEl>
                                          <p:spTgt spid="53259"/>
                                        </p:tgtEl>
                                        <p:attrNameLst>
                                          <p:attrName>ppt_x</p:attrName>
                                        </p:attrNameLst>
                                      </p:cBhvr>
                                      <p:tavLst>
                                        <p:tav tm="0">
                                          <p:val>
                                            <p:strVal val="0-#ppt_w/2"/>
                                          </p:val>
                                        </p:tav>
                                        <p:tav tm="100000">
                                          <p:val>
                                            <p:strVal val="#ppt_x"/>
                                          </p:val>
                                        </p:tav>
                                      </p:tavLst>
                                    </p:anim>
                                    <p:anim calcmode="lin" valueType="num">
                                      <p:cBhvr additive="base">
                                        <p:cTn id="62" dur="500" fill="hold"/>
                                        <p:tgtEl>
                                          <p:spTgt spid="5325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12" fill="hold" grpId="0" nodeType="clickEffect">
                                  <p:stCondLst>
                                    <p:cond delay="0"/>
                                  </p:stCondLst>
                                  <p:childTnLst>
                                    <p:set>
                                      <p:cBhvr>
                                        <p:cTn id="66" dur="1" fill="hold">
                                          <p:stCondLst>
                                            <p:cond delay="0"/>
                                          </p:stCondLst>
                                        </p:cTn>
                                        <p:tgtEl>
                                          <p:spTgt spid="53262"/>
                                        </p:tgtEl>
                                        <p:attrNameLst>
                                          <p:attrName>style.visibility</p:attrName>
                                        </p:attrNameLst>
                                      </p:cBhvr>
                                      <p:to>
                                        <p:strVal val="visible"/>
                                      </p:to>
                                    </p:set>
                                    <p:anim calcmode="lin" valueType="num">
                                      <p:cBhvr additive="base">
                                        <p:cTn id="67" dur="500" fill="hold"/>
                                        <p:tgtEl>
                                          <p:spTgt spid="53262"/>
                                        </p:tgtEl>
                                        <p:attrNameLst>
                                          <p:attrName>ppt_x</p:attrName>
                                        </p:attrNameLst>
                                      </p:cBhvr>
                                      <p:tavLst>
                                        <p:tav tm="0">
                                          <p:val>
                                            <p:strVal val="0-#ppt_w/2"/>
                                          </p:val>
                                        </p:tav>
                                        <p:tav tm="100000">
                                          <p:val>
                                            <p:strVal val="#ppt_x"/>
                                          </p:val>
                                        </p:tav>
                                      </p:tavLst>
                                    </p:anim>
                                    <p:anim calcmode="lin" valueType="num">
                                      <p:cBhvr additive="base">
                                        <p:cTn id="68" dur="500" fill="hold"/>
                                        <p:tgtEl>
                                          <p:spTgt spid="5326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12" fill="hold" grpId="0" nodeType="clickEffect">
                                  <p:stCondLst>
                                    <p:cond delay="0"/>
                                  </p:stCondLst>
                                  <p:childTnLst>
                                    <p:set>
                                      <p:cBhvr>
                                        <p:cTn id="72" dur="1" fill="hold">
                                          <p:stCondLst>
                                            <p:cond delay="0"/>
                                          </p:stCondLst>
                                        </p:cTn>
                                        <p:tgtEl>
                                          <p:spTgt spid="53271"/>
                                        </p:tgtEl>
                                        <p:attrNameLst>
                                          <p:attrName>style.visibility</p:attrName>
                                        </p:attrNameLst>
                                      </p:cBhvr>
                                      <p:to>
                                        <p:strVal val="visible"/>
                                      </p:to>
                                    </p:set>
                                    <p:anim calcmode="lin" valueType="num">
                                      <p:cBhvr additive="base">
                                        <p:cTn id="73" dur="500" fill="hold"/>
                                        <p:tgtEl>
                                          <p:spTgt spid="53271"/>
                                        </p:tgtEl>
                                        <p:attrNameLst>
                                          <p:attrName>ppt_x</p:attrName>
                                        </p:attrNameLst>
                                      </p:cBhvr>
                                      <p:tavLst>
                                        <p:tav tm="0">
                                          <p:val>
                                            <p:strVal val="0-#ppt_w/2"/>
                                          </p:val>
                                        </p:tav>
                                        <p:tav tm="100000">
                                          <p:val>
                                            <p:strVal val="#ppt_x"/>
                                          </p:val>
                                        </p:tav>
                                      </p:tavLst>
                                    </p:anim>
                                    <p:anim calcmode="lin" valueType="num">
                                      <p:cBhvr additive="base">
                                        <p:cTn id="74" dur="500" fill="hold"/>
                                        <p:tgtEl>
                                          <p:spTgt spid="5327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12" fill="hold" grpId="0" nodeType="clickEffect">
                                  <p:stCondLst>
                                    <p:cond delay="0"/>
                                  </p:stCondLst>
                                  <p:childTnLst>
                                    <p:set>
                                      <p:cBhvr>
                                        <p:cTn id="78" dur="1" fill="hold">
                                          <p:stCondLst>
                                            <p:cond delay="0"/>
                                          </p:stCondLst>
                                        </p:cTn>
                                        <p:tgtEl>
                                          <p:spTgt spid="53272"/>
                                        </p:tgtEl>
                                        <p:attrNameLst>
                                          <p:attrName>style.visibility</p:attrName>
                                        </p:attrNameLst>
                                      </p:cBhvr>
                                      <p:to>
                                        <p:strVal val="visible"/>
                                      </p:to>
                                    </p:set>
                                    <p:anim calcmode="lin" valueType="num">
                                      <p:cBhvr additive="base">
                                        <p:cTn id="79" dur="500" fill="hold"/>
                                        <p:tgtEl>
                                          <p:spTgt spid="53272"/>
                                        </p:tgtEl>
                                        <p:attrNameLst>
                                          <p:attrName>ppt_x</p:attrName>
                                        </p:attrNameLst>
                                      </p:cBhvr>
                                      <p:tavLst>
                                        <p:tav tm="0">
                                          <p:val>
                                            <p:strVal val="0-#ppt_w/2"/>
                                          </p:val>
                                        </p:tav>
                                        <p:tav tm="100000">
                                          <p:val>
                                            <p:strVal val="#ppt_x"/>
                                          </p:val>
                                        </p:tav>
                                      </p:tavLst>
                                    </p:anim>
                                    <p:anim calcmode="lin" valueType="num">
                                      <p:cBhvr additive="base">
                                        <p:cTn id="80" dur="500" fill="hold"/>
                                        <p:tgtEl>
                                          <p:spTgt spid="53272"/>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12" fill="hold" grpId="0" nodeType="clickEffect">
                                  <p:stCondLst>
                                    <p:cond delay="0"/>
                                  </p:stCondLst>
                                  <p:childTnLst>
                                    <p:set>
                                      <p:cBhvr>
                                        <p:cTn id="84" dur="1" fill="hold">
                                          <p:stCondLst>
                                            <p:cond delay="0"/>
                                          </p:stCondLst>
                                        </p:cTn>
                                        <p:tgtEl>
                                          <p:spTgt spid="53273"/>
                                        </p:tgtEl>
                                        <p:attrNameLst>
                                          <p:attrName>style.visibility</p:attrName>
                                        </p:attrNameLst>
                                      </p:cBhvr>
                                      <p:to>
                                        <p:strVal val="visible"/>
                                      </p:to>
                                    </p:set>
                                    <p:anim calcmode="lin" valueType="num">
                                      <p:cBhvr additive="base">
                                        <p:cTn id="85" dur="500" fill="hold"/>
                                        <p:tgtEl>
                                          <p:spTgt spid="53273"/>
                                        </p:tgtEl>
                                        <p:attrNameLst>
                                          <p:attrName>ppt_x</p:attrName>
                                        </p:attrNameLst>
                                      </p:cBhvr>
                                      <p:tavLst>
                                        <p:tav tm="0">
                                          <p:val>
                                            <p:strVal val="0-#ppt_w/2"/>
                                          </p:val>
                                        </p:tav>
                                        <p:tav tm="100000">
                                          <p:val>
                                            <p:strVal val="#ppt_x"/>
                                          </p:val>
                                        </p:tav>
                                      </p:tavLst>
                                    </p:anim>
                                    <p:anim calcmode="lin" valueType="num">
                                      <p:cBhvr additive="base">
                                        <p:cTn id="86" dur="500" fill="hold"/>
                                        <p:tgtEl>
                                          <p:spTgt spid="53273"/>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12" fill="hold" grpId="0" nodeType="clickEffect">
                                  <p:stCondLst>
                                    <p:cond delay="0"/>
                                  </p:stCondLst>
                                  <p:childTnLst>
                                    <p:set>
                                      <p:cBhvr>
                                        <p:cTn id="90" dur="1" fill="hold">
                                          <p:stCondLst>
                                            <p:cond delay="0"/>
                                          </p:stCondLst>
                                        </p:cTn>
                                        <p:tgtEl>
                                          <p:spTgt spid="53274"/>
                                        </p:tgtEl>
                                        <p:attrNameLst>
                                          <p:attrName>style.visibility</p:attrName>
                                        </p:attrNameLst>
                                      </p:cBhvr>
                                      <p:to>
                                        <p:strVal val="visible"/>
                                      </p:to>
                                    </p:set>
                                    <p:anim calcmode="lin" valueType="num">
                                      <p:cBhvr additive="base">
                                        <p:cTn id="91" dur="500" fill="hold"/>
                                        <p:tgtEl>
                                          <p:spTgt spid="53274"/>
                                        </p:tgtEl>
                                        <p:attrNameLst>
                                          <p:attrName>ppt_x</p:attrName>
                                        </p:attrNameLst>
                                      </p:cBhvr>
                                      <p:tavLst>
                                        <p:tav tm="0">
                                          <p:val>
                                            <p:strVal val="0-#ppt_w/2"/>
                                          </p:val>
                                        </p:tav>
                                        <p:tav tm="100000">
                                          <p:val>
                                            <p:strVal val="#ppt_x"/>
                                          </p:val>
                                        </p:tav>
                                      </p:tavLst>
                                    </p:anim>
                                    <p:anim calcmode="lin" valueType="num">
                                      <p:cBhvr additive="base">
                                        <p:cTn id="92" dur="500" fill="hold"/>
                                        <p:tgtEl>
                                          <p:spTgt spid="53274"/>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12" fill="hold" grpId="0" nodeType="clickEffect">
                                  <p:stCondLst>
                                    <p:cond delay="0"/>
                                  </p:stCondLst>
                                  <p:childTnLst>
                                    <p:set>
                                      <p:cBhvr>
                                        <p:cTn id="96" dur="1" fill="hold">
                                          <p:stCondLst>
                                            <p:cond delay="0"/>
                                          </p:stCondLst>
                                        </p:cTn>
                                        <p:tgtEl>
                                          <p:spTgt spid="53275"/>
                                        </p:tgtEl>
                                        <p:attrNameLst>
                                          <p:attrName>style.visibility</p:attrName>
                                        </p:attrNameLst>
                                      </p:cBhvr>
                                      <p:to>
                                        <p:strVal val="visible"/>
                                      </p:to>
                                    </p:set>
                                    <p:anim calcmode="lin" valueType="num">
                                      <p:cBhvr additive="base">
                                        <p:cTn id="97" dur="500" fill="hold"/>
                                        <p:tgtEl>
                                          <p:spTgt spid="53275"/>
                                        </p:tgtEl>
                                        <p:attrNameLst>
                                          <p:attrName>ppt_x</p:attrName>
                                        </p:attrNameLst>
                                      </p:cBhvr>
                                      <p:tavLst>
                                        <p:tav tm="0">
                                          <p:val>
                                            <p:strVal val="0-#ppt_w/2"/>
                                          </p:val>
                                        </p:tav>
                                        <p:tav tm="100000">
                                          <p:val>
                                            <p:strVal val="#ppt_x"/>
                                          </p:val>
                                        </p:tav>
                                      </p:tavLst>
                                    </p:anim>
                                    <p:anim calcmode="lin" valueType="num">
                                      <p:cBhvr additive="base">
                                        <p:cTn id="98" dur="500" fill="hold"/>
                                        <p:tgtEl>
                                          <p:spTgt spid="53275"/>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12" fill="hold" grpId="0" nodeType="clickEffect">
                                  <p:stCondLst>
                                    <p:cond delay="0"/>
                                  </p:stCondLst>
                                  <p:childTnLst>
                                    <p:set>
                                      <p:cBhvr>
                                        <p:cTn id="102" dur="1" fill="hold">
                                          <p:stCondLst>
                                            <p:cond delay="0"/>
                                          </p:stCondLst>
                                        </p:cTn>
                                        <p:tgtEl>
                                          <p:spTgt spid="53276"/>
                                        </p:tgtEl>
                                        <p:attrNameLst>
                                          <p:attrName>style.visibility</p:attrName>
                                        </p:attrNameLst>
                                      </p:cBhvr>
                                      <p:to>
                                        <p:strVal val="visible"/>
                                      </p:to>
                                    </p:set>
                                    <p:anim calcmode="lin" valueType="num">
                                      <p:cBhvr additive="base">
                                        <p:cTn id="103" dur="500" fill="hold"/>
                                        <p:tgtEl>
                                          <p:spTgt spid="53276"/>
                                        </p:tgtEl>
                                        <p:attrNameLst>
                                          <p:attrName>ppt_x</p:attrName>
                                        </p:attrNameLst>
                                      </p:cBhvr>
                                      <p:tavLst>
                                        <p:tav tm="0">
                                          <p:val>
                                            <p:strVal val="0-#ppt_w/2"/>
                                          </p:val>
                                        </p:tav>
                                        <p:tav tm="100000">
                                          <p:val>
                                            <p:strVal val="#ppt_x"/>
                                          </p:val>
                                        </p:tav>
                                      </p:tavLst>
                                    </p:anim>
                                    <p:anim calcmode="lin" valueType="num">
                                      <p:cBhvr additive="base">
                                        <p:cTn id="104" dur="500" fill="hold"/>
                                        <p:tgtEl>
                                          <p:spTgt spid="53276"/>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12" fill="hold" grpId="0" nodeType="clickEffect">
                                  <p:stCondLst>
                                    <p:cond delay="0"/>
                                  </p:stCondLst>
                                  <p:childTnLst>
                                    <p:set>
                                      <p:cBhvr>
                                        <p:cTn id="108" dur="1" fill="hold">
                                          <p:stCondLst>
                                            <p:cond delay="0"/>
                                          </p:stCondLst>
                                        </p:cTn>
                                        <p:tgtEl>
                                          <p:spTgt spid="37"/>
                                        </p:tgtEl>
                                        <p:attrNameLst>
                                          <p:attrName>style.visibility</p:attrName>
                                        </p:attrNameLst>
                                      </p:cBhvr>
                                      <p:to>
                                        <p:strVal val="visible"/>
                                      </p:to>
                                    </p:set>
                                    <p:anim calcmode="lin" valueType="num">
                                      <p:cBhvr additive="base">
                                        <p:cTn id="109" dur="500" fill="hold"/>
                                        <p:tgtEl>
                                          <p:spTgt spid="37"/>
                                        </p:tgtEl>
                                        <p:attrNameLst>
                                          <p:attrName>ppt_x</p:attrName>
                                        </p:attrNameLst>
                                      </p:cBhvr>
                                      <p:tavLst>
                                        <p:tav tm="0">
                                          <p:val>
                                            <p:strVal val="0-#ppt_w/2"/>
                                          </p:val>
                                        </p:tav>
                                        <p:tav tm="100000">
                                          <p:val>
                                            <p:strVal val="#ppt_x"/>
                                          </p:val>
                                        </p:tav>
                                      </p:tavLst>
                                    </p:anim>
                                    <p:anim calcmode="lin" valueType="num">
                                      <p:cBhvr additive="base">
                                        <p:cTn id="110"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12" fill="hold" grpId="0" nodeType="clickEffect">
                                  <p:stCondLst>
                                    <p:cond delay="0"/>
                                  </p:stCondLst>
                                  <p:childTnLst>
                                    <p:set>
                                      <p:cBhvr>
                                        <p:cTn id="114" dur="1" fill="hold">
                                          <p:stCondLst>
                                            <p:cond delay="0"/>
                                          </p:stCondLst>
                                        </p:cTn>
                                        <p:tgtEl>
                                          <p:spTgt spid="39"/>
                                        </p:tgtEl>
                                        <p:attrNameLst>
                                          <p:attrName>style.visibility</p:attrName>
                                        </p:attrNameLst>
                                      </p:cBhvr>
                                      <p:to>
                                        <p:strVal val="visible"/>
                                      </p:to>
                                    </p:set>
                                    <p:anim calcmode="lin" valueType="num">
                                      <p:cBhvr additive="base">
                                        <p:cTn id="115" dur="500" fill="hold"/>
                                        <p:tgtEl>
                                          <p:spTgt spid="39"/>
                                        </p:tgtEl>
                                        <p:attrNameLst>
                                          <p:attrName>ppt_x</p:attrName>
                                        </p:attrNameLst>
                                      </p:cBhvr>
                                      <p:tavLst>
                                        <p:tav tm="0">
                                          <p:val>
                                            <p:strVal val="0-#ppt_w/2"/>
                                          </p:val>
                                        </p:tav>
                                        <p:tav tm="100000">
                                          <p:val>
                                            <p:strVal val="#ppt_x"/>
                                          </p:val>
                                        </p:tav>
                                      </p:tavLst>
                                    </p:anim>
                                    <p:anim calcmode="lin" valueType="num">
                                      <p:cBhvr additive="base">
                                        <p:cTn id="116"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12" fill="hold" grpId="0" nodeType="clickEffect">
                                  <p:stCondLst>
                                    <p:cond delay="0"/>
                                  </p:stCondLst>
                                  <p:childTnLst>
                                    <p:set>
                                      <p:cBhvr>
                                        <p:cTn id="120" dur="1" fill="hold">
                                          <p:stCondLst>
                                            <p:cond delay="0"/>
                                          </p:stCondLst>
                                        </p:cTn>
                                        <p:tgtEl>
                                          <p:spTgt spid="40"/>
                                        </p:tgtEl>
                                        <p:attrNameLst>
                                          <p:attrName>style.visibility</p:attrName>
                                        </p:attrNameLst>
                                      </p:cBhvr>
                                      <p:to>
                                        <p:strVal val="visible"/>
                                      </p:to>
                                    </p:set>
                                    <p:anim calcmode="lin" valueType="num">
                                      <p:cBhvr additive="base">
                                        <p:cTn id="121" dur="500" fill="hold"/>
                                        <p:tgtEl>
                                          <p:spTgt spid="40"/>
                                        </p:tgtEl>
                                        <p:attrNameLst>
                                          <p:attrName>ppt_x</p:attrName>
                                        </p:attrNameLst>
                                      </p:cBhvr>
                                      <p:tavLst>
                                        <p:tav tm="0">
                                          <p:val>
                                            <p:strVal val="0-#ppt_w/2"/>
                                          </p:val>
                                        </p:tav>
                                        <p:tav tm="100000">
                                          <p:val>
                                            <p:strVal val="#ppt_x"/>
                                          </p:val>
                                        </p:tav>
                                      </p:tavLst>
                                    </p:anim>
                                    <p:anim calcmode="lin" valueType="num">
                                      <p:cBhvr additive="base">
                                        <p:cTn id="122"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12" fill="hold" grpId="0" nodeType="clickEffect">
                                  <p:stCondLst>
                                    <p:cond delay="0"/>
                                  </p:stCondLst>
                                  <p:childTnLst>
                                    <p:set>
                                      <p:cBhvr>
                                        <p:cTn id="126" dur="1" fill="hold">
                                          <p:stCondLst>
                                            <p:cond delay="0"/>
                                          </p:stCondLst>
                                        </p:cTn>
                                        <p:tgtEl>
                                          <p:spTgt spid="41"/>
                                        </p:tgtEl>
                                        <p:attrNameLst>
                                          <p:attrName>style.visibility</p:attrName>
                                        </p:attrNameLst>
                                      </p:cBhvr>
                                      <p:to>
                                        <p:strVal val="visible"/>
                                      </p:to>
                                    </p:set>
                                    <p:anim calcmode="lin" valueType="num">
                                      <p:cBhvr additive="base">
                                        <p:cTn id="127" dur="500" fill="hold"/>
                                        <p:tgtEl>
                                          <p:spTgt spid="41"/>
                                        </p:tgtEl>
                                        <p:attrNameLst>
                                          <p:attrName>ppt_x</p:attrName>
                                        </p:attrNameLst>
                                      </p:cBhvr>
                                      <p:tavLst>
                                        <p:tav tm="0">
                                          <p:val>
                                            <p:strVal val="0-#ppt_w/2"/>
                                          </p:val>
                                        </p:tav>
                                        <p:tav tm="100000">
                                          <p:val>
                                            <p:strVal val="#ppt_x"/>
                                          </p:val>
                                        </p:tav>
                                      </p:tavLst>
                                    </p:anim>
                                    <p:anim calcmode="lin" valueType="num">
                                      <p:cBhvr additive="base">
                                        <p:cTn id="12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autoUpdateAnimBg="0"/>
      <p:bldP spid="53251" grpId="0" animBg="1" autoUpdateAnimBg="0"/>
      <p:bldP spid="53253" grpId="0" animBg="1" autoUpdateAnimBg="0"/>
      <p:bldP spid="53254" grpId="0" animBg="1" autoUpdateAnimBg="0"/>
      <p:bldP spid="53255" grpId="0" animBg="1"/>
      <p:bldP spid="53256" grpId="0" animBg="1"/>
      <p:bldP spid="53258" grpId="0" animBg="1" autoUpdateAnimBg="0"/>
      <p:bldP spid="53259" grpId="0" animBg="1" autoUpdateAnimBg="0"/>
      <p:bldP spid="53260" grpId="0" animBg="1" autoUpdateAnimBg="0"/>
      <p:bldP spid="53262" grpId="0" animBg="1"/>
      <p:bldP spid="53270" grpId="0" autoUpdateAnimBg="0"/>
      <p:bldP spid="53271" grpId="0" autoUpdateAnimBg="0"/>
      <p:bldP spid="53272" grpId="0" animBg="1" autoUpdateAnimBg="0"/>
      <p:bldP spid="53273" grpId="0" animBg="1" autoUpdateAnimBg="0"/>
      <p:bldP spid="53274" grpId="0" animBg="1" autoUpdateAnimBg="0"/>
      <p:bldP spid="53275" grpId="0" animBg="1" autoUpdateAnimBg="0"/>
      <p:bldP spid="53276" grpId="0" animBg="1" autoUpdateAnimBg="0"/>
      <p:bldP spid="37" grpId="0" animBg="1" autoUpdateAnimBg="0"/>
      <p:bldP spid="39" grpId="0" animBg="1"/>
      <p:bldP spid="40" grpId="0" animBg="1" autoUpdateAnimBg="0"/>
      <p:bldP spid="41" grpId="0" animBg="1" autoUpdateAnimBg="0"/>
    </p:bldLst>
  </p:timing>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666</a:t>
            </a:fld>
            <a:endParaRPr lang="fr-FR" dirty="0"/>
          </a:p>
        </p:txBody>
      </p:sp>
      <p:sp>
        <p:nvSpPr>
          <p:cNvPr id="3" name="Rectangle 13"/>
          <p:cNvSpPr txBox="1">
            <a:spLocks noChangeArrowheads="1"/>
          </p:cNvSpPr>
          <p:nvPr/>
        </p:nvSpPr>
        <p:spPr>
          <a:xfrm>
            <a:off x="395536" y="476672"/>
            <a:ext cx="7859961" cy="1152128"/>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Exercice</a:t>
            </a:r>
          </a:p>
          <a:p>
            <a:r>
              <a:rPr lang="fr-FR" sz="1200" b="1" kern="0" dirty="0">
                <a:solidFill>
                  <a:schemeClr val="accent6">
                    <a:lumMod val="75000"/>
                  </a:schemeClr>
                </a:solidFill>
              </a:rPr>
              <a:t>Groupe de 4 - Noté</a:t>
            </a:r>
          </a:p>
        </p:txBody>
      </p:sp>
      <p:sp>
        <p:nvSpPr>
          <p:cNvPr id="4" name="Rectangle 13"/>
          <p:cNvSpPr txBox="1">
            <a:spLocks noChangeArrowheads="1"/>
          </p:cNvSpPr>
          <p:nvPr/>
        </p:nvSpPr>
        <p:spPr>
          <a:xfrm>
            <a:off x="792232" y="1844824"/>
            <a:ext cx="7427913" cy="3600400"/>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285750" indent="-285750" algn="just">
              <a:buFontTx/>
              <a:buChar char="-"/>
            </a:pPr>
            <a:r>
              <a:rPr lang="fr-FR" sz="1800" kern="0" dirty="0">
                <a:solidFill>
                  <a:schemeClr val="accent6">
                    <a:lumMod val="75000"/>
                  </a:schemeClr>
                </a:solidFill>
              </a:rPr>
              <a:t>Inventez un produit justifiant la création d’une entreprise et des demandes de capitaux pour sa création, son initiation et son développement </a:t>
            </a:r>
          </a:p>
          <a:p>
            <a:pPr algn="just"/>
            <a:endParaRPr lang="fr-FR" sz="1800" kern="0" dirty="0">
              <a:solidFill>
                <a:schemeClr val="accent6">
                  <a:lumMod val="75000"/>
                </a:schemeClr>
              </a:solidFill>
            </a:endParaRPr>
          </a:p>
          <a:p>
            <a:pPr marL="285750" indent="-285750" algn="just">
              <a:buFontTx/>
              <a:buChar char="-"/>
            </a:pPr>
            <a:r>
              <a:rPr lang="fr-FR" sz="1800" kern="0" dirty="0">
                <a:solidFill>
                  <a:schemeClr val="accent6">
                    <a:lumMod val="75000"/>
                  </a:schemeClr>
                </a:solidFill>
              </a:rPr>
              <a:t>Rédigez un plan marketing en commençant par le sommaire (plan) et son développement</a:t>
            </a:r>
          </a:p>
          <a:p>
            <a:pPr marL="285750" indent="-285750" algn="just">
              <a:buFontTx/>
              <a:buChar char="-"/>
            </a:pPr>
            <a:endParaRPr lang="fr-FR" sz="1800" kern="0" dirty="0">
              <a:solidFill>
                <a:schemeClr val="accent6">
                  <a:lumMod val="75000"/>
                </a:schemeClr>
              </a:solidFill>
            </a:endParaRPr>
          </a:p>
          <a:p>
            <a:pPr marL="285750" indent="-285750" algn="just">
              <a:buFontTx/>
              <a:buChar char="-"/>
            </a:pPr>
            <a:r>
              <a:rPr lang="fr-FR" sz="1800" kern="0" dirty="0">
                <a:solidFill>
                  <a:schemeClr val="accent6">
                    <a:lumMod val="75000"/>
                  </a:schemeClr>
                </a:solidFill>
              </a:rPr>
              <a:t>Imaginez cette réalité</a:t>
            </a:r>
          </a:p>
          <a:p>
            <a:pPr marL="285750" indent="-285750" algn="just">
              <a:buFontTx/>
              <a:buChar char="-"/>
            </a:pPr>
            <a:endParaRPr lang="fr-FR" sz="1800" kern="0" dirty="0">
              <a:solidFill>
                <a:schemeClr val="accent6">
                  <a:lumMod val="75000"/>
                </a:schemeClr>
              </a:solidFill>
            </a:endParaRPr>
          </a:p>
          <a:p>
            <a:pPr marL="285750" indent="-285750" algn="just">
              <a:buFontTx/>
              <a:buChar char="-"/>
            </a:pPr>
            <a:r>
              <a:rPr lang="fr-FR" sz="1800" kern="0" dirty="0">
                <a:solidFill>
                  <a:schemeClr val="accent6">
                    <a:lumMod val="75000"/>
                  </a:schemeClr>
                </a:solidFill>
              </a:rPr>
              <a:t>Présentation (50% de la note)</a:t>
            </a:r>
          </a:p>
        </p:txBody>
      </p:sp>
      <p:pic>
        <p:nvPicPr>
          <p:cNvPr id="549890" name="Picture 2" descr="C:\Users\BLUEOFFICE\Desktop\52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4005064"/>
            <a:ext cx="2286000" cy="19050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6" name="Picture 42" descr="thumbnail"/>
          <p:cNvPicPr>
            <a:picLocks noChangeAspect="1" noChangeArrowheads="1"/>
          </p:cNvPicPr>
          <p:nvPr/>
        </p:nvPicPr>
        <p:blipFill>
          <a:blip r:embed="rId3" cstate="print">
            <a:duotone>
              <a:prstClr val="black"/>
              <a:schemeClr val="accent1">
                <a:tint val="45000"/>
                <a:satMod val="400000"/>
              </a:schemeClr>
            </a:duotone>
          </a:blip>
          <a:srcRect/>
          <a:stretch>
            <a:fillRect/>
          </a:stretch>
        </p:blipFill>
        <p:spPr bwMode="auto">
          <a:xfrm>
            <a:off x="611561" y="620688"/>
            <a:ext cx="863712" cy="863712"/>
          </a:xfrm>
          <a:prstGeom prst="rect">
            <a:avLst/>
          </a:prstGeom>
          <a:solidFill>
            <a:srgbClr val="3333CC"/>
          </a:solidFill>
          <a:ln>
            <a:solidFill>
              <a:srgbClr val="3333CC"/>
            </a:solidFill>
          </a:ln>
        </p:spPr>
      </p:pic>
    </p:spTree>
    <p:extLst>
      <p:ext uri="{BB962C8B-B14F-4D97-AF65-F5344CB8AC3E}">
        <p14:creationId xmlns:p14="http://schemas.microsoft.com/office/powerpoint/2010/main" val="4142340485"/>
      </p:ext>
    </p:extLst>
  </p:cSld>
  <p:clrMapOvr>
    <a:masterClrMapping/>
  </p:clrMapOvr>
  <p:transition spd="med">
    <p:randomBar/>
  </p:transition>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5"/>
          <p:cNvSpPr>
            <a:spLocks noGrp="1"/>
          </p:cNvSpPr>
          <p:nvPr>
            <p:ph type="sldNum" sz="quarter" idx="4"/>
          </p:nvPr>
        </p:nvSpPr>
        <p:spPr>
          <a:xfrm>
            <a:off x="8604448" y="6469598"/>
            <a:ext cx="539552" cy="415390"/>
          </a:xfrm>
        </p:spPr>
        <p:txBody>
          <a:bodyPr/>
          <a:lstStyle/>
          <a:p>
            <a:fld id="{E1EF2E3E-FE40-4173-8E60-3F67F8CE2C41}" type="slidenum">
              <a:rPr lang="fr-FR"/>
              <a:pPr/>
              <a:t>667</a:t>
            </a:fld>
            <a:endParaRPr lang="fr-FR"/>
          </a:p>
        </p:txBody>
      </p:sp>
      <p:sp>
        <p:nvSpPr>
          <p:cNvPr id="297986" name="Rectangle 2"/>
          <p:cNvSpPr>
            <a:spLocks noGrp="1" noChangeArrowheads="1"/>
          </p:cNvSpPr>
          <p:nvPr>
            <p:ph type="title" idx="4294967295"/>
          </p:nvPr>
        </p:nvSpPr>
        <p:spPr>
          <a:xfrm>
            <a:off x="539552" y="260648"/>
            <a:ext cx="7524750" cy="692150"/>
          </a:xfrm>
          <a:prstGeom prst="rect">
            <a:avLst/>
          </a:prstGeom>
        </p:spPr>
        <p:txBody>
          <a:bodyPr/>
          <a:lstStyle/>
          <a:p>
            <a:r>
              <a:rPr lang="fr-FR" sz="2800" b="1" dirty="0">
                <a:solidFill>
                  <a:schemeClr val="accent6">
                    <a:lumMod val="75000"/>
                  </a:schemeClr>
                </a:solidFill>
              </a:rPr>
              <a:t>Business plan (&amp; Prévisionnel)</a:t>
            </a:r>
          </a:p>
        </p:txBody>
      </p:sp>
      <p:sp>
        <p:nvSpPr>
          <p:cNvPr id="297987" name="Rectangle 3"/>
          <p:cNvSpPr>
            <a:spLocks noGrp="1" noChangeArrowheads="1"/>
          </p:cNvSpPr>
          <p:nvPr>
            <p:ph type="body" idx="4294967295"/>
          </p:nvPr>
        </p:nvSpPr>
        <p:spPr>
          <a:xfrm>
            <a:off x="457200" y="1196975"/>
            <a:ext cx="8219256" cy="1727969"/>
          </a:xfrm>
          <a:prstGeom prst="rect">
            <a:avLst/>
          </a:prstGeom>
        </p:spPr>
        <p:txBody>
          <a:bodyPr/>
          <a:lstStyle/>
          <a:p>
            <a:pPr>
              <a:lnSpc>
                <a:spcPct val="90000"/>
              </a:lnSpc>
              <a:buNone/>
            </a:pPr>
            <a:r>
              <a:rPr lang="fr-FR" sz="1400" dirty="0">
                <a:solidFill>
                  <a:schemeClr val="accent6">
                    <a:lumMod val="75000"/>
                  </a:schemeClr>
                </a:solidFill>
              </a:rPr>
              <a:t>Dossier prévisionnel multi-hypothèses présentant les ressources de l’entreprises dans le but de : </a:t>
            </a:r>
          </a:p>
          <a:p>
            <a:pPr>
              <a:lnSpc>
                <a:spcPct val="90000"/>
              </a:lnSpc>
            </a:pPr>
            <a:r>
              <a:rPr lang="fr-FR" sz="1400" dirty="0">
                <a:solidFill>
                  <a:schemeClr val="accent6">
                    <a:lumMod val="75000"/>
                  </a:schemeClr>
                </a:solidFill>
              </a:rPr>
              <a:t>Évaluer la faisabilité du projet </a:t>
            </a:r>
          </a:p>
          <a:p>
            <a:pPr>
              <a:lnSpc>
                <a:spcPct val="90000"/>
              </a:lnSpc>
            </a:pPr>
            <a:r>
              <a:rPr lang="fr-FR" sz="1400" dirty="0">
                <a:solidFill>
                  <a:schemeClr val="accent6">
                    <a:lumMod val="75000"/>
                  </a:schemeClr>
                </a:solidFill>
              </a:rPr>
              <a:t>Aider à la décision de lancer, ou pas </a:t>
            </a:r>
          </a:p>
          <a:p>
            <a:pPr>
              <a:lnSpc>
                <a:spcPct val="90000"/>
              </a:lnSpc>
            </a:pPr>
            <a:r>
              <a:rPr lang="fr-FR" sz="1400" dirty="0">
                <a:solidFill>
                  <a:schemeClr val="accent6">
                    <a:lumMod val="75000"/>
                  </a:schemeClr>
                </a:solidFill>
              </a:rPr>
              <a:t>Communiquer et convaincre les équipes </a:t>
            </a:r>
          </a:p>
          <a:p>
            <a:pPr>
              <a:lnSpc>
                <a:spcPct val="90000"/>
              </a:lnSpc>
            </a:pPr>
            <a:r>
              <a:rPr lang="fr-FR" sz="1400" dirty="0">
                <a:solidFill>
                  <a:schemeClr val="accent6">
                    <a:lumMod val="75000"/>
                  </a:schemeClr>
                </a:solidFill>
              </a:rPr>
              <a:t>Sélectionner et hiérarchiser les projets </a:t>
            </a:r>
          </a:p>
          <a:p>
            <a:pPr>
              <a:lnSpc>
                <a:spcPct val="90000"/>
              </a:lnSpc>
            </a:pPr>
            <a:r>
              <a:rPr lang="fr-FR" sz="1400" dirty="0">
                <a:solidFill>
                  <a:schemeClr val="accent6">
                    <a:lumMod val="75000"/>
                  </a:schemeClr>
                </a:solidFill>
              </a:rPr>
              <a:t>Piloter le projet</a:t>
            </a:r>
          </a:p>
          <a:p>
            <a:pPr>
              <a:lnSpc>
                <a:spcPct val="90000"/>
              </a:lnSpc>
            </a:pPr>
            <a:r>
              <a:rPr lang="fr-FR" sz="1400" dirty="0">
                <a:solidFill>
                  <a:schemeClr val="accent6">
                    <a:lumMod val="75000"/>
                  </a:schemeClr>
                </a:solidFill>
              </a:rPr>
              <a:t>Obtenir des financements </a:t>
            </a:r>
          </a:p>
          <a:p>
            <a:pPr>
              <a:lnSpc>
                <a:spcPct val="90000"/>
              </a:lnSpc>
            </a:pPr>
            <a:endParaRPr lang="fr-FR" sz="1400" dirty="0"/>
          </a:p>
        </p:txBody>
      </p:sp>
      <p:sp>
        <p:nvSpPr>
          <p:cNvPr id="297989" name="Rectangle 5"/>
          <p:cNvSpPr>
            <a:spLocks noChangeArrowheads="1"/>
          </p:cNvSpPr>
          <p:nvPr/>
        </p:nvSpPr>
        <p:spPr bwMode="auto">
          <a:xfrm>
            <a:off x="179388" y="2997200"/>
            <a:ext cx="4680644" cy="1815882"/>
          </a:xfrm>
          <a:prstGeom prst="rect">
            <a:avLst/>
          </a:prstGeom>
          <a:solidFill>
            <a:schemeClr val="bg1"/>
          </a:solidFill>
          <a:ln w="9525">
            <a:solidFill>
              <a:srgbClr val="3333CC"/>
            </a:solidFill>
            <a:miter lim="800000"/>
            <a:headEnd/>
            <a:tailEnd/>
          </a:ln>
          <a:effectLst/>
        </p:spPr>
        <p:txBody>
          <a:bodyPr wrap="square">
            <a:spAutoFit/>
          </a:bodyPr>
          <a:lstStyle/>
          <a:p>
            <a:r>
              <a:rPr lang="fr-FR" b="1" dirty="0">
                <a:solidFill>
                  <a:schemeClr val="accent6">
                    <a:lumMod val="75000"/>
                  </a:schemeClr>
                </a:solidFill>
              </a:rPr>
              <a:t>Qu’est-ce qu’un business plan? </a:t>
            </a:r>
            <a:r>
              <a:rPr lang="fr-FR" dirty="0">
                <a:solidFill>
                  <a:schemeClr val="accent6">
                    <a:lumMod val="75000"/>
                  </a:schemeClr>
                </a:solidFill>
              </a:rPr>
              <a:t>C’est la traduction financière du Plan Marketing, à moyen et long terme </a:t>
            </a:r>
          </a:p>
          <a:p>
            <a:r>
              <a:rPr lang="fr-FR" dirty="0">
                <a:solidFill>
                  <a:schemeClr val="accent6">
                    <a:lumMod val="75000"/>
                  </a:schemeClr>
                </a:solidFill>
              </a:rPr>
              <a:t>définit la stratégie de développement de l’entreprise, </a:t>
            </a:r>
          </a:p>
          <a:p>
            <a:r>
              <a:rPr lang="fr-FR" dirty="0">
                <a:solidFill>
                  <a:schemeClr val="accent6">
                    <a:lumMod val="75000"/>
                  </a:schemeClr>
                </a:solidFill>
              </a:rPr>
              <a:t>prépare l’entreprise en terme de charges et de ressources pour pouvoir supporter les actions à entreprendre, </a:t>
            </a:r>
          </a:p>
          <a:p>
            <a:r>
              <a:rPr lang="fr-FR" dirty="0">
                <a:solidFill>
                  <a:schemeClr val="accent6">
                    <a:lumMod val="75000"/>
                  </a:schemeClr>
                </a:solidFill>
              </a:rPr>
              <a:t>calcule le point mort et le ROI en fonction des plannings et des budgets. (Return Of Investment)</a:t>
            </a:r>
          </a:p>
        </p:txBody>
      </p:sp>
      <p:sp>
        <p:nvSpPr>
          <p:cNvPr id="297990" name="Rectangle 6"/>
          <p:cNvSpPr>
            <a:spLocks noChangeArrowheads="1"/>
          </p:cNvSpPr>
          <p:nvPr/>
        </p:nvSpPr>
        <p:spPr bwMode="auto">
          <a:xfrm>
            <a:off x="179512" y="4869160"/>
            <a:ext cx="4680520" cy="1600438"/>
          </a:xfrm>
          <a:prstGeom prst="rect">
            <a:avLst/>
          </a:prstGeom>
          <a:solidFill>
            <a:schemeClr val="bg1"/>
          </a:solidFill>
          <a:ln w="9525">
            <a:solidFill>
              <a:srgbClr val="3333CC"/>
            </a:solidFill>
            <a:miter lim="800000"/>
            <a:headEnd/>
            <a:tailEnd/>
          </a:ln>
          <a:effectLst/>
        </p:spPr>
        <p:txBody>
          <a:bodyPr wrap="square">
            <a:spAutoFit/>
          </a:bodyPr>
          <a:lstStyle/>
          <a:p>
            <a:r>
              <a:rPr lang="fr-FR" b="1" dirty="0">
                <a:solidFill>
                  <a:schemeClr val="accent6">
                    <a:lumMod val="75000"/>
                  </a:schemeClr>
                </a:solidFill>
              </a:rPr>
              <a:t>Rédiger un business plan </a:t>
            </a:r>
            <a:endParaRPr lang="fr-FR" dirty="0">
              <a:solidFill>
                <a:schemeClr val="accent6">
                  <a:lumMod val="75000"/>
                </a:schemeClr>
              </a:solidFill>
            </a:endParaRPr>
          </a:p>
          <a:p>
            <a:r>
              <a:rPr lang="fr-FR" dirty="0">
                <a:solidFill>
                  <a:schemeClr val="accent6">
                    <a:lumMod val="75000"/>
                  </a:schemeClr>
                </a:solidFill>
              </a:rPr>
              <a:t>Préparer un exposé de la stratégie de développement </a:t>
            </a:r>
          </a:p>
          <a:p>
            <a:r>
              <a:rPr lang="fr-FR" dirty="0">
                <a:solidFill>
                  <a:schemeClr val="accent6">
                    <a:lumMod val="75000"/>
                  </a:schemeClr>
                </a:solidFill>
              </a:rPr>
              <a:t>Savoir exprimer un projet d’entreprise qui fixe ses objectifs, définit ses besoins en équipement, en ressources, et précise ses besoins financiers pour les 2-3 ans à venir </a:t>
            </a:r>
          </a:p>
          <a:p>
            <a:r>
              <a:rPr lang="fr-FR" dirty="0">
                <a:solidFill>
                  <a:schemeClr val="accent6">
                    <a:lumMod val="75000"/>
                  </a:schemeClr>
                </a:solidFill>
              </a:rPr>
              <a:t>Présenter les moyens au service des objectifs </a:t>
            </a:r>
          </a:p>
        </p:txBody>
      </p:sp>
      <p:pic>
        <p:nvPicPr>
          <p:cNvPr id="9" name="Picture 4"/>
          <p:cNvPicPr>
            <a:picLocks noChangeAspect="1" noChangeArrowheads="1"/>
          </p:cNvPicPr>
          <p:nvPr/>
        </p:nvPicPr>
        <p:blipFill>
          <a:blip r:embed="rId3" cstate="print"/>
          <a:srcRect/>
          <a:stretch>
            <a:fillRect/>
          </a:stretch>
        </p:blipFill>
        <p:spPr bwMode="auto">
          <a:xfrm>
            <a:off x="5220072" y="2636912"/>
            <a:ext cx="3763962" cy="2652713"/>
          </a:xfrm>
          <a:prstGeom prst="rect">
            <a:avLst/>
          </a:prstGeom>
          <a:noFill/>
          <a:ln w="9525">
            <a:solidFill>
              <a:srgbClr val="3333CC"/>
            </a:solidFill>
            <a:miter lim="800000"/>
            <a:headEnd/>
            <a:tailEnd/>
          </a:ln>
          <a:effectLst/>
        </p:spPr>
      </p:pic>
    </p:spTree>
  </p:cSld>
  <p:clrMapOvr>
    <a:masterClrMapping/>
  </p:clrMapOvr>
  <p:transition spd="med">
    <p:randomBar/>
  </p:transition>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668</a:t>
            </a:fld>
            <a:endParaRPr lang="fr-FR" dirty="0"/>
          </a:p>
        </p:txBody>
      </p:sp>
      <p:sp>
        <p:nvSpPr>
          <p:cNvPr id="3" name="Rectangle 2"/>
          <p:cNvSpPr>
            <a:spLocks noChangeArrowheads="1"/>
          </p:cNvSpPr>
          <p:nvPr/>
        </p:nvSpPr>
        <p:spPr bwMode="auto">
          <a:xfrm>
            <a:off x="251520" y="692696"/>
            <a:ext cx="8568952" cy="5401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eaLnBrk="1" hangingPunct="1">
              <a:spcBef>
                <a:spcPts val="0"/>
              </a:spcBef>
            </a:pPr>
            <a:r>
              <a:rPr lang="fr-FR" altLang="fr-FR" sz="2800" b="1" dirty="0">
                <a:solidFill>
                  <a:schemeClr val="accent6">
                    <a:lumMod val="75000"/>
                  </a:schemeClr>
                </a:solidFill>
              </a:rPr>
              <a:t>Le résumé </a:t>
            </a:r>
          </a:p>
          <a:p>
            <a:pPr algn="ctr" eaLnBrk="1" hangingPunct="1">
              <a:spcBef>
                <a:spcPts val="0"/>
              </a:spcBef>
            </a:pPr>
            <a:r>
              <a:rPr lang="fr-FR" altLang="fr-FR" sz="2800" b="1" dirty="0">
                <a:solidFill>
                  <a:schemeClr val="accent6">
                    <a:lumMod val="75000"/>
                  </a:schemeClr>
                </a:solidFill>
              </a:rPr>
              <a:t>ou </a:t>
            </a:r>
          </a:p>
          <a:p>
            <a:pPr algn="ctr" eaLnBrk="1" hangingPunct="1">
              <a:spcBef>
                <a:spcPts val="0"/>
              </a:spcBef>
            </a:pPr>
            <a:r>
              <a:rPr lang="fr-FR" altLang="fr-FR" sz="2800" b="1" dirty="0" err="1">
                <a:solidFill>
                  <a:schemeClr val="accent6">
                    <a:lumMod val="75000"/>
                  </a:schemeClr>
                </a:solidFill>
              </a:rPr>
              <a:t>Executive</a:t>
            </a:r>
            <a:r>
              <a:rPr lang="fr-FR" altLang="fr-FR" sz="2800" b="1" dirty="0">
                <a:solidFill>
                  <a:schemeClr val="accent6">
                    <a:lumMod val="75000"/>
                  </a:schemeClr>
                </a:solidFill>
              </a:rPr>
              <a:t> </a:t>
            </a:r>
            <a:r>
              <a:rPr lang="fr-FR" altLang="fr-FR" sz="2800" b="1" dirty="0" err="1">
                <a:solidFill>
                  <a:schemeClr val="accent6">
                    <a:lumMod val="75000"/>
                  </a:schemeClr>
                </a:solidFill>
              </a:rPr>
              <a:t>Summary</a:t>
            </a:r>
            <a:endParaRPr lang="fr-FR" altLang="fr-FR" sz="2800" b="1" i="1" dirty="0">
              <a:solidFill>
                <a:schemeClr val="accent6">
                  <a:lumMod val="75000"/>
                </a:schemeClr>
              </a:solidFill>
              <a:latin typeface="Times New Roman" pitchFamily="18" charset="0"/>
            </a:endParaRPr>
          </a:p>
          <a:p>
            <a:pPr eaLnBrk="1" hangingPunct="1">
              <a:spcBef>
                <a:spcPct val="50000"/>
              </a:spcBef>
            </a:pPr>
            <a:endParaRPr lang="fr-FR" altLang="fr-FR" sz="1800" dirty="0">
              <a:latin typeface="Times New Roman" pitchFamily="18" charset="0"/>
            </a:endParaRPr>
          </a:p>
          <a:p>
            <a:pPr eaLnBrk="1" hangingPunct="1">
              <a:spcBef>
                <a:spcPct val="50000"/>
              </a:spcBef>
            </a:pPr>
            <a:endParaRPr lang="fr-FR" altLang="fr-FR" sz="1800" dirty="0">
              <a:latin typeface="Times New Roman" pitchFamily="18" charset="0"/>
            </a:endParaRPr>
          </a:p>
          <a:p>
            <a:pPr eaLnBrk="1" hangingPunct="1">
              <a:lnSpc>
                <a:spcPct val="90000"/>
              </a:lnSpc>
              <a:spcBef>
                <a:spcPct val="50000"/>
              </a:spcBef>
              <a:buClr>
                <a:schemeClr val="tx2"/>
              </a:buClr>
              <a:buFont typeface="Wingdings" pitchFamily="2" charset="2"/>
              <a:buNone/>
            </a:pPr>
            <a:r>
              <a:rPr lang="fr-FR" altLang="fr-FR" sz="1800" dirty="0">
                <a:solidFill>
                  <a:schemeClr val="accent6">
                    <a:lumMod val="75000"/>
                  </a:schemeClr>
                </a:solidFill>
                <a:cs typeface="Arial" panose="020B0604020202020204" pitchFamily="34" charset="0"/>
              </a:rPr>
              <a:t>C</a:t>
            </a:r>
            <a:r>
              <a:rPr lang="ja-JP" altLang="fr-FR" sz="1800"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est la présentation rapide de votre projet. Elle doit bien faire ressortir la situation initiale, la situation actuelle et la situation visée au terme du business plan et doit répondre en quelques mots à ses questions : </a:t>
            </a:r>
            <a:br>
              <a:rPr lang="fr-FR" altLang="ja-JP" sz="1800" dirty="0">
                <a:solidFill>
                  <a:schemeClr val="accent6">
                    <a:lumMod val="75000"/>
                  </a:schemeClr>
                </a:solidFill>
                <a:cs typeface="Arial" panose="020B0604020202020204" pitchFamily="34" charset="0"/>
              </a:rPr>
            </a:br>
            <a:br>
              <a:rPr lang="fr-FR" altLang="ja-JP" sz="1800" dirty="0">
                <a:solidFill>
                  <a:schemeClr val="accent6">
                    <a:lumMod val="75000"/>
                  </a:schemeClr>
                </a:solidFill>
                <a:cs typeface="Arial" panose="020B0604020202020204" pitchFamily="34" charset="0"/>
              </a:rPr>
            </a:br>
            <a:r>
              <a:rPr lang="fr-FR" altLang="ja-JP" sz="1800" b="1"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 quel est le </a:t>
            </a:r>
            <a:r>
              <a:rPr lang="fr-FR" altLang="ja-JP" sz="1800" b="1" dirty="0">
                <a:solidFill>
                  <a:schemeClr val="accent6">
                    <a:lumMod val="75000"/>
                  </a:schemeClr>
                </a:solidFill>
                <a:cs typeface="Arial" panose="020B0604020202020204" pitchFamily="34" charset="0"/>
              </a:rPr>
              <a:t>marché</a:t>
            </a:r>
            <a:r>
              <a:rPr lang="fr-FR" altLang="ja-JP" sz="1800" dirty="0">
                <a:solidFill>
                  <a:schemeClr val="accent6">
                    <a:lumMod val="75000"/>
                  </a:schemeClr>
                </a:solidFill>
                <a:cs typeface="Arial" panose="020B0604020202020204" pitchFamily="34" charset="0"/>
              </a:rPr>
              <a:t> ? </a:t>
            </a:r>
            <a:br>
              <a:rPr lang="fr-FR" altLang="ja-JP" sz="1800" dirty="0">
                <a:solidFill>
                  <a:schemeClr val="accent6">
                    <a:lumMod val="75000"/>
                  </a:schemeClr>
                </a:solidFill>
                <a:cs typeface="Arial" panose="020B0604020202020204" pitchFamily="34" charset="0"/>
              </a:rPr>
            </a:br>
            <a:r>
              <a:rPr lang="fr-FR" altLang="ja-JP" sz="1800" b="1"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 quel est le </a:t>
            </a:r>
            <a:r>
              <a:rPr lang="fr-FR" altLang="ja-JP" sz="1800" b="1" dirty="0">
                <a:solidFill>
                  <a:schemeClr val="accent6">
                    <a:lumMod val="75000"/>
                  </a:schemeClr>
                </a:solidFill>
                <a:cs typeface="Arial" panose="020B0604020202020204" pitchFamily="34" charset="0"/>
              </a:rPr>
              <a:t>produit </a:t>
            </a:r>
            <a:r>
              <a:rPr lang="fr-FR" altLang="ja-JP" sz="1800" dirty="0">
                <a:solidFill>
                  <a:schemeClr val="accent6">
                    <a:lumMod val="75000"/>
                  </a:schemeClr>
                </a:solidFill>
                <a:cs typeface="Arial" panose="020B0604020202020204" pitchFamily="34" charset="0"/>
              </a:rPr>
              <a:t>? </a:t>
            </a:r>
            <a:br>
              <a:rPr lang="fr-FR" altLang="ja-JP" sz="1800" dirty="0">
                <a:solidFill>
                  <a:schemeClr val="accent6">
                    <a:lumMod val="75000"/>
                  </a:schemeClr>
                </a:solidFill>
                <a:cs typeface="Arial" panose="020B0604020202020204" pitchFamily="34" charset="0"/>
              </a:rPr>
            </a:br>
            <a:r>
              <a:rPr lang="fr-FR" altLang="ja-JP" sz="1800" b="1"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 quels sont les hommes ou l</a:t>
            </a:r>
            <a:r>
              <a:rPr lang="ja-JP" altLang="fr-FR" sz="1800" dirty="0">
                <a:solidFill>
                  <a:schemeClr val="accent6">
                    <a:lumMod val="75000"/>
                  </a:schemeClr>
                </a:solidFill>
                <a:cs typeface="Arial" panose="020B0604020202020204" pitchFamily="34" charset="0"/>
              </a:rPr>
              <a:t>’</a:t>
            </a:r>
            <a:r>
              <a:rPr lang="fr-FR" altLang="ja-JP" sz="1800" b="1" dirty="0">
                <a:solidFill>
                  <a:schemeClr val="accent6">
                    <a:lumMod val="75000"/>
                  </a:schemeClr>
                </a:solidFill>
                <a:cs typeface="Arial" panose="020B0604020202020204" pitchFamily="34" charset="0"/>
              </a:rPr>
              <a:t>équipe</a:t>
            </a:r>
            <a:r>
              <a:rPr lang="fr-FR" altLang="ja-JP" sz="1800" dirty="0">
                <a:solidFill>
                  <a:schemeClr val="accent6">
                    <a:lumMod val="75000"/>
                  </a:schemeClr>
                </a:solidFill>
                <a:cs typeface="Arial" panose="020B0604020202020204" pitchFamily="34" charset="0"/>
              </a:rPr>
              <a:t> ? </a:t>
            </a:r>
            <a:br>
              <a:rPr lang="fr-FR" altLang="ja-JP" sz="1800" dirty="0">
                <a:solidFill>
                  <a:schemeClr val="accent6">
                    <a:lumMod val="75000"/>
                  </a:schemeClr>
                </a:solidFill>
                <a:cs typeface="Arial" panose="020B0604020202020204" pitchFamily="34" charset="0"/>
              </a:rPr>
            </a:br>
            <a:r>
              <a:rPr lang="fr-FR" altLang="ja-JP" sz="1800" b="1"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 quels sont les </a:t>
            </a:r>
            <a:r>
              <a:rPr lang="fr-FR" altLang="ja-JP" sz="1800" b="1" dirty="0">
                <a:solidFill>
                  <a:schemeClr val="accent6">
                    <a:lumMod val="75000"/>
                  </a:schemeClr>
                </a:solidFill>
                <a:cs typeface="Arial" panose="020B0604020202020204" pitchFamily="34" charset="0"/>
              </a:rPr>
              <a:t>avantages</a:t>
            </a:r>
            <a:r>
              <a:rPr lang="fr-FR" altLang="ja-JP" sz="1800" dirty="0">
                <a:solidFill>
                  <a:schemeClr val="accent6">
                    <a:lumMod val="75000"/>
                  </a:schemeClr>
                </a:solidFill>
                <a:cs typeface="Arial" panose="020B0604020202020204" pitchFamily="34" charset="0"/>
              </a:rPr>
              <a:t> dont dispose l</a:t>
            </a:r>
            <a:r>
              <a:rPr lang="ja-JP" altLang="fr-FR" sz="1800"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entreprise ? </a:t>
            </a:r>
            <a:br>
              <a:rPr lang="fr-FR" altLang="ja-JP" sz="1800" dirty="0">
                <a:solidFill>
                  <a:schemeClr val="accent6">
                    <a:lumMod val="75000"/>
                  </a:schemeClr>
                </a:solidFill>
                <a:cs typeface="Arial" panose="020B0604020202020204" pitchFamily="34" charset="0"/>
              </a:rPr>
            </a:br>
            <a:r>
              <a:rPr lang="fr-FR" altLang="ja-JP" sz="1800" b="1"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 quels sont les </a:t>
            </a:r>
            <a:r>
              <a:rPr lang="fr-FR" altLang="ja-JP" sz="1800" b="1" dirty="0">
                <a:solidFill>
                  <a:schemeClr val="accent6">
                    <a:lumMod val="75000"/>
                  </a:schemeClr>
                </a:solidFill>
                <a:cs typeface="Arial" panose="020B0604020202020204" pitchFamily="34" charset="0"/>
              </a:rPr>
              <a:t>objectifs</a:t>
            </a:r>
            <a:r>
              <a:rPr lang="fr-FR" altLang="ja-JP" sz="1800" dirty="0">
                <a:solidFill>
                  <a:schemeClr val="accent6">
                    <a:lumMod val="75000"/>
                  </a:schemeClr>
                </a:solidFill>
                <a:cs typeface="Arial" panose="020B0604020202020204" pitchFamily="34" charset="0"/>
              </a:rPr>
              <a:t> visés ? </a:t>
            </a:r>
            <a:br>
              <a:rPr lang="fr-FR" altLang="ja-JP" sz="1800" dirty="0">
                <a:solidFill>
                  <a:schemeClr val="accent6">
                    <a:lumMod val="75000"/>
                  </a:schemeClr>
                </a:solidFill>
                <a:cs typeface="Arial" panose="020B0604020202020204" pitchFamily="34" charset="0"/>
              </a:rPr>
            </a:br>
            <a:r>
              <a:rPr lang="fr-FR" altLang="ja-JP" sz="1800" b="1"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 quel est l</a:t>
            </a:r>
            <a:r>
              <a:rPr lang="ja-JP" altLang="fr-FR" sz="1800"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estimation globale des </a:t>
            </a:r>
            <a:r>
              <a:rPr lang="fr-FR" altLang="ja-JP" sz="1800" b="1" dirty="0">
                <a:solidFill>
                  <a:schemeClr val="accent6">
                    <a:lumMod val="75000"/>
                  </a:schemeClr>
                </a:solidFill>
                <a:cs typeface="Arial" panose="020B0604020202020204" pitchFamily="34" charset="0"/>
              </a:rPr>
              <a:t>besoins financiers </a:t>
            </a:r>
            <a:r>
              <a:rPr lang="fr-FR" altLang="ja-JP" sz="1800" dirty="0">
                <a:solidFill>
                  <a:schemeClr val="accent6">
                    <a:lumMod val="75000"/>
                  </a:schemeClr>
                </a:solidFill>
                <a:cs typeface="Arial" panose="020B0604020202020204" pitchFamily="34" charset="0"/>
              </a:rPr>
              <a:t>et nature des besoins ? </a:t>
            </a:r>
            <a:br>
              <a:rPr lang="fr-FR" altLang="ja-JP" sz="1800" dirty="0">
                <a:solidFill>
                  <a:schemeClr val="accent6">
                    <a:lumMod val="75000"/>
                  </a:schemeClr>
                </a:solidFill>
                <a:cs typeface="Arial" panose="020B0604020202020204" pitchFamily="34" charset="0"/>
              </a:rPr>
            </a:br>
            <a:r>
              <a:rPr lang="fr-FR" altLang="ja-JP" sz="1800" b="1" dirty="0">
                <a:solidFill>
                  <a:schemeClr val="accent6">
                    <a:lumMod val="75000"/>
                  </a:schemeClr>
                </a:solidFill>
                <a:cs typeface="Arial" panose="020B0604020202020204" pitchFamily="34" charset="0"/>
              </a:rPr>
              <a:t>.</a:t>
            </a:r>
            <a:r>
              <a:rPr lang="fr-FR" altLang="ja-JP" sz="1800" dirty="0">
                <a:solidFill>
                  <a:schemeClr val="accent6">
                    <a:lumMod val="75000"/>
                  </a:schemeClr>
                </a:solidFill>
                <a:cs typeface="Arial" panose="020B0604020202020204" pitchFamily="34" charset="0"/>
              </a:rPr>
              <a:t> quel est le montant des fonds recherchés auprès </a:t>
            </a:r>
            <a:r>
              <a:rPr lang="fr-FR" altLang="ja-JP" sz="2000" dirty="0">
                <a:solidFill>
                  <a:schemeClr val="accent6">
                    <a:lumMod val="75000"/>
                  </a:schemeClr>
                </a:solidFill>
              </a:rPr>
              <a:t>des </a:t>
            </a:r>
            <a:r>
              <a:rPr lang="fr-FR" altLang="ja-JP" sz="2000" b="1" dirty="0">
                <a:solidFill>
                  <a:schemeClr val="accent6">
                    <a:lumMod val="75000"/>
                  </a:schemeClr>
                </a:solidFill>
              </a:rPr>
              <a:t>investisseurs</a:t>
            </a:r>
            <a:r>
              <a:rPr lang="fr-FR" altLang="ja-JP" sz="2000" dirty="0">
                <a:solidFill>
                  <a:schemeClr val="accent6">
                    <a:lumMod val="75000"/>
                  </a:schemeClr>
                </a:solidFill>
              </a:rPr>
              <a:t> ? </a:t>
            </a:r>
            <a:br>
              <a:rPr lang="fr-FR" altLang="ja-JP" sz="2000" dirty="0">
                <a:solidFill>
                  <a:schemeClr val="accent6">
                    <a:lumMod val="75000"/>
                  </a:schemeClr>
                </a:solidFill>
              </a:rPr>
            </a:br>
            <a:r>
              <a:rPr lang="fr-FR" altLang="ja-JP" sz="2000" b="1" dirty="0">
                <a:solidFill>
                  <a:schemeClr val="accent6">
                    <a:lumMod val="75000"/>
                  </a:schemeClr>
                </a:solidFill>
              </a:rPr>
              <a:t>.</a:t>
            </a:r>
            <a:r>
              <a:rPr lang="fr-FR" altLang="ja-JP" sz="2000" dirty="0">
                <a:solidFill>
                  <a:schemeClr val="accent6">
                    <a:lumMod val="75000"/>
                  </a:schemeClr>
                </a:solidFill>
              </a:rPr>
              <a:t> quel est la </a:t>
            </a:r>
            <a:r>
              <a:rPr lang="fr-FR" altLang="ja-JP" sz="2000" b="1" dirty="0">
                <a:solidFill>
                  <a:schemeClr val="accent6">
                    <a:lumMod val="75000"/>
                  </a:schemeClr>
                </a:solidFill>
              </a:rPr>
              <a:t>rentabilité</a:t>
            </a:r>
            <a:r>
              <a:rPr lang="fr-FR" altLang="ja-JP" sz="2000" dirty="0">
                <a:solidFill>
                  <a:schemeClr val="accent6">
                    <a:lumMod val="75000"/>
                  </a:schemeClr>
                </a:solidFill>
              </a:rPr>
              <a:t> espérée et proposée ? </a:t>
            </a:r>
            <a:endParaRPr lang="fr-FR" altLang="ja-JP" sz="2000" dirty="0">
              <a:solidFill>
                <a:schemeClr val="accent6">
                  <a:lumMod val="75000"/>
                </a:schemeClr>
              </a:solidFill>
              <a:latin typeface="Times New Roman" pitchFamily="18" charset="0"/>
            </a:endParaRPr>
          </a:p>
        </p:txBody>
      </p:sp>
    </p:spTree>
    <p:extLst>
      <p:ext uri="{BB962C8B-B14F-4D97-AF65-F5344CB8AC3E}">
        <p14:creationId xmlns:p14="http://schemas.microsoft.com/office/powerpoint/2010/main" val="2287047395"/>
      </p:ext>
    </p:extLst>
  </p:cSld>
  <p:clrMapOvr>
    <a:masterClrMapping/>
  </p:clrMapOvr>
  <p:transition spd="med">
    <p:randomBar/>
  </p:transition>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179512" y="-171400"/>
            <a:ext cx="8229600" cy="4525963"/>
          </a:xfrm>
          <a:prstGeom prst="rect">
            <a:avLst/>
          </a:prstGeom>
        </p:spPr>
        <p:txBody>
          <a:bodyPr/>
          <a:lstStyle/>
          <a:p>
            <a:pPr marL="0" indent="0" algn="ctr">
              <a:buNone/>
            </a:pPr>
            <a:endParaRPr lang="fr-FR" dirty="0"/>
          </a:p>
          <a:p>
            <a:pPr marL="0" indent="0" algn="ctr">
              <a:buNone/>
            </a:pPr>
            <a:endParaRPr lang="fr-FR" dirty="0"/>
          </a:p>
          <a:p>
            <a:pPr marL="0" indent="0" algn="ctr">
              <a:buNone/>
            </a:pPr>
            <a:r>
              <a:rPr lang="fr-FR" sz="2800" b="1" dirty="0">
                <a:solidFill>
                  <a:schemeClr val="accent6">
                    <a:lumMod val="75000"/>
                  </a:schemeClr>
                </a:solidFill>
                <a:latin typeface="Arial" panose="020B0604020202020204" pitchFamily="34" charset="0"/>
                <a:cs typeface="Arial" panose="020B0604020202020204" pitchFamily="34" charset="0"/>
              </a:rPr>
              <a:t>Le Business Model</a:t>
            </a:r>
          </a:p>
          <a:p>
            <a:pPr marL="0" indent="0" algn="ctr">
              <a:buNone/>
            </a:pPr>
            <a:r>
              <a:rPr lang="fr-FR" sz="2800" b="1" dirty="0">
                <a:solidFill>
                  <a:schemeClr val="accent6">
                    <a:lumMod val="75000"/>
                  </a:schemeClr>
                </a:solidFill>
                <a:latin typeface="Arial" panose="020B0604020202020204" pitchFamily="34" charset="0"/>
                <a:cs typeface="Arial" panose="020B0604020202020204" pitchFamily="34" charset="0"/>
              </a:rPr>
              <a:t>Nouvelle Génération</a:t>
            </a:r>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669</a:t>
            </a:fld>
            <a:endParaRPr lang="fr-FR"/>
          </a:p>
        </p:txBody>
      </p:sp>
      <p:pic>
        <p:nvPicPr>
          <p:cNvPr id="552962" name="Picture 2" descr="C:\Users\BLUEOFFICE\Desktop\244189.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2636912"/>
            <a:ext cx="4104456" cy="3023511"/>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360756"/>
      </p:ext>
    </p:extLst>
  </p:cSld>
  <p:clrMapOvr>
    <a:masterClrMapping/>
  </p:clrMapOvr>
  <p:transition spd="med">
    <p:randomBar/>
  </p:transition>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idx="4294967295"/>
          </p:nvPr>
        </p:nvSpPr>
        <p:spPr>
          <a:xfrm>
            <a:off x="457200" y="274638"/>
            <a:ext cx="8229600" cy="1143000"/>
          </a:xfrm>
          <a:prstGeom prst="rect">
            <a:avLst/>
          </a:prstGeom>
        </p:spPr>
        <p:txBody>
          <a:bodyPr/>
          <a:lstStyle/>
          <a:p>
            <a:endParaRPr lang="fr-FR" dirty="0"/>
          </a:p>
        </p:txBody>
      </p:sp>
      <p:sp>
        <p:nvSpPr>
          <p:cNvPr id="4" name="Espace réservé du numéro de diapositive 3"/>
          <p:cNvSpPr>
            <a:spLocks noGrp="1"/>
          </p:cNvSpPr>
          <p:nvPr>
            <p:ph type="sldNum" sz="quarter" idx="4"/>
          </p:nvPr>
        </p:nvSpPr>
        <p:spPr>
          <a:xfrm>
            <a:off x="8675688" y="6624638"/>
            <a:ext cx="468312" cy="260350"/>
          </a:xfrm>
        </p:spPr>
        <p:txBody>
          <a:bodyPr/>
          <a:lstStyle/>
          <a:p>
            <a:fld id="{16845A3B-48C8-4B76-9E0D-88DEE92B768A}" type="slidenum">
              <a:rPr lang="fr-FR" smtClean="0"/>
              <a:pPr/>
              <a:t>670</a:t>
            </a:fld>
            <a:endParaRPr lang="fr-FR"/>
          </a:p>
        </p:txBody>
      </p:sp>
      <p:pic>
        <p:nvPicPr>
          <p:cNvPr id="531458" name="Picture 2"/>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l="18234" t="15809" r="16779" b="10418"/>
          <a:stretch/>
        </p:blipFill>
        <p:spPr bwMode="auto">
          <a:xfrm>
            <a:off x="395536" y="980728"/>
            <a:ext cx="8331496" cy="5317517"/>
          </a:xfrm>
          <a:prstGeom prst="rect">
            <a:avLst/>
          </a:prstGeom>
          <a:noFill/>
          <a:ln w="38100">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326793486"/>
      </p:ext>
    </p:extLst>
  </p:cSld>
  <p:clrMapOvr>
    <a:masterClrMapping/>
  </p:clrMapOvr>
  <p:transition spd="med">
    <p:randomBar/>
  </p:transition>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671</a:t>
            </a:fld>
            <a:endParaRPr lang="fr-FR" dirty="0"/>
          </a:p>
        </p:txBody>
      </p:sp>
      <p:pic>
        <p:nvPicPr>
          <p:cNvPr id="550914" name="Picture 2" descr="C:\Users\BLUEOFFICE\Desktop\_5650743_ori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412776"/>
            <a:ext cx="8150589" cy="48088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C:\Users\BLUEOFFICE\Desktop\revisions-pol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332656"/>
            <a:ext cx="1085311" cy="7224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739158"/>
      </p:ext>
    </p:extLst>
  </p:cSld>
  <p:clrMapOvr>
    <a:masterClrMapping/>
  </p:clrMapOvr>
  <p:transition spd="med">
    <p:randomBar/>
  </p:transition>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672</a:t>
            </a:fld>
            <a:endParaRPr lang="fr-FR" dirty="0"/>
          </a:p>
        </p:txBody>
      </p:sp>
      <p:pic>
        <p:nvPicPr>
          <p:cNvPr id="556034" name="Picture 2" descr="C:\Users\BLUEOFFICE\Desktop\Business-Model-Draft-by-Marc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908719"/>
            <a:ext cx="8551664" cy="5625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947120"/>
      </p:ext>
    </p:extLst>
  </p:cSld>
  <p:clrMapOvr>
    <a:masterClrMapping/>
  </p:clrMapOvr>
  <p:transition spd="med">
    <p:randomBar/>
  </p:transition>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673</a:t>
            </a:fld>
            <a:endParaRPr lang="fr-FR" dirty="0"/>
          </a:p>
        </p:txBody>
      </p:sp>
      <p:graphicFrame>
        <p:nvGraphicFramePr>
          <p:cNvPr id="4" name="Tableau 3"/>
          <p:cNvGraphicFramePr>
            <a:graphicFrameLocks noGrp="1"/>
          </p:cNvGraphicFramePr>
          <p:nvPr>
            <p:extLst>
              <p:ext uri="{D42A27DB-BD31-4B8C-83A1-F6EECF244321}">
                <p14:modId xmlns:p14="http://schemas.microsoft.com/office/powerpoint/2010/main" val="3610391732"/>
              </p:ext>
            </p:extLst>
          </p:nvPr>
        </p:nvGraphicFramePr>
        <p:xfrm>
          <a:off x="539552" y="1124744"/>
          <a:ext cx="8229602" cy="4885860"/>
        </p:xfrm>
        <a:graphic>
          <a:graphicData uri="http://schemas.openxmlformats.org/drawingml/2006/table">
            <a:tbl>
              <a:tblPr>
                <a:tableStyleId>{5C22544A-7EE6-4342-B048-85BDC9FD1C3A}</a:tableStyleId>
              </a:tblPr>
              <a:tblGrid>
                <a:gridCol w="508333">
                  <a:extLst>
                    <a:ext uri="{9D8B030D-6E8A-4147-A177-3AD203B41FA5}">
                      <a16:colId xmlns:a16="http://schemas.microsoft.com/office/drawing/2014/main" val="20000"/>
                    </a:ext>
                  </a:extLst>
                </a:gridCol>
                <a:gridCol w="508333">
                  <a:extLst>
                    <a:ext uri="{9D8B030D-6E8A-4147-A177-3AD203B41FA5}">
                      <a16:colId xmlns:a16="http://schemas.microsoft.com/office/drawing/2014/main" val="20001"/>
                    </a:ext>
                  </a:extLst>
                </a:gridCol>
                <a:gridCol w="525662">
                  <a:extLst>
                    <a:ext uri="{9D8B030D-6E8A-4147-A177-3AD203B41FA5}">
                      <a16:colId xmlns:a16="http://schemas.microsoft.com/office/drawing/2014/main" val="20002"/>
                    </a:ext>
                  </a:extLst>
                </a:gridCol>
                <a:gridCol w="508333">
                  <a:extLst>
                    <a:ext uri="{9D8B030D-6E8A-4147-A177-3AD203B41FA5}">
                      <a16:colId xmlns:a16="http://schemas.microsoft.com/office/drawing/2014/main" val="20003"/>
                    </a:ext>
                  </a:extLst>
                </a:gridCol>
                <a:gridCol w="508333">
                  <a:extLst>
                    <a:ext uri="{9D8B030D-6E8A-4147-A177-3AD203B41FA5}">
                      <a16:colId xmlns:a16="http://schemas.microsoft.com/office/drawing/2014/main" val="20004"/>
                    </a:ext>
                  </a:extLst>
                </a:gridCol>
                <a:gridCol w="469822">
                  <a:extLst>
                    <a:ext uri="{9D8B030D-6E8A-4147-A177-3AD203B41FA5}">
                      <a16:colId xmlns:a16="http://schemas.microsoft.com/office/drawing/2014/main" val="20005"/>
                    </a:ext>
                  </a:extLst>
                </a:gridCol>
                <a:gridCol w="508333">
                  <a:extLst>
                    <a:ext uri="{9D8B030D-6E8A-4147-A177-3AD203B41FA5}">
                      <a16:colId xmlns:a16="http://schemas.microsoft.com/office/drawing/2014/main" val="20006"/>
                    </a:ext>
                  </a:extLst>
                </a:gridCol>
                <a:gridCol w="508333">
                  <a:extLst>
                    <a:ext uri="{9D8B030D-6E8A-4147-A177-3AD203B41FA5}">
                      <a16:colId xmlns:a16="http://schemas.microsoft.com/office/drawing/2014/main" val="20007"/>
                    </a:ext>
                  </a:extLst>
                </a:gridCol>
                <a:gridCol w="508333">
                  <a:extLst>
                    <a:ext uri="{9D8B030D-6E8A-4147-A177-3AD203B41FA5}">
                      <a16:colId xmlns:a16="http://schemas.microsoft.com/office/drawing/2014/main" val="20008"/>
                    </a:ext>
                  </a:extLst>
                </a:gridCol>
                <a:gridCol w="548769">
                  <a:extLst>
                    <a:ext uri="{9D8B030D-6E8A-4147-A177-3AD203B41FA5}">
                      <a16:colId xmlns:a16="http://schemas.microsoft.com/office/drawing/2014/main" val="20009"/>
                    </a:ext>
                  </a:extLst>
                </a:gridCol>
                <a:gridCol w="508333">
                  <a:extLst>
                    <a:ext uri="{9D8B030D-6E8A-4147-A177-3AD203B41FA5}">
                      <a16:colId xmlns:a16="http://schemas.microsoft.com/office/drawing/2014/main" val="20010"/>
                    </a:ext>
                  </a:extLst>
                </a:gridCol>
                <a:gridCol w="508333">
                  <a:extLst>
                    <a:ext uri="{9D8B030D-6E8A-4147-A177-3AD203B41FA5}">
                      <a16:colId xmlns:a16="http://schemas.microsoft.com/office/drawing/2014/main" val="20011"/>
                    </a:ext>
                  </a:extLst>
                </a:gridCol>
                <a:gridCol w="585353">
                  <a:extLst>
                    <a:ext uri="{9D8B030D-6E8A-4147-A177-3AD203B41FA5}">
                      <a16:colId xmlns:a16="http://schemas.microsoft.com/office/drawing/2014/main" val="20012"/>
                    </a:ext>
                  </a:extLst>
                </a:gridCol>
                <a:gridCol w="508333">
                  <a:extLst>
                    <a:ext uri="{9D8B030D-6E8A-4147-A177-3AD203B41FA5}">
                      <a16:colId xmlns:a16="http://schemas.microsoft.com/office/drawing/2014/main" val="20013"/>
                    </a:ext>
                  </a:extLst>
                </a:gridCol>
                <a:gridCol w="508333">
                  <a:extLst>
                    <a:ext uri="{9D8B030D-6E8A-4147-A177-3AD203B41FA5}">
                      <a16:colId xmlns:a16="http://schemas.microsoft.com/office/drawing/2014/main" val="20014"/>
                    </a:ext>
                  </a:extLst>
                </a:gridCol>
                <a:gridCol w="508333">
                  <a:extLst>
                    <a:ext uri="{9D8B030D-6E8A-4147-A177-3AD203B41FA5}">
                      <a16:colId xmlns:a16="http://schemas.microsoft.com/office/drawing/2014/main" val="20015"/>
                    </a:ext>
                  </a:extLst>
                </a:gridCol>
              </a:tblGrid>
              <a:tr h="156039">
                <a:tc>
                  <a:txBody>
                    <a:bodyPr/>
                    <a:lstStyle/>
                    <a:p>
                      <a:pPr algn="l" fontAlgn="b"/>
                      <a:endParaRPr lang="fr-FR" sz="700" b="0" i="1" u="none" strike="noStrike">
                        <a:solidFill>
                          <a:srgbClr val="3333CC"/>
                        </a:solidFill>
                        <a:effectLst/>
                        <a:latin typeface="Abadi MT Condensed Light"/>
                      </a:endParaRPr>
                    </a:p>
                  </a:txBody>
                  <a:tcPr marL="5779" marR="5779" marT="5779" marB="0" anchor="b">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gridSpan="4">
                  <a:txBody>
                    <a:bodyPr/>
                    <a:lstStyle/>
                    <a:p>
                      <a:pPr algn="l" fontAlgn="b"/>
                      <a:r>
                        <a:rPr lang="fr-FR" sz="1000" u="none" strike="noStrike">
                          <a:solidFill>
                            <a:srgbClr val="3333CC"/>
                          </a:solidFill>
                          <a:effectLst/>
                        </a:rPr>
                        <a:t>Business Model Hydrocycle SAS</a:t>
                      </a:r>
                      <a:endParaRPr lang="fr-FR" sz="1000" b="0" i="0"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T w="12700" cap="flat" cmpd="sng" algn="ctr">
                      <a:solidFill>
                        <a:schemeClr val="tx1"/>
                      </a:solidFill>
                      <a:prstDash val="solid"/>
                      <a:round/>
                      <a:headEnd type="none" w="med" len="med"/>
                      <a:tailEnd type="none" w="med" len="med"/>
                    </a:lnT>
                  </a:tcPr>
                </a:tc>
                <a:tc>
                  <a:txBody>
                    <a:bodyPr/>
                    <a:lstStyle/>
                    <a:p>
                      <a:pPr algn="l" fontAlgn="b"/>
                      <a:endParaRPr lang="fr-FR" sz="700" b="0" i="1" u="none" strike="noStrike">
                        <a:solidFill>
                          <a:srgbClr val="3333CC"/>
                        </a:solidFill>
                        <a:effectLst/>
                        <a:latin typeface="Abadi MT Condensed Light"/>
                      </a:endParaRPr>
                    </a:p>
                  </a:txBody>
                  <a:tcPr marL="5779" marR="5779" marT="5779" marB="0" anchor="b">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121363">
                <a:tc gridSpan="3">
                  <a:txBody>
                    <a:bodyPr/>
                    <a:lstStyle/>
                    <a:p>
                      <a:pPr algn="ctr" fontAlgn="b"/>
                      <a:r>
                        <a:rPr lang="fr-FR" sz="700" u="none" strike="noStrike">
                          <a:solidFill>
                            <a:srgbClr val="3333CC"/>
                          </a:solidFill>
                          <a:effectLst/>
                        </a:rPr>
                        <a:t>Partenaires Clés</a:t>
                      </a:r>
                      <a:endParaRPr lang="fr-FR" sz="700" b="0" i="1" u="none" strike="noStrike">
                        <a:solidFill>
                          <a:srgbClr val="3333CC"/>
                        </a:solidFill>
                        <a:effectLst/>
                        <a:latin typeface="Abadi MT Condensed Light"/>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3">
                  <a:txBody>
                    <a:bodyPr/>
                    <a:lstStyle/>
                    <a:p>
                      <a:pPr algn="ctr" fontAlgn="b"/>
                      <a:r>
                        <a:rPr lang="fr-FR" sz="700" u="none" strike="noStrike">
                          <a:solidFill>
                            <a:srgbClr val="3333CC"/>
                          </a:solidFill>
                          <a:effectLst/>
                        </a:rPr>
                        <a:t>Activités Clés</a:t>
                      </a:r>
                      <a:endParaRPr lang="fr-FR" sz="700" b="0" i="1" u="none" strike="noStrike">
                        <a:solidFill>
                          <a:srgbClr val="3333CC"/>
                        </a:solidFill>
                        <a:effectLst/>
                        <a:latin typeface="Abadi MT Condensed Light"/>
                      </a:endParaRPr>
                    </a:p>
                  </a:txBody>
                  <a:tcPr marL="5779" marR="5779" marT="5779" marB="0" anchor="b"/>
                </a:tc>
                <a:tc hMerge="1">
                  <a:txBody>
                    <a:bodyPr/>
                    <a:lstStyle/>
                    <a:p>
                      <a:endParaRPr lang="fr-FR"/>
                    </a:p>
                  </a:txBody>
                  <a:tcPr/>
                </a:tc>
                <a:tc hMerge="1">
                  <a:txBody>
                    <a:bodyPr/>
                    <a:lstStyle/>
                    <a:p>
                      <a:endParaRPr lang="fr-FR"/>
                    </a:p>
                  </a:txBody>
                  <a:tcPr/>
                </a:tc>
                <a:tc gridSpan="4">
                  <a:txBody>
                    <a:bodyPr/>
                    <a:lstStyle/>
                    <a:p>
                      <a:pPr algn="ctr" fontAlgn="b"/>
                      <a:r>
                        <a:rPr lang="fr-FR" sz="700" u="none" strike="noStrike">
                          <a:solidFill>
                            <a:srgbClr val="3333CC"/>
                          </a:solidFill>
                          <a:effectLst/>
                        </a:rPr>
                        <a:t>Proposition de Valeurs</a:t>
                      </a:r>
                      <a:endParaRPr lang="fr-FR" sz="700" b="0" i="1" u="none" strike="noStrike">
                        <a:solidFill>
                          <a:srgbClr val="3333CC"/>
                        </a:solidFill>
                        <a:effectLst/>
                        <a:latin typeface="Abadi MT Condensed Light"/>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gridSpan="3">
                  <a:txBody>
                    <a:bodyPr/>
                    <a:lstStyle/>
                    <a:p>
                      <a:pPr algn="ctr" fontAlgn="b"/>
                      <a:r>
                        <a:rPr lang="fr-FR" sz="700" u="none" strike="noStrike">
                          <a:solidFill>
                            <a:srgbClr val="3333CC"/>
                          </a:solidFill>
                          <a:effectLst/>
                        </a:rPr>
                        <a:t>Relation Clients</a:t>
                      </a:r>
                      <a:endParaRPr lang="fr-FR" sz="700" b="0" i="1" u="none" strike="noStrike">
                        <a:solidFill>
                          <a:srgbClr val="3333CC"/>
                        </a:solidFill>
                        <a:effectLst/>
                        <a:latin typeface="Abadi MT Condensed Light"/>
                      </a:endParaRPr>
                    </a:p>
                  </a:txBody>
                  <a:tcPr marL="5779" marR="5779" marT="5779" marB="0" anchor="b"/>
                </a:tc>
                <a:tc hMerge="1">
                  <a:txBody>
                    <a:bodyPr/>
                    <a:lstStyle/>
                    <a:p>
                      <a:endParaRPr lang="fr-FR"/>
                    </a:p>
                  </a:txBody>
                  <a:tcPr/>
                </a:tc>
                <a:tc hMerge="1">
                  <a:txBody>
                    <a:bodyPr/>
                    <a:lstStyle/>
                    <a:p>
                      <a:endParaRPr lang="fr-FR"/>
                    </a:p>
                  </a:txBody>
                  <a:tcPr/>
                </a:tc>
                <a:tc gridSpan="3">
                  <a:txBody>
                    <a:bodyPr/>
                    <a:lstStyle/>
                    <a:p>
                      <a:pPr algn="ctr" fontAlgn="b"/>
                      <a:r>
                        <a:rPr lang="fr-FR" sz="700" u="none" strike="noStrike">
                          <a:solidFill>
                            <a:srgbClr val="3333CC"/>
                          </a:solidFill>
                          <a:effectLst/>
                        </a:rPr>
                        <a:t>Segment de Clients</a:t>
                      </a:r>
                      <a:endParaRPr lang="fr-FR" sz="700" b="0" i="1" u="none" strike="noStrike">
                        <a:solidFill>
                          <a:srgbClr val="3333CC"/>
                        </a:solidFill>
                        <a:effectLst/>
                        <a:latin typeface="Abadi MT Condensed Light"/>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01"/>
                  </a:ext>
                </a:extLst>
              </a:tr>
              <a:tr h="121363">
                <a:tc gridSpan="2">
                  <a:txBody>
                    <a:bodyPr/>
                    <a:lstStyle/>
                    <a:p>
                      <a:pPr algn="l" fontAlgn="b"/>
                      <a:r>
                        <a:rPr lang="fr-FR" sz="700" u="sng" strike="noStrike">
                          <a:solidFill>
                            <a:srgbClr val="3333CC"/>
                          </a:solidFill>
                          <a:effectLst/>
                        </a:rPr>
                        <a:t>Fournisseurs :</a:t>
                      </a:r>
                      <a:endParaRPr lang="fr-FR" sz="700" b="0" i="0" u="sng"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Gestion Globale des Ressources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2">
                  <a:txBody>
                    <a:bodyPr/>
                    <a:lstStyle/>
                    <a:p>
                      <a:pPr algn="l" fontAlgn="b"/>
                      <a:r>
                        <a:rPr lang="fr-FR" sz="700" u="sng" strike="noStrike">
                          <a:solidFill>
                            <a:srgbClr val="3333CC"/>
                          </a:solidFill>
                          <a:effectLst/>
                        </a:rPr>
                        <a:t>Marketing relationnel</a:t>
                      </a:r>
                      <a:r>
                        <a:rPr lang="fr-FR" sz="700" u="none" strike="noStrike">
                          <a:solidFill>
                            <a:srgbClr val="3333CC"/>
                          </a:solidFill>
                          <a:effectLst/>
                        </a:rPr>
                        <a:t> :</a:t>
                      </a:r>
                      <a:endParaRPr lang="fr-FR" sz="700" b="0" i="0" u="sng"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2">
                  <a:txBody>
                    <a:bodyPr/>
                    <a:lstStyle/>
                    <a:p>
                      <a:pPr algn="l" fontAlgn="b"/>
                      <a:r>
                        <a:rPr lang="fr-FR" sz="700" u="sng" strike="noStrike">
                          <a:solidFill>
                            <a:srgbClr val="3333CC"/>
                          </a:solidFill>
                          <a:effectLst/>
                        </a:rPr>
                        <a:t>Marché B to B</a:t>
                      </a:r>
                      <a:endParaRPr lang="fr-FR" sz="700" b="1" i="0" u="sng"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121363">
                <a:tc gridSpan="3">
                  <a:txBody>
                    <a:bodyPr/>
                    <a:lstStyle/>
                    <a:p>
                      <a:pPr algn="l" fontAlgn="b"/>
                      <a:r>
                        <a:rPr lang="fr-FR" sz="700" u="none" strike="noStrike">
                          <a:solidFill>
                            <a:srgbClr val="3333CC"/>
                          </a:solidFill>
                          <a:effectLst/>
                        </a:rPr>
                        <a:t>SD-EAU(épuration, potabilisation...)</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en Eau : France et Internationale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4">
                  <a:txBody>
                    <a:bodyPr/>
                    <a:lstStyle/>
                    <a:p>
                      <a:pPr algn="l" fontAlgn="b"/>
                      <a:r>
                        <a:rPr lang="fr-FR" sz="700" u="none" strike="noStrike">
                          <a:solidFill>
                            <a:srgbClr val="3333CC"/>
                          </a:solidFill>
                          <a:effectLst/>
                        </a:rPr>
                        <a:t>Un produit en ADEQUATION avec « l'histoire »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 Valoriser la relation client</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Transport Routier, Concessionnaires,</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03"/>
                  </a:ext>
                </a:extLst>
              </a:tr>
              <a:tr h="121363">
                <a:tc gridSpan="3">
                  <a:txBody>
                    <a:bodyPr/>
                    <a:lstStyle/>
                    <a:p>
                      <a:pPr algn="l" fontAlgn="b"/>
                      <a:r>
                        <a:rPr lang="fr-FR" sz="700" u="none" strike="noStrike">
                          <a:solidFill>
                            <a:srgbClr val="3333CC"/>
                          </a:solidFill>
                          <a:effectLst/>
                        </a:rPr>
                        <a:t>HYDROBIOS(osmose, adoucisseur...)</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gridSpan="4">
                  <a:txBody>
                    <a:bodyPr/>
                    <a:lstStyle/>
                    <a:p>
                      <a:pPr algn="l" fontAlgn="b"/>
                      <a:r>
                        <a:rPr lang="fr-FR" sz="700" u="none" strike="noStrike">
                          <a:solidFill>
                            <a:srgbClr val="3333CC"/>
                          </a:solidFill>
                          <a:effectLst/>
                        </a:rPr>
                        <a:t>économique et environnementale actuelle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Fidéliser</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Loueurs, BTP, Pompiers, aéroports,...</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04"/>
                  </a:ext>
                </a:extLst>
              </a:tr>
              <a:tr h="121363">
                <a:tc gridSpan="2">
                  <a:txBody>
                    <a:bodyPr/>
                    <a:lstStyle/>
                    <a:p>
                      <a:pPr algn="l" fontAlgn="b"/>
                      <a:r>
                        <a:rPr lang="fr-FR" sz="700" u="none" strike="noStrike">
                          <a:solidFill>
                            <a:srgbClr val="3333CC"/>
                          </a:solidFill>
                          <a:effectLst/>
                        </a:rPr>
                        <a:t>+ Ingénieur de l'Eau</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 Commercialiser le système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4">
                  <a:txBody>
                    <a:bodyPr/>
                    <a:lstStyle/>
                    <a:p>
                      <a:pPr algn="l" fontAlgn="b"/>
                      <a:r>
                        <a:rPr lang="fr-FR" sz="700" u="none" strike="noStrike">
                          <a:solidFill>
                            <a:srgbClr val="3333CC"/>
                          </a:solidFill>
                          <a:effectLst/>
                        </a:rPr>
                        <a:t>             HYDROCYCLE plus qu'un produit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 Valoriser la valeur des achats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Stations de lavage,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5"/>
                  </a:ext>
                </a:extLst>
              </a:tr>
              <a:tr h="121363">
                <a:tc gridSpan="3">
                  <a:txBody>
                    <a:bodyPr/>
                    <a:lstStyle/>
                    <a:p>
                      <a:pPr algn="l" fontAlgn="b"/>
                      <a:r>
                        <a:rPr lang="fr-FR" sz="700" u="sng" strike="noStrike">
                          <a:solidFill>
                            <a:srgbClr val="3333CC"/>
                          </a:solidFill>
                          <a:effectLst/>
                        </a:rPr>
                        <a:t>Partenaires commerciaux :</a:t>
                      </a:r>
                      <a:endParaRPr lang="fr-FR" sz="700" b="0" i="0" u="sng"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De recyclage mise au point par</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 Faire des Economies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Présents et futurs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Hôtels, campings,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6"/>
                  </a:ext>
                </a:extLst>
              </a:tr>
              <a:tr h="121363">
                <a:tc gridSpan="3">
                  <a:txBody>
                    <a:bodyPr/>
                    <a:lstStyle/>
                    <a:p>
                      <a:pPr algn="l" fontAlgn="b"/>
                      <a:r>
                        <a:rPr lang="fr-FR" sz="700" u="none" strike="noStrike">
                          <a:solidFill>
                            <a:srgbClr val="3333CC"/>
                          </a:solidFill>
                          <a:effectLst/>
                        </a:rPr>
                        <a:t>CLEANSAILS (solution pour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HYDROCYCLE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endParaRPr lang="fr-FR" sz="700" b="0" i="0" u="none" strike="noStrike">
                        <a:solidFill>
                          <a:srgbClr val="3333CC"/>
                        </a:solidFill>
                        <a:effectLst/>
                        <a:latin typeface="Calibri"/>
                      </a:endParaRPr>
                    </a:p>
                  </a:txBody>
                  <a:tcPr marL="5779" marR="5779" marT="5779" marB="0" anchor="b"/>
                </a:tc>
                <a:tc gridSpan="4">
                  <a:txBody>
                    <a:bodyPr/>
                    <a:lstStyle/>
                    <a:p>
                      <a:pPr algn="l" fontAlgn="b"/>
                      <a:r>
                        <a:rPr lang="fr-FR" sz="700" u="none" strike="noStrike">
                          <a:solidFill>
                            <a:srgbClr val="3333CC"/>
                          </a:solidFill>
                          <a:effectLst/>
                        </a:rPr>
                        <a:t>- Prise de conscience (Charte Bleue-Adhésion)</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Collectivitées, La Défense,...</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07"/>
                  </a:ext>
                </a:extLst>
              </a:tr>
              <a:tr h="121363">
                <a:tc gridSpan="2">
                  <a:txBody>
                    <a:bodyPr/>
                    <a:lstStyle/>
                    <a:p>
                      <a:pPr algn="l" fontAlgn="b"/>
                      <a:r>
                        <a:rPr lang="fr-FR" sz="700" u="none" strike="noStrike">
                          <a:solidFill>
                            <a:srgbClr val="3333CC"/>
                          </a:solidFill>
                          <a:effectLst/>
                        </a:rPr>
                        <a:t>l'environnement)</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 Proposer des solutions techniques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4">
                  <a:txBody>
                    <a:bodyPr/>
                    <a:lstStyle/>
                    <a:p>
                      <a:pPr algn="l" fontAlgn="b"/>
                      <a:r>
                        <a:rPr lang="fr-FR" sz="700" u="none" strike="noStrike">
                          <a:solidFill>
                            <a:srgbClr val="3333CC"/>
                          </a:solidFill>
                          <a:effectLst/>
                        </a:rPr>
                        <a:t>- Diminuer son impact sur l'Environnement</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          CREATION CHARTE BLEUE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Immeubles collectifs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8"/>
                  </a:ext>
                </a:extLst>
              </a:tr>
              <a:tr h="121363">
                <a:tc gridSpan="3">
                  <a:txBody>
                    <a:bodyPr/>
                    <a:lstStyle/>
                    <a:p>
                      <a:pPr algn="l" fontAlgn="b"/>
                      <a:r>
                        <a:rPr lang="fr-FR" sz="700" u="none" strike="noStrike">
                          <a:solidFill>
                            <a:srgbClr val="3333CC"/>
                          </a:solidFill>
                          <a:effectLst/>
                        </a:rPr>
                        <a:t>LAV'CAR (station de lavage sur mesure)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 Distribuer les produits partenaires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4">
                  <a:txBody>
                    <a:bodyPr/>
                    <a:lstStyle/>
                    <a:p>
                      <a:pPr algn="l" fontAlgn="b"/>
                      <a:r>
                        <a:rPr lang="fr-FR" sz="700" u="none" strike="noStrike" dirty="0">
                          <a:solidFill>
                            <a:srgbClr val="3333CC"/>
                          </a:solidFill>
                          <a:effectLst/>
                        </a:rPr>
                        <a:t>- Mieux gérer les ressources-Zéro déchets</a:t>
                      </a:r>
                      <a:endParaRPr lang="fr-FR" sz="700" b="0" i="0" u="none" strike="noStrike" dirty="0">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sng" strike="noStrike">
                          <a:solidFill>
                            <a:srgbClr val="3333CC"/>
                          </a:solidFill>
                          <a:effectLst/>
                        </a:rPr>
                        <a:t> </a:t>
                      </a:r>
                      <a:endParaRPr lang="fr-FR" sz="700" b="1" i="0" u="sng"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Entreprises utilisant de l'eau...</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09"/>
                  </a:ext>
                </a:extLst>
              </a:tr>
              <a:tr h="121363">
                <a:tc gridSpan="3">
                  <a:txBody>
                    <a:bodyPr/>
                    <a:lstStyle/>
                    <a:p>
                      <a:pPr algn="l" fontAlgn="b"/>
                      <a:r>
                        <a:rPr lang="fr-FR" sz="700" u="none" strike="noStrike">
                          <a:solidFill>
                            <a:srgbClr val="3333CC"/>
                          </a:solidFill>
                          <a:effectLst/>
                        </a:rPr>
                        <a:t>Madagascar, Pérou (agents),...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 Assurer le suivi des installations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4">
                  <a:txBody>
                    <a:bodyPr/>
                    <a:lstStyle/>
                    <a:p>
                      <a:pPr algn="l" fontAlgn="b"/>
                      <a:r>
                        <a:rPr lang="fr-FR" sz="700" u="none" strike="noStrike">
                          <a:solidFill>
                            <a:srgbClr val="3333CC"/>
                          </a:solidFill>
                          <a:effectLst/>
                        </a:rPr>
                        <a:t>- Communiquer avec Marketing Dév Durable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Mailings</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10"/>
                  </a:ext>
                </a:extLst>
              </a:tr>
              <a:tr h="121363">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 télémarketing</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sng" strike="noStrike">
                          <a:solidFill>
                            <a:srgbClr val="3333CC"/>
                          </a:solidFill>
                          <a:effectLst/>
                        </a:rPr>
                        <a:t>Marché B to C</a:t>
                      </a:r>
                      <a:endParaRPr lang="fr-FR" sz="700" b="1" i="0" u="sng"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11"/>
                  </a:ext>
                </a:extLst>
              </a:tr>
              <a:tr h="121363">
                <a:tc gridSpan="2">
                  <a:txBody>
                    <a:bodyPr/>
                    <a:lstStyle/>
                    <a:p>
                      <a:pPr algn="l" fontAlgn="b"/>
                      <a:r>
                        <a:rPr lang="fr-FR" sz="700" u="sng" strike="noStrike">
                          <a:solidFill>
                            <a:srgbClr val="3333CC"/>
                          </a:solidFill>
                          <a:effectLst/>
                        </a:rPr>
                        <a:t>Partenaire Informatique :</a:t>
                      </a:r>
                      <a:r>
                        <a:rPr lang="fr-FR" sz="700" u="none" strike="noStrike">
                          <a:solidFill>
                            <a:srgbClr val="3333CC"/>
                          </a:solidFill>
                          <a:effectLst/>
                        </a:rPr>
                        <a:t> </a:t>
                      </a:r>
                      <a:endParaRPr lang="fr-FR" sz="700" b="0" i="0" u="sng"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 Cartes de visite, plaquettes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En prévisionnel</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12"/>
                  </a:ext>
                </a:extLst>
              </a:tr>
              <a:tr h="121363">
                <a:tc gridSpan="2">
                  <a:txBody>
                    <a:bodyPr/>
                    <a:lstStyle/>
                    <a:p>
                      <a:pPr algn="l" fontAlgn="b"/>
                      <a:r>
                        <a:rPr lang="fr-FR" sz="700" u="none" strike="noStrike">
                          <a:solidFill>
                            <a:srgbClr val="3333CC"/>
                          </a:solidFill>
                          <a:effectLst/>
                        </a:rPr>
                        <a:t>Internet Dynamique</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gridSpan="4">
                  <a:txBody>
                    <a:bodyPr/>
                    <a:lstStyle/>
                    <a:p>
                      <a:pPr algn="l" fontAlgn="b"/>
                      <a:r>
                        <a:rPr lang="fr-FR" sz="700" u="none" strike="noStrike">
                          <a:solidFill>
                            <a:srgbClr val="3333CC"/>
                          </a:solidFill>
                          <a:effectLst/>
                        </a:rPr>
                        <a:t>2 bénéfices : l'Economie et l'image de contribuer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 Service après-vente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13"/>
                  </a:ext>
                </a:extLst>
              </a:tr>
              <a:tr h="121363">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au développement durable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 veille techniques...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Marché France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14"/>
                  </a:ext>
                </a:extLst>
              </a:tr>
              <a:tr h="121363">
                <a:tc gridSpan="2">
                  <a:txBody>
                    <a:bodyPr/>
                    <a:lstStyle/>
                    <a:p>
                      <a:pPr algn="l" fontAlgn="b"/>
                      <a:r>
                        <a:rPr lang="fr-FR" sz="700" u="sng" strike="noStrike">
                          <a:solidFill>
                            <a:srgbClr val="3333CC"/>
                          </a:solidFill>
                          <a:effectLst/>
                        </a:rPr>
                        <a:t>Partenaire design :</a:t>
                      </a:r>
                      <a:endParaRPr lang="fr-FR" sz="700" b="0" i="0" u="sng"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 RESEAUX RELATIONNEL</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Pour Equipements Recyclage</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15"/>
                  </a:ext>
                </a:extLst>
              </a:tr>
              <a:tr h="121363">
                <a:tc>
                  <a:txBody>
                    <a:bodyPr/>
                    <a:lstStyle/>
                    <a:p>
                      <a:pPr algn="l" fontAlgn="b"/>
                      <a:r>
                        <a:rPr lang="fr-FR" sz="700" u="none" strike="noStrike">
                          <a:solidFill>
                            <a:srgbClr val="3333CC"/>
                          </a:solidFill>
                          <a:effectLst/>
                        </a:rPr>
                        <a:t>Plus COM</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endParaRPr lang="fr-FR" sz="700" b="0" i="0" u="none" strike="noStrike">
                        <a:solidFill>
                          <a:srgbClr val="3333CC"/>
                        </a:solidFill>
                        <a:effectLst/>
                        <a:latin typeface="Calibri"/>
                      </a:endParaRPr>
                    </a:p>
                  </a:txBody>
                  <a:tcPr marL="5779" marR="5779" marT="5779" marB="0" anchor="b"/>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1"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16"/>
                  </a:ext>
                </a:extLst>
              </a:tr>
              <a:tr h="121363">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ctr" fontAlgn="b"/>
                      <a:r>
                        <a:rPr lang="fr-FR" sz="700" u="none" strike="noStrike">
                          <a:solidFill>
                            <a:srgbClr val="3333CC"/>
                          </a:solidFill>
                          <a:effectLst/>
                        </a:rPr>
                        <a:t>Ressources Clés</a:t>
                      </a:r>
                      <a:endParaRPr lang="fr-FR" sz="700" b="0" i="1" u="none" strike="noStrike">
                        <a:solidFill>
                          <a:srgbClr val="3333CC"/>
                        </a:solidFill>
                        <a:effectLst/>
                        <a:latin typeface="Abadi MT Condensed Light"/>
                      </a:endParaRPr>
                    </a:p>
                  </a:txBody>
                  <a:tcPr marL="5779" marR="5779" marT="5779" marB="0" anchor="b"/>
                </a:tc>
                <a:tc hMerge="1">
                  <a:txBody>
                    <a:bodyPr/>
                    <a:lstStyle/>
                    <a:p>
                      <a:endParaRPr lang="fr-FR"/>
                    </a:p>
                  </a:txBody>
                  <a:tcPr/>
                </a:tc>
                <a:tc hMerge="1">
                  <a:txBody>
                    <a:bodyPr/>
                    <a:lstStyle/>
                    <a:p>
                      <a:endParaRPr lang="fr-FR"/>
                    </a:p>
                  </a:txBody>
                  <a:tcPr/>
                </a:tc>
                <a:tc gridSpan="4">
                  <a:txBody>
                    <a:bodyPr/>
                    <a:lstStyle/>
                    <a:p>
                      <a:pPr algn="l" fontAlgn="b"/>
                      <a:r>
                        <a:rPr lang="fr-FR" sz="700" u="none" strike="noStrike">
                          <a:solidFill>
                            <a:srgbClr val="3333CC"/>
                          </a:solidFill>
                          <a:effectLst/>
                        </a:rPr>
                        <a:t>L'ENTREPRISE pourra afficher ses engagements et</a:t>
                      </a:r>
                      <a:endParaRPr lang="fr-FR" sz="700" b="1"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gridSpan="3">
                  <a:txBody>
                    <a:bodyPr/>
                    <a:lstStyle/>
                    <a:p>
                      <a:pPr algn="ctr" fontAlgn="b"/>
                      <a:r>
                        <a:rPr lang="fr-FR" sz="700" u="none" strike="noStrike">
                          <a:solidFill>
                            <a:srgbClr val="3333CC"/>
                          </a:solidFill>
                          <a:effectLst/>
                        </a:rPr>
                        <a:t>Canaux</a:t>
                      </a:r>
                      <a:endParaRPr lang="fr-FR" sz="700" b="0" i="1" u="none" strike="noStrike">
                        <a:solidFill>
                          <a:srgbClr val="3333CC"/>
                        </a:solidFill>
                        <a:effectLst/>
                        <a:latin typeface="Abadi MT Condensed Light"/>
                      </a:endParaRPr>
                    </a:p>
                  </a:txBody>
                  <a:tcPr marL="5779" marR="5779" marT="5779" marB="0" anchor="b"/>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Marché International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17"/>
                  </a:ext>
                </a:extLst>
              </a:tr>
              <a:tr h="121363">
                <a:tc gridSpan="3">
                  <a:txBody>
                    <a:bodyPr/>
                    <a:lstStyle/>
                    <a:p>
                      <a:pPr algn="l" fontAlgn="b"/>
                      <a:r>
                        <a:rPr lang="fr-FR" sz="700" u="sng" strike="noStrike">
                          <a:solidFill>
                            <a:srgbClr val="3333CC"/>
                          </a:solidFill>
                          <a:effectLst/>
                        </a:rPr>
                        <a:t>Partenaire Développement </a:t>
                      </a:r>
                      <a:r>
                        <a:rPr lang="fr-FR" sz="700" u="none" strike="noStrike">
                          <a:solidFill>
                            <a:srgbClr val="3333CC"/>
                          </a:solidFill>
                          <a:effectLst/>
                        </a:rPr>
                        <a:t>:</a:t>
                      </a:r>
                      <a:endParaRPr lang="fr-FR" sz="700" b="0" i="0" u="sng"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Catalogue PRODUITS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l'effort qu'elle fait sur l'Environnement</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Site WEB = appels entrants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(Amérique du Sud, Madagascar,</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18"/>
                  </a:ext>
                </a:extLst>
              </a:tr>
              <a:tr h="54023">
                <a:tc gridSpan="3">
                  <a:txBody>
                    <a:bodyPr/>
                    <a:lstStyle/>
                    <a:p>
                      <a:pPr algn="l" fontAlgn="b"/>
                      <a:r>
                        <a:rPr lang="fr-FR" sz="700" u="none" strike="noStrike">
                          <a:solidFill>
                            <a:srgbClr val="3333CC"/>
                          </a:solidFill>
                          <a:effectLst/>
                        </a:rPr>
                        <a:t>GIAAC : Groupement Indépendants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Nom déposé à l'INPI</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4">
                  <a:txBody>
                    <a:bodyPr/>
                    <a:lstStyle/>
                    <a:p>
                      <a:pPr algn="l" fontAlgn="b"/>
                      <a:r>
                        <a:rPr lang="fr-FR" sz="700" u="none" strike="noStrike">
                          <a:solidFill>
                            <a:srgbClr val="3333CC"/>
                          </a:solidFill>
                          <a:effectLst/>
                        </a:rPr>
                        <a:t>Ex : « ce véhicule est lavé avec de l'eau recyclée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Salons, Approches Fédérations,...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Arabie Saoudite, Emirats, Russie</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19"/>
                  </a:ext>
                </a:extLst>
              </a:tr>
              <a:tr h="121363">
                <a:tc gridSpan="3">
                  <a:txBody>
                    <a:bodyPr/>
                    <a:lstStyle/>
                    <a:p>
                      <a:pPr algn="l" fontAlgn="b"/>
                      <a:r>
                        <a:rPr lang="fr-FR" sz="700" u="none" strike="noStrike">
                          <a:solidFill>
                            <a:srgbClr val="3333CC"/>
                          </a:solidFill>
                          <a:effectLst/>
                        </a:rPr>
                        <a:t>d'Apporteurs d'Affaire et de Clients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Site Web</a:t>
                      </a:r>
                      <a:r>
                        <a:rPr lang="fr-FR" sz="600" u="none" strike="noStrike">
                          <a:solidFill>
                            <a:srgbClr val="3333CC"/>
                          </a:solidFill>
                          <a:effectLst/>
                        </a:rPr>
                        <a:t> (versions anglaise et française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a:txBody>
                    <a:bodyPr/>
                    <a:lstStyle/>
                    <a:p>
                      <a:pPr algn="l" fontAlgn="b"/>
                      <a:r>
                        <a:rPr lang="fr-FR" sz="500" u="none" strike="noStrike">
                          <a:solidFill>
                            <a:srgbClr val="3333CC"/>
                          </a:solidFill>
                          <a:effectLst/>
                        </a:rPr>
                        <a:t> </a:t>
                      </a:r>
                      <a:endParaRPr lang="fr-FR" sz="5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Distributeurs, Agents commerciaux</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Afrique Francophone)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20"/>
                  </a:ext>
                </a:extLst>
              </a:tr>
              <a:tr h="121363">
                <a:tc>
                  <a:txBody>
                    <a:bodyPr/>
                    <a:lstStyle/>
                    <a:p>
                      <a:pPr algn="l" fontAlgn="b"/>
                      <a:r>
                        <a:rPr lang="fr-FR" sz="700" u="sng" strike="noStrike">
                          <a:solidFill>
                            <a:srgbClr val="3333CC"/>
                          </a:solidFill>
                          <a:effectLst/>
                        </a:rPr>
                        <a:t> </a:t>
                      </a:r>
                      <a:endParaRPr lang="fr-FR" sz="700" b="0" i="0" u="sng"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Connaissance profonde Marché</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a:txBody>
                    <a:bodyPr/>
                    <a:lstStyle/>
                    <a:p>
                      <a:pPr algn="l" fontAlgn="b"/>
                      <a:r>
                        <a:rPr lang="fr-FR" sz="500" u="none" strike="noStrike">
                          <a:solidFill>
                            <a:srgbClr val="3333CC"/>
                          </a:solidFill>
                          <a:effectLst/>
                        </a:rPr>
                        <a:t> </a:t>
                      </a:r>
                      <a:endParaRPr lang="fr-FR" sz="5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Community Management</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Station de potabilisation, Stations</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21"/>
                  </a:ext>
                </a:extLst>
              </a:tr>
              <a:tr h="121363">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Réseau Relationnel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Groupes de Travail</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d'épuration, traitement des eaux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22"/>
                  </a:ext>
                </a:extLst>
              </a:tr>
              <a:tr h="121363">
                <a:tc gridSpan="2">
                  <a:txBody>
                    <a:bodyPr/>
                    <a:lstStyle/>
                    <a:p>
                      <a:pPr algn="l" fontAlgn="b"/>
                      <a:r>
                        <a:rPr lang="fr-FR" sz="700" u="none" strike="noStrike">
                          <a:solidFill>
                            <a:srgbClr val="3333CC"/>
                          </a:solidFill>
                          <a:effectLst/>
                        </a:rPr>
                        <a:t>Fédérations, Syndicats,...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Documentation positionnée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a:txBody>
                    <a:bodyPr/>
                    <a:lstStyle/>
                    <a:p>
                      <a:pPr algn="l" fontAlgn="b"/>
                      <a:r>
                        <a:rPr lang="fr-FR" sz="400" u="none" strike="noStrike">
                          <a:solidFill>
                            <a:srgbClr val="3333CC"/>
                          </a:solidFill>
                          <a:effectLst/>
                        </a:rPr>
                        <a:t> </a:t>
                      </a:r>
                      <a:endParaRPr lang="fr-FR" sz="4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Groupe Indépendants d'Apporteurs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gridSpan="2">
                  <a:txBody>
                    <a:bodyPr/>
                    <a:lstStyle/>
                    <a:p>
                      <a:pPr algn="l" fontAlgn="b"/>
                      <a:r>
                        <a:rPr lang="fr-FR" sz="700" u="none" strike="noStrike">
                          <a:solidFill>
                            <a:srgbClr val="3333CC"/>
                          </a:solidFill>
                          <a:effectLst/>
                        </a:rPr>
                        <a:t>Industrielle,...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23"/>
                  </a:ext>
                </a:extLst>
              </a:tr>
              <a:tr h="121363">
                <a:tc gridSpan="3">
                  <a:txBody>
                    <a:bodyPr/>
                    <a:lstStyle/>
                    <a:p>
                      <a:pPr algn="l" fontAlgn="b"/>
                      <a:r>
                        <a:rPr lang="fr-FR" sz="700" u="none" strike="noStrike">
                          <a:solidFill>
                            <a:srgbClr val="3333CC"/>
                          </a:solidFill>
                          <a:effectLst/>
                        </a:rPr>
                        <a:t>Presses, Associations vertes,...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gridSpan="3">
                  <a:txBody>
                    <a:bodyPr/>
                    <a:lstStyle/>
                    <a:p>
                      <a:pPr algn="l" fontAlgn="b"/>
                      <a:r>
                        <a:rPr lang="fr-FR" sz="700" u="none" strike="noStrike">
                          <a:solidFill>
                            <a:srgbClr val="3333CC"/>
                          </a:solidFill>
                          <a:effectLst/>
                        </a:rPr>
                        <a:t>Publicité, mailing, plaquettes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a:txBody>
                    <a:bodyPr/>
                    <a:lstStyle/>
                    <a:p>
                      <a:pPr algn="l" fontAlgn="b"/>
                      <a:r>
                        <a:rPr lang="fr-FR" sz="400" u="none" strike="noStrike">
                          <a:solidFill>
                            <a:srgbClr val="3333CC"/>
                          </a:solidFill>
                          <a:effectLst/>
                        </a:rPr>
                        <a:t> </a:t>
                      </a:r>
                      <a:endParaRPr lang="fr-FR" sz="4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d'Affaires et de Clients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24"/>
                  </a:ext>
                </a:extLst>
              </a:tr>
              <a:tr h="121363">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Ressources humaines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500" u="none" strike="noStrike">
                          <a:solidFill>
                            <a:srgbClr val="3333CC"/>
                          </a:solidFill>
                          <a:effectLst/>
                        </a:rPr>
                        <a:t> </a:t>
                      </a:r>
                      <a:endParaRPr lang="fr-FR" sz="5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Relations Internationales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3">
                  <a:txBody>
                    <a:bodyPr/>
                    <a:lstStyle/>
                    <a:p>
                      <a:pPr algn="l" fontAlgn="b"/>
                      <a:r>
                        <a:rPr lang="fr-FR" sz="700" u="none" strike="noStrike">
                          <a:solidFill>
                            <a:srgbClr val="3333CC"/>
                          </a:solidFill>
                          <a:effectLst/>
                        </a:rPr>
                        <a:t>________________________________</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25"/>
                  </a:ext>
                </a:extLst>
              </a:tr>
              <a:tr h="121363">
                <a:tc gridSpan="8">
                  <a:txBody>
                    <a:bodyPr/>
                    <a:lstStyle/>
                    <a:p>
                      <a:pPr algn="ctr" fontAlgn="b"/>
                      <a:r>
                        <a:rPr lang="fr-FR" sz="700" u="none" strike="noStrike">
                          <a:solidFill>
                            <a:srgbClr val="3333CC"/>
                          </a:solidFill>
                          <a:effectLst/>
                        </a:rPr>
                        <a:t>Structure des Couts</a:t>
                      </a:r>
                      <a:endParaRPr lang="fr-FR" sz="700" b="0" i="1" u="none" strike="noStrike">
                        <a:solidFill>
                          <a:srgbClr val="3333CC"/>
                        </a:solidFill>
                        <a:effectLst/>
                        <a:latin typeface="Abadi MT Condensed Light"/>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gridSpan="8">
                  <a:txBody>
                    <a:bodyPr/>
                    <a:lstStyle/>
                    <a:p>
                      <a:pPr algn="ctr" fontAlgn="b"/>
                      <a:r>
                        <a:rPr lang="fr-FR" sz="700" u="none" strike="noStrike">
                          <a:solidFill>
                            <a:srgbClr val="3333CC"/>
                          </a:solidFill>
                          <a:effectLst/>
                        </a:rPr>
                        <a:t>Flux des Revenus</a:t>
                      </a:r>
                      <a:endParaRPr lang="fr-FR" sz="700" b="0" i="1" u="none" strike="noStrike">
                        <a:solidFill>
                          <a:srgbClr val="3333CC"/>
                        </a:solidFill>
                        <a:effectLst/>
                        <a:latin typeface="Abadi MT Condensed Light"/>
                      </a:endParaRPr>
                    </a:p>
                  </a:txBody>
                  <a:tcPr marL="5779" marR="5779" marT="5779" marB="0" anchor="b">
                    <a:lnR w="12700" cap="flat" cmpd="sng" algn="ctr">
                      <a:solidFill>
                        <a:schemeClr val="tx1"/>
                      </a:solidFill>
                      <a:prstDash val="solid"/>
                      <a:round/>
                      <a:headEnd type="none" w="med" len="med"/>
                      <a:tailEnd type="none" w="med" len="med"/>
                    </a:lnR>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26"/>
                  </a:ext>
                </a:extLst>
              </a:tr>
              <a:tr h="121363">
                <a:tc gridSpan="4">
                  <a:txBody>
                    <a:bodyPr/>
                    <a:lstStyle/>
                    <a:p>
                      <a:pPr algn="l" fontAlgn="b"/>
                      <a:r>
                        <a:rPr lang="fr-FR" sz="700" u="none" strike="noStrike">
                          <a:solidFill>
                            <a:srgbClr val="3333CC"/>
                          </a:solidFill>
                          <a:effectLst/>
                        </a:rPr>
                        <a:t>Matière première (tuyau, fils...) et Prototype (s)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VENTES Equipements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27"/>
                  </a:ext>
                </a:extLst>
              </a:tr>
              <a:tr h="121363">
                <a:tc gridSpan="3">
                  <a:txBody>
                    <a:bodyPr/>
                    <a:lstStyle/>
                    <a:p>
                      <a:pPr algn="l" fontAlgn="b"/>
                      <a:r>
                        <a:rPr lang="fr-FR" sz="700" u="none" strike="noStrike">
                          <a:solidFill>
                            <a:srgbClr val="3333CC"/>
                          </a:solidFill>
                          <a:effectLst/>
                        </a:rPr>
                        <a:t>Coûts frais fixes (tél, locaux, etc...)</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7">
                  <a:txBody>
                    <a:bodyPr/>
                    <a:lstStyle/>
                    <a:p>
                      <a:pPr algn="l" fontAlgn="b"/>
                      <a:r>
                        <a:rPr lang="fr-FR" sz="700" u="none" strike="noStrike">
                          <a:solidFill>
                            <a:srgbClr val="3333CC"/>
                          </a:solidFill>
                          <a:effectLst/>
                        </a:rPr>
                        <a:t>Revenus récurrents des clients = optimisation des consommables, contrats d'entretien...</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28"/>
                  </a:ext>
                </a:extLst>
              </a:tr>
              <a:tr h="121363">
                <a:tc gridSpan="7">
                  <a:txBody>
                    <a:bodyPr/>
                    <a:lstStyle/>
                    <a:p>
                      <a:pPr algn="l" fontAlgn="b"/>
                      <a:r>
                        <a:rPr lang="fr-FR" sz="700" u="none" strike="noStrike">
                          <a:solidFill>
                            <a:srgbClr val="3333CC"/>
                          </a:solidFill>
                          <a:effectLst/>
                        </a:rPr>
                        <a:t>WEB, Serveur, traduction site Anglais/Espagnol, responsive design (adapté à tous supports)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Apporteur d'affaires</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29"/>
                  </a:ext>
                </a:extLst>
              </a:tr>
              <a:tr h="121363">
                <a:tc gridSpan="6">
                  <a:txBody>
                    <a:bodyPr/>
                    <a:lstStyle/>
                    <a:p>
                      <a:pPr algn="l" fontAlgn="b"/>
                      <a:r>
                        <a:rPr lang="fr-FR" sz="700" u="none" strike="noStrike">
                          <a:solidFill>
                            <a:srgbClr val="3333CC"/>
                          </a:solidFill>
                          <a:effectLst/>
                        </a:rPr>
                        <a:t>Sous-Traitances (moulages, automates...) : uniquement pour produit  spécifique</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Autres à définir...</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30"/>
                  </a:ext>
                </a:extLst>
              </a:tr>
              <a:tr h="121363">
                <a:tc gridSpan="7">
                  <a:txBody>
                    <a:bodyPr/>
                    <a:lstStyle/>
                    <a:p>
                      <a:pPr algn="l" fontAlgn="b"/>
                      <a:r>
                        <a:rPr lang="fr-FR" sz="700" u="none" strike="noStrike">
                          <a:solidFill>
                            <a:srgbClr val="3333CC"/>
                          </a:solidFill>
                          <a:effectLst/>
                        </a:rPr>
                        <a:t>Communication : flyer, cartes de visite, plaquettes, timbres + cartes + étiquettes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Création d'une franchise ?</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1"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31"/>
                  </a:ext>
                </a:extLst>
              </a:tr>
              <a:tr h="121363">
                <a:tc>
                  <a:txBody>
                    <a:bodyPr/>
                    <a:lstStyle/>
                    <a:p>
                      <a:pPr algn="l" fontAlgn="b"/>
                      <a:r>
                        <a:rPr lang="fr-FR" sz="700" u="none" strike="noStrike">
                          <a:solidFill>
                            <a:srgbClr val="3333CC"/>
                          </a:solidFill>
                          <a:effectLst/>
                        </a:rPr>
                        <a:t>+ Salariés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gridSpan="2">
                  <a:txBody>
                    <a:bodyPr/>
                    <a:lstStyle/>
                    <a:p>
                      <a:pPr algn="l" fontAlgn="b"/>
                      <a:r>
                        <a:rPr lang="fr-FR" sz="700" u="none" strike="noStrike">
                          <a:solidFill>
                            <a:srgbClr val="3333CC"/>
                          </a:solidFill>
                          <a:effectLst/>
                        </a:rPr>
                        <a:t>Partenariat Technique</a:t>
                      </a:r>
                      <a:endParaRPr lang="fr-FR" sz="700" b="0" i="0" u="none" strike="noStrike">
                        <a:solidFill>
                          <a:srgbClr val="3333CC"/>
                        </a:solidFill>
                        <a:effectLst/>
                        <a:latin typeface="Calibri"/>
                      </a:endParaRPr>
                    </a:p>
                  </a:txBody>
                  <a:tcPr marL="5779" marR="5779" marT="5779" marB="0" anchor="b"/>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32"/>
                  </a:ext>
                </a:extLst>
              </a:tr>
              <a:tr h="121363">
                <a:tc gridSpan="2">
                  <a:txBody>
                    <a:bodyPr/>
                    <a:lstStyle/>
                    <a:p>
                      <a:pPr algn="l" fontAlgn="b"/>
                      <a:r>
                        <a:rPr lang="fr-FR" sz="700" u="none" strike="noStrike">
                          <a:solidFill>
                            <a:srgbClr val="3333CC"/>
                          </a:solidFill>
                          <a:effectLst/>
                        </a:rPr>
                        <a:t>+ Déplacements</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hMerge="1">
                  <a:txBody>
                    <a:bodyPr/>
                    <a:lstStyle/>
                    <a:p>
                      <a:endParaRPr lang="fr-FR"/>
                    </a:p>
                  </a:txBody>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33"/>
                  </a:ext>
                </a:extLst>
              </a:tr>
              <a:tr h="121363">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34"/>
                  </a:ext>
                </a:extLst>
              </a:tr>
              <a:tr h="121363">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500" u="none" strike="noStrike">
                          <a:solidFill>
                            <a:srgbClr val="3333CC"/>
                          </a:solidFill>
                          <a:effectLst/>
                        </a:rPr>
                        <a:t> </a:t>
                      </a:r>
                      <a:endParaRPr lang="fr-FR" sz="5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a:solidFill>
                            <a:srgbClr val="3333CC"/>
                          </a:solidFill>
                          <a:effectLst/>
                        </a:rPr>
                        <a:t> </a:t>
                      </a:r>
                      <a:endParaRPr lang="fr-FR" sz="700" b="0" i="0" u="none" strike="noStrike">
                        <a:solidFill>
                          <a:srgbClr val="3333CC"/>
                        </a:solidFill>
                        <a:effectLst/>
                        <a:latin typeface="Calibri"/>
                      </a:endParaRPr>
                    </a:p>
                  </a:txBody>
                  <a:tcPr marL="5779" marR="5779" marT="5779" marB="0" anchor="b">
                    <a:lnB w="12700" cap="flat" cmpd="sng" algn="ctr">
                      <a:solidFill>
                        <a:schemeClr val="tx1"/>
                      </a:solidFill>
                      <a:prstDash val="solid"/>
                      <a:round/>
                      <a:headEnd type="none" w="med" len="med"/>
                      <a:tailEnd type="none" w="med" len="med"/>
                    </a:lnB>
                  </a:tcPr>
                </a:tc>
                <a:tc>
                  <a:txBody>
                    <a:bodyPr/>
                    <a:lstStyle/>
                    <a:p>
                      <a:pPr algn="l" fontAlgn="b"/>
                      <a:r>
                        <a:rPr lang="fr-FR" sz="700" u="none" strike="noStrike" dirty="0">
                          <a:solidFill>
                            <a:srgbClr val="3333CC"/>
                          </a:solidFill>
                          <a:effectLst/>
                        </a:rPr>
                        <a:t> </a:t>
                      </a:r>
                      <a:endParaRPr lang="fr-FR" sz="700" b="0" i="0" u="none" strike="noStrike" dirty="0">
                        <a:solidFill>
                          <a:srgbClr val="3333CC"/>
                        </a:solidFill>
                        <a:effectLst/>
                        <a:latin typeface="Calibri"/>
                      </a:endParaRPr>
                    </a:p>
                  </a:txBody>
                  <a:tcPr marL="5779" marR="5779" marT="5779" marB="0" anchor="b">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35"/>
                  </a:ext>
                </a:extLst>
              </a:tr>
            </a:tbl>
          </a:graphicData>
        </a:graphic>
      </p:graphicFrame>
    </p:spTree>
    <p:extLst>
      <p:ext uri="{BB962C8B-B14F-4D97-AF65-F5344CB8AC3E}">
        <p14:creationId xmlns:p14="http://schemas.microsoft.com/office/powerpoint/2010/main" val="1570205360"/>
      </p:ext>
    </p:extLst>
  </p:cSld>
  <p:clrMapOvr>
    <a:masterClrMapping/>
  </p:clrMapOvr>
  <p:transition spd="med">
    <p:randomBar/>
  </p:transition>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674</a:t>
            </a:fld>
            <a:endParaRPr lang="fr-FR" dirty="0"/>
          </a:p>
        </p:txBody>
      </p:sp>
      <p:graphicFrame>
        <p:nvGraphicFramePr>
          <p:cNvPr id="3" name="Objet 2"/>
          <p:cNvGraphicFramePr>
            <a:graphicFrameLocks noChangeAspect="1"/>
          </p:cNvGraphicFramePr>
          <p:nvPr>
            <p:extLst>
              <p:ext uri="{D42A27DB-BD31-4B8C-83A1-F6EECF244321}">
                <p14:modId xmlns:p14="http://schemas.microsoft.com/office/powerpoint/2010/main" val="4128231014"/>
              </p:ext>
            </p:extLst>
          </p:nvPr>
        </p:nvGraphicFramePr>
        <p:xfrm>
          <a:off x="251520" y="836712"/>
          <a:ext cx="8020050" cy="5667375"/>
        </p:xfrm>
        <a:graphic>
          <a:graphicData uri="http://schemas.openxmlformats.org/presentationml/2006/ole">
            <mc:AlternateContent xmlns:mc="http://schemas.openxmlformats.org/markup-compatibility/2006">
              <mc:Choice xmlns:v="urn:schemas-microsoft-com:vml" Requires="v">
                <p:oleObj spid="_x0000_s552327" name="Acrobat Document" r:id="rId3" imgW="8019943" imgH="5667255" progId="AcroExch.Document.11">
                  <p:embed/>
                </p:oleObj>
              </mc:Choice>
              <mc:Fallback>
                <p:oleObj name="Acrobat Document" r:id="rId3" imgW="8019943" imgH="5667255" progId="AcroExch.Document.11">
                  <p:embed/>
                  <p:pic>
                    <p:nvPicPr>
                      <p:cNvPr id="0" name=""/>
                      <p:cNvPicPr/>
                      <p:nvPr/>
                    </p:nvPicPr>
                    <p:blipFill>
                      <a:blip r:embed="rId4"/>
                      <a:stretch>
                        <a:fillRect/>
                      </a:stretch>
                    </p:blipFill>
                    <p:spPr>
                      <a:xfrm>
                        <a:off x="251520" y="836712"/>
                        <a:ext cx="8020050" cy="5667375"/>
                      </a:xfrm>
                      <a:prstGeom prst="rect">
                        <a:avLst/>
                      </a:prstGeom>
                      <a:ln>
                        <a:solidFill>
                          <a:srgbClr val="3333CC"/>
                        </a:solidFill>
                      </a:ln>
                    </p:spPr>
                  </p:pic>
                </p:oleObj>
              </mc:Fallback>
            </mc:AlternateContent>
          </a:graphicData>
        </a:graphic>
      </p:graphicFrame>
    </p:spTree>
    <p:extLst>
      <p:ext uri="{BB962C8B-B14F-4D97-AF65-F5344CB8AC3E}">
        <p14:creationId xmlns:p14="http://schemas.microsoft.com/office/powerpoint/2010/main" val="3111015188"/>
      </p:ext>
    </p:extLst>
  </p:cSld>
  <p:clrMapOvr>
    <a:masterClrMapping/>
  </p:clrMapOvr>
  <p:transition spd="med">
    <p:randomBar/>
  </p:transition>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675</a:t>
            </a:fld>
            <a:endParaRPr lang="fr-FR" dirty="0"/>
          </a:p>
        </p:txBody>
      </p:sp>
      <p:sp>
        <p:nvSpPr>
          <p:cNvPr id="3" name="Rectangle 13"/>
          <p:cNvSpPr txBox="1">
            <a:spLocks noChangeArrowheads="1"/>
          </p:cNvSpPr>
          <p:nvPr/>
        </p:nvSpPr>
        <p:spPr>
          <a:xfrm>
            <a:off x="398124" y="1299152"/>
            <a:ext cx="7859961" cy="1152128"/>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Exercice</a:t>
            </a:r>
          </a:p>
          <a:p>
            <a:r>
              <a:rPr lang="fr-FR" sz="1200" b="1" kern="0" dirty="0">
                <a:solidFill>
                  <a:schemeClr val="accent6">
                    <a:lumMod val="75000"/>
                  </a:schemeClr>
                </a:solidFill>
              </a:rPr>
              <a:t>Groupe de 4 (même groupe que Exercice Plan Marketing) - Noté</a:t>
            </a:r>
          </a:p>
        </p:txBody>
      </p:sp>
      <p:sp>
        <p:nvSpPr>
          <p:cNvPr id="4" name="Rectangle 13"/>
          <p:cNvSpPr txBox="1">
            <a:spLocks noChangeArrowheads="1"/>
          </p:cNvSpPr>
          <p:nvPr/>
        </p:nvSpPr>
        <p:spPr>
          <a:xfrm>
            <a:off x="611558" y="3241536"/>
            <a:ext cx="7427913" cy="3139792"/>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285750" indent="-285750" algn="just">
              <a:buFontTx/>
              <a:buChar char="-"/>
            </a:pPr>
            <a:r>
              <a:rPr lang="fr-FR" sz="1800" kern="0" dirty="0">
                <a:solidFill>
                  <a:schemeClr val="accent6">
                    <a:lumMod val="75000"/>
                  </a:schemeClr>
                </a:solidFill>
              </a:rPr>
              <a:t>Inventez un produit </a:t>
            </a:r>
          </a:p>
          <a:p>
            <a:pPr algn="just"/>
            <a:endParaRPr lang="fr-FR" sz="1800" kern="0" dirty="0">
              <a:solidFill>
                <a:schemeClr val="accent6">
                  <a:lumMod val="75000"/>
                </a:schemeClr>
              </a:solidFill>
            </a:endParaRPr>
          </a:p>
          <a:p>
            <a:pPr marL="285750" indent="-285750" algn="just">
              <a:buFontTx/>
              <a:buChar char="-"/>
            </a:pPr>
            <a:r>
              <a:rPr lang="fr-FR" sz="1800" kern="0" dirty="0">
                <a:solidFill>
                  <a:schemeClr val="accent6">
                    <a:lumMod val="75000"/>
                  </a:schemeClr>
                </a:solidFill>
              </a:rPr>
              <a:t>En utilisant la trame du Business Model « simplifié », élaborez un Business Model</a:t>
            </a:r>
          </a:p>
          <a:p>
            <a:pPr algn="just"/>
            <a:endParaRPr lang="fr-FR" sz="1800" kern="0" dirty="0">
              <a:solidFill>
                <a:schemeClr val="accent6">
                  <a:lumMod val="75000"/>
                </a:schemeClr>
              </a:solidFill>
            </a:endParaRPr>
          </a:p>
          <a:p>
            <a:pPr marL="285750" indent="-285750" algn="just">
              <a:buFontTx/>
              <a:buChar char="-"/>
            </a:pPr>
            <a:r>
              <a:rPr lang="fr-FR" sz="1800" kern="0" dirty="0">
                <a:solidFill>
                  <a:schemeClr val="accent6">
                    <a:lumMod val="75000"/>
                  </a:schemeClr>
                </a:solidFill>
              </a:rPr>
              <a:t>Présentation (50% de la note)</a:t>
            </a:r>
          </a:p>
          <a:p>
            <a:pPr marL="285750" indent="-285750" algn="just">
              <a:buFontTx/>
              <a:buChar char="-"/>
            </a:pPr>
            <a:endParaRPr lang="fr-FR" sz="1800" kern="0" dirty="0">
              <a:solidFill>
                <a:schemeClr val="accent6">
                  <a:lumMod val="75000"/>
                </a:schemeClr>
              </a:solidFill>
            </a:endParaRPr>
          </a:p>
          <a:p>
            <a:pPr marL="285750" indent="-285750" algn="just">
              <a:buFontTx/>
              <a:buChar char="-"/>
            </a:pPr>
            <a:endParaRPr lang="fr-FR" sz="1800" kern="0" dirty="0">
              <a:solidFill>
                <a:schemeClr val="accent6">
                  <a:lumMod val="75000"/>
                </a:schemeClr>
              </a:solidFill>
            </a:endParaRPr>
          </a:p>
          <a:p>
            <a:pPr marL="285750" indent="-285750" algn="just">
              <a:buFontTx/>
              <a:buChar char="-"/>
            </a:pPr>
            <a:endParaRPr lang="fr-FR" sz="1800" kern="0" dirty="0">
              <a:solidFill>
                <a:schemeClr val="accent6">
                  <a:lumMod val="75000"/>
                </a:schemeClr>
              </a:solidFill>
            </a:endParaRPr>
          </a:p>
          <a:p>
            <a:pPr marL="285750" indent="-285750" algn="just">
              <a:buFontTx/>
              <a:buChar char="-"/>
            </a:pPr>
            <a:r>
              <a:rPr lang="fr-FR" sz="1200" b="1" kern="0" dirty="0">
                <a:solidFill>
                  <a:schemeClr val="accent6">
                    <a:lumMod val="75000"/>
                  </a:schemeClr>
                </a:solidFill>
              </a:rPr>
              <a:t>Ou exercice cas défini et élaborez la trame de la rédaction d’un business plan</a:t>
            </a:r>
          </a:p>
          <a:p>
            <a:pPr marL="285750" indent="-285750" algn="just">
              <a:buFontTx/>
              <a:buChar char="-"/>
            </a:pPr>
            <a:endParaRPr lang="fr-FR" sz="1800" kern="0" dirty="0">
              <a:solidFill>
                <a:schemeClr val="accent6">
                  <a:lumMod val="75000"/>
                </a:schemeClr>
              </a:solidFill>
            </a:endParaRPr>
          </a:p>
        </p:txBody>
      </p:sp>
      <p:pic>
        <p:nvPicPr>
          <p:cNvPr id="6" name="Picture 42" descr="thumbnail"/>
          <p:cNvPicPr>
            <a:picLocks noChangeAspect="1" noChangeArrowheads="1"/>
          </p:cNvPicPr>
          <p:nvPr/>
        </p:nvPicPr>
        <p:blipFill>
          <a:blip r:embed="rId2" cstate="print">
            <a:duotone>
              <a:prstClr val="black"/>
              <a:schemeClr val="accent1">
                <a:tint val="45000"/>
                <a:satMod val="400000"/>
              </a:schemeClr>
            </a:duotone>
          </a:blip>
          <a:srcRect/>
          <a:stretch>
            <a:fillRect/>
          </a:stretch>
        </p:blipFill>
        <p:spPr bwMode="auto">
          <a:xfrm>
            <a:off x="251520" y="230256"/>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611635716"/>
      </p:ext>
    </p:extLst>
  </p:cSld>
  <p:clrMapOvr>
    <a:masterClrMapping/>
  </p:clrMapOvr>
  <p:transition spd="med">
    <p:randomBar/>
  </p:transition>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532440" y="6597352"/>
            <a:ext cx="611560" cy="287636"/>
          </a:xfrm>
        </p:spPr>
        <p:txBody>
          <a:bodyPr/>
          <a:lstStyle/>
          <a:p>
            <a:fld id="{D7280A19-8A35-42BA-9DD1-673A1800B6A5}" type="slidenum">
              <a:rPr lang="fr-FR"/>
              <a:pPr/>
              <a:t>676</a:t>
            </a:fld>
            <a:endParaRPr lang="fr-FR" dirty="0"/>
          </a:p>
        </p:txBody>
      </p:sp>
      <p:sp>
        <p:nvSpPr>
          <p:cNvPr id="289794" name="Rectangle 2"/>
          <p:cNvSpPr>
            <a:spLocks noGrp="1" noChangeArrowheads="1"/>
          </p:cNvSpPr>
          <p:nvPr>
            <p:ph type="title" idx="4294967295"/>
          </p:nvPr>
        </p:nvSpPr>
        <p:spPr>
          <a:xfrm>
            <a:off x="827584" y="1412776"/>
            <a:ext cx="7127875" cy="1143000"/>
          </a:xfrm>
          <a:prstGeom prst="rect">
            <a:avLst/>
          </a:prstGeom>
        </p:spPr>
        <p:txBody>
          <a:bodyPr/>
          <a:lstStyle/>
          <a:p>
            <a:r>
              <a:rPr lang="fr-FR" sz="2800" b="1" dirty="0">
                <a:solidFill>
                  <a:schemeClr val="accent6">
                    <a:lumMod val="75000"/>
                  </a:schemeClr>
                </a:solidFill>
              </a:rPr>
              <a:t>Quelques nouvelles tendances de  consommation</a:t>
            </a:r>
          </a:p>
        </p:txBody>
      </p:sp>
      <p:sp>
        <p:nvSpPr>
          <p:cNvPr id="289795" name="Text Box 3"/>
          <p:cNvSpPr txBox="1">
            <a:spLocks noChangeArrowheads="1"/>
          </p:cNvSpPr>
          <p:nvPr/>
        </p:nvSpPr>
        <p:spPr bwMode="auto">
          <a:xfrm>
            <a:off x="1619250" y="3789363"/>
            <a:ext cx="5256213" cy="13112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des changements </a:t>
            </a:r>
          </a:p>
          <a:p>
            <a:pPr>
              <a:spcBef>
                <a:spcPct val="50000"/>
              </a:spcBef>
            </a:pPr>
            <a:r>
              <a:rPr lang="fr-FR" sz="2000" dirty="0">
                <a:solidFill>
                  <a:schemeClr val="accent6">
                    <a:lumMod val="75000"/>
                  </a:schemeClr>
                </a:solidFill>
              </a:rPr>
              <a:t>des opportunités</a:t>
            </a:r>
          </a:p>
          <a:p>
            <a:pPr>
              <a:spcBef>
                <a:spcPct val="50000"/>
              </a:spcBef>
            </a:pPr>
            <a:r>
              <a:rPr lang="fr-FR" sz="2000" dirty="0">
                <a:solidFill>
                  <a:schemeClr val="accent6">
                    <a:lumMod val="75000"/>
                  </a:schemeClr>
                </a:solidFill>
              </a:rPr>
              <a:t>dans les stratégies marketing …</a:t>
            </a:r>
          </a:p>
        </p:txBody>
      </p:sp>
      <p:pic>
        <p:nvPicPr>
          <p:cNvPr id="565250" name="Picture 2" descr="C:\Users\BLUEOFFICE\Desktop\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5225" y="2996952"/>
            <a:ext cx="3800475" cy="1200150"/>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4"/>
          </p:nvPr>
        </p:nvSpPr>
        <p:spPr>
          <a:xfrm>
            <a:off x="8604448" y="6525344"/>
            <a:ext cx="539552" cy="359644"/>
          </a:xfrm>
        </p:spPr>
        <p:txBody>
          <a:bodyPr/>
          <a:lstStyle/>
          <a:p>
            <a:fld id="{66ED3C7D-9F05-4875-AF2B-42B56E35F109}" type="slidenum">
              <a:rPr lang="fr-FR"/>
              <a:pPr/>
              <a:t>677</a:t>
            </a:fld>
            <a:endParaRPr lang="fr-FR" dirty="0"/>
          </a:p>
        </p:txBody>
      </p:sp>
      <p:sp>
        <p:nvSpPr>
          <p:cNvPr id="296962" name="Rectangle 2"/>
          <p:cNvSpPr>
            <a:spLocks noGrp="1" noChangeArrowheads="1"/>
          </p:cNvSpPr>
          <p:nvPr>
            <p:ph type="title" idx="4294967295"/>
          </p:nvPr>
        </p:nvSpPr>
        <p:spPr>
          <a:xfrm>
            <a:off x="457200" y="274638"/>
            <a:ext cx="8229600" cy="1143000"/>
          </a:xfrm>
          <a:prstGeom prst="rect">
            <a:avLst/>
          </a:prstGeom>
        </p:spPr>
        <p:txBody>
          <a:bodyPr/>
          <a:lstStyle/>
          <a:p>
            <a:endParaRPr lang="fr-FR"/>
          </a:p>
        </p:txBody>
      </p:sp>
      <p:sp>
        <p:nvSpPr>
          <p:cNvPr id="296963" name="Rectangle 3"/>
          <p:cNvSpPr>
            <a:spLocks noGrp="1" noChangeArrowheads="1"/>
          </p:cNvSpPr>
          <p:nvPr>
            <p:ph type="body" idx="4294967295"/>
          </p:nvPr>
        </p:nvSpPr>
        <p:spPr>
          <a:xfrm>
            <a:off x="457200" y="1600200"/>
            <a:ext cx="8229600" cy="4525963"/>
          </a:xfrm>
          <a:prstGeom prst="rect">
            <a:avLst/>
          </a:prstGeom>
        </p:spPr>
        <p:txBody>
          <a:bodyPr/>
          <a:lstStyle/>
          <a:p>
            <a:endParaRPr lang="fr-FR"/>
          </a:p>
        </p:txBody>
      </p:sp>
      <p:pic>
        <p:nvPicPr>
          <p:cNvPr id="296965" name="Picture 5"/>
          <p:cNvPicPr>
            <a:picLocks noChangeAspect="1" noChangeArrowheads="1"/>
          </p:cNvPicPr>
          <p:nvPr/>
        </p:nvPicPr>
        <p:blipFill>
          <a:blip r:embed="rId3" cstate="print">
            <a:duotone>
              <a:prstClr val="black"/>
              <a:schemeClr val="accent6">
                <a:tint val="45000"/>
                <a:satMod val="400000"/>
              </a:schemeClr>
            </a:duotone>
          </a:blip>
          <a:srcRect/>
          <a:stretch>
            <a:fillRect/>
          </a:stretch>
        </p:blipFill>
        <p:spPr bwMode="auto">
          <a:xfrm>
            <a:off x="741363" y="765175"/>
            <a:ext cx="7575550" cy="5319713"/>
          </a:xfrm>
          <a:prstGeom prst="rect">
            <a:avLst/>
          </a:prstGeom>
          <a:noFill/>
          <a:ln w="38100">
            <a:solidFill>
              <a:srgbClr val="3333CC"/>
            </a:solidFill>
            <a:miter lim="800000"/>
            <a:headEnd/>
            <a:tailEnd/>
          </a:ln>
          <a:effectLst/>
        </p:spPr>
      </p:pic>
    </p:spTree>
  </p:cSld>
  <p:clrMapOvr>
    <a:masterClrMapping/>
  </p:clrMapOvr>
  <p:transition spd="med">
    <p:randomBar/>
  </p:transition>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04448" y="6686202"/>
            <a:ext cx="539552" cy="198786"/>
          </a:xfrm>
        </p:spPr>
        <p:txBody>
          <a:bodyPr/>
          <a:lstStyle/>
          <a:p>
            <a:fld id="{CF9C6438-2AD8-4031-B2D7-A7BD6C955617}" type="slidenum">
              <a:rPr lang="fr-FR"/>
              <a:pPr/>
              <a:t>678</a:t>
            </a:fld>
            <a:endParaRPr lang="fr-FR" dirty="0"/>
          </a:p>
        </p:txBody>
      </p:sp>
      <p:sp>
        <p:nvSpPr>
          <p:cNvPr id="290818" name="Rectangle 2"/>
          <p:cNvSpPr>
            <a:spLocks noGrp="1" noChangeArrowheads="1"/>
          </p:cNvSpPr>
          <p:nvPr>
            <p:ph type="title" idx="4294967295"/>
          </p:nvPr>
        </p:nvSpPr>
        <p:spPr>
          <a:xfrm>
            <a:off x="832516" y="260648"/>
            <a:ext cx="7343775" cy="1152525"/>
          </a:xfrm>
          <a:prstGeom prst="rect">
            <a:avLst/>
          </a:prstGeom>
          <a:solidFill>
            <a:schemeClr val="bg1">
              <a:alpha val="39999"/>
            </a:schemeClr>
          </a:solidFill>
          <a:ln>
            <a:solidFill>
              <a:srgbClr val="3333CC"/>
            </a:solidFill>
          </a:ln>
        </p:spPr>
        <p:txBody>
          <a:bodyPr/>
          <a:lstStyle/>
          <a:p>
            <a:pPr algn="l">
              <a:lnSpc>
                <a:spcPct val="120000"/>
              </a:lnSpc>
            </a:pPr>
            <a:r>
              <a:rPr lang="fr-FR" sz="2800" b="1" dirty="0">
                <a:solidFill>
                  <a:schemeClr val="accent6">
                    <a:lumMod val="75000"/>
                  </a:schemeClr>
                </a:solidFill>
              </a:rPr>
              <a:t>La propriété ! </a:t>
            </a:r>
            <a:br>
              <a:rPr lang="fr-FR" sz="2800" b="1" dirty="0">
                <a:solidFill>
                  <a:schemeClr val="accent6">
                    <a:lumMod val="75000"/>
                  </a:schemeClr>
                </a:solidFill>
              </a:rPr>
            </a:br>
            <a:r>
              <a:rPr lang="fr-FR" sz="2800" b="1" dirty="0">
                <a:solidFill>
                  <a:schemeClr val="accent6">
                    <a:lumMod val="75000"/>
                  </a:schemeClr>
                </a:solidFill>
              </a:rPr>
              <a:t>				c’est démodé…</a:t>
            </a:r>
          </a:p>
        </p:txBody>
      </p:sp>
      <p:sp>
        <p:nvSpPr>
          <p:cNvPr id="290819" name="Text Box 3"/>
          <p:cNvSpPr txBox="1">
            <a:spLocks noChangeArrowheads="1"/>
          </p:cNvSpPr>
          <p:nvPr/>
        </p:nvSpPr>
        <p:spPr bwMode="auto">
          <a:xfrm>
            <a:off x="106363" y="1700213"/>
            <a:ext cx="2089150"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Un précurseur</a:t>
            </a:r>
          </a:p>
        </p:txBody>
      </p:sp>
      <p:pic>
        <p:nvPicPr>
          <p:cNvPr id="290820" name="Picture 4" descr="154959">
            <a:hlinkClick r:id="rId3"/>
          </p:cNvPr>
          <p:cNvPicPr>
            <a:picLocks noChangeAspect="1" noChangeArrowheads="1"/>
          </p:cNvPicPr>
          <p:nvPr/>
        </p:nvPicPr>
        <p:blipFill>
          <a:blip r:embed="rId4" cstate="print"/>
          <a:srcRect r="16371" b="51428"/>
          <a:stretch>
            <a:fillRect/>
          </a:stretch>
        </p:blipFill>
        <p:spPr bwMode="auto">
          <a:xfrm>
            <a:off x="250825" y="2133600"/>
            <a:ext cx="1800225" cy="647700"/>
          </a:xfrm>
          <a:prstGeom prst="rect">
            <a:avLst/>
          </a:prstGeom>
          <a:noFill/>
          <a:ln w="9525">
            <a:solidFill>
              <a:srgbClr val="3333CC"/>
            </a:solidFill>
            <a:miter lim="800000"/>
            <a:headEnd/>
            <a:tailEnd/>
          </a:ln>
        </p:spPr>
      </p:pic>
      <p:sp>
        <p:nvSpPr>
          <p:cNvPr id="290821" name="Text Box 5"/>
          <p:cNvSpPr txBox="1">
            <a:spLocks noChangeArrowheads="1"/>
          </p:cNvSpPr>
          <p:nvPr/>
        </p:nvSpPr>
        <p:spPr bwMode="auto">
          <a:xfrm>
            <a:off x="2268538" y="1700213"/>
            <a:ext cx="2232025"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Un incontournable</a:t>
            </a:r>
          </a:p>
        </p:txBody>
      </p:sp>
      <p:sp>
        <p:nvSpPr>
          <p:cNvPr id="290823" name="Text Box 7"/>
          <p:cNvSpPr txBox="1">
            <a:spLocks noChangeArrowheads="1"/>
          </p:cNvSpPr>
          <p:nvPr/>
        </p:nvSpPr>
        <p:spPr bwMode="auto">
          <a:xfrm>
            <a:off x="2232025" y="5661248"/>
            <a:ext cx="6479926" cy="735586"/>
          </a:xfrm>
          <a:prstGeom prst="rect">
            <a:avLst/>
          </a:prstGeom>
          <a:noFill/>
          <a:ln w="9525">
            <a:solidFill>
              <a:srgbClr val="3333CC"/>
            </a:solidFill>
            <a:miter lim="800000"/>
            <a:headEnd/>
            <a:tailEnd/>
          </a:ln>
          <a:effectLst/>
        </p:spPr>
        <p:txBody>
          <a:bodyPr wrap="square">
            <a:spAutoFit/>
          </a:bodyPr>
          <a:lstStyle/>
          <a:p>
            <a:pPr algn="just">
              <a:lnSpc>
                <a:spcPct val="110000"/>
              </a:lnSpc>
              <a:spcBef>
                <a:spcPct val="50000"/>
              </a:spcBef>
            </a:pPr>
            <a:r>
              <a:rPr lang="fr-FR" sz="1800" dirty="0">
                <a:solidFill>
                  <a:schemeClr val="accent6">
                    <a:lumMod val="75000"/>
                  </a:schemeClr>
                </a:solidFill>
              </a:rPr>
              <a:t>Les consommateurs évoluent d’une logique où ils rêvaient d’ </a:t>
            </a:r>
            <a:r>
              <a:rPr lang="fr-FR" sz="1800" dirty="0">
                <a:solidFill>
                  <a:schemeClr val="accent6">
                    <a:lumMod val="75000"/>
                  </a:schemeClr>
                </a:solidFill>
                <a:cs typeface="Arial" charset="0"/>
              </a:rPr>
              <a:t>"</a:t>
            </a:r>
            <a:r>
              <a:rPr lang="fr-FR" sz="2000" b="1" dirty="0">
                <a:solidFill>
                  <a:schemeClr val="accent6">
                    <a:lumMod val="75000"/>
                  </a:schemeClr>
                </a:solidFill>
              </a:rPr>
              <a:t>avoir plus </a:t>
            </a:r>
            <a:r>
              <a:rPr lang="fr-FR" sz="1800" dirty="0">
                <a:solidFill>
                  <a:schemeClr val="accent6">
                    <a:lumMod val="75000"/>
                  </a:schemeClr>
                </a:solidFill>
              </a:rPr>
              <a:t>"</a:t>
            </a:r>
            <a:r>
              <a:rPr lang="fr-FR" sz="1800" dirty="0">
                <a:solidFill>
                  <a:schemeClr val="accent6">
                    <a:lumMod val="75000"/>
                  </a:schemeClr>
                </a:solidFill>
                <a:cs typeface="Arial" charset="0"/>
              </a:rPr>
              <a:t> à celle où ils chercheront à </a:t>
            </a:r>
            <a:r>
              <a:rPr lang="fr-FR" sz="1800" dirty="0">
                <a:solidFill>
                  <a:schemeClr val="accent6">
                    <a:lumMod val="75000"/>
                  </a:schemeClr>
                </a:solidFill>
              </a:rPr>
              <a:t>" </a:t>
            </a:r>
            <a:r>
              <a:rPr lang="fr-FR" sz="2000" b="1" dirty="0">
                <a:solidFill>
                  <a:schemeClr val="accent6">
                    <a:lumMod val="75000"/>
                  </a:schemeClr>
                </a:solidFill>
                <a:cs typeface="Arial" charset="0"/>
              </a:rPr>
              <a:t>être mieux </a:t>
            </a:r>
            <a:r>
              <a:rPr lang="fr-FR" sz="1800" b="1" dirty="0">
                <a:solidFill>
                  <a:schemeClr val="accent6">
                    <a:lumMod val="75000"/>
                  </a:schemeClr>
                </a:solidFill>
              </a:rPr>
              <a:t>"</a:t>
            </a:r>
            <a:r>
              <a:rPr lang="fr-FR" sz="1800" dirty="0">
                <a:solidFill>
                  <a:schemeClr val="accent6">
                    <a:lumMod val="75000"/>
                  </a:schemeClr>
                </a:solidFill>
              </a:rPr>
              <a:t> </a:t>
            </a:r>
            <a:r>
              <a:rPr lang="fr-FR" sz="2000" b="1" dirty="0">
                <a:solidFill>
                  <a:schemeClr val="accent6">
                    <a:lumMod val="75000"/>
                  </a:schemeClr>
                </a:solidFill>
                <a:cs typeface="Arial" charset="0"/>
              </a:rPr>
              <a:t>…</a:t>
            </a:r>
          </a:p>
        </p:txBody>
      </p:sp>
      <p:sp>
        <p:nvSpPr>
          <p:cNvPr id="290824" name="Text Box 8"/>
          <p:cNvSpPr txBox="1">
            <a:spLocks noChangeArrowheads="1"/>
          </p:cNvSpPr>
          <p:nvPr/>
        </p:nvSpPr>
        <p:spPr bwMode="auto">
          <a:xfrm>
            <a:off x="4643438" y="1989138"/>
            <a:ext cx="2232025"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Une star</a:t>
            </a:r>
          </a:p>
        </p:txBody>
      </p:sp>
      <p:pic>
        <p:nvPicPr>
          <p:cNvPr id="290825" name="Picture 9" descr="velib - 2"/>
          <p:cNvPicPr>
            <a:picLocks noChangeAspect="1" noChangeArrowheads="1"/>
          </p:cNvPicPr>
          <p:nvPr/>
        </p:nvPicPr>
        <p:blipFill>
          <a:blip r:embed="rId5" cstate="print"/>
          <a:srcRect/>
          <a:stretch>
            <a:fillRect/>
          </a:stretch>
        </p:blipFill>
        <p:spPr bwMode="auto">
          <a:xfrm>
            <a:off x="4643438" y="2349500"/>
            <a:ext cx="2232025" cy="1395413"/>
          </a:xfrm>
          <a:prstGeom prst="rect">
            <a:avLst/>
          </a:prstGeom>
          <a:noFill/>
          <a:ln>
            <a:solidFill>
              <a:srgbClr val="3333CC"/>
            </a:solidFill>
          </a:ln>
        </p:spPr>
      </p:pic>
      <p:pic>
        <p:nvPicPr>
          <p:cNvPr id="290826" name="Picture 10" descr="Je loue tout"/>
          <p:cNvPicPr>
            <a:picLocks noChangeAspect="1" noChangeArrowheads="1"/>
          </p:cNvPicPr>
          <p:nvPr/>
        </p:nvPicPr>
        <p:blipFill>
          <a:blip r:embed="rId6" cstate="print"/>
          <a:srcRect/>
          <a:stretch>
            <a:fillRect/>
          </a:stretch>
        </p:blipFill>
        <p:spPr bwMode="auto">
          <a:xfrm>
            <a:off x="250825" y="4437063"/>
            <a:ext cx="1520825" cy="1392237"/>
          </a:xfrm>
          <a:prstGeom prst="rect">
            <a:avLst/>
          </a:prstGeom>
          <a:noFill/>
          <a:ln>
            <a:solidFill>
              <a:srgbClr val="3333CC"/>
            </a:solidFill>
          </a:ln>
        </p:spPr>
      </p:pic>
      <p:sp>
        <p:nvSpPr>
          <p:cNvPr id="290827" name="Text Box 11"/>
          <p:cNvSpPr txBox="1">
            <a:spLocks noChangeArrowheads="1"/>
          </p:cNvSpPr>
          <p:nvPr/>
        </p:nvSpPr>
        <p:spPr bwMode="auto">
          <a:xfrm>
            <a:off x="0" y="3860800"/>
            <a:ext cx="2232025"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Entre particuliers</a:t>
            </a:r>
          </a:p>
        </p:txBody>
      </p:sp>
      <p:pic>
        <p:nvPicPr>
          <p:cNvPr id="290828" name="Picture 12" descr="thumbnail"/>
          <p:cNvPicPr>
            <a:picLocks noChangeAspect="1" noChangeArrowheads="1"/>
          </p:cNvPicPr>
          <p:nvPr/>
        </p:nvPicPr>
        <p:blipFill>
          <a:blip r:embed="rId7" cstate="print"/>
          <a:srcRect/>
          <a:stretch>
            <a:fillRect/>
          </a:stretch>
        </p:blipFill>
        <p:spPr bwMode="auto">
          <a:xfrm>
            <a:off x="7339013" y="2133600"/>
            <a:ext cx="1574800" cy="2016125"/>
          </a:xfrm>
          <a:prstGeom prst="rect">
            <a:avLst/>
          </a:prstGeom>
          <a:noFill/>
          <a:ln>
            <a:solidFill>
              <a:srgbClr val="3333CC"/>
            </a:solidFill>
          </a:ln>
        </p:spPr>
      </p:pic>
      <p:sp>
        <p:nvSpPr>
          <p:cNvPr id="290829" name="Text Box 13"/>
          <p:cNvSpPr txBox="1">
            <a:spLocks noChangeArrowheads="1"/>
          </p:cNvSpPr>
          <p:nvPr/>
        </p:nvSpPr>
        <p:spPr bwMode="auto">
          <a:xfrm>
            <a:off x="7380288" y="1628775"/>
            <a:ext cx="1547812"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Insolite</a:t>
            </a:r>
          </a:p>
        </p:txBody>
      </p:sp>
      <p:sp>
        <p:nvSpPr>
          <p:cNvPr id="671746" name="AutoShape 2" descr="data:image/jpeg;base64,/9j/4AAQSkZJRgABAQAAAQABAAD/2wCEAAkGBxQTEhQUEhMVFhQXGSIaFxgYGBwXHBwcGx0eGB0YHBwcHCggHh8nHh4cITEhJSkrLi4uHB8zODMsNygtLisBCgoKDg0OGxAQGzYkHyQsNCwsLzAvLyw3NDUsLS4sLCw0NC0vLC00LCwsLCwsLCwsLCwsLCwsNCwsLCwsLCwsLP/AABEIAJABXwMBIgACEQEDEQH/xAAcAAACAgMBAQAAAAAAAAAAAAAGBwQFAAMIAgH/xABUEAABAwIDBAUECwsLBAEFAAABAgMRAAQSITEFBkFRBxMiYXEyc4GRCBQjNEJScqGxssEkMzWCkpOzwtHS8BUXJUNTVGJjw9PhRHSDoqMWVWTj8f/EABoBAAIDAQEAAAAAAAAAAAAAAAABAgMEBQb/xAAwEQACAgEDAwIEBgIDAQAAAAAAAQIRAxIhMQRBUWFxEyIygQWRwdHh8LHxUqHiQv/aAAwDAQACEQMRAD8AeNZWVlAGVlZWUAeVrABJIAAkk5AAcTVLcb3WaNX0n5IKh6wCK1dIF51Oz7lyJwpBIOhGISDHCKQx6SFJ+9hCPktoSfWEzQA+Ub52p8lS1eDa/wB2vZ3utuJcHi0v9lIqy32urjNNyRBjCbjqiYEzBUBHDxok2bte4IlT6jxyugrTPQOGgBqsb1WizAeE8ilSfpFW7bgUJSQR3Z0l7je5xH9ZPygFfWmindDfH20600IBSqTGUgoWIy74PooAYVZWUF9LG8rllZYmDhddWG0qicMgqUoTxgQO8g0AF1xdIbEuLSgf4lBP01Xu7z2SfKvLYeLyP3q5UublTiitxSlrOqlEqJ8Sc627NtC64EJwAnTESkZd4FAHUaN67E6Xlsf/ADI/eqdbbTZc+9vNL+StKvoNco3NoUoCilACoiFhRzE5gExl9NQsuVAHY1ZSO6Fd63vbQs3XFLacSS2FEqKFIGLsk6JKQrLmBEZy8aAMrKygTfPpKZslLbSA44iAQSQMR+CIGZAzOgEjXgAHdZSGuunC6n3NlgDvQtR/Sj6K9M9LG1lAKRaIWk6EWryge8EOwaAHvWUoGula8Tk5aMLI1CXFtmfxkqop3U6Rmbt1LC2VsOq8jEUrQogSUpUOMAnMCYoANqysrKAIG29ssWjXW3DmBEgTClEk6AJSConXIDgaGldKWzuDjqvC3eH1kConTSfuJr/uE/o3KTS9ppTkS2MuQpgO3+dCz4JuD/4wPpUK+jpNtT/VXH5KP9ykcztBv+0T66sBtlkoKD7XzBGLq0Y8+S8Mz3zNFCsb910p2TacTiX0JmJKAc/BKia323SZYLEhbw0Odu9odDkg8qSG8F23cNNISthBa4gAFecysz2jw8DWzZV4EyXXmsRCUAJUNElaufNendQB0bsfbLN0grYXjSDhVKVJIMBUFKgFDIg5jQip9AnRKZZufPD9E3R3SGa33koSVLUEpAkqUQABzJOQqD/LjESFyOBggHvBMAjvmgPpTvcam2vgpXijhiSAQY8Va8CnKM6EWdZ0PMZEHmDz76dCbHUNtN8CPy2/36+/yy1xUB+MhXzJUTSrYeulf9ZefnP+Kn26HCZceddIHZ65WICYmBA4AZmihWM+3u0L8k+sEfMRW+lzaOrbK1pCUkGU4T5YGcLH28PRmwLN8LQlQ0In150DN1ZWVlIZlZWVlAGVlZWUAZWVlZQAJ9K34IvfNfaKRVgwhbLCVMJ8hMKCW0FWQklQbxK9JMd9PTpY/BN55v7RXO1jc3SmUdSlcBJTMAjIDycp500BdWqEBwNtNIIBhbhSkiYMJSMJnOJy5jWpF6tluWyjA4lUiEFIKCTBPuaZyAOISNR3kf2feXK0fcyFKKAD2QCR3wBiPOR41M9qOP8AaC3VgATjUmZ7tMuQGk99G9gXjD7QjGUZ8FQSc+Eg594q16MH0r2s6UABMpAAASBCFA5AADMGgyw2UVu4oK8IGYwTxgyRmaK+h4ztJwzOac+coVQ2K1wP+lZ7IE/clt579RVNOlP7IM/c9r51X1aQxPW+znXWgpq3UZEY+uRBUFEFWEpEDKMPpk1pc2FdgElrL5SP3qOejxaA0wXRKMasQOYjGrUDUcY41ZbdZShtSZQpYV5SFFSCk4SAD3Ge+unHo8bgpO7qzgz/ABTMsrilGlLT38+/9oXKN274lIDBJUrCIKDnlr2shmBJgSRnnUHrcDaStoypUhWKAUCAUYcPM+VPopr7M2s+0FpBiHCpKsIEiITlJ0z45znQRvE4i2NhA6xKG1nArElIxLMYSQDyM5mZ0yjJlwOC1rh8XydLperWVvG95R5rj7O/6yw6InQra1oQnCCV5TP9S4Na6YrmfokdC9sWygkJClOnCNBLTmVdMVnNhlcsdIi5vHiTqsn1gV1PXNG0Lst7TC0iVBRAGeqm8GUEEHtZGacVboTdKwFStMiVACczyHOrndxDangk3C0hIxSkEpJEdmMQMGdSBppnTKtd6L1rEE2zagTPugxRkBAPWZCvS9tX1wU/cTaYlMNpCcWIRBlRmDBH7JFXPp5orjmxy4kvzQO7RZbTHVvB2deyUx69a+bHdw3NqocLhr1F1APzE0f3jF4wnGq3YcMZoSSopkzmCADGmUwO4UJ7av1OO2+NhLKkOtmAIJHWJIJ9KT89VKNpyTTS8Mtezpj8rKysqIC+6bPeLXnx+jdpObAtHLp5SUFtpTaSSspxykECFYlBMZTp65pxdN5+4G/Pj9G7SW2JjStZQsgqBBSG1OSmZOScxHMRUo1a1cEJqTi9PJB3laU1cONLUhZaJRiQkJCozmB4x6KtNp7iXbDSnVhooSnGcLoJCeeEwTrwmor1iq4fUQcZWcSiE4Yk9qAozAnnRRdW14tpbbjsoWAmS1CimQdQQIyGZk1VLFnk4vGtr32f/VA8+CFrJJJ+6/UDNh7Eeu3Oqt0YlhJUc4ASIBJPiQOede1WTjClNuoCVKaUsTmcISsZEHKSCDPIVabBvX7J1RQ51RMBYKA4DGiVcYzJlJB+atO2bpbzzjrhST1SwkpSUJwhtUYQokxMnMnMmpwi9dS9P5sU5fLqi+3+h1dDipt7g/5/+k1R/S96F1fctx5//SaphUFgpt9EY7zDiwwFkGYzxED6KpWLAf27Y8Z5TwEd1Wm+Ym9I/wAK/rqodsAhKWg7bqUUqlUQMQmQNc/A5dkDKSa1Y0tFtWYczk8lKVFom8cQSlLsgZCCqI7sxlW4bTcJkkE8zJ+2qS5a7eNpopGEQk5EEKBnI8oznPDJzNSWlrjPrAeICZGmefWjjI0qy4f8SrTkv6/8BHs++UonEURyGpMjv0gn1Ueboe9W5+KPqppU7ICvdFKTGYg8TqJOZpr7n+9Gfkj6BWfNWzRr6e6absuaysrKpNBlZWVlAGVlZWUAZWVlZQAJdK4/om9839ornfZQ9xSrCohIGIhBUBxEkKAHprorpV/BN75r7RXNOzr5QawdZhwnICRnoCqNeXCgCxtH/LW3jBiCpCVnDzlSBAkGvtltEBKinGrngRjgZHMzlmBVbZ7Q6lBRkDOJMEwZ5iDyiDWjZ1+G0qBOE6gdoSe+B3DlxqSdcA0nyWmzcboKiFYeASgqyyzJChFGfQwjDtBYEkDBr5tdA2ztoBKcOIpyiM+Q0yPLWjnoZcxbQWrmUz+bXSYjoGlP7IMfc9r51X1abFKj2QfvW288fqmkMCNzGHl2iQ0V4ZVIS2Fx21DWCeFStpWriUKxLUIMEFAGcjLTWp3RZthVvbDCG1BZUFBSwk5LXESofG5Vt3l2qt1K8ZR5WKExkVEcQTPDia7mHVoSrbSu/p4PJ9TpWVyv5tb20rz5NLzLyk5rOHn1aB45hOdBnSIhQUxiiQlQ8nCYGEgH1n10zG9sFtkohs8ArGkkfigzz9Z8KXHSZc9Y4ysxJCpj8QczVfVxvE21xxvfdFv4bPT1EUpcrdVXZ/qb+hs/0tZ+Ln6Jyunq5g6HPwtZ+Ln6Jyun6456cyuY9qIKtpJAjJWLP/CgLPzD1105XMW1gf5REayf0Ux6dKnj+pe5XmdY5ez/AMF8nbFycPuuRUlKeyYGJOKB28ymYjKZGYmAU7EuloguKCyCCVJBH0k8BrQXZdQ4rCGTiOuJbSPHyiONXLW1mx2GmnEkmMsIB4DiAfGuhoT2btHGi0lqUa9Q7udoowE4pJkDnnzpb74ue6oPyPmWqr5e0lWq8LzCiTGUtnKZ+N6PSaGN8XVKAWoFOQCRKTkJI8kngQOeVYcXR4ulxSjj4bu2zcuqnmzRc+eKOh6ysrKqN4vum73g358fo3aXO5+0PapW51al424ODyhmCD4TAPiOVMTpyMbPT54fo3aX+ymWOqZU8txHkiUAZJIzMnPWMgDxPCozwxzR+HLhhr0fMuxAs3yu6dcKcJViJHKVA599G+19sLct2kQ6AgQqQMPdECeWpoIduVJPxknQ8Y7+R7vsqSb9BkBS8kjyjqcsvAZmteGcVBRa+l3z4Of1GHJLLKaf1x0vbzf7llsbrELeUMSUORK0glUJM9mAQTwzKR3iKq952lL655SVJT1RSjFrCWyJJ4k5kmtjL8/DKfWfoqNtd33F0Yir3NfP4h51Tq1ZL9f1L/hKGOu+mvyQx+hH7xdeeH6NFMmlz0IJHtS4PEvx6mm/20xqgzSKHeoTfkf4XPrqqpuQpTAbTa4VwmV9mezrnM51cbxfhL8Vz66qtbi8QpGEJAIAzy4Z8prRFXGPv5ox5XU5P08e4FbOtXY7TUpOc4UqPDLNQyqW/bOBJKWSVEgAKbQByyhZPL56J07TDgBU4jmnMDCCBlrwjWot44nCEpcSVSIEzJkAA9xzJ7pqM3xtz/f5FbSdb0U+zrVxtl7rElPkxPjnTS3O95s/JH0UC7Xcm1dJUgqyJCPJHaGQ7sj89HW5vvNn5NLL2LsLtNl1WVlZVReZWVlZQBlZXlxYAJJgAST3CkJt7pzuS6r2m0ylkGElxKlLUPjGFJCZ1iMudAD9rK5w/nu2l8W1/Nr/ANyiPdbpRvblK8ZYStBGSWzGEjI5r5g0AMXpLE7MuhzQB61Cubba/wCpQ41iQAsnIzzzmB+0RTc2tvHcXDamnVoLavKSERMGdcU6jnQbe7vNYF4W2yScUqSSocTBxT6DPdFOhWBextpqbbWnrCmZJA+FIAj5vnrZs7amBCkqUI1gz3ZjIicoz+N6RAtLxLSVNuNJUQoySlJI0BExPA6GK+7Ga6xaWOrBW4oJBUNBIMyfJAgkkag0DZN2PcqCFAKSEkkgFSROnAjURxyzo66EEkXxxQCVDKQR5LmQIy0q92P0WW3UoLrZWogKlbqkqzz8hCQEj/DJ786mW+w2dnHrGGykozBDi1nKRoUKnU8KBDdpU+yE96W3nv1FVGuOkl5JyCj4nD9LFUu8m9IvUJburcupSrEkdeUQYImUNg6TRQWQNybVs2bZKEEkrkqQD8NXEijDZuxGHAJQ0CcRmEJSAgA5koPPWhjYm1rcBDDduplM9n3UugkkmDjTIknIycyKtrfefqhkzcgcvcIkwJjrInTOvP5Pw/P8eU3HVFtvbet/2Ouuu6dYYxclGXG9K9uxuv8AZbCQkpaRnOqUHQkZEJGVLzpIYSk2+FKUyFzhAHxOVHl5tB9xUm2uDylbJ/1o9VC28SGbhSQ7IKJAEwRMTMeAqr8Oxzl1OpfSvVeK7N9yfVdRifTuKabfj3IPQ6f6WsvFz9C5XUNcvbFfbs7hD7AUXGySkk4h2gUnLjkTRmelG9w4pYAmO0Ak+o16Q4w7q5m2u6EbUSpSQpIVmDoZaj7auH+me8SSIbyMThTBjl26D73aqHnOuW4kLMEjIQYAj1CpR5IZIuUGl3QYWWwi4S6ho4BxTH0ZGp+zt20uIW6iOwJMGPRBqDufvI3bNla0uOY5AhQAJGmpzGef21M3ktbi2U2hakTcKJGGQAZSMJy0BUK2rKm688HKxdHnjFJN+HuUV8hRJ90nx/bUDaiz1KpMx3zwNXW8WyXbR0NvLbWSnESmTGZTEkAzI8M6onGitKkxlqZMkDTu51XlyRcdnyb8WGUavsdRIMgGvtI49J+0ANbYAf5Kv92qdfTNtQE+5MkTr1avX5VZDSMTp2/ByfPD9G7Qxu/sdVxaJ6sIKktpICpzMRAIIzoH3l6Ubm+Z6m4bawYsXYCkqmCnXERoo8K+7t9IK7eEAYEkBOLyo5GIz+aoz1V8vI1XcKv5KXiWFoSCkgEAgjNIUCMzORB1qZtndFxtoKShCk4QoqTOITwzMHUaD6KwbRC1YioAKMkgGPECSfRUty+So4i5KgkInCodkHFGsa8Ymo1K1v7iddgZs7VSiEoaCz4LJidThOgrTvGyppDqFpw+5GOytBIWgkZLz4x6ONTN4tut2qA6BLiiUhIymIJJPAaUEX29y3UFJZAThCRCjklIwgDLQAVatt1yRatNMefQf7zf/wC4P6JqmNXN25XSNcWTJbYtUuJdcK5OLyglKSBB4BI150Rfz1XSUkuWaU8pCwDlxJOWtA7LTeVE7RI5tuj/ANlVXXPWqRKASCJUcSwQIBiOuMyMo5R3UH3nSC8497YNu2D2k5KVHblRHjVjsreRlTGNag3CggpIxZ9nQzmClJ4cxU9WyRU4vU2Ep2YRi9zAgH4JyETl7t3ad9fBs1YXiCAE/BIkaZkkFzLlMkeuoLW2mVIUpLoIJnyFaSATry/jlH2lt9CLfrNThCQkJIIUQRriiM5nPQVB3ZLYublrDbXGQGSJjmDnPbV9k8qZO5nvNn5NIBe9rwbcbLYhyMUlU5GRBNFGx+l5LDKGy2RhEfe8efHPrkyPQKlJ2EaTY8qykorpzT8U/mP/AN9Qn+mt6PudJcVlPWMwgAmJPVuFVQLB8VlIFjpw2gJU5ZsFtJAVhDiCJ0klRic4JGdPPZG0E3DDT6JwuoStM6woBQB9dAGneOfalxGvUrj8k1xsjQV2TvHPtS5jXqV/UNc87ibtIurdAhONQUZIScgopmToBl6YppWVZcvw1dWL4KyOlXe7l/7slCglKVdmUDAZjKSDz+mjlvcVsrWntdjyiEgxHOBp31IY3QbC0glKBgxpWpCRKYkLGXITi8anpiv/AK7WVLqJOOrQ6brt7ccnj2xXw3FEw2IxGIvDBg6zGACMMSIAEnwqv27aNItS40sKE5yjCoEEAgyJ40UmrTJLK2+PQFlbnOuLbdaQwrDJJbdbxKnioKWO2NfGfRs2XuldNOMOPnEGlLJUpaCYWkJCQAskwZPpoVvdnNkhRSoKUt6VDFBSPhjP+rMkgekipe6VqkPsqg4pVJkwBgMDXMnXwUKrRoY/bzeK3bJQtyFJgEYVHhOoTFDt/vLbSTOMcilY4+Ho9NDW9d3Fy74j6ooWvL8VtWCGlOzN8WdtBJtLb1uVT1KSB3r/AGfxNDd9tNoqJHZHIAmMo5emqO82iKqXroqOVR+DDyTUpMKtm3qFvtBKpONJ0I+GnmKONuBuEdVpgbxfLyxfP9tK3dQ/dTfyk/XRREredai429c9WlK8KU9Sp0FKVZHJYAiNP4Apwxqa8pr8zN1nTzzaNNbO/wAhqNPNxBRJ4mTz5cOXz0E7BdY9sXKXrRNwVKlGJwt4QCqeBmZHqqA/vuuD92pJGYBtHNYmPvmXKtOyFLWtxY8swT+MJOtef/Dejy9O5a6raq/0bqDVCrPIjZTWoiLg68Pg+Fa9qbctWx2tngmcx7ac+kJNU6ba5OiZ/JqHtixu1IASkEk/GRpB5musMkOXlm4gFWzsQEgKU4pYxEjiURMQI8K13zFqGnHP5LSlGcKxCBIMZ4JOozqHs/Y152W3EAN4hJCkk4QrGRIXpMnQnXOCRRPfhXtR1rAAAlXbInswch38OVVTclWlWABbs7MU6w3hOeYiJJz4QP47qsr9m5cUeudUpSJyccWsp56k4eExGlV+6ZUhtl1KiFIJKdImTqKujsDrkOXCrkIUtZSUlzBMjEdBkNBByNaFla27DWyuyvNgtKOsVmgmEkFRE/jE8Cau7HYNutKCq/ZQSkEghJwkiSk+6TIOWlUrzXVBbKXStCTlCsSCTHaFX24ez2HlOm4SpQQUwBJnFjyyUPi/OKhbkxNk232BbIn+kbNU/HbCojl7plVCvdiyOu1Nm+hlI+h2je96M0qkJuikER95nXj98oe/mMR/flfmB/u0gBG53Qs5n+VbbMxCEpgcJze4xPpqq3j3fYt0JW1fNXCisJKEYZAIJxdlxWQgDTiKYS+g9sAk36gBn73B/wBWlhvVsUWd49bhzrA2oALw4ZlIVpJjXnQBZo24/wBcGEqQI7IKylIASMiSRyGtWjir0A+6MSOHWImcjAJTB1iQSJkTIIqejdewuOpQHHvbj5SI7PVpJyUrnAEmCMzFWLW4exC97X9u3HWheA5oyWDBT5HA+jvjOlY6BRVp7acZYubhpkdYtJeJSpsAIC0qBBSkhWQBn4Q8Kt/5trH/AO+2n/x/79RtobvMNXlnZpUtbftoNuk9knGtCThjMAtlB5gk8qZ2yOi6wdSortHGyDEF13PLPVfA5VbCKabZW3ToXaejmyERt+0EZiMGR5/f6iu7n2/WBsbXZcExjhBTmJke7+j6TTcHQ/s06srH/lc/fra10R7OTo2v864f16VRvkHdbCstujhlcYdptKPEBDZief3TVdb7BcadubdpXWltxMqCg0CCgmfhjImIB9NPG23DsmFJwNKzOfbXAEEgxijWlRtG7DV9tEhIILiEjKYlGo78taajFtK9vJRKeWKeybrYxvZVyEplMKmfvqF5SOGAajF/GlJvNbOpZcW7OKUoSYTEBWLhrrr+yrVe3JEQdZmM+UTyqo3k2h1jCk56g5+NXSxQUW1O/sZsebqJTSljpe5ZbKszeNBSUPOR5SQta8KtPimOPjUk7kgjtWd1M5xjjDHyNZ+ajHogdItbjqQhKkobJlMycKySYIzJ4mjdV++W3FAEKbt0LSMu04UqUQruyA4amsx0aEMvc5okoTbPlwJEpClEhU9qU4ZiIjT7a2f/AEyplRVb2d+kkwSMYJRGeiPKn0U2TfKTfXCm0+6KShPCQHFMJJz1whRMcYq4vNpPoe6uFFsOpBUILmBTS1HCkCVEOJTMCcKieFAHO221dWh1txu7QtxKSoOrIKimcJUFJClIHAaSO4R0X0bH+irHzCPopS9Ll0pxtKnUgO9UM8sQSHXgkEjRWGMQGhkU0+itZOybOeDcDwSopHzAUDRc7yz7UuY16lcT8g0kejxk+0WFJKgvtgFOsY1Twp47eH3NceaX9U0jtwWcVhb+VAK80qKT5a8tD/AqL4IzipKmFFistdZCh7oCleMkEzrnIIOuetSXFOXC8fYUoJjs5AAeB5nnVRc2JIAA0J8ok8OOWp8KlbMC2pnOePq7s9I0q6UYrBcfq8GaOr43w6+Tz/f2JaWJRCsEHIQQoEHKNSPR4VTb4MhqydA4YcsspUNeNWd1K8PVpDYSQRAgSDinIVQb/FQsrlajrgy5QoDkKSXy/b9q2rxffsTcmsmlLa+fzve+brt3A27Jxo0BxvTKZSCU9gnECMKtCDlrAr5usj3W27MdpcCII7GqjqZMgTOURV/e7j3DqusFw0SqFdpDk6dkH3IgwIHor3ZboXDLyX3XWlBORCUKQYIIEe5JGp51BGllLvztUJvXwSclDTXyE0Iu3Sl6egTJPAZcKvN5rMvbSeQASVKHd8BMfblTV2VuYzsy3TcONB+8XCWkHNKVETn4ASf4jVFulZVSTFhYbjOlIdfUllo5hazBVxhKfKMeFeLrZ7SApLSSrKApQGc8k8OPa14caaY3RfuFF67dK1kaCIH+EcEgaQKFt6NhKZzbA04HOP4E0OcUWxi2BWwLVSbtskQCtI9biazaewrkOOE2txhK1EHqXIIKiQQcMEEca27Pem9bzJIUkH0OJ+yK6q2P73Z82n6oqjJV7B3OTrq0u31Am3fUoDD2WV8J4Ad9Fe7YCVr6zEkpCREQQQDIIOnhXSVc927RVeXsAGHjr8pdVoAkstpoTpmO+rT27bEArSJnkTn6KrdnWK1ZJwkngIovsdmNspDjpSVDidE+Hf360wPtvs5JSFFGGdAdfSOHhQ3vFeNdW6lKgSEKzGnknjUvb22Vudhvst6GDmrx5DuFCG1raGnPkn6DSAHtyza+02+uUsOSchEYcXr0mr19/ZoGYcUflKHHPRQ4VSblbh3V7ZtvMFnBKkwtZSZCjwwERnzq7HRLtD/8ceLivsRRQWVO1ry0Wgi1bUggjEVGZHLy1capmNoOtElpxaJ1wKUmY0mDnRJvHuM9s9gOPuNKK1BGFvEY1VMqA5cqqrDYb7oBbaKgc5iaai3wJyS5IV9vBdhpRFzcAx/ar8PjVS22279RzvboDuecP64pjNdG9y8jCqETGvjOlEGx+iJlH391S+YEJH2n1EVbHGl9TKpZG9ooVtrtG6MBV7eLV8VDriifUqo29dq6Gw66hQKnBKlrxuKOE+VxGQ4mcq6L2futZsCENJjv+3n6aBPZABI2ewlASALgZAR/VucqlKcFFqKIRhNyTkwZ2MnZ7D1vee3QX0KSXWiggp+CoAznh10MgVvd2fs8Xir1vaDOIuF3qyoZkmcJVOQOkxI5UX7B6K7K5tWH1lwLcbStWENRKhJ8pon56lHoUsfju+pv9ys1epqsUe/Fw2+6Hm3Oy84pZOuAhKUAGOMISr8aqItxpcJP46gfny+ejDpX3YZ2e7bsMqVgUkrJUEyCSU/ASnLsjvoPaWwPKWpXggfNimtGKCa3ZRkbs3NrOhcH5U/PNbmrgtqBLkz/AIp+2vTe12kD3JtcxqoIB5fBFeUbRxAFLeI8SSVR46BPr9Nb5Tg4aE1f3/kxOM291sGuxNvoRE9ruAJPqjOoNlbu3tzfFhoqJcQookJOEJw/CI7qqrLeNTcQWQqNEp60+OXZ/wDb10XdDTTtzcXqg6ELISonAIM5eSIA9FYMkXWp+2xPpsOibfoRm917sDOyWeRyPzhYBqm3t3fuWbZTrzCm0YgkElOpOQACieB9VPobGuQAOuYMaSwr7HqBumXZzyNmqLjjakl1HZQ2UZ55yVqPoqmzc0C3RVvKyw3dtP3LbGPAE4+KcCwYMxIJFHlttq2cRgav2iCyhl0gYioJBTjSZ7CiCoScQ05Zoy2ugEhPUhShopSEKGZnimYg86tdgv8AVLSvkcweI4igVjgfYPtm4eXiaYWhPVu4TAUktKSc+Eo4wDHfX13azWPrjfMh8LxTgPV4cHV9Xgx4oglU45xd2VfLzeBpxlSgvEVpyT8oceEUGdkTIM8CCRwOWR5x89ZelzZMqbnDTTLckYxqnZSdJVyhaiGng8OqKnFgQC4t111UDgBjEDOBAk06eiz8E2fm/wBY0jttpxtkdqTOsxoBz8eFPno7ZwbMs0/5ST6T2j85rUytFpt33s/5pf1TSX6MrG3esGRc4oGLBhWtOri58gieGtOjbnvZ/wA0v6ppCbj7QS1YNFacSQVTyErVmTBgd/MgcahKOqLV0Sutwj3it8ADdliKAealnQzmuTr6q87HuXkJRjBCsUEFM5YYGQ7wD6znX1m8xCSkp44VCCAdMq2deO6rILSkiGreze9tF0uFQByUNEnSDMA58vUedD/SLeuOWVwViEw3GRGfWCYkCRpwFXPXjuof3+dBsHgOafrpq1z+Vqitx1ZNd/YaOzt13C02pN0sBSEmCnFEgGB2hlUXeLd5bTC3FXBWEx2cMAyoD4x5z6KL9iH7nY80j6oqBvv7ye/F+umqUXs57wrO0HFIOE4wQqOOECPkxPDnTt2RtdbycF0loqRGcQcWYPwtfVrpSVedwvKXOcwADBEAH6TVqxvIsQhoFS+AAJUrugZRW1wuCILkcG1dstsInLuHPKePCg7pLvWG9npWtCWrh3CEhPZmTiOIcoz8aF73eZq291uFJuLoeQ0lWJtoj46gYJz8kcu6lxvJvA9duqW+sqJOQ4AZxAmB/wA1ncVEtulsb9iu4r1JxBXbT2hMHtozEgHPvFdbbI+8M+bT9UVyBuwfuho/40/XTXX+yPvDPm0/VFVsh3JdIjYdkHrvaKcRSoPSk/jOSCOP/FPeufNl7SDN9tAkgEvGPQtdRQxj26mrNuBKlHXionmeQqk2xfJeWkrUogTAGSR4ftqUxdouEY24xDJQ4+H7DVf/ACuyDhV2TxkHUZRTAiPITlBNVe1SeqXmfJP0GrG/2kg4cKp15iqLa9+nq1jEfJP0eNIBg9AX4JR51f0imPS46AfwSjzq/pFMegBb9OR+42fPfqms3Y3iaRZ2yCoYksoB01CQOVeOnc/cbHnv1VUA7Ms3+pbUltKklIIggHTvircWm/mKsuqvlGXfb2JSBhgz31pG88//AM/bS/d2mlspDzSk+g/ZNEOzby0cGTkHlOfq/wCK2xhCjBKeS+S3ud4uSlfMPoFLvpX2r1ts2kqJh2cyT8FQoq2lYpP3t0HuyPzZGl7v/brS0jEUkY+Eg+SrgaMsUsboMUpPIrOi9xPwdZ+YR9UVe1Q7h/g2y8wj6oq+rmnUEF7Iv31b+a/XXSkpt+yL99W/mR9ddKIGpIiewuNI/jxrahalQFGQNAYOuuoIGla2258eQrYjlVkLvfghKiYt3QCBzgQP+aa/se/fF78hH0mlJbLAMmm17HteK4vTzSn6TVvUZdaoqxRqQ8KAumpvFs4D/OR+tR7QP0we8U+eR+tWQ0sUe7W6Cri3DweCeytWEoJ8hRTGIHjE6ZVToNabN9kIwkPZwVgLTClJmDGHQSYmYmvaDUytBDu/d/1Z8U/aPt9dXAZK1JSkSpRCQOZJgD10GNuFJBGRGYotsbsLSlYkc4MEEcjSJIkbwbulhLZU4hRWR2E6jWTM5gERNNzc9MWNsOTSfopQ3931q0qWpxShABUQYHLSnDup7zt/Np+ikSRv2572f80v6prnjcUKVaoCYlIVMwYBUeYPrrofbvvZ/wA0v6prmfc/ajTTScbiUnPXkToRGYNRk2lsQyuSjcVbC9pC1LKEwVa5fYAPsr6sKC+rOSgJMmPmiZqHsree2ZdLiXEpVnCkmIk55FJyjhGWVeLjeZhbpdU8jGT5emggZAaZDKtOJY3FOez7/wBr9TFOfULiPbx/6Xf0+5YssOKcDacJUQTrAy11qm6QbZxq1WlyO1BEKCtFJPDxFSLbea2Q+HCttUf4iPniQO6Kq+kLeBm6aPVlMjkoqnTmByrLllJZ9MFcfP2f6+h0OnSlg1ZNp+Pv9+3qdF7C97MeaR9UVB3395PeCfrpqbsD3rb+aR9UVE3zH3G94J+umpobOWtpXag+sJ4nhExhGnLjn4cq1ObTcQnCk4ZicEhR+UrU+Gk17ecKX1LTrPjwFagxJk8a2LhFbkVxUoxE5fTxOXpr0zZqVrNXLNmOVTmrUVHQhayBsa0wPNH/ADED/wBxXWWyPvDPm0/VFcxhuFseeR9YV0zsP3sx5pH1RVGTklAnVzls19lO1bs3CCtoPLKgAVcVxIGcTFdG1yvtZX3ffefX9ZVVkw0u9qtIuSq1QW0EDs4VJ8eyRPCtm3HUXBLqAG1ASEzmUjLtE8e/w9AzfdWlYLapbUlJHuiVqGUELHwVYpOE6SNRBMrZjiDJOfBcrAwpEQo55AyvtqlIwQR2hTsVb2WW9e02FhKbVktAEk4kqSTkMu0o6Z1R7fvW/awShkhwAYl4DGkGTGXz1W3dwFmWykkmAckzOQmdPT6azfbZ4t1oSlQKVtJJIdQ72wkdYOwYACjlPoqNBQ4OgH8Ep86v6RTIpa+x+P8ARQ88v9WmVTGLHp8P3Gx579RVAe6+12kJT1ylKSG4wglJmMhJOgPKjn2QB+47fz/6iqVGw7R11ILbaFZ4e1zy4HxpNpciYcbD2xbOLULuAjD2RpnPPwrTYWWz1PPl3yBPVAKKZzMZgGco1oR2khbEKW23Ex8bPM8/GvD12tttC1MJS2rNJiZntfGMSMxMSMxlTUrXysjUZepZ+3GW7l9KirqB95Clqy7sWEn0xQtvXtTrBgCiUBcpznKCOOfGidOzbh5AIZbgJmewYBjMz3ka0GbxWqmlYFwFawI0M8qucsijUrK1jx2muTqvcH8G2X/bt/UFX1UG4H4Msf8At2/qCr+qS8QfsiUTd2wGpaAHDVaxxoP3q28u6abR7VbaDZBKkqSSoxhIMcJOvhRf7Iz31b+Z/WXS22GtoPS6iWiNFALjMZiQATExpUZYoSlGUluuCDSYY7U3mt17LatEsLS4AgFYKAnEmMRkHEcQB9dR0bxMo2X7UFk0VkLl/wBzKpUtSgqCnGCkQNZyHCK1fylaY5DDKUcsIJ0jlqTnW3Zt/s7r5uGk9RByQlIVMZE92uU8qscY6a9bIU27YO7Nu0pZdSWsZOigtIAyzxJIlQAzERnTN9jp9+vI+Kj6TSm2m62XSUAYI0SQnnxwkcpypsexxTDt5mD2EaeKqcpNokkkx50B9M642eD/AJyPto8pf9OX4KWeTrZ/9o+2oE3wKvdndRh6069y76teFZCOyc0qUlI8qc8P8SKm9HO77F4p03DgQlsJ7OIJkqxZySNI+ca6UL2Gy3yiPa7OnlLAChPE9qZ5SKn2W77iVCTbqJEBKsa9dIARrUiBd7H3eZc2iu0ce9yQVe6ApGLDpmcs6+3rLFrfNsNOKUw6lJUpSk9lRWpOoyAgDM889KrUbvlICg42o64VNqwQZ0Op7sqh3OwXFHEk20JjspxJB8QpImaTTuwDfbtmy2kKaUcXWRBdbc7MTiGDMCeJprbq+87fzSfopEocdLCusbQlSNSgg5cDkomPHlT23U95W3mkfVFDJo37dE2z4H9kv6prjprQeFdpETrSZ210GYnVKtboIaUSQ24gqwTnhCgoSkcJExxNIYlTUvaFslEYVcO7PMd89+kUz/5ibj++M/m1fvVh6Crn++M5f5a/3qYClry7ofCm5/MTcf3xn82r96rDYfQZhdSq7uUuNJIJbbQU44+CVE5J5wJPdQA2dgpi2twdQ0gf+oqPvWyV2jqRlkCTyAUCT6ACatQI0rFCRBzFIDkTrIVhWMJBhUiYIyM+nKvCnhiwjMTEgRT4270SsPOKcZdLeLPApONI7gQQoDxJ7oGVUiuhdX9u1+Q5/uVK/UQtLjZy0gnC6ABM4VRlxqrZuSTGMjxP/NOEdDCuL7f5Ln79fP5lz/bNfkr/AH6L9QFRsZxTlywmSR1qVGSYhKgon8kGurNjoKbdlKhCg2kEd4SAaB92Oili2dS66vrCnMJAwpn/ABSSVDuyHOaYlJsDK5M302Y57evFADCX1xJjVR7u6us6We8PRk49cOOsvoCXFFeFYVIKsyJGonTT7aQzn5ezloVCgnLWFT84kV6NngXC2goRp1hBzggyBGndxp1K6I7k/wDUM+pX7K0q6Hbn+8s/krp7AJq9tUkJwNBsnOesKpGY04ZjxyqIdmry0zmM+WtOtXQxcn/qWfyV14PQnc/3pn8ldGwBJ7H5BTssg/26/oRTLqg3H3aGz7RNuF9YqSpa4wypWsCTAAAGvCr+kAq/ZCmLK3/7iP8A41n7KT+7jt0EPG2AKWh1rhMdkaSJUCfJ0E107vVu6zf2y7d+cKoIUMlJUNFDvH0EilDc9B10jF1F42QcjixtSOSgkKB8KTSfImrFuu8u75wtoSHFDtkJATpqczHHTwqA3eP3GBgEKnJCThQNIEqJEwnIYiYGQ5Ux0dCW0UKKkXDCTpKXHAY5T1YMVqa6D9opIUh5hKhoQtYI8CEUJJcAlQKWG9l6g9Q3hCle5FJSASZw4TJgZ1SbcuXVvK68YXEdhQAiCknL1zTHR0E351eth+Ov/bq92H0EnrAu9uQtHwkIxSruxmCPUfRU3OT2bBRSGfuGkjZtiCIPtdvL8QVe15abCQEpACQIAGgAyAr1URiC9kcmbm272v11UsygACDnxHLl81dKdJG4adppbKVht5qcKiJBB+CqM440uj0KXv8AbW3rX+5TIsVygI1znStLsRrnyj7fXTVPQle/21t+Uv8AcrS50G3x/r7X1ufuUAKZQEHPPlzpz+xr8u9+S39K6q/5h77i/a+tz9ymt0abip2WytJX1jrhBWoCBloB3Z0hhlS/6c/wS55xv64FMCqvefYbd7au2zshDgiRqCCFJUO8EA0DZyqzdultyHSAdRJzjPLPLXhH2VHsX1OKzWUlIEGVTlpEGfT4U13OgRcnDfpjhLBn5na0OdALh/65H5kj9enZCvIsGtorW5h61XaJk41RxkwDp4c60P3ikqKAoxIzlQ9efCaag9j+7/fkfmj+/X1PsfnON+n8yT/qUWPShaX+03m1A9aVhSMJkk9kDDEFRjTKc8q6t3V95WvmUfVFKay9j+AtJdvsSAe0lLOEkcsRcMeqnVbMJQhKEiEpASkcgBAHqpDP/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sp>
        <p:nvSpPr>
          <p:cNvPr id="671748" name="AutoShape 4" descr="data:image/jpeg;base64,/9j/4AAQSkZJRgABAQAAAQABAAD/2wCEAAkGBxQTEhQUEhMVFhQXGSIaFxgYGBwXHBwcGx0eGB0YHBwcHCggHh8nHh4cITEhJSkrLi4uHB8zODMsNygtLisBCgoKDg0OGxAQGzYkHyQsNCwsLzAvLyw3NDUsLS4sLCw0NC0vLC00LCwsLCwsLCwsLCwsLCwsNCwsLCwsLCwsLP/AABEIAJABXwMBIgACEQEDEQH/xAAcAAACAgMBAQAAAAAAAAAAAAAGBwQFAAMIAgH/xABUEAABAwIDBAUECwsLBAEFAAABAgMRAAQSITEFBkFRBxMiYXEyc4GRCBQjNEJScqGxssEkMzWCkpOzwtHS8BUXJUNTVGJjw9PhRHSDoqMWVWTj8f/EABoBAAIDAQEAAAAAAAAAAAAAAAABAgMEBQb/xAAwEQACAgEDAwIEBgIDAQAAAAAAAQIRAxIhMQRBUWFxEyIygQWRwdHh8LHxUqHiQv/aAAwDAQACEQMRAD8AeNZWVlAGVlZWUAeVrABJIAAkk5AAcTVLcb3WaNX0n5IKh6wCK1dIF51Oz7lyJwpBIOhGISDHCKQx6SFJ+9hCPktoSfWEzQA+Ub52p8lS1eDa/wB2vZ3utuJcHi0v9lIqy32urjNNyRBjCbjqiYEzBUBHDxok2bte4IlT6jxyugrTPQOGgBqsb1WizAeE8ilSfpFW7bgUJSQR3Z0l7je5xH9ZPygFfWmindDfH20600IBSqTGUgoWIy74PooAYVZWUF9LG8rllZYmDhddWG0qicMgqUoTxgQO8g0AF1xdIbEuLSgf4lBP01Xu7z2SfKvLYeLyP3q5UublTiitxSlrOqlEqJ8Sc627NtC64EJwAnTESkZd4FAHUaN67E6Xlsf/ADI/eqdbbTZc+9vNL+StKvoNco3NoUoCilACoiFhRzE5gExl9NQsuVAHY1ZSO6Fd63vbQs3XFLacSS2FEqKFIGLsk6JKQrLmBEZy8aAMrKygTfPpKZslLbSA44iAQSQMR+CIGZAzOgEjXgAHdZSGuunC6n3NlgDvQtR/Sj6K9M9LG1lAKRaIWk6EWryge8EOwaAHvWUoGula8Tk5aMLI1CXFtmfxkqop3U6Rmbt1LC2VsOq8jEUrQogSUpUOMAnMCYoANqysrKAIG29ssWjXW3DmBEgTClEk6AJSConXIDgaGldKWzuDjqvC3eH1kConTSfuJr/uE/o3KTS9ppTkS2MuQpgO3+dCz4JuD/4wPpUK+jpNtT/VXH5KP9ykcztBv+0T66sBtlkoKD7XzBGLq0Y8+S8Mz3zNFCsb910p2TacTiX0JmJKAc/BKia323SZYLEhbw0Odu9odDkg8qSG8F23cNNISthBa4gAFecysz2jw8DWzZV4EyXXmsRCUAJUNElaufNendQB0bsfbLN0grYXjSDhVKVJIMBUFKgFDIg5jQip9AnRKZZufPD9E3R3SGa33koSVLUEpAkqUQABzJOQqD/LjESFyOBggHvBMAjvmgPpTvcam2vgpXijhiSAQY8Va8CnKM6EWdZ0PMZEHmDz76dCbHUNtN8CPy2/36+/yy1xUB+MhXzJUTSrYeulf9ZefnP+Kn26HCZceddIHZ65WICYmBA4AZmihWM+3u0L8k+sEfMRW+lzaOrbK1pCUkGU4T5YGcLH28PRmwLN8LQlQ0In150DN1ZWVlIZlZWVlAGVlZWUAZWVlZQAJ9K34IvfNfaKRVgwhbLCVMJ8hMKCW0FWQklQbxK9JMd9PTpY/BN55v7RXO1jc3SmUdSlcBJTMAjIDycp500BdWqEBwNtNIIBhbhSkiYMJSMJnOJy5jWpF6tluWyjA4lUiEFIKCTBPuaZyAOISNR3kf2feXK0fcyFKKAD2QCR3wBiPOR41M9qOP8AaC3VgATjUmZ7tMuQGk99G9gXjD7QjGUZ8FQSc+Eg594q16MH0r2s6UABMpAAASBCFA5AADMGgyw2UVu4oK8IGYwTxgyRmaK+h4ztJwzOac+coVQ2K1wP+lZ7IE/clt579RVNOlP7IM/c9r51X1aQxPW+znXWgpq3UZEY+uRBUFEFWEpEDKMPpk1pc2FdgElrL5SP3qOejxaA0wXRKMasQOYjGrUDUcY41ZbdZShtSZQpYV5SFFSCk4SAD3Ge+unHo8bgpO7qzgz/ABTMsrilGlLT38+/9oXKN274lIDBJUrCIKDnlr2shmBJgSRnnUHrcDaStoypUhWKAUCAUYcPM+VPopr7M2s+0FpBiHCpKsIEiITlJ0z45znQRvE4i2NhA6xKG1nArElIxLMYSQDyM5mZ0yjJlwOC1rh8XydLperWVvG95R5rj7O/6yw6InQra1oQnCCV5TP9S4Na6YrmfokdC9sWygkJClOnCNBLTmVdMVnNhlcsdIi5vHiTqsn1gV1PXNG0Lst7TC0iVBRAGeqm8GUEEHtZGacVboTdKwFStMiVACczyHOrndxDangk3C0hIxSkEpJEdmMQMGdSBppnTKtd6L1rEE2zagTPugxRkBAPWZCvS9tX1wU/cTaYlMNpCcWIRBlRmDBH7JFXPp5orjmxy4kvzQO7RZbTHVvB2deyUx69a+bHdw3NqocLhr1F1APzE0f3jF4wnGq3YcMZoSSopkzmCADGmUwO4UJ7av1OO2+NhLKkOtmAIJHWJIJ9KT89VKNpyTTS8Mtezpj8rKysqIC+6bPeLXnx+jdpObAtHLp5SUFtpTaSSspxykECFYlBMZTp65pxdN5+4G/Pj9G7SW2JjStZQsgqBBSG1OSmZOScxHMRUo1a1cEJqTi9PJB3laU1cONLUhZaJRiQkJCozmB4x6KtNp7iXbDSnVhooSnGcLoJCeeEwTrwmor1iq4fUQcZWcSiE4Yk9qAozAnnRRdW14tpbbjsoWAmS1CimQdQQIyGZk1VLFnk4vGtr32f/VA8+CFrJJJ+6/UDNh7Eeu3Oqt0YlhJUc4ASIBJPiQOede1WTjClNuoCVKaUsTmcISsZEHKSCDPIVabBvX7J1RQ51RMBYKA4DGiVcYzJlJB+atO2bpbzzjrhST1SwkpSUJwhtUYQokxMnMnMmpwi9dS9P5sU5fLqi+3+h1dDipt7g/5/+k1R/S96F1fctx5//SaphUFgpt9EY7zDiwwFkGYzxED6KpWLAf27Y8Z5TwEd1Wm+Ym9I/wAK/rqodsAhKWg7bqUUqlUQMQmQNc/A5dkDKSa1Y0tFtWYczk8lKVFom8cQSlLsgZCCqI7sxlW4bTcJkkE8zJ+2qS5a7eNpopGEQk5EEKBnI8oznPDJzNSWlrjPrAeICZGmefWjjI0qy4f8SrTkv6/8BHs++UonEURyGpMjv0gn1Ueboe9W5+KPqppU7ICvdFKTGYg8TqJOZpr7n+9Gfkj6BWfNWzRr6e6absuaysrKpNBlZWVlAGVlZWUAZWVlZQAJdK4/om9839ornfZQ9xSrCohIGIhBUBxEkKAHprorpV/BN75r7RXNOzr5QawdZhwnICRnoCqNeXCgCxtH/LW3jBiCpCVnDzlSBAkGvtltEBKinGrngRjgZHMzlmBVbZ7Q6lBRkDOJMEwZ5iDyiDWjZ1+G0qBOE6gdoSe+B3DlxqSdcA0nyWmzcboKiFYeASgqyyzJChFGfQwjDtBYEkDBr5tdA2ztoBKcOIpyiM+Q0yPLWjnoZcxbQWrmUz+bXSYjoGlP7IMfc9r51X1abFKj2QfvW288fqmkMCNzGHl2iQ0V4ZVIS2Fx21DWCeFStpWriUKxLUIMEFAGcjLTWp3RZthVvbDCG1BZUFBSwk5LXESofG5Vt3l2qt1K8ZR5WKExkVEcQTPDia7mHVoSrbSu/p4PJ9TpWVyv5tb20rz5NLzLyk5rOHn1aB45hOdBnSIhQUxiiQlQ8nCYGEgH1n10zG9sFtkohs8ArGkkfigzz9Z8KXHSZc9Y4ysxJCpj8QczVfVxvE21xxvfdFv4bPT1EUpcrdVXZ/qb+hs/0tZ+Ln6Jyunq5g6HPwtZ+Ln6Jyun6456cyuY9qIKtpJAjJWLP/CgLPzD1105XMW1gf5REayf0Ux6dKnj+pe5XmdY5ez/AMF8nbFycPuuRUlKeyYGJOKB28ymYjKZGYmAU7EuloguKCyCCVJBH0k8BrQXZdQ4rCGTiOuJbSPHyiONXLW1mx2GmnEkmMsIB4DiAfGuhoT2btHGi0lqUa9Q7udoowE4pJkDnnzpb74ue6oPyPmWqr5e0lWq8LzCiTGUtnKZ+N6PSaGN8XVKAWoFOQCRKTkJI8kngQOeVYcXR4ulxSjj4bu2zcuqnmzRc+eKOh6ysrKqN4vum73g358fo3aXO5+0PapW51al424ODyhmCD4TAPiOVMTpyMbPT54fo3aX+ymWOqZU8txHkiUAZJIzMnPWMgDxPCozwxzR+HLhhr0fMuxAs3yu6dcKcJViJHKVA599G+19sLct2kQ6AgQqQMPdECeWpoIduVJPxknQ8Y7+R7vsqSb9BkBS8kjyjqcsvAZmteGcVBRa+l3z4Of1GHJLLKaf1x0vbzf7llsbrELeUMSUORK0glUJM9mAQTwzKR3iKq952lL655SVJT1RSjFrCWyJJ4k5kmtjL8/DKfWfoqNtd33F0Yir3NfP4h51Tq1ZL9f1L/hKGOu+mvyQx+hH7xdeeH6NFMmlz0IJHtS4PEvx6mm/20xqgzSKHeoTfkf4XPrqqpuQpTAbTa4VwmV9mezrnM51cbxfhL8Vz66qtbi8QpGEJAIAzy4Z8prRFXGPv5ox5XU5P08e4FbOtXY7TUpOc4UqPDLNQyqW/bOBJKWSVEgAKbQByyhZPL56J07TDgBU4jmnMDCCBlrwjWot44nCEpcSVSIEzJkAA9xzJ7pqM3xtz/f5FbSdb0U+zrVxtl7rElPkxPjnTS3O95s/JH0UC7Xcm1dJUgqyJCPJHaGQ7sj89HW5vvNn5NLL2LsLtNl1WVlZVReZWVlZQBlZXlxYAJJgAST3CkJt7pzuS6r2m0ylkGElxKlLUPjGFJCZ1iMudAD9rK5w/nu2l8W1/Nr/ANyiPdbpRvblK8ZYStBGSWzGEjI5r5g0AMXpLE7MuhzQB61Cubba/wCpQ41iQAsnIzzzmB+0RTc2tvHcXDamnVoLavKSERMGdcU6jnQbe7vNYF4W2yScUqSSocTBxT6DPdFOhWBextpqbbWnrCmZJA+FIAj5vnrZs7amBCkqUI1gz3ZjIicoz+N6RAtLxLSVNuNJUQoySlJI0BExPA6GK+7Ga6xaWOrBW4oJBUNBIMyfJAgkkag0DZN2PcqCFAKSEkkgFSROnAjURxyzo66EEkXxxQCVDKQR5LmQIy0q92P0WW3UoLrZWogKlbqkqzz8hCQEj/DJ786mW+w2dnHrGGykozBDi1nKRoUKnU8KBDdpU+yE96W3nv1FVGuOkl5JyCj4nD9LFUu8m9IvUJburcupSrEkdeUQYImUNg6TRQWQNybVs2bZKEEkrkqQD8NXEijDZuxGHAJQ0CcRmEJSAgA5koPPWhjYm1rcBDDduplM9n3UugkkmDjTIknIycyKtrfefqhkzcgcvcIkwJjrInTOvP5Pw/P8eU3HVFtvbet/2Ouuu6dYYxclGXG9K9uxuv8AZbCQkpaRnOqUHQkZEJGVLzpIYSk2+FKUyFzhAHxOVHl5tB9xUm2uDylbJ/1o9VC28SGbhSQ7IKJAEwRMTMeAqr8Oxzl1OpfSvVeK7N9yfVdRifTuKabfj3IPQ6f6WsvFz9C5XUNcvbFfbs7hD7AUXGySkk4h2gUnLjkTRmelG9w4pYAmO0Ak+o16Q4w7q5m2u6EbUSpSQpIVmDoZaj7auH+me8SSIbyMThTBjl26D73aqHnOuW4kLMEjIQYAj1CpR5IZIuUGl3QYWWwi4S6ho4BxTH0ZGp+zt20uIW6iOwJMGPRBqDufvI3bNla0uOY5AhQAJGmpzGef21M3ktbi2U2hakTcKJGGQAZSMJy0BUK2rKm688HKxdHnjFJN+HuUV8hRJ90nx/bUDaiz1KpMx3zwNXW8WyXbR0NvLbWSnESmTGZTEkAzI8M6onGitKkxlqZMkDTu51XlyRcdnyb8WGUavsdRIMgGvtI49J+0ANbYAf5Kv92qdfTNtQE+5MkTr1avX5VZDSMTp2/ByfPD9G7Qxu/sdVxaJ6sIKktpICpzMRAIIzoH3l6Ubm+Z6m4bawYsXYCkqmCnXERoo8K+7t9IK7eEAYEkBOLyo5GIz+aoz1V8vI1XcKv5KXiWFoSCkgEAgjNIUCMzORB1qZtndFxtoKShCk4QoqTOITwzMHUaD6KwbRC1YioAKMkgGPECSfRUty+So4i5KgkInCodkHFGsa8Ymo1K1v7iddgZs7VSiEoaCz4LJidThOgrTvGyppDqFpw+5GOytBIWgkZLz4x6ONTN4tut2qA6BLiiUhIymIJJPAaUEX29y3UFJZAThCRCjklIwgDLQAVatt1yRatNMefQf7zf/wC4P6JqmNXN25XSNcWTJbYtUuJdcK5OLyglKSBB4BI150Rfz1XSUkuWaU8pCwDlxJOWtA7LTeVE7RI5tuj/ANlVXXPWqRKASCJUcSwQIBiOuMyMo5R3UH3nSC8497YNu2D2k5KVHblRHjVjsreRlTGNag3CggpIxZ9nQzmClJ4cxU9WyRU4vU2Ep2YRi9zAgH4JyETl7t3ad9fBs1YXiCAE/BIkaZkkFzLlMkeuoLW2mVIUpLoIJnyFaSATry/jlH2lt9CLfrNThCQkJIIUQRriiM5nPQVB3ZLYublrDbXGQGSJjmDnPbV9k8qZO5nvNn5NIBe9rwbcbLYhyMUlU5GRBNFGx+l5LDKGy2RhEfe8efHPrkyPQKlJ2EaTY8qykorpzT8U/mP/AN9Qn+mt6PudJcVlPWMwgAmJPVuFVQLB8VlIFjpw2gJU5ZsFtJAVhDiCJ0klRic4JGdPPZG0E3DDT6JwuoStM6woBQB9dAGneOfalxGvUrj8k1xsjQV2TvHPtS5jXqV/UNc87ibtIurdAhONQUZIScgopmToBl6YppWVZcvw1dWL4KyOlXe7l/7slCglKVdmUDAZjKSDz+mjlvcVsrWntdjyiEgxHOBp31IY3QbC0glKBgxpWpCRKYkLGXITi8anpiv/AK7WVLqJOOrQ6brt7ccnj2xXw3FEw2IxGIvDBg6zGACMMSIAEnwqv27aNItS40sKE5yjCoEEAgyJ40UmrTJLK2+PQFlbnOuLbdaQwrDJJbdbxKnioKWO2NfGfRs2XuldNOMOPnEGlLJUpaCYWkJCQAskwZPpoVvdnNkhRSoKUt6VDFBSPhjP+rMkgekipe6VqkPsqg4pVJkwBgMDXMnXwUKrRoY/bzeK3bJQtyFJgEYVHhOoTFDt/vLbSTOMcilY4+Ho9NDW9d3Fy74j6ooWvL8VtWCGlOzN8WdtBJtLb1uVT1KSB3r/AGfxNDd9tNoqJHZHIAmMo5emqO82iKqXroqOVR+DDyTUpMKtm3qFvtBKpONJ0I+GnmKONuBuEdVpgbxfLyxfP9tK3dQ/dTfyk/XRREredai429c9WlK8KU9Sp0FKVZHJYAiNP4Apwxqa8pr8zN1nTzzaNNbO/wAhqNPNxBRJ4mTz5cOXz0E7BdY9sXKXrRNwVKlGJwt4QCqeBmZHqqA/vuuD92pJGYBtHNYmPvmXKtOyFLWtxY8swT+MJOtef/Dejy9O5a6raq/0bqDVCrPIjZTWoiLg68Pg+Fa9qbctWx2tngmcx7ac+kJNU6ba5OiZ/JqHtixu1IASkEk/GRpB5musMkOXlm4gFWzsQEgKU4pYxEjiURMQI8K13zFqGnHP5LSlGcKxCBIMZ4JOozqHs/Y152W3EAN4hJCkk4QrGRIXpMnQnXOCRRPfhXtR1rAAAlXbInswch38OVVTclWlWABbs7MU6w3hOeYiJJz4QP47qsr9m5cUeudUpSJyccWsp56k4eExGlV+6ZUhtl1KiFIJKdImTqKujsDrkOXCrkIUtZSUlzBMjEdBkNBByNaFla27DWyuyvNgtKOsVmgmEkFRE/jE8Cau7HYNutKCq/ZQSkEghJwkiSk+6TIOWlUrzXVBbKXStCTlCsSCTHaFX24ez2HlOm4SpQQUwBJnFjyyUPi/OKhbkxNk232BbIn+kbNU/HbCojl7plVCvdiyOu1Nm+hlI+h2je96M0qkJuikER95nXj98oe/mMR/flfmB/u0gBG53Qs5n+VbbMxCEpgcJze4xPpqq3j3fYt0JW1fNXCisJKEYZAIJxdlxWQgDTiKYS+g9sAk36gBn73B/wBWlhvVsUWd49bhzrA2oALw4ZlIVpJjXnQBZo24/wBcGEqQI7IKylIASMiSRyGtWjir0A+6MSOHWImcjAJTB1iQSJkTIIqejdewuOpQHHvbj5SI7PVpJyUrnAEmCMzFWLW4exC97X9u3HWheA5oyWDBT5HA+jvjOlY6BRVp7acZYubhpkdYtJeJSpsAIC0qBBSkhWQBn4Q8Kt/5trH/AO+2n/x/79RtobvMNXlnZpUtbftoNuk9knGtCThjMAtlB5gk8qZ2yOi6wdSortHGyDEF13PLPVfA5VbCKabZW3ToXaejmyERt+0EZiMGR5/f6iu7n2/WBsbXZcExjhBTmJke7+j6TTcHQ/s06srH/lc/fra10R7OTo2v864f16VRvkHdbCstujhlcYdptKPEBDZief3TVdb7BcadubdpXWltxMqCg0CCgmfhjImIB9NPG23DsmFJwNKzOfbXAEEgxijWlRtG7DV9tEhIILiEjKYlGo78taajFtK9vJRKeWKeybrYxvZVyEplMKmfvqF5SOGAajF/GlJvNbOpZcW7OKUoSYTEBWLhrrr+yrVe3JEQdZmM+UTyqo3k2h1jCk56g5+NXSxQUW1O/sZsebqJTSljpe5ZbKszeNBSUPOR5SQta8KtPimOPjUk7kgjtWd1M5xjjDHyNZ+ajHogdItbjqQhKkobJlMycKySYIzJ4mjdV++W3FAEKbt0LSMu04UqUQruyA4amsx0aEMvc5okoTbPlwJEpClEhU9qU4ZiIjT7a2f/AEyplRVb2d+kkwSMYJRGeiPKn0U2TfKTfXCm0+6KShPCQHFMJJz1whRMcYq4vNpPoe6uFFsOpBUILmBTS1HCkCVEOJTMCcKieFAHO221dWh1txu7QtxKSoOrIKimcJUFJClIHAaSO4R0X0bH+irHzCPopS9Ll0pxtKnUgO9UM8sQSHXgkEjRWGMQGhkU0+itZOybOeDcDwSopHzAUDRc7yz7UuY16lcT8g0kejxk+0WFJKgvtgFOsY1Twp47eH3NceaX9U0jtwWcVhb+VAK80qKT5a8tD/AqL4IzipKmFFistdZCh7oCleMkEzrnIIOuetSXFOXC8fYUoJjs5AAeB5nnVRc2JIAA0J8ok8OOWp8KlbMC2pnOePq7s9I0q6UYrBcfq8GaOr43w6+Tz/f2JaWJRCsEHIQQoEHKNSPR4VTb4MhqydA4YcsspUNeNWd1K8PVpDYSQRAgSDinIVQb/FQsrlajrgy5QoDkKSXy/b9q2rxffsTcmsmlLa+fzve+brt3A27Jxo0BxvTKZSCU9gnECMKtCDlrAr5usj3W27MdpcCII7GqjqZMgTOURV/e7j3DqusFw0SqFdpDk6dkH3IgwIHor3ZboXDLyX3XWlBORCUKQYIIEe5JGp51BGllLvztUJvXwSclDTXyE0Iu3Sl6egTJPAZcKvN5rMvbSeQASVKHd8BMfblTV2VuYzsy3TcONB+8XCWkHNKVETn4ASf4jVFulZVSTFhYbjOlIdfUllo5hazBVxhKfKMeFeLrZ7SApLSSrKApQGc8k8OPa14caaY3RfuFF67dK1kaCIH+EcEgaQKFt6NhKZzbA04HOP4E0OcUWxi2BWwLVSbtskQCtI9biazaewrkOOE2txhK1EHqXIIKiQQcMEEca27Pem9bzJIUkH0OJ+yK6q2P73Z82n6oqjJV7B3OTrq0u31Am3fUoDD2WV8J4Ad9Fe7YCVr6zEkpCREQQQDIIOnhXSVc927RVeXsAGHjr8pdVoAkstpoTpmO+rT27bEArSJnkTn6KrdnWK1ZJwkngIovsdmNspDjpSVDidE+Hf360wPtvs5JSFFGGdAdfSOHhQ3vFeNdW6lKgSEKzGnknjUvb22Vudhvst6GDmrx5DuFCG1raGnPkn6DSAHtyza+02+uUsOSchEYcXr0mr19/ZoGYcUflKHHPRQ4VSblbh3V7ZtvMFnBKkwtZSZCjwwERnzq7HRLtD/8ceLivsRRQWVO1ry0Wgi1bUggjEVGZHLy1capmNoOtElpxaJ1wKUmY0mDnRJvHuM9s9gOPuNKK1BGFvEY1VMqA5cqqrDYb7oBbaKgc5iaai3wJyS5IV9vBdhpRFzcAx/ar8PjVS22279RzvboDuecP64pjNdG9y8jCqETGvjOlEGx+iJlH391S+YEJH2n1EVbHGl9TKpZG9ooVtrtG6MBV7eLV8VDriifUqo29dq6Gw66hQKnBKlrxuKOE+VxGQ4mcq6L2futZsCENJjv+3n6aBPZABI2ewlASALgZAR/VucqlKcFFqKIRhNyTkwZ2MnZ7D1vee3QX0KSXWiggp+CoAznh10MgVvd2fs8Xir1vaDOIuF3qyoZkmcJVOQOkxI5UX7B6K7K5tWH1lwLcbStWENRKhJ8pon56lHoUsfju+pv9ys1epqsUe/Fw2+6Hm3Oy84pZOuAhKUAGOMISr8aqItxpcJP46gfny+ejDpX3YZ2e7bsMqVgUkrJUEyCSU/ASnLsjvoPaWwPKWpXggfNimtGKCa3ZRkbs3NrOhcH5U/PNbmrgtqBLkz/AIp+2vTe12kD3JtcxqoIB5fBFeUbRxAFLeI8SSVR46BPr9Nb5Tg4aE1f3/kxOM291sGuxNvoRE9ruAJPqjOoNlbu3tzfFhoqJcQookJOEJw/CI7qqrLeNTcQWQqNEp60+OXZ/wDb10XdDTTtzcXqg6ELISonAIM5eSIA9FYMkXWp+2xPpsOibfoRm917sDOyWeRyPzhYBqm3t3fuWbZTrzCm0YgkElOpOQACieB9VPobGuQAOuYMaSwr7HqBumXZzyNmqLjjakl1HZQ2UZ55yVqPoqmzc0C3RVvKyw3dtP3LbGPAE4+KcCwYMxIJFHlttq2cRgav2iCyhl0gYioJBTjSZ7CiCoScQ05Zoy2ugEhPUhShopSEKGZnimYg86tdgv8AVLSvkcweI4igVjgfYPtm4eXiaYWhPVu4TAUktKSc+Eo4wDHfX13azWPrjfMh8LxTgPV4cHV9Xgx4oglU45xd2VfLzeBpxlSgvEVpyT8oceEUGdkTIM8CCRwOWR5x89ZelzZMqbnDTTLckYxqnZSdJVyhaiGng8OqKnFgQC4t111UDgBjEDOBAk06eiz8E2fm/wBY0jttpxtkdqTOsxoBz8eFPno7ZwbMs0/5ST6T2j85rUytFpt33s/5pf1TSX6MrG3esGRc4oGLBhWtOri58gieGtOjbnvZ/wA0v6ppCbj7QS1YNFacSQVTyErVmTBgd/MgcahKOqLV0Sutwj3it8ADdliKAealnQzmuTr6q87HuXkJRjBCsUEFM5YYGQ7wD6znX1m8xCSkp44VCCAdMq2deO6rILSkiGreze9tF0uFQByUNEnSDMA58vUedD/SLeuOWVwViEw3GRGfWCYkCRpwFXPXjuof3+dBsHgOafrpq1z+Vqitx1ZNd/YaOzt13C02pN0sBSEmCnFEgGB2hlUXeLd5bTC3FXBWEx2cMAyoD4x5z6KL9iH7nY80j6oqBvv7ye/F+umqUXs57wrO0HFIOE4wQqOOECPkxPDnTt2RtdbycF0loqRGcQcWYPwtfVrpSVedwvKXOcwADBEAH6TVqxvIsQhoFS+AAJUrugZRW1wuCILkcG1dstsInLuHPKePCg7pLvWG9npWtCWrh3CEhPZmTiOIcoz8aF73eZq291uFJuLoeQ0lWJtoj46gYJz8kcu6lxvJvA9duqW+sqJOQ4AZxAmB/wA1ncVEtulsb9iu4r1JxBXbT2hMHtozEgHPvFdbbI+8M+bT9UVyBuwfuho/40/XTXX+yPvDPm0/VFVsh3JdIjYdkHrvaKcRSoPSk/jOSCOP/FPeufNl7SDN9tAkgEvGPQtdRQxj26mrNuBKlHXionmeQqk2xfJeWkrUogTAGSR4ftqUxdouEY24xDJQ4+H7DVf/ACuyDhV2TxkHUZRTAiPITlBNVe1SeqXmfJP0GrG/2kg4cKp15iqLa9+nq1jEfJP0eNIBg9AX4JR51f0imPS46AfwSjzq/pFMegBb9OR+42fPfqms3Y3iaRZ2yCoYksoB01CQOVeOnc/cbHnv1VUA7Ms3+pbUltKklIIggHTvircWm/mKsuqvlGXfb2JSBhgz31pG88//AM/bS/d2mlspDzSk+g/ZNEOzby0cGTkHlOfq/wCK2xhCjBKeS+S3ud4uSlfMPoFLvpX2r1ts2kqJh2cyT8FQoq2lYpP3t0HuyPzZGl7v/brS0jEUkY+Eg+SrgaMsUsboMUpPIrOi9xPwdZ+YR9UVe1Q7h/g2y8wj6oq+rmnUEF7Iv31b+a/XXSkpt+yL99W/mR9ddKIGpIiewuNI/jxrahalQFGQNAYOuuoIGla2258eQrYjlVkLvfghKiYt3QCBzgQP+aa/se/fF78hH0mlJbLAMmm17HteK4vTzSn6TVvUZdaoqxRqQ8KAumpvFs4D/OR+tR7QP0we8U+eR+tWQ0sUe7W6Cri3DweCeytWEoJ8hRTGIHjE6ZVToNabN9kIwkPZwVgLTClJmDGHQSYmYmvaDUytBDu/d/1Z8U/aPt9dXAZK1JSkSpRCQOZJgD10GNuFJBGRGYotsbsLSlYkc4MEEcjSJIkbwbulhLZU4hRWR2E6jWTM5gERNNzc9MWNsOTSfopQ3931q0qWpxShABUQYHLSnDup7zt/Np+ikSRv2572f80v6prnjcUKVaoCYlIVMwYBUeYPrrofbvvZ/wA0v6prmfc/ajTTScbiUnPXkToRGYNRk2lsQyuSjcVbC9pC1LKEwVa5fYAPsr6sKC+rOSgJMmPmiZqHsree2ZdLiXEpVnCkmIk55FJyjhGWVeLjeZhbpdU8jGT5emggZAaZDKtOJY3FOez7/wBr9TFOfULiPbx/6Xf0+5YssOKcDacJUQTrAy11qm6QbZxq1WlyO1BEKCtFJPDxFSLbea2Q+HCttUf4iPniQO6Kq+kLeBm6aPVlMjkoqnTmByrLllJZ9MFcfP2f6+h0OnSlg1ZNp+Pv9+3qdF7C97MeaR9UVB3395PeCfrpqbsD3rb+aR9UVE3zH3G94J+umpobOWtpXag+sJ4nhExhGnLjn4cq1ObTcQnCk4ZicEhR+UrU+Gk17ecKX1LTrPjwFagxJk8a2LhFbkVxUoxE5fTxOXpr0zZqVrNXLNmOVTmrUVHQhayBsa0wPNH/ADED/wBxXWWyPvDPm0/VFcxhuFseeR9YV0zsP3sx5pH1RVGTklAnVzls19lO1bs3CCtoPLKgAVcVxIGcTFdG1yvtZX3ffefX9ZVVkw0u9qtIuSq1QW0EDs4VJ8eyRPCtm3HUXBLqAG1ASEzmUjLtE8e/w9AzfdWlYLapbUlJHuiVqGUELHwVYpOE6SNRBMrZjiDJOfBcrAwpEQo55AyvtqlIwQR2hTsVb2WW9e02FhKbVktAEk4kqSTkMu0o6Z1R7fvW/awShkhwAYl4DGkGTGXz1W3dwFmWykkmAckzOQmdPT6azfbZ4t1oSlQKVtJJIdQ72wkdYOwYACjlPoqNBQ4OgH8Ep86v6RTIpa+x+P8ARQ88v9WmVTGLHp8P3Gx579RVAe6+12kJT1ylKSG4wglJmMhJOgPKjn2QB+47fz/6iqVGw7R11ILbaFZ4e1zy4HxpNpciYcbD2xbOLULuAjD2RpnPPwrTYWWz1PPl3yBPVAKKZzMZgGco1oR2khbEKW23Ex8bPM8/GvD12tttC1MJS2rNJiZntfGMSMxMSMxlTUrXysjUZepZ+3GW7l9KirqB95Clqy7sWEn0xQtvXtTrBgCiUBcpznKCOOfGidOzbh5AIZbgJmewYBjMz3ka0GbxWqmlYFwFawI0M8qucsijUrK1jx2muTqvcH8G2X/bt/UFX1UG4H4Msf8At2/qCr+qS8QfsiUTd2wGpaAHDVaxxoP3q28u6abR7VbaDZBKkqSSoxhIMcJOvhRf7Iz31b+Z/WXS22GtoPS6iWiNFALjMZiQATExpUZYoSlGUluuCDSYY7U3mt17LatEsLS4AgFYKAnEmMRkHEcQB9dR0bxMo2X7UFk0VkLl/wBzKpUtSgqCnGCkQNZyHCK1fylaY5DDKUcsIJ0jlqTnW3Zt/s7r5uGk9RByQlIVMZE92uU8qscY6a9bIU27YO7Nu0pZdSWsZOigtIAyzxJIlQAzERnTN9jp9+vI+Kj6TSm2m62XSUAYI0SQnnxwkcpypsexxTDt5mD2EaeKqcpNokkkx50B9M642eD/AJyPto8pf9OX4KWeTrZ/9o+2oE3wKvdndRh6069y76teFZCOyc0qUlI8qc8P8SKm9HO77F4p03DgQlsJ7OIJkqxZySNI+ca6UL2Gy3yiPa7OnlLAChPE9qZ5SKn2W77iVCTbqJEBKsa9dIARrUiBd7H3eZc2iu0ce9yQVe6ApGLDpmcs6+3rLFrfNsNOKUw6lJUpSk9lRWpOoyAgDM889KrUbvlICg42o64VNqwQZ0Op7sqh3OwXFHEk20JjspxJB8QpImaTTuwDfbtmy2kKaUcXWRBdbc7MTiGDMCeJprbq+87fzSfopEocdLCusbQlSNSgg5cDkomPHlT23U95W3mkfVFDJo37dE2z4H9kv6prjprQeFdpETrSZ210GYnVKtboIaUSQ24gqwTnhCgoSkcJExxNIYlTUvaFslEYVcO7PMd89+kUz/5ibj++M/m1fvVh6Crn++M5f5a/3qYClry7ofCm5/MTcf3xn82r96rDYfQZhdSq7uUuNJIJbbQU44+CVE5J5wJPdQA2dgpi2twdQ0gf+oqPvWyV2jqRlkCTyAUCT6ACatQI0rFCRBzFIDkTrIVhWMJBhUiYIyM+nKvCnhiwjMTEgRT4270SsPOKcZdLeLPApONI7gQQoDxJ7oGVUiuhdX9u1+Q5/uVK/UQtLjZy0gnC6ABM4VRlxqrZuSTGMjxP/NOEdDCuL7f5Ln79fP5lz/bNfkr/AH6L9QFRsZxTlywmSR1qVGSYhKgon8kGurNjoKbdlKhCg2kEd4SAaB92Oili2dS66vrCnMJAwpn/ABSSVDuyHOaYlJsDK5M302Y57evFADCX1xJjVR7u6us6We8PRk49cOOsvoCXFFeFYVIKsyJGonTT7aQzn5ezloVCgnLWFT84kV6NngXC2goRp1hBzggyBGndxp1K6I7k/wDUM+pX7K0q6Hbn+8s/krp7AJq9tUkJwNBsnOesKpGY04ZjxyqIdmry0zmM+WtOtXQxcn/qWfyV14PQnc/3pn8ldGwBJ7H5BTssg/26/oRTLqg3H3aGz7RNuF9YqSpa4wypWsCTAAAGvCr+kAq/ZCmLK3/7iP8A41n7KT+7jt0EPG2AKWh1rhMdkaSJUCfJ0E107vVu6zf2y7d+cKoIUMlJUNFDvH0EilDc9B10jF1F42QcjixtSOSgkKB8KTSfImrFuu8u75wtoSHFDtkJATpqczHHTwqA3eP3GBgEKnJCThQNIEqJEwnIYiYGQ5Ux0dCW0UKKkXDCTpKXHAY5T1YMVqa6D9opIUh5hKhoQtYI8CEUJJcAlQKWG9l6g9Q3hCle5FJSASZw4TJgZ1SbcuXVvK68YXEdhQAiCknL1zTHR0E351eth+Ov/bq92H0EnrAu9uQtHwkIxSruxmCPUfRU3OT2bBRSGfuGkjZtiCIPtdvL8QVe15abCQEpACQIAGgAyAr1URiC9kcmbm272v11UsygACDnxHLl81dKdJG4adppbKVht5qcKiJBB+CqM440uj0KXv8AbW3rX+5TIsVygI1znStLsRrnyj7fXTVPQle/21t+Uv8AcrS50G3x/r7X1ufuUAKZQEHPPlzpz+xr8u9+S39K6q/5h77i/a+tz9ymt0abip2WytJX1jrhBWoCBloB3Z0hhlS/6c/wS55xv64FMCqvefYbd7au2zshDgiRqCCFJUO8EA0DZyqzdultyHSAdRJzjPLPLXhH2VHsX1OKzWUlIEGVTlpEGfT4U13OgRcnDfpjhLBn5na0OdALh/65H5kj9enZCvIsGtorW5h61XaJk41RxkwDp4c60P3ikqKAoxIzlQ9efCaag9j+7/fkfmj+/X1PsfnON+n8yT/qUWPShaX+03m1A9aVhSMJkk9kDDEFRjTKc8q6t3V95WvmUfVFKay9j+AtJdvsSAe0lLOEkcsRcMeqnVbMJQhKEiEpASkcgBAHqpDP/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sp>
        <p:nvSpPr>
          <p:cNvPr id="671750" name="AutoShape 6" descr="data:image/jpeg;base64,/9j/4AAQSkZJRgABAQAAAQABAAD/2wCEAAkGBxMTEhUUExIWFhUXFyAZGBgYGBcfIRscHx0aGh0dHBwbHikiHBwlGxsfITEhJSorLi4uHB8zODUtOigtLisBCgoKDg0OGxAQGjckICQyMiwuLDQvLCwsMiw0LSwtLCwsLDQsLCwsLzQsLDQsLiwsLCwsLCwsLC8sLCwsLCwsLP/AABEIAL0BCwMBIgACEQEDEQH/xAAcAAACAwEBAQEAAAAAAAAAAAAABgQFBwMIAgH/xABHEAACAQIEAwYDBgQEAwUJAAABAhEAAwQSITEFBkEHEyJRYXEygZEUI1KhscFCgtHwFTNickOiwiSSk7PhJTRTVGNzdMPx/8QAGgEBAAMBAQEAAAAAAAAAAAAAAAECAwQFBv/EAC0RAAIBAwQBAgQGAwAAAAAAAAABAgMRIQQSMUFRE2EicYHwBTKRocHhFCOx/9oADAMBAAIRAxEAPwDcaKKKAKKKKAKKKKAKKKKAKKKh4/ilmyPvbqJ6MwBPsNzQEyik7GdpvDLZI+0ZiN8iOf2qvHbHwuYL3h69037SaAduJ49bK5iJJ2HnSqnH7+Iu93bdUgSxA0Uecnc+gPn5VU81802sThe/wjllgopKsvjnaGAO8elSuXsNZwlq7cusAglnfUsQigS53LZi0AeYAqQXedVElsRePnnZR8gCP0NUK8/W87W1wV/OoYwy3NcoJIDZCpJgxrqdOtL3Ee1y2CRYwjMOjXHCz/KoP61UXe1jFfw2LC+4uH/qFQBiHbPZ/wDlX/76f1qyw/amhtrdOFvBGZlWA7TliT4EIjWJncEdDS7wzm3H3rPezhUkkIDh7hUxI8VzvAE1EdennVTZ7VcX/FZw5Hllcf8AWaA2HhXMgvW1ud1cVW1EgH8tDVvhcWriVM/3+VY3gu10/wDFwYjzt3P2YfvT7y7zPhsVb7+wW8JIuowAZTEgEbGehBjfyNAN9FKtvtBwEgPda0SJ+8RgPqAR+dXGB4/hb3+VibT+zr+k0BZUV+AztX7QBRRRQBRRRQBRRRQBRRRQBRRRQBRRRQBRRRQBRRRQBRVdxHjmHsAm5dUZdxvHvHw+5ikPj/a9YtSLKZj5sf8ApG49Q1AU/a5z9isNeNi192iuFLAkFg1u24MiCILMNDrlrHOIcZvXSS7nU6j+9J9aYueOPtxAXb7ABgEEDaELSR/4ij5ClZMS4HhYAb6ATrrv86WFyRgcOHjMl9zmOltZlY0j1zb+lSL3BLj3MtqxcXTa4yA+/SNjX7gOF4i6ouC+FY/ArFpbWN4ygE6Cd/ao2FBk23zaSCjEwCvQqdAQRFFFywirmujR+XcOU4QqtE9/Ohnd1NM3aBay8Ova73F/8y3p9RVRw3DKnCky7G6rRAEEusiBV12hj/sV4ed0fLx26lljL34cvrX2vCR5mmjljhQxOIS0ZC7uR0Ub/M7fOtK4NgsCzPh2waLctb57Uhl6Olxgc4I8jIOhiuWmqk1e5zXnLhmNYZLiIbaXXVDqVB6kQSNNCRpIiahjhS+ZrXOLcj2DibS2Wyq8tct5pKoN2WdQCfDrMEj2q/wHAsBdsKVwtsKR/EkODsQxPjDA6HWrKFR9iKqdswX/AAlfM029l6ZLmMUbd0h+mf8ArUvnHgSYW6BbJNtwSoO4jcT1Guh/pXx2dWs2JxKgxmRFn3MfvUU3Le4yLU5S3WZnuF56uWj95h0fQjXMJkRMGdetWmB5q4dea2l3BMHLRmU2zJJ0+IiPemDGdlPEFJFrE4a9lGqyUI0/DBA+opO4dy7i76G7awJuqrQWRQCGgNHRpgg6eYroNxmwfGrFq43d3rtvIYYZ7oUTtJByexn2pl4bzleMd3jM/oWR/wBZP51mHEL2It5u/TFWpZGbOHgskBCe8BBIAAB8tK+MPjTfvnNcDm81sOGQfwEEEZYAMA9IMnSpB6Z5X46MTazNlW4GKsoO5HUDeCD+tXVed8VeuAkqgYHyuOjb+Y0qTgOaMbb/AMu/dQbBHKuJ9uvzqtyTf6KyDBdrF6z/AO82kuJsXU5SPfSBr6R5kVpPLPMNnHWResExJVlYQyMIJVh5wQdJBBBqSC2ooooAooooAooooAooooAooooCHxXiKWLZuOdBoB5noBWW809oTtKWjHQxsP6n3kHUECrrtjvMtm1lJGp/VRPvBrIgFy9KkBj+IO5Bdmc9AJge3RR6bVQ8U3BIjSAPb/8AtXeFw1y62W0jO3koJ+sbVP4jyTcFsXMTfs4ZQDAdgWbbQAGJ+ZPpUkCrw/xJdTzQ/KFLn87aiqqyZUe3/p+1aJc5fs2rTXLNm9lGUtiL3hlQyFwqNlJBAIkIdOtZ4tsqWU6FWII8v7g1CeQ+DSeTAhwrXsyylg2ghElmZTb28gfEfSPOkzid0nFMW3lc3vkUNPrMz6zUbgmPuWrkIbkNoUQBix6QpBk1wu23W4wdXVpJIcHNqZkzqZ86inHbNswjS2uTvyaxwYg8KWBH3wn3zqDVvzhauDCYrvM0/aSVzE/B3lvJl/05fL16zVPy/rwpT53wfrcU1Z8dJbC42ST/ANuujUk6C7bAHsAKtLk2jwV/Z5iimLA/GhX9G/atI4lxIWwNTqRpH5is15NwLfbrHlq0+gUj9dK2C7hEceMBvcVzU050ZRT5uilJ7ZJtcFdh8SvfZ9IZPiHlvH1Jr8xeOJgJ/ExE+QG5+v61HwnC1tX7jBpVohfKJn9amcOwXjdmAjN92PJYEn3LSfaKpClVcYRl08/T+Dsm6ScnHOMfN2/5/AjdoGANqzY1ZvG8s7MxloO7EmNDA2AECq3s5uZcRdbyVT9GmtZ4pwq1iLTWriyp8twehB6EVnHAOGnCY+/bLBigUgjSRow9jBrdxfqbjihC0rk6/iBZwmFdLsuMFfxTNGtzPbWSxH4r11W9SPSuXID3DhviZLaWGvHI2Ul2e4iM3+kW7EgTBzajQVW8tLb4hgr6i0uDW4Ft5khyQpD5VELlQTtMeIwN6+MXisHhYwlzFXbc4a3YuxbOW9bXNHiCt3ZOZ1JBBhj1AIqq9NzdNPK6Ohwko7rYGvBcy4pggup95OHXu1QFGz27b4hnuAEIUm54cw0RTBzCsWPdvju8tiA2e6R0lix0HQeIaVoHEeYbS4a/3OOw7W1e7iVRWHeF2zutv4/h71hByzlAWNzWa8tGWzN0UD5Ez+i1qio0/wCL28uVrakDw5oZTpp8Q0NV92+CSV0E6azHz/euq4hAiytxbhuszuDIyHMQqBus5R8Pn51Hu5WRNbedy+hhGVUkgsTsWC6bSTXTKhHzY5f8hrDVznetd6jpP8BA9zoP+YitX7GmUWr4zAZrsqsiTCiTHzH0rJ8MwNslAZJCidyR4p3/ABtbEelSMVxA2bz27N1lCNlynYldC2U6NqDGh0iudxtJo6Yy3RTPS9FYHwrtWxFhslw94o89f3mfYhR5Vp/KnP2FxsKCEuH+EmQfY+fuBPSagkbaKKKAKKKKAKKKKA/CaU+Z+0DB4MQzh36Kus+0an329RWX8/8AaRev3XtYZsllSQGG7R1Hl77+Udc7OIQNmukkEy2ssfmdSaEmgcV5+fiV0WHQJaYMFPUMRodNtQNyemoqkwnE8JYU9/h7t7EZyEtqfDpG40M5pBGvtSmnMDIALSqsGc0a0xccxOV7WLQeF1FyJjcZbiz00M+5+VWjyVY58q47F4rvbTJcwaWmX7u2iISHGaDcZYWFgwqKfENdaYcNwuxYbPCh4guZe4fe9cJf6RWecPu8Uv4n7WlgWVNoWybhdVdVWFY5jmuMIBlV86YW5Pu4m2/f4+53pUlLdte7XNGk5hndJPWKh8kknmTmXBi3csF1zXUNs6lm8QK6nU9etY/xA/fO3RwtwemcAx8s0fKn/l7EWWwPc2cC3fNlF11zZswuQp08WUEQQYGus0p844FrWJAYQSHX5K7hPnkC9BVU8k2wTuzq2pxTkqrMLLlQwkEgTqOokCR1BI61ZdoNpcltu7CNCsIEAA51dQOi5lVgNhLRANKHCcdds37dyz/mBhlExMkaT7x84q/504/dxeTvWtqbY+AOGMnoCOgkmD5/Skoz9ZPo0jOHouLWRz5bM8HQ/wD1lH0dR+1WnFdcPjB5Y29/5yH96puUT/7GX/8AI/8A2LTHxy+z2cVnABGKdRCgeENZCkxuSsGTqdOkVtLkxjwWXIWAIQ33HxCEB/529mIB+VNV275Ut4LjKhQp0AAAHtpVlhOIK7BQailTVOCijDJWcxczNgmBCSHyjMdgxJmTMxl6AbnfpTBgcQWAcjLmkx6SY+cRPrVJxTha33lwDB0kbVYtcNtUn1H6VEN2534NJW2inzV2mrae5ZtqwdDlJI/QeVVHJfEmxFy5fcksy6k+jR+gqZ2mcopibRxdqVvouoAkXAOhjUMOhE+UeVL2VA91qNcrb/7zRpqWS0Wmig5X5s+yiLbKyNBKXAd43BB0NReLYx8TdN5mRmJ6EAADYAHYD5/OoZ4dcy64YPoNgp2GnitlT+VUuIVlYxbZP9Pi0+e/1qn+PGE3PbaT7L+o5RtfBPvYY5pawCsbKAeh3MzufOp3AzlViTEaT8gP1NUFnGuDGY/WmHhT5bRO86fUk9PQVvSjumkZVZbYNkm0hH+XdnbSQT9On1qHiLhDNJgzrlePybQ/Kvu+VIPgE9NdPn1/OoqguwTWWIAmGGp6TqK9Gd4q7POhaTsmX/CMPJtqQSQjPCyGLkFwFjXMT3UR+1UfEb2UEMPFtlYdfUGnXlDC9895kZlIClGtlAwEkqVzqV+AIuvTMKtuN8Pu3QExFuziwCDJUWb0fhUsSjEzBKOleWn2eqYyz10w2JZGDKYIP19D6GnHG8pYZnyJcuYS6drWIGh9FLQxA8wX/oscR4Ncw98WrpWcueVMjLrrqAR8J0IB+tTcg9NdnXGmxnD7F55zkMjE7kozJmPqQsn1NMtLnZ5wg4Xh2HtMIbJnYeTXCbjD5Fo+VMdVJCiiigCiiigPJnPPDGwuJv2lkBLhAnfLJg/SD86UCZ3r0P28cvK1pMWq+IHu7nqCDBPtBE+3lWEYHhbOx0OVTrH5VaMXJ2RE5qK3M+uCcGuYhwqLP5dJ3OgAGpJ0ABNaJx/ls2cCqElsgzgmBIOjgDcIAQwnXTWDoJ3K+LwWGsKIvC/MsTaUpAgqi+PNlBAM7sQCdli7xnEMDdVvHde63hGZWVcpgFYkgAj9PeZlTqKVlHHkQraZ025T+J8Lx9/U/OX+Ji9h0vk+JkhyIHjByvr4dCwJgvsdoq1sPABJy6yAAPPyAC677E6761nHJON7nFHBXWIDXSqt1mIEabNlTqN6l8Uwt8Mbd2+0htCpIGmoIUeRj4s01hVqxp8m1KjKrwMHA4t4vFWVEC4wxKRIzK/huAwQSq3BtMePbpSV2oWct1SYGVlaBGiuuWNNN7JPz67mz4zzQvfWLqMha1mQpbEeBswYbkRKoyzFQOdFv3cOL12wbavbzWyTOZVa2VOn+m65/vTRXauzLuwkXE6ddv2rQ+LcoYe2iWoCkqB3kHMLhEhif4kJIB+ZERWetqPcA/MgH9afTzFZv2TcYzeCqCgBLEqIEe8ATt10ropbHff4MKspK21XyW3JrzwcSIjEx/zof3p25rJ7m7mn/NMT5ZrUR6RSRyYT/hBnf7Vr750mnnmozYuf/c/6rX7VgzZCji8WGEqd6seS7798XdoVVjXqW0EUvW7SwIPSvl8WUSEaDmn9I/MV5qqS3XM1VhY1AYtNPFuSI9p/pX7xi8GtAo4lPEVncR/Sss4favXDn77JDljvpPl06mur27qtmXOw6gk+Inf6+h+VbPU2uiqmm7LI9LzfatpBOp9j9B1/SoPLN22+LdsOqKpEqASVzSsyf928etZpi8Hc1XMASfEo8R16HOQse8z5aCnTs5Q6iSxyPuZM5hpIA/KtKdVzdm7mkYtZOd3EAM2ZeIkhmzBVxMTmeMsaZYiPQj1pHwl1bt28zZn8Ryg5juSZbxBjFtT1nQztBr7/ABLEKsZXDQJJkwZ1EOXJ8tx7DrC4Vxa5Y7wB2ti4oDfdo+aNpFzb3Gup860jTUFhtml88F3zQ1lbVoJZKXDmzMc8NBAGUOSQAPX+IzsK+bRy2UA8zO3SFBImd5E0t4jGG7cEmdQohVUZZJ0VQAJJJ23Jpux5KYa0p3cyB5DQyPKSCD55V9K0jJxyuSsoqSaawQmxCmBGXXWD06nKdZ6713s2VFzMlwOApIOVlIYwiyGH4mGxOxqK9+2SuZGyhQGCkAlupkgj5V14euhyz4ngD0UfTU3FOn4PStZ6ico2ZlDTwjK6Rf4fF4rDfZ/s6Lc+0Z8toSH+7IG+0awPY0xWeeBbITF2bmHZhIF5CAw8wx0I9arcFgLtzEd/bvLbXDj7NZJJXMbazcgkZTnusV32neKtL/BbuIa3cxqTdIQZQMyQrS2YHwzBOvUHTNsMG7dHQlctzxfCNaZng2lRma2YZGUAk+Eyv0rHeAWmvXGcITmJCovRR4iqz/CBC1ZdqC4eziBawthsOCk3VDtlcE+A5JhfCJgaaijg/DfuxpOXSJgz8RIPuY/lo5KKuy1Kk6stiHDl3tAxmFhS/wBqsje3dMXVH+l/4vYzp1Favyrzhhces2Hhx8Vp9HX3XqPUaV51TD3GuG2iMxEmNAYGpOsT8qMC123ibLWSyX1uoF3BksBlI8jOoOhBqytJXRSpCVOW2R6poooqCAqo5k5kw+Bt95feJ+BF1dyOir19ToB1Iq3rz/ft3MXjL97EMSRddQDsqo7AIPILER5gk6kmufU6iNCG+R1aTTPUVNqZZcc5pxnEvB3YtYcn/LADExqC7kb9YQAT1asxxObCYgzoAcje3Q+sVrfBnuXvDgrPfAaG7OWyvQzdIIb2QMfakftIwFvOCMVaxF2Iv90pCoZhQDJzRtvM7gSBXPoNRqaknOcbR6+/ka6+jp4pQpu77JvCsM97LkIJbyivvi3DsRYGZgr24zHKIOWJJG86a6bxSdyxxtrXhnxL8MgEeUEHQjoQabuJc2HEW8twZXmZEENpB9Y2+levD1b4nZfsfMzoNbt8d3jC4+iuUfNF17V6zi7TZWdcrNAMOvhJggjUbei1NvYU3mDYvEm5m1yp4V1g/hG/mFao2Kt99hb1rdkAup/Low98unzqdyvgLV23buO58UDKsDWcpBJ9R6VdKlGTc+FwdvqyVNP9RnwRwSYM4fuC15hOdQIHSZE6yI26jbeq7mXgt8WFzMvcj7tBJzDvFdAGEbd5cH5VecF4vh7TMO6W0qjVmOsgxDMdR7elLvMfPdu4b1tbouq2U2kRdFa2RcBLQJllA0Lb9KzqVYTXwiinL4jMbJ8I+n0J/YiutnF3gMltiJP8K+I/MDNt5UY2yEuXbY2S6wHtJH7V9Kl20Ld0EpnDFGVtdPC2xlTr6GCDWNzqsalythrlvhJF1WVjiM3jBBILprrrrTlzIQMNfJIEXNTI/HY+lKHI9k3uEMitN0s7HN+LMckmdR4N9OvlNO3Dr9nFpctusqxi4hMOpbKRmG4YMhg7eEVIM6VEAjvf+Zf6VwuYG0f+Kfkyf0pxx3Z1dAcYfFW8rRpesAsIM6Oh69YUVW4Xs6x4ORr+EFpmBdgtwuBMnICgE67TWfpx8FNkfBV4UqggXJ9ytSftg/Gv1FUPHOPd1ib9q21m0lq69tUNjDOSEYoGdrttmZmAzGTGulNGH5Tv4uxYxOGbCoL1od4lxLgCvJBe1kmAwAOU6CTGhAFXRpvlE7IrorMcFugBrkRoCrAEdd949Kv+R0CNchy5FsnMzSZLA6muOB7McSJ7zGWADvlsO51MmCzLBmmaxwbD8Pw10pmZsjO9x4BIRHIUBdFE/PXerQpxj+VWJMSv8+PdxFq/etI/dqFNszleMx1mTu3Wdql8b5jwV+/aa3b7m2xVboygZFDAZgFmTkkwJ2FLGJwmulllXTT4o011G+tfOFc2mlGKNEGQNvIhhV7E93GDmBcH3iDCkPmUEtr4SWYZdQP4QDsPir8xdwvcX734JCZtlVJ1XpGZdfUj5VfDUzX0YhfZVCjTWYGk/Kut1kbNKkMctoGYksSWMbRqAZ9+uixLd3c7X+8ILOoYsveZ5GgECdNOo09an4F+6hiCTaQGD1fVwPncuBP5ar7VtHLkOchdUIbLPdWxmO0RopGg1j3q34Xwt8SVk5M10Fm/AS2Zj/KWJ+Qold2IcrK7NI5fwIs4e3bVxmVAGJ6sZZzPUFyT4gdzVguGcLKHI0QApAG5Pwx3Z+Sr11HTPeKcQxOCv91nXErAKsAQxDbDQQWjpHUVbHnTuVdb1p7N0JnCXlKk6aZTsQTp9avtK7kJvO6rc4tchR4ApuEEnOyqJMScusLlGnh9asL+KyYcL3cMD4boOhzHMx00nwwAZ0Y7dVbhzkI91zLXX1J6wZJ98xn5V9rf8J8cGdEgwfWehrCom8HZp5KN5MsrvFAQFuKGE7/319op07JeFjE8Q764RlsDMoMavAVAAPwLr7x51mtps7AAa9B5noPrVhxI3bF1AM9vKPAwkZurOjdQWO46QOlWitqMqs98j1nRWWdjnOOIxRuWcQ/eZAMrH4tQxgn+IQp1OunWdNTqxkFZD2l8NXCYn7V3C37DE3msMSEdguW4GEEaSt4AgyVu6Vr1L3Pdm22EfOyKy+O2XIALjZdjo4JQwCcrtWdWO6OOVlGlKVpW84MB5k53xmNGR7nd2dhZtDKkdAY1fToSR5AVV4LBnrABEEdYOm3QA9ToIov2/s19lGbIRmToTbbVQZBII+E9ZU7VJ4fw2/iYCiEJ31gnSfNnY+s+4FXjJSipLspJOLsyls4WLjA7jf8ASu2NcqNBVrzHww4W+oaZACvMTMDcDbT9K72MBnGaPDMT0k+p0rroLdHk560nEoeAYy6l9GPwzDA/hOh/WflX7i8ddwjXMOmXKHLKSJIVgCIkxtG4Os092MLYwzqGytKyGEkdDuNYgxsNQaV+ZbVq4/eoQ8EofYGVkecHr6VFeGE+SlKqqknFoVb9+7eMszP7nQe3QVccMT7wm3aQLoxzeIqJAIDHqSYGh3Fd+HixD99mmBkg6A6zIA16RqI13qJYvlDMA6QQdiPKuex1xtfJy41aK3jJktbQk+bKArH/ALyt+dQ+6GTNmE5suXrETm30GoG2uvkavcdh2xOS6BBGbvC4CqS7M5KkQNWdtBEaRTDwDssxeJIIUW063LiXFEf6QzBn9CFynzFRYi5T8n81fYyGAd2ylDaAGW4pYupLzKsrM0Qjb+prWOVOKrjpfDWbysBDZlhdDtnBKZp6fF6Vb8B7JOH4eDcVsQw/+KQF/wDDQBWHo+anuxZVFCooVQICqAAB5ADQCgFWzicSmj4dn9QD+0ipK8UPXC3x7KT+1MlFAI2N4ZgLzm5d4WXuHdmw4JPTUxrp51aWscqqFt4S8FAgKLeUADQACIAimWigF3PiH+DDZfW44/Qa0l88cA4jiENtUcIfia2bZzAQQoXNIWRO0mB7HVqKA8t4ngGLsMVNxQ0fDdtshg+/Q1GTC4pCZsLcB/Cyn6T0r0NzfyguMh1fu7qiAYkMNSAw9ydR5nfSsw41ypiMOGN202WNLlvxL7kjUCPxAUuyV5Qg8L4e9t3u3QttcrZVYiJI6wf0/pXNDfAViA4RDdOoPxA7gwYCn129KsuLcvBpdbpbpqxMfJtfzqnucLvCYMgxOh1jYECdKXIsdgkLDW8jBcjaDXMTcc+2QZf5xWm8t8v2cRgLYLkOGZmZDBD6yNRrAI/asybMWOfQjTUgSdCzanQQFQa6BRtrU3Dc543Cr3d1VZCpjQKYMiVZdPqCatB2ZWcbodOIcuXLSK9phdcPmBMDQbRJ1Igak0jc64q/dyd9ObMUUGesExMaTA2q94TzpYKFZa3cLAy5gQAZGggyTuSNtqpuYsd3+MBBDLZtjURBc67j1IH8tdNVRUfhldHLSi9/xRyuw4fxK1hybV2wt62VCsDEiJ1EjRpJ1Eb0Y3h2EuGcLeZJE5Lo0B8swkj3IMzuK7Ngrd2AhDAJJJmRAE6hQYE6k/U71WvwowWQmB5/1Gv5GubB2ZRc8gcHN28z/wANrqNRm2EHrG/0rRcQQbfdX7SPaA2yrA1JnKRl0JJkQdT4hvU/kfln7Ng7asPG4zv7np8hVV2i4gWbK2h8d8ldNwgjOfnIX+avQoujGi98bnjalV56hOlK3Xt73RK7HuEW+9xGItIUsZotgkk7QupJPwktBJjvV1MTWrUi9nHH8KLNvCj7u6Bs21xjqSrfop1AAAmKeq809kpecOPrgcK98jMRCqvmx0Ex06/KsWxnNGKvvnXwuf8AjXACy+lm3qlobifEx8xWy878H+1YO5bUS4h7f+9dQP5tV/mrIuXfsWRruJuXLjqxAwyDIMuhVneZYEf6lHxDK0VVxcnZHXRnTpwcpLIucUtg2w4Ju3MO2d80MWVmm6rTMkMRc8Wvjen7H2LH2T7UjMbYNtQAxXMhhFIYeIzAnUbEetWXEeFYi7h4NvD4e1ZBe3hlCwYUgq7wAgZSVnT4tRSFy9h+9jAs7MtlhfsHSGw7S0knyznU7EkbTGcVsk4dPK/n98/UyqS9T40vvr79jpi8E+Jw9+wLts/ZQbmUpDsdMzZxOcjYydh13pIt8ZuraNmRkmdtemmuwkDaKb37vDd64uFkLEJJg3AGkbDUTB2E6HTalS9ghcY3AcqtrAGx6j6/rW8JtPBjKKlhnCxjgWJvBnWDoDEt0za6joferXB4rvEJZUtYdSUVVWWZjBhds2UFZZoEEbk184Dh+HGrlifIAEn110H0q8wbIjWXMhFDpI3Rm7wo8eYzKR55DHw0bbd2TGmoqyKLDcGl8pZwYkIwyk+glDqennsJMA/ZRLZGVQD5kSR7FifyAq1GJbJbtG8LjLdLrcDXGyJEkl3AO/iIAgZJ3NQbWKtG4zupy7qg0HoGMjQem/mKXJUUXXK/FkscQsXVbOgcKxOuj+FjrrpM/KvRdebOTeCXMdi7aIhFtXD3Wg5UUGYk9SBlUanWehNek6gSCiiihUKKKKAKKKKAKKKKAK4Y7Ci7be22zqVPsQR+9d6KA8rca4Zi8FeuWrqsMp33BXow80O4YeoMEEVHs8aYbqD7GK9Qca4JYxSZL9sOB8J1DKfNWEFT7GsA7TOB4fAYoWvGyuoYMYDCS25UAMBlgSs1OBkoXsC7ae7mG2q6yOp0jUaGTOhIJkTCz3ZbQKT1hZ6anQfPpV1/h6uD3V8FSfhbTXpJnKT9KjNw3E2WzKhkbEa7iDHXby86JEtp8FMV8j9aYOAYdQnibKXkjVRtoN9I3b5VBw/CL11zmUoJlmYRHUmP7FX4KW0KPaOUEZSwkSp28x4CTr1DUIR0vYHZwNJGSfCSDEn8JgnXar7s/wCEticaLT/5dpu8uiNRsVUnyJ100MVT8Mw+b/IxJQgOYYhlynogOoJzRp6+prTOy/D/AGawWuR31457npPwqPIBYEVaEHN2RWrUVNXNLNkEaRFef+Pcet4viF282c4e2MiFBIVFJAcnYBnLPJjTL5VoXabzH9nwTC25F3EE2ljeD8baeSyAfNlrC8Zbewcty2VGwZSQY3g/0NJXTsUppNbkODqAVNq4HzQUKyCGnTToZg16KtzAneNfesO7JeBm9iu8eWFs965IGtxj4ZjSev8ALW51VmiCsA7W+BNhcW1y2IS9LDy8R8QP+24c3kBc9K3+lbtH4D9rwTgLmuW5dB+KAQyfzKSPePKpjLbJSLxs7xff2jAsZjsTiERMVibl1EACpMJpoCVEZm0+JpJr9u3Cttbi/FYmRr47DkB1MakK5B9nPlXzhlkRMkaE+fUH5gg/OmfgvLb3bT3gJKglU0+9AEOn86lkHkSD0r2ddpqMtJvpKzXxLy/b6q69jytNqKkdTsqfJ+3v9GKj4a7cdGvBybig2kUfGCTCrGijrr0M9Zq34xgEw6Jbe7OJ0JtoBltoBoCermAxPX2gmBwzB4pLqjDC4zWz91eJhBacSpBbw+JXMgTrOh6X3DeTAv32Ju96wYEqGI8Ugz+J4JkkwD5GvlquqhFra7pK9ll/0j3aWmnJ8Wza74/sXnYXCikLbUbsATM9T1Pt+lfF6+E/y7jERrmUDrtGZgw2OvXppNNtvkkYp7v2Uhe7EuHaFBMwq+EmdJ10Eiq/h/LtkpnbvJ1BBKgKRoZIA6+tXlrKcacajvZ8YNYaSpOpKmrXXORWvYpiCC3h3ICqoMa65QCQN9dKfuUuyvE4jLcxROHs75dDcYeg1Ce7SfSqDiuKw6AoqrrIbIAFCxvJlmgTuYreuRnY8OwZec32a3M7nwLqfWtqdVVMpYMa9J0rJvJO4LwezhbS2bFsIg6DcnqWJ1Zj5nWp1FFanMFFFFAFFFFAFFFFAFFFFAFFFFAFInapyP8A4hZD2o7+2CANPGu+WTswOonTUg7yHuigPGuNwN/C3CGDIyGDoQQfIjcGOhqbwzj5ViXGaTLQXUGTM+AiD9a1zt14vaVrNhUQ3ozu5USEMqqT5MZYj/QPOscu4W0+33bemq/TpQDFYupibkLfNoZSRmuAzpBXURqSY0mK+8SmLXuy1oN90r5rQCkqugZvMlTEzP0gqFzh11NQMw80M/8ArU/hnEsYkra7wSpU6ECDM7wOp1oSW2ANi/ctslsqLc3L5kajTKmij47hiDJAnU60+cHx9trbucRF0SxQiB0iDrmJJ2H6a1m+BvpbtC0hEzmukGSSJAHsoJ2018xX3iccVTQ67L6TvH616OnjtpOV7efl4PM1Sc6qVr+Pm++iw5g4zcxWJ7xbgQWYS0WmMwMnXzJ8tYC6GqGzca9dl4IBzGJjSAoE6xp19aueH4juMK0sANPAYIuTIMGCHO22wGtWnZTy99pxaBhKL95c9h8I+ZrinJtuT7O6EVFKK6wbX2dcE+y4NAwi5c+8f57D5D96aKKKzNAooooDD+ZuWFs8WS0TksYlxlOkAMTA1MaXCVA8nSnu5gu7CW0ByggSANBMH+461I7TOBfacGzLPeWZdCNDH8QBGoMeIR1VaSMDz3ca2uVA9/RGSHksBq6hZ8M+KOoO4iu3TSqTXpp8ZRjqY04/7ny8P5nXjN/7DintIwVHm9ZJ6K5+8XXbLckg/hcDoar8RikzSHV21zMNFH8x367gdNKrPsBxt299oxItXUBYM4nxjw5Y6KNQR5aeoTsY94nxNpMDKylfZdRH0rydd+FbJyjHKecdN8/qel+H/iUZRjKWGsdZtx+nsNmI4+tly9q4wZlyvkbLmAmNSDtO8TvS9jOMlh4YRTtvHlAnU/n6modvBMZJj5+Ij9F/er/lm8uFxWHxAi5DePMASOh32InQwKxp6ZRiovKR3yrSlJyirN9+Ri5B7MbuIZb+NRrdiQRbbR73UZh/w7c9PiP0NbkqgCAIAr5tXAyhlMhgCD5g6ivuu6KSWDx5zcndhRRRUlAooooAooooAooooAooooAooooAooooDynz1jblziWMa6PEMQ6wZ0VTkT5ZFX3+dVFhQwclgIEgee+g/vrXoXn3svw/EHN9HNjEkQXUAq8aDOukkARmBBjzgV5845wm5hb1yy5RzbMM1skjTzBAIHqRFQD6wl24gNxULINGMNlBMRLDQH33mvjGX+8kBnQeRJI+YGu/XX2qLh8W6hlVyEYQQDofeuvgyCCc86+Uent19xQkgXbLJEiPIjb5EdfTerbl29aOIsnFlzYzQxQKTqDHxaHxRM9K4AFfSfYgj1GxFOmI5PVcC19MQEZLIu3rToChJOiqd1uCQuxBI0KjQSmS4vxwKOM7suRbQouYypPQMQJGwaPIka6V6F7H+A/Z8H3rCLl85vZf4R+9YdyHwM4zGWrIHhJl/RF1P9K9VWrYVQqiAAAB5AaCpZRH3RRRUEhRRRQBXn/nPh7cM4iz25VLgzWyBt1iPQyvnotegKTe1Ll77Xgyyiblnxr7fxD6a/KrQm6clJdE7I1E6cuH9pmIXcU99mnxO5LTA36mBIj6+o6DjwrAPiMSuHD5XbQbMT6AlgAAASdYAUwCYBnWMA90qMrZgAICnb8TE6R6/pU9uDWrVy3dDu1y3v3Z11nUMoZUI8jnB1BEGq1K06n52d1HS06KfprPl+Sst8Lv2MVcwl0AOBOYGQ6mCNt+mnvVynD0tibrgQZgKC53Pikwo/uK5cQ4uszbDEqSzO9xWZmIC/eXFC27aBRARZO8iTI6crcpYriLhgSLIOt8iEXzFhDq7dM52jXXfL5HRfbG82a72a8QN/AW3gwGdFncqrson6R8qaKicK4dbw9m3ZtLlt21CqPQefmTuT1NS61R5UneTYUUUUKhRRRQBRRRQBRRRQBRRRQBRRRQBRRRQEfiF0rauMollRiB6gEj868jXEe9ibpNwJczsQWLDWTHiA08I39vOvYNZfzx2S28QzXsKRbuHXJsJ/0np7HTyIoDBMXZZGi6hVvxCNfp4X33H1rjqP8AUPNd/mNx+nrTRxHheMwJa1fsZkIjKykr/uCzBI/Es+9VAw9i6DlfumH8JzMp9tM6fPOPWgOXD5ZtCuYQVV2C5tQIXNpPWCRMaTtTli+b7RsCxdwxF1QRdW5HiO6mN9TrrtpBO9JGI4fcQZmSU2zr4l8viGg9jBqTy/wc4vFW7NsGbjBd5hdJM+37VKwHk2vsG5e7vDvi3Hiu+FPRB1+ZrVqjcNwS2bSWkEKihR8qk1ACiiigCiiigCiiigMl5u5ExyM32DLdsMxbuSwVkJ3CliFZBuATptr1X8F2ZcSvkd9bt24O9+6Hj1W3Z8M+hreqKrsR0LVVErCFwDsswtoq2JY4p12DgLaX/baGnyaRT4igAAAADQAdBX7RUpWMZTlJ3bCiiipKhRRRQBRRRQBRRRQBRRRQBRRRQBRRRQBRRRQBRRRQHDGYO3dUpdRXU9GAI/Os85m7H8LflrBNp/IyR9fiHzze1aVRQHnPiHZpxTDki2DcU+RkH3y6nbqBpT72Qdnz4LNiMSALzCFXfKv9T/e1afRQBRRRQBRRRQH/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pic>
        <p:nvPicPr>
          <p:cNvPr id="671752" name="Picture 8" descr="http://1.bp.blogspot.com/-6Q9N51FTGkg/UHyg7Eep81I/AAAAAAAAAD4/4-E9sdU-4fM/s1600/divers+smartphones.jpg"/>
          <p:cNvPicPr>
            <a:picLocks noChangeAspect="1" noChangeArrowheads="1"/>
          </p:cNvPicPr>
          <p:nvPr/>
        </p:nvPicPr>
        <p:blipFill>
          <a:blip r:embed="rId8" cstate="print"/>
          <a:srcRect/>
          <a:stretch>
            <a:fillRect/>
          </a:stretch>
        </p:blipFill>
        <p:spPr bwMode="auto">
          <a:xfrm>
            <a:off x="2483768" y="2204864"/>
            <a:ext cx="1935529" cy="1370564"/>
          </a:xfrm>
          <a:prstGeom prst="rect">
            <a:avLst/>
          </a:prstGeom>
          <a:noFill/>
          <a:ln>
            <a:solidFill>
              <a:srgbClr val="3333CC"/>
            </a:solidFill>
          </a:ln>
        </p:spPr>
      </p:pic>
      <p:sp>
        <p:nvSpPr>
          <p:cNvPr id="671754" name="AutoShape 10" descr="data:image/jpeg;base64,/9j/4AAQSkZJRgABAQAAAQABAAD/2wCEAAkGBhQSERUUEhQVFRUUGBcYGRgXGRgYFRUaFxgYGxcXFxcXHCYfGBwkGRgUHy8gIycpLCwsGB4xNTAqNSYrLCkBCQoKDgwOGg8PGi0kHyUsLCwsKSwsLCwpLCwsLCwsLCksLC0sKSwsLCwsLCwsLCwsLCwsLCksKSwsLCwsLCwsLP/AABEIALcBEwMBIgACEQEDEQH/xAAcAAACAgMBAQAAAAAAAAAAAAAEBQMGAAECBwj/xABFEAACAQIEAgcECAMHAwQDAAABAhEAAwQSITEFQQYTIlFhcYEykaGxBxQjQlLB0fBicpIzc4KisuHxFUNjJFOT4hdUwv/EABkBAAMBAQEAAAAAAAAAAAAAAAECAwAEBf/EACsRAAICAgIBBAEDBAMAAAAAAAABAhEDIRIxQQQTUWEikaHwMnGB0QVS8f/aAAwDAQACEQMRAD8AVY/pI2R1RToblswdWVrLpqAJiSNO+DyrXDulOVwJa2MtyTLAxIYaASZgaUHc4QsO7XDaQHVi0Lry10J8N6gsJ1s9Tiw5EwNASo5wVE+NO0hU2Htxa2LjgbZpA8OouHugamIojhz2rt26dyBGoOWG31G3d5E1Tn6Ssl1wyhwOzmgToCOc97bEaUz4XxmCxsKZPtRLmNNxuKLpqgJO7H+Iv22YaiACDy2vd7aHcURxDBp1SK0LluWgC0TEMD+R9Kq+Iu221ZbisSSTpBkydCdNaM4lxdb1sIpytnDy2i6BhEjzFP5E4tIbngaNeAggdVbPflZs+aJkA6L7qW4+zesstuyzLJLdkx94CdPE0Ng7bG/hzaZGCLaW5ldJ7LsWMSCwgjarJfINxWObkASl38QOpt9n3jTSaHFMFtCg8Pv5SHi52c/b9pYmCH9oGe6hUNxWuB2dyFWSyi6MpzwrZwTEldZGk+FWPjuKNq21xdWy5DI7MFpmJ0MeNKUx2RL11u0biWB1Y0IzKXldyQNR6ilcR1LsEw10qQwW2jgEHLcdAF8mzDXXaKzEsr5mLZSdCdHDNJkgCGgjMQYPnrR3GsOgtWmfTrLkErroRmA8xKzWxwm2LroHAyqWA0bQXGUdraIyztqeUVGd0PFpshw/EAuUgDMMpza5gUO6nSDsOe3dpVl4bjyBEkhTM6ECWt9wjQDn+HYVXLnB2EsQYaCogEmWYAAKZJGX4a8pm4Xw13LKFuKBGnV59CxiWCyuoMwvjEVGKalZSXRYb2Nm4AAe1YBY5pyh7jxqTrBLH12pxwHEtcWzaBA6u1cYo6aMy27agyCGEEsZEzM+Va+rqmIA0UZDtoJy3JJjQ6KOXKuOAcQcXesDkkWsRBMsAsspCkMCCVCx7Wq8tqrkhyROLoP4th8mc3LZRpXcm5OxUgsByYAw0bCNJC1cbaiWQuozR9wFvvOv4TEGPHlVvweIS9iL6FScnVkuWJWWSIQNqpOVyT3ECl3SPLbXNbtQj9k5SsNmGjBSOy2wnnInUClx42ojykrKnb4jbzvmWFudkbEqCAM517TA9oxEknkYqdcX1bfa2+01typEZpuCQxJ7jqJhgWJ7qmweA+sXLkWiuXIz6DsrkUtHIl2WBrrJ7NCY3A5nGUZVZbzjswAqZuQA0yKIA038gJKgA2GxQBDDlpqJ+B3jcVfujnShVcJbhVnVWPtjQCNCBHcCNxvGnlyXCDHz76ecMtm4BkIVlPPcjz2PdyqOSPlPZl8HpvSu26v9Zygi1HUiYl23ZiASFALaEiMp01rzfEYG5btrcMM+brcwm46KC5Ja4GyqA7KxUgdonWZWt2+lV5DctpnbNADKAXyrOcDsyUIBnYgTqATRvGeldzqDbNps1sG2XUuigXLeRg65QC0oDlHZ0YdrVjVNtbF8lTOJXNr6Nox7JaDO/P1jWhhi4eQVEkmTEbyDqORA8/eDGrfaKTzYyf8AfnzoJhrHkfhHL1pgje5jlYHKTMNO8BQnYA8gD8O6hzwu9P8AZXQDqCLbxB1BHZ2jaNNq4tWQYiNVKkaTMEHQcjO/MztX0NwPiBaxaadWtodNBJHIcqrjjyWhJSo+ebnDboMdW/8AQ36Uw4dZvKFSGUGNxAhuevPWvoX62e+ocVxBlUsDqP11p36eybmiiWsFpEsDGpXYjaFuRA9IbypZxW2DnOxAA9GDkjT+Ue6vQRx1omV08KrmAvCb6nXMFP8Arke41Zw2kLz0VVsaqzAzEyojbbUz4a7T50DxW+2SASNoAkCJ+PvojieC6q4yLrlYwWJMAaCBtMczPpvSnEWJgT8Ymoyg0VjNeBS1pCSXvXlbM2iiQNTEEuOUcqyl97CjM2+55nvrdJR0e9IK6Y4turS0wIGdnHc3ZAn0n4ml3RiA788q5h5g7jxqxfSQAbWDIjs23G4k/wBjsOdIuiSnrzqAMpmf5lAjuOYj5VWvyOddCriNz7W5Mhi7GNhBkmTPlyrVq24JIMFQdmBjssRDKfCjuMoFv3CVDDPcAGaIIyntKDmywY5TrB0MQYcTnKARGWCVmery7T3nf/ikcdhUtHf/AFvEKBF25/8AIflyopOIYzLmyXisSSbZYR3klYqTolYF7HYS2wkG/aB21UXFYj3TVs4V0sxdziVpGxF4q2KVGTOSmU3TKlZiMsiI2FCinOXVi/gvBcdem4LLgqjG2wtBCxYHLlYIAwnKddCPSnOFXiyZM8qDAlrGfLpzFpMxE6aee1dcD4li72PuE3bpRLoBUs8Qb0ZVXYRGu2k99EdP+J4mxjJsNfAyq0IbmQRmGUqpy6kaz+dNHd/ROcnr7K50k4dirvbxC9i3uwsXrYIBjVmTQazr89KQ27CBJAGnInUyBIBgQR3xGuk16DZ49ietxNgm+dcQELFmUqLbsujCPaQCI1DRrzpQe2t3N/2mLNl1YowUnq2AIMZ2Cz3AHkQC0xYyJeF4qyBlKMCDm7X2iyNN1KGB+Z3p9huOBsSXuIpd1Ci4pdZAgkFIbWdZE6TMQarHVlghFr2CQOzv2iQTprvuZ2HdT7hFo2gGa3cBllH2bTDYe8oO2oBI99T/ALlW0t0PrONXPC3C8J7OftGOtcqB1faMAkDxp7bcAGLoGZdhcJ5H/wAWh1iqfwx1tQQuUhNTJ0JUiTmO5k70dwi4LlxQqobjEgKXVc0C2YBmBpbp1FXoRzT0wvF5RcPaJ+w/ErAiHGfNAM6kd1DcLRi5CuGJsMAWEElmuhZCluY18KM43iP/AFVxCjoQqqVuJAAyGe1s4JcajTTxpBhukCfWLjNl7VsqZTshhcaCAJMQYnencUJbLf0XZ1uYk3IzFrcss5WhSCBIGx8N630ns3Qga1euiWEqzuV17lLjny7qqbZ2u58GwdkdmFtUdrqhgASFKlSPamJ7+8iyvwrG3EJexcLl1gm37KAAgRlEnMTqe73NSWgrYf0RwSWXxQdmyr1b9o5gT1COTroToQD3Umx/A2V0F0FmOELE6jIRbuEDtCRBXXvMzEwB8PheJ9sfVrgN6A+a0YCi0qDtQAOzI/3FN713Gzcv4i1bJe3cs9mRAcEnsZiTv3Hn51CeO3odSooV3BGZ593lz/fcabYPD3AEKrqTCkTo0TqI3gzRttlZyXygqFYhioUR2hJJ0BUgeo8aZcPw7sLbWsNmhmLAW8yqxTLE8oOYwdAYPdKvC+zKab0R4W8UYNdPaQQC0qYIACHNExNdcNwIuXy928txRJS0WDgcpZDIaFMCR3d0Uda6JtdLNiBiUfNIhuyZAjKuQxB08x3RSTH8ONu4kg28xYkXAUXKgUk9qDrJG2pEbmmjiivAsm7E3HcFhrd9Ew7sz5mFwEdlSSxTIRowy9mBHs+NKL3CLwYh7NwbESjag7RHlRmKKC5dAgkqoGUMAOw0mCOR0ivT7nRuxGuHtE/3az8qSUVHsfnyPOeDdH+tAbNbtsrwVYlS4AXUCNPzM16rwF8mHs22YZ1tIpAIOoGsd9VPhfCrRxEdWI+sX0yx2MqWLZAC7DtE1F004ScMnXYd3QAgMmaV10BXNMawIM712YnjXaf8/nyceSOa7i0/pqv3X+j0cfvUfKhOKMRaud+R49FMV1bBCgHcAA+grrNVBiiPxI5MoBzFddDoSTzPn8anw+J+3j8RUf5jp8auGJudhv5W+Rqu8K/s3/vE+At0ZSuS/wAitUim9NMW64ogbMqH3qJ+INV/628iY9w/SrJ0yScUvjaGmkaM3fVce0IGwOuv+KueabZeLSXQjKySdNSeQ/SsrvF4MZzB/fvrKjTOtRTQ36V2TdsWApLuukCIAdQTt4qopNwjC3bTsWVlkAAxOvWIRtPdV8OCTmB8K6XAr+H4VfV2c1MoeMslrjlgZYzJBG/PbwNawOMew5e0QCVZTABMHwIMQQpnlFXp8JbUyVAMRJ0035+ZoW/i8NBDNbggg9oc/IzQdMKVAlnpVeJTIxWCP/bzaFYCDLmnsqo1+Qj2MZxcOtoLmOgzZo5TymfTX1rzHhuFtYsOqILi7NEgHNyzGI9DPdUl/pXdsEpaVBbVsqqjHLyEgBO+TmJJO80IQk/6dmlKK7PU+HYFlRUz3HCiM1xizt4sxjMeU0LwjocLKZXv37pLFizO06nbfQCvOk6e3xJNu2QOfWMPibZ8fdWsZ0zxJZWGe2ANUV1YGRIJlVKmCNDOw8aDUk6ev0Naa0evWeBWogpI8Sx29a7u9F8I5LPhbDMxklrSMSYAkkrJMAe6vJMP9JF9fvXB5i2flrTPh/0s3OsUXGUW/vMyXAV8gqkHl3U7hPzYqlHwehjoVgf/ANPDf/Fb/Suh0LwQ9nDWV0jsqF0PLsx3D3Ulwf0kYd9BiLB8CwQ+5jPwp5Y6RKwmJHepBHvqLjeh7B73QLBMINhdY2Zxtts3KhU+jPAqZS2VI27TNHpczA+REU6XjAbS2JY8jp5knu1HvFFJaJ1Yz4DRfdz9aKuCpaBplWx/0eWLm1x1IXKuxCrBGVUEKokzAA186QYz6H3N/rbOKNtWMuqq1tjJJMMGI5nQqR4V6IeJWQcvWIGGuXMM0fy71XOP/SThcKcrNmf8K6t6j7vqRQTYaSB72D4jhwEwlnDm2oAzNcdrjGNSzOQSZnUn3bUh4r0r4tZg3LAtgTqFBQz3tmYD0I9aV8U+m++SRatLbA5sCz+BgkAe40Ph/pG4i2uZWU6wyIUYHxW3PpVYSXmKf6k5J+HX6Dax9I/EFIL4cusbKImdiCqGirX01qP7XDuvkQfnHypJh+lCXTDWhaecuVf7FzEwh3tt/CTB5RVe6R4f7PQRB/I12Qw48itI43myQlTPUekHTbDBO1hhdMNIuKnZIEic4MqdddtKpDdLsSzrbR/qqpIVLHZtndhoQYOWT3GOUam8TxVuFMqxQgMNxrGZSYjY6jlVO49hntXrZtswSAUadNG7IPfAIGvd51yJcJX2jsk+cK6f82W65xfFJBt43ETA0dlcSZzaMseVQ4npNib+GZb9wOUun7iK5CgFYgd599KuG4g3nUC4Yb1nskgAwZOh2kiDpoak4pgXt2rjRsxhisMQQnbBaCpmRAnbTc115lBx/FHJg5qVTZU2taHINAVXQQWBRp2033nvp7w3gLXBAdjKBjBYMugjKTAO33jBDaaial4fgpDZOrHahgUDGTDamddH+dPeC2D1lwPlYMi6ZREByWn8UxHrG1cSi72dbok6DWCq4aSTmfGXO17WqWV19I376Y/SBrho77loe+4tTcLn6zZzKqk2775VIIWTaUCVAEgLqBzmounOtu2O/EYce+4Ky7GfRaXfU+ZrnPQhu1vrKvZEkxtz7N/5W+VIuHN9mfG78lU/lTDiNz7J/KknDrn2Q8br/BWH5Ut/kaXRWOm+IC4m3JYDqhtG2d535+z8artzEgxE6KZ056nTWnPTNS+JUd1pfizGkrWyFafwn05fnU5PY8VroBuXJJPeayh2ta/81lJZ1JlqF66d7r+hy/KsFoGc7XGOkdokeM+m0V0EroJVKIg5wFv8APnB+YNE4XCyQqIknQdlf0roLTThF1bZzsC2/slSyge0xTNmI/lB0BoNpdjRi5dDjFr9VwhCAl27IyqSxdt2gAnRQY7oFVrh/CG0Nxco5KScxA8LclRodd9IAnUNekOMNy4LagnIB7J1zPrpr+DJrGmbxqfDYcJbYBlCABWj7QsSIKyTJLTGwEbCNa8/1HrZwvHB0vPyUjgi/wApdkD8NtXkDotoIhjtMMggCVCglS2kfw7Rrp2/BluAnq1IbtG3mnsmYY5TvrO55b60wt2VC9XmcseR7KIO/LGwAIA0AjQADXS2rWUmCYBY6jXxMHMGJjmN9tK86Utl0JOK8BVnCWjkYwxUw+fdTkdRIAUewx3Om2sGL6EXVttcBlEIBJWNSQI313HlROExDWQ9wrntXcq5UM3Eyt7QOUwcomDpBGusU0xHH3e2lnRUGcfZmUuGczSe8ZjIPia9v/jc7T9tvs831sHx5rwUi7wm53A+v5GgSj2mlZtnvWUb3qRVyuWaS8btaL5mvflFPs82GV2OegXGMVcvPN9iLdsxnAcdp00JMMfZ5nlVv4j0ovdU9m4chdSodScskQIbddeR9CaqH0bWIuXz/DbH+a4T8hVm43h8yHxEVwZMUW2juhklFpnn2JxLgkElXBI37Snvnv2M0NwriAtI1w25IzBpMseRgmYOhM6GJmnl3CI7BXBkDsNPaiJyk848f1oHifCCFLWtTGqn745ie/aPd3V5UcMsbcfB7PqfUw9RGMlprx4I+L4Bb1oOjBs0Mubdu9TJ3HwIqHopxSD1LxCtEnlOiz5ORSLB4pmULJCpm7LfdM66bzr8DpQWGvMbuUNqxyzsCZ8B31eFxPNmuSaL1jeFNcVlQELPbHNiDJKk6FjHy5V1fbrbQLAShIJjnHInWCpVhPJl5g0Vw3iL9WOtPaAg6HWBq0RPOaVYriQS9EE2ryPmAUn2JIbKeQzMT/CO6ux5GmmjljBNcWF8QFmbjLmGrQC0wwnMxSJX70an2tdTFSYXH57KZoMMyaiQQw9k+BIAnlNZxO8uJtlrZtglSzR/aaaklWUEqDqTqI3qDg1uVB1GoUrGxk8+REGe+RUeNvX9zqeTp/4AsecNgVt3Et3FvzmQ5g9pXUgjMpOu+hGmngaD4l9I96/bFu6lsrMkqCG2I3zEc+6mfGeENistpGCwGckidAVVR4e23upR/wDja8p7LoT4gj5A0rcvAaj2xt0axDyqPaMXGJF0NoZAEle6FHdyq1YbDFb4IIK5WDAiZEEiNdNQZ3nwoXgHAHV1DaKoJ074gR7zvRnF7JU5dSOyxIJB0KwB3kmBHOY51XwR3YYuEvvi3Nkqi2x1YZ9QgZUdwibscxBMyBO4qqdIM648I7tdKPY7bfdlkYkLMDciB31c+HYA3euZmynrrq9kKRratLAkbRIP4vCqL0mJ/wCqQTMPak7SQtuTA031qNbK+C+Li67XG0jTEeNSC/410URsY8Txg6pvT5ilGBuxbT+a4fiw/OtY+92D6UtW92F8nPvYfrSV+Rm9EfF7KvcMieyo+H+9KsPgwC6bgQROujaxTItmY+e52qROHoCWzanfu5d3lQdGTYtXh6c1M67ZSPDeKymRW2PvD3VujxQ1/YtFdA1CGrc0pYnDUPiOCXVvt1WfM7KyPMFCY1mNV300iNfHLl/IpYDNlEx3xrRuE4/l7bZlDI9xVzOyOqKzErnJyOCo2gEHUAxUslPVHRhbh+Wv38b/AGOr+ORcSEBWbpkwUVnHs20TNoZAUc+Q03pri8QifYqoyiCQCitvqQuknQawBHpXm9rpc9o/+nJWRBVtdJ2BBHIDluPSjrf0i3gLisqNnIYZlkoewCVbcaIf6jXkv082+X8sd5I9Ho7XrdpdgFYsOzsFX2iSNpMCd4jurtsQiWi1vSQZ15iRGvcZ91edcN6ZZgBfa4QMqrkKAqCTmJFxWDfdO06b60kHEXXZmIgAiSQQd9j4mhH0kqpivKrPSuJtcwlu2LYzuGuZoUwxZMpkDYaQJJ28p1wTA5Eco2ay2QDNoQyqSXg6aglY30ETMBBwrpyCEtXVOXq8jtMtlGruCI1Kjb+Imrtdui1YVUX2izZcpbRY0jXmR8TyNaMp4JJtbWwSiskWvkEdNSIiDB8/2RSbjlr2fX8qcHB3ZfS0wJA7IeyR/KymCxyDUz7I8qXcZMFc4Ns9sw4MHtGAtwDK0gaag8gDz9v0/wDysJ6nr78HmT9BKLuGxr9HlrsXz/Eg9ysf/wCqd4ziFl5Rbtpn/CHUt6KDJqi377rg3RJAe8Q8cwtqyQvkc4nypPguIvbQhlRgCJRgIYR3BZJOmsyJB0qubNwlZ0+n9M8q7rr9x/jWgjlBI8iDI/1CprTG5EDU8vHnSu7iC1tWIIJg9rVoYHLJ5kqqGeczRnBcYtu4C5AU9/zqGdvg5R7SBH8XQBxjoqlxizE2mAksIggc2E66cwRtzpS3QhyRlvCTBHWW7iFtJ0Pa1idN9CIkVeeknEbeQwDJVhAidtN40nu76r2C49efCBVsFhBh2uqINuYIWMxICjc6xpFc2HMssVL/AGdUMfKNkF/o3ds2z9oZkS2Zmhe5QY1mlvFujbNdtvYU5SEP2rAsWBgu8ExmYEwOQNPH6VZrSC6FBujKAAxk7aa6bg0fbxjNhhJclTm2BBIM7xoMoHxqs5Pkq6oXHhi4yvuytcW4LisrErbABDjq37C5jAID9oAEkeFcYbirW7wQt2WSWgbsuUIfDkKtGIxSsFzhgslG9rQNB+74Ty5+BqjXLj20YQHudbctgnYgKozR5iR4mumUeMVJeTkjttF96M8QFxrrQQFZUHooLa+Z+FWEkTMmR4H86onQxmsWit3Qs5aTtqANW75B37+dW61ijvGnw9aEVoMpbGvD1AJ2G37+VCcRGZmiJQdkxPbKjLv+HcjvI7q1gMWSpy6ksdYGVYgaxpy9kesDWtsMoO+51Op8Se8kySe8mnURHIM6L3G6hi5Bc3bpYgQCZgkDl7NUDi+Z+KvlIDdZoTsCoG/9NX/gYiz5vdPvuPXnrWXucQvMgJyXLhMd2ZlGnmaVxGTLB9XxPK4n9J/Ot/VMRzugf4NPnW7OHveI9R+tEjrBvPvFMawDF2riiXfMJ2yqOR5gzQC2HOXtfdnZdJimvEbLlAI1OoEjMdPurOY+gNAC6ocIQuZUWVzCRGhkDbcaHvpPIHQRguCK8lmgrrsJP5DX51AMNJ1Ndm5H3fjW7d7X2TT2JQLcwoB3PurKle607fKso2YTTWw1RV2BUzqJbdwqQw5EHXUGORHdWuNYG1bw9+5bDT1TATHZzwuhG+jHX4Uz4Hw7rCWOw0853+HzrjpR0fvfVrqWlN0MojLGcQymCp9rQHVZJ7udLKDe0grI4pxvs8pBG4rstpUV6w1tsrqykbhgQfcan6mUmdv1GlQCRkkbVrrIrApO1bZPI+RBpTE+HxhV1cEgqRr5Vf8Ah/SC7cAd3JE5gCOysMQq6akc+/s157g8NmdV1Ekf71dsC8gpbFpFthWd7jHLaRYDM+UZpzFUCgFiWgA1zeojyqKWy+KltliscdZF9WYsVVRmIKiSWGyydOfOl46TWA3avDV5YAAgiIy/ZkiPfNV7FYVMY4W3jc906Il20bFpjyS2+dlUnQDOEnSSKrF+0ysVdSrAkEMIII0IIPjpSw9Cq/Jmef4R7DwfiGFTAF3H2d29ca2qjtHLlTsgxHsHeAPdXGBtYZ2zPaurHs9Z1ZTU6ZshLpJP3sok67wU2D4G74DClf8A2jHgWuO/xzCg/q93KLaBlZQVbYIFIhifPnXp7hFRq0TxxUuUk6f06pfL+gzj2Jhm/mX5PSezezPJ5z/pNS8RvTOs9rfvgf8A2obC29Z8wPUQfz9fWnk9nOhnYEjXWgsNi71sGxbAgEjRQT2tdzpsfiaNtuFGpA86yxe3I2zGPHvPv/Kpe22uRWGVQ12F4UG2oUCSBHL8JnfvIj1qLCYq4AbXPN6ZfvaeXzo4WyBJ5x+dazAa1lFTpp9AjmcbtdgPG7/U4e40kk7T3mI9AQDH8NJeA3OuAZtWzEse9iF1J8Yn1pjx5VulbRmAl660fwWyE9AxJ9KacB4QluxaBWDkUt4sVEz66elV3J/RHSQVgyBstE9Wo1CW+XtKCB3yv3vX47URZsgbCiBaENpuIHmdI+NWSItjLh6ZbS6HaY89SAO6SaiNuZO0ltOe5jQDug0ag0jXTy/WgrwGYyTv49w7qxhVa6ZJZJttbfsMwlSuvaJ9kxG/fVc6O4+cRfbbOdJIHtOx1Ow5VYMbgQzbSfKh8dgEXDswWG0B88wHy+dJIeIZc4nbT27oJ7rY6xvfIT/NQl7paB/ZWQfG4Sf8iRH9Rrrh3Qa9cg3CLQ7j2n/pBgerA+FWLBdDsNb3Q3D33DI/oEL7walcmVpI8/4x0gvXQVL5VO6IBbQ+aoBm/wAU0qFzqmS4hCmDI7wP4eW3PwPmd0lAGIvAAAB2AAEAQdgBtQWCwwuOGugraVSVJkKxDKN4115DujvobsLqizi7IqWyKBw+JDDMuoPP1Io6y48KpZBdnDIZOtZXAxA7xWVgCdakW3WItSK8egJ9eXxiidBcOjeF+xn+I/CPzmmkDvpJwnHZcOg8z7ya4u46o+9NPRR44vsdYrhSXVi4i3F7mAYfEGq/jvo3wlz/ALZT+7ZljyUyvwoizxJhsSKY2ePtzg+Yqnv3/VGybwf9WUbiP0TQpNm80gEhXVYYxoMwiJ2mKQXPo+xAjssGMSCjET4Pa6wR4mPSvZLfF0O6e4/rU63bTcyPMVrwy+heOWP2eEYjoljbe+Hu6bFBn9xSal4Dbw9sXRj7N6TlynKwIAD5gJdYYt1ZzEMIDCATNe7fVFOzKa03Dz50/tY5O1IT3Mke4njJwPC3WFvsrIGJaXGc5UiFZDK5wwCyrEOSSMgzNOlCWL1rrLmNuXUs3bhKdeLzFHa3lS01y4xD5WJ0BUi205Sva9FxHR+0/t2bbfzW0PzFAXOhWDO+Fs+iAfKKZ+n+GL7/AMoH4Kpt4ayuvZtWwfRFn40s43xTNKK0n8K6n1Vfmasi8DsL/wBm2Y/EM/8ArmoOKOq24hVUcgAB6AaVRY2kJ7ib6PMbqHOVY9zADcZtCCf8I299EGAJrviF4G+pjQnL/Vt/my/1UbxPDxaSBqT8h+pFSw4vdzKHyWyT4Y3IzhnDEvW+sbMTMe1lVYJkD/DkPoaXYG5EhtNAY9+1MOrw6IjvEMqSGaBOUBsqiGJLA9/PyoLElHYvbEAxyIiBHPXvrv8AVOKi4r/w5sVtpsa4nHhoA2FB3LpU5nIC8hOp8Y/fKl2LxwRd+0dhz8/CkXEMcfabVm28hz8q8dLhFR+Dvh5ZYOFYkXsZcO6hFQDcEZhI7onNV0t2dNDHyrzbohd+2iJJAPosk/HKK9CRyY0+VVg7Iz0H210OlE2E1Ud5BOvdr+QpYbpjl+/Si+GPnuHWerHIkatpy8jViQ/Q0sxTtJyqCMx+9B38o+NHi2OfzP60BdMGB3sPQMQKFGsELt+Aj1B+AqA3CbllIOVr1qZBH3wQPXL8KPZqX4MG7i7Vz7lu7kTuZkzG5cPfqrIv8rn71CXQ8ex5hOL3TeXNkNq7dvWlUAh06nN2i0w05WkRpIrXA+N3sRlY2rQRhJKXgWTQ5c1oiRJA585rdjgtwXlJZOqtveuJo3WFrwbR/uwpZtRqdKE4Xwy4MRaY4e3hxat3Fc2yuS6WjLkAObKCM3a1FTKM8/6RvOIvf3j/AOo13hLKX2uLbz+yss8LIUgKqqoIUCNKF44/212fxvP9RrOjd8LnP4iAIMHmaSxmrLFgMDkUIQBHPXXvO/rpTBeH6baH9/7Uss8XU7uP8Wn+YafAUaMSBGuWec9n+oGPjTxkibxvwdf9IHJiByEnSsrZut+KspvxF4zECvpS/jN8i1ppJimgpb0hslrJy7qQdfd+daXRUrVniDp7DsvkSKYWOlV9d2DfzAfMa0kaRuK2DXNaL8XVltwPTJmbK1oeat+RH51Z7OIY2xcKOEMaxm3kCQkkTB5V53wfVz3xpXqXDeLYV7dq2bgthWQN1nZGVUCEklGUgq17QEMDlgjempUDYLZ4oh2dfeJ91HW8ZVgweE6/Dg5szO6/2Ti5kE5SWNpipXIGfLsWbWdqAt8Gs3mItgMDcJLWwoItdkSr2CgBzdYFUq7SIb2SaUwPb4h40Xa4me+hLnRhkGbrrmRmZbc9XcZsvWDUBLcZiiAdo/2g101QdJeJvgWQNkvB8xBSUMKQJIbNvJ58jRVGsutrijd5o6zjZ3ivM8L0+sH2s6+Yke8H8qc4PpdYba6nqcv+qKpya6FcU+y83LakE7ACTXnPH+IF2PdyHcKsd7jgay0EGREgyPeKovEr8k1ZTcobIcFGehZj1zfr3eI8t6IbjbGwA0B1JBPdpDH4A+RodzNJ+K3IUx98R/Tz9Rp6CtjyPFNZF4NOCmnFinH4ou0nbYDuH60+t8QK2UO7MB/zSrGcIe3bDtziRrKyJAOkTHIHTSa6TEdhJGygAVzucm25eSvFUkiZmjtNqTsOZ8/CuLWANxpbWf3pWYe0XaTViwWCOkaUqXJhbom4DwpbeoGp0nw7qsYMDU7/ABpfbQhRr6UVh/ODXVBUc0nYYgIppwReyzd7R6KAPnNKTcIUmeVOuEIBZSSNpInmST+dUJjO2aEZRkgCSTM7mJJG3gRRKXV5ER5iKHsuCq95BncbkkR6RQCLeJ3nC5bZh7jZEO5BaSXj+BQ7/wCHxozh2GVGw6IIVGgDXZbVyPXbz1obCjrbrXp7CzbtbdrUdbcAP4nUID3WyfvUwwkm/bnSOsMeSxP+akfQ8e6H1csaya4vvCk9wqZVniXF2DXLjd7ufjTboxhFey2YD2zv4KtIsU0695Pzqw9GkIsAjmWMRIOsem1CPYZGYjgsewY8DqNfjSu+L1skjN4x7Pw5elWg3x96R8v9vWo7uHmmcEwKTKuvFHjZfd+hrKenBfwqfNEJ95UmspfbfyNzOI8K5ujkY15aR699SMdN/wB+laU+AqwhROLYZrN5lEgTIjaDtH75UCeINswB8wJ98T8avfHcIlxO2JI2IMEe+qXieDvJjWuOaployBlvDvo2zxa4uzT56/70GvDm51J9XIpRrGtjpFBkrB/Epg/HX40+wP0g3UZWF+5mWcpuAXcoO4U3A5UeUVS+qrRQ1rQbPTMF9I5GQMtm4EfrAM1xDmykDdyoAmQoUAEAgUi6cdIhimS5lCBUCBQwbYuxMhR+IDblVOKGuSadS1QrRNnrpXqBNeYHnpU7Ydoka+UN/pJoWMo2SJi2XVWKnvBIPvFE2+kFz78P8D7x+lKus761moqYriWK3xZGG8HuP67UFaTrcQq/dWZjwEn4wKVzTXoyk3CSSFGXNG5XNLAeJygetNduharYx4teLYd0Y9pckzrmaVBYGBoZZtvDcUitW5I0pzxZJUd5IHmNSfiBWcNwMieXxkbiK01cqFi6RPwvCQNaf4VQKGw1juFMbSgVWKJyZok9w027/dsfWiLOskwCfAD3KundW7YnlRC6cquiLZDeRspBIOYwI5AwAPEzOtWWzhUVQuVYH8IjTn5760lTtXbaxoDmP+HUfGKfK1YB2mGSQciabHKJHlppS+5cZ/skYhmBztM9Smdlz5jrnMFUG89rZDMuLxRB6u0AbrCdR2bazHWP4ToF3YiBoCVk4Lh0S3A1ZixZm3diTLttqQF02AAA0EUjGWghMAqgC2AqqAqgEwABAA8orvDWMt5P7u6fe9ofkf3tILwA1B9CfyrVi9mvnfs2lGpn2nad/wCWhLoaPYyoPitzLZuHuRj/AJTRU0q6TXcuEvH+BviI/OkRQ8cxB0q5dHFjD2wYgqSO/wBoyPHSD6nuqlYk6fvuq88MtxZtDmEQjwMAg+W9CHYZsNfLzHxj8qFe0N1kDumPhRwuK4nkRI0iPOoHTuqooKJ72+H6VupYH7/4rK1AsVE1Cz1IRXAtyedKOQMD3UJewvOmpWOU+dD3Lg2kUlDWJbmEoW7he4U96idq0+DHPel4WbkVxsGajOEp4+F7qju4SBSPGMpCR7FDvap1cwka70O1ik4DWKeprXU91MDYrBh6HFmsBzNz189fjWpPcKObDGufqxrWwi8L+/d+tNeju7CY9kmNSfagAeLZR4AmgssGPT9+4e+uMHimttKb7bT8O+QKKdOxWrRYyOsugckGvgTy9wB/xU0XBfeTRuYPst4N3abMNR4jSoeEcPKWxJ7bElu+T4/vam9jDR866IryyLZHhXDGNQwGqt7Q8e4jxGlGW7VY+GDQCJgyDsV8Qw1HpUn1Vh7NxvJwHHv0c/1VVE2YbPI8xRFuhstz/wAZ9WX4Q/zrai8Tp1S+Pbc+7sU9i0NMBrcYn7q78h+4qb6+bmmHgjndIm0v8mv2zeC9nvbkQuG8HVpa6TdM6Z/YEf8AiHY94J8adB+X70pQm8Dg1tiBJLHMzEy7ttmY6Sdu4AAAQAKQ8D4ozKFYSw0nXta7zr3TPOnwBJpHYuFFXfUDUeW/f7qzRkxyLp3yEkbRHqKn4PiC73GKssLbWGidOsPIn8QpdbvmN5nbbUeBH7+FMOBMSbxO+dV/ptp+tLLoMRvNIOm92MFd8QB72Wns1V/pDuxhI/E6j5n8qUouzzDFLoTI0MRIzGQdQu5AjU8pHfV2AMLB9kKPhtVHcSw8THvIq9sImR8tKGNdmyPomw2Iykz7J18id/SdfU1NevqdCwB86XugG351Dfw4fmfOSCKpQiY0rKQ9RdG10xWVt/AdHd3T9Jrhr2mgrsjNuQPXYVyzAVqGIyTzn9/s1yMOW0Aj5/7V11g7/wBaMwmLVRBER6yfGtRjhcHlGmvzqC5azbRHPx8BRl/GBtBIHxPh5UKWPKgzIG+qQf8Aeu7lgQdv1/elTi6O6T+9a4ieX60KCA37IA7zQrWT6TTh7Yjb477/AKmhnsnY8qPEFip7eu0Ct/VKZfVu+sOG/YpXENil7GsVLbwk8v3HhTIYWaKtYIafKl4B5CpeDhokT40fg+jltTIVc2nPvpiLUbf8fuKPFgmDO3IeFDgFyIbNsBcoAiZmBmJ5Sd/SiFs6bV3btVPaXlzphAZLVbuIBy1H7iiQsHTaobgpkKwSedSCRDbAzry0ifmKjYiurYBMADtEDz/etUYqGmCeEAokXf33VFbsouyxO8RrHf312MsHQ6/D40LGUfs6vOAplgBBmTsI1NL8IItodfZGnOIEc9DEVzxzDp1J3Gwj7pk7HSRz2ijrWijuI0B0/Z/SshZAWF4kvWZCCHj7+jHwE/LzinXAPZuEc71z3CFH+mqb0txDllTKuXcHcncRP3R4c9+6AuAdKrthQqwySew2w11ykarrPePCkkxoxPUpqm/SVd+xtDvufIH9aMwXTqw/th7Z8RmX3rr71FIOn/Fbd3qeqdXAzE5dY0ESOXPeheh0mmVDCJmvWx3uo+Iq8ka9/wC9dapnA4OKtzspLf0qSPiBV0uXCTIE6GNuZJ9RBHunvpsa7J5OyG88Db9/ufjUDDY0V1e2mvl5fkaGa4fT97edOIiMqf2a1UkVlKOK7V4zvXZEkaz5/E+PlWqysVo7Za6RdK3WVhTaNvWmOun/ABWVlYJoSff8akDR8PlWVlYBot+/CsXv/ZrKyhYUjrwO9YiSR+9qysrACEWpAIPj+zWVlZhSN21JfuEaQfd8Jo/D8hHxrKygZm8RxNU2BPfy+P8AtSXH9Ijy7OvLl5nnp3RW6youTbHpIB/61d1GY+Z1PoeVQjGuNQ5rKynQrJP+o3CPaM+ER7su/rTDo/fe5ehmkKpaNtSYG3r76ysp7FLWGrYeaysqhME4y6/V7gPNSPWND6HnXQvMNM2oME93uid53nxrVZRAyC7hZHaIbfTKAPjJ+NeccRvMl1imgJkjl7qysqeTofH2Zb4wv3gR5aj9R8alxWJHfWqyoJl2iLgWPIxdsjaSD4gggj416A91R/hE+Wm4+dZWVTG+yORbMN8RoAI00HPWfifhyoO5cH78P2K3WVYmiIeVZWVlKMf/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pic>
        <p:nvPicPr>
          <p:cNvPr id="671756" name="Picture 12" descr="http://williamrejault.fr/wp-content/uploads/2013/06/autolib.jpg"/>
          <p:cNvPicPr>
            <a:picLocks noChangeAspect="1" noChangeArrowheads="1"/>
          </p:cNvPicPr>
          <p:nvPr/>
        </p:nvPicPr>
        <p:blipFill>
          <a:blip r:embed="rId9" cstate="print"/>
          <a:srcRect/>
          <a:stretch>
            <a:fillRect/>
          </a:stretch>
        </p:blipFill>
        <p:spPr bwMode="auto">
          <a:xfrm>
            <a:off x="4644008" y="3861048"/>
            <a:ext cx="2232248" cy="1486904"/>
          </a:xfrm>
          <a:prstGeom prst="rect">
            <a:avLst/>
          </a:prstGeom>
          <a:noFill/>
          <a:ln>
            <a:solidFill>
              <a:srgbClr val="3333CC"/>
            </a:solidFill>
          </a:ln>
        </p:spPr>
      </p:pic>
    </p:spTree>
  </p:cSld>
  <p:clrMapOvr>
    <a:masterClrMapping/>
  </p:clrMapOvr>
  <p:transition spd="med">
    <p:randomBar/>
  </p:transition>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679</a:t>
            </a:fld>
            <a:endParaRPr lang="fr-FR" dirty="0"/>
          </a:p>
        </p:txBody>
      </p:sp>
      <p:pic>
        <p:nvPicPr>
          <p:cNvPr id="566274" name="Picture 2" descr="C:\Users\BLUEOFFICE\Desktop\mieux-etr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853" y="3645024"/>
            <a:ext cx="7544998" cy="2758430"/>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pic>
        <p:nvPicPr>
          <p:cNvPr id="566275" name="Picture 3" descr="C:\Users\BLUEOFFICE\Desktop\bien-etre-mieux-vivre-ensemble-1-6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7476" y="692696"/>
            <a:ext cx="1606339" cy="2273549"/>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pic>
        <p:nvPicPr>
          <p:cNvPr id="566276" name="Picture 4" descr="C:\Users\BLUEOFFICE\Desktop\mo_978276193319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2477" y="908720"/>
            <a:ext cx="1511040" cy="2273129"/>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pic>
        <p:nvPicPr>
          <p:cNvPr id="566277" name="Picture 5" descr="C:\Users\BLUEOFFICE\Desktop\41ENajnbSeL._SX331_BO1,204,203,200_.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76" y="476672"/>
            <a:ext cx="1517218" cy="2273548"/>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121491"/>
      </p:ext>
    </p:extLst>
  </p:cSld>
  <p:clrMapOvr>
    <a:masterClrMapping/>
  </p:clrMapOvr>
  <p:transition spd="med">
    <p:randomBar/>
  </p:transition>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04448" y="6686202"/>
            <a:ext cx="539552" cy="198786"/>
          </a:xfrm>
        </p:spPr>
        <p:txBody>
          <a:bodyPr/>
          <a:lstStyle/>
          <a:p>
            <a:fld id="{CF9C6438-2AD8-4031-B2D7-A7BD6C955617}" type="slidenum">
              <a:rPr lang="fr-FR"/>
              <a:pPr/>
              <a:t>680</a:t>
            </a:fld>
            <a:endParaRPr lang="fr-FR" dirty="0"/>
          </a:p>
        </p:txBody>
      </p:sp>
      <p:sp>
        <p:nvSpPr>
          <p:cNvPr id="290818" name="Rectangle 2"/>
          <p:cNvSpPr>
            <a:spLocks noGrp="1" noChangeArrowheads="1"/>
          </p:cNvSpPr>
          <p:nvPr>
            <p:ph type="title" idx="4294967295"/>
          </p:nvPr>
        </p:nvSpPr>
        <p:spPr>
          <a:xfrm>
            <a:off x="611560" y="332656"/>
            <a:ext cx="7343775" cy="1152525"/>
          </a:xfrm>
          <a:prstGeom prst="rect">
            <a:avLst/>
          </a:prstGeom>
          <a:solidFill>
            <a:schemeClr val="bg1">
              <a:alpha val="39999"/>
            </a:schemeClr>
          </a:solidFill>
          <a:ln>
            <a:solidFill>
              <a:srgbClr val="3333CC"/>
            </a:solidFill>
          </a:ln>
        </p:spPr>
        <p:txBody>
          <a:bodyPr/>
          <a:lstStyle/>
          <a:p>
            <a:pPr algn="l">
              <a:lnSpc>
                <a:spcPct val="120000"/>
              </a:lnSpc>
            </a:pPr>
            <a:r>
              <a:rPr lang="fr-FR" sz="2800" b="1" dirty="0">
                <a:solidFill>
                  <a:schemeClr val="accent6">
                    <a:lumMod val="75000"/>
                  </a:schemeClr>
                </a:solidFill>
              </a:rPr>
              <a:t>Partager ! </a:t>
            </a:r>
            <a:br>
              <a:rPr lang="fr-FR" sz="2800" b="1" dirty="0">
                <a:solidFill>
                  <a:schemeClr val="accent6">
                    <a:lumMod val="75000"/>
                  </a:schemeClr>
                </a:solidFill>
              </a:rPr>
            </a:br>
            <a:r>
              <a:rPr lang="fr-FR" sz="2800" b="1" dirty="0">
                <a:solidFill>
                  <a:schemeClr val="accent6">
                    <a:lumMod val="75000"/>
                  </a:schemeClr>
                </a:solidFill>
              </a:rPr>
              <a:t>				c’est mieux…</a:t>
            </a:r>
          </a:p>
        </p:txBody>
      </p:sp>
      <p:sp>
        <p:nvSpPr>
          <p:cNvPr id="671746" name="AutoShape 2" descr="data:image/jpeg;base64,/9j/4AAQSkZJRgABAQAAAQABAAD/2wCEAAkGBxQTEhQUEhMVFhQXGSIaFxgYGBwXHBwcGx0eGB0YHBwcHCggHh8nHh4cITEhJSkrLi4uHB8zODMsNygtLisBCgoKDg0OGxAQGzYkHyQsNCwsLzAvLyw3NDUsLS4sLCw0NC0vLC00LCwsLCwsLCwsLCwsLCwsNCwsLCwsLCwsLP/AABEIAJABXwMBIgACEQEDEQH/xAAcAAACAgMBAQAAAAAAAAAAAAAGBwQFAAMIAgH/xABUEAABAwIDBAUECwsLBAEFAAABAgMRAAQSITEFBkFRBxMiYXEyc4GRCBQjNEJScqGxssEkMzWCkpOzwtHS8BUXJUNTVGJjw9PhRHSDoqMWVWTj8f/EABoBAAIDAQEAAAAAAAAAAAAAAAABAgMEBQb/xAAwEQACAgEDAwIEBgIDAQAAAAAAAQIRAxIhMQRBUWFxEyIygQWRwdHh8LHxUqHiQv/aAAwDAQACEQMRAD8AeNZWVlAGVlZWUAeVrABJIAAkk5AAcTVLcb3WaNX0n5IKh6wCK1dIF51Oz7lyJwpBIOhGISDHCKQx6SFJ+9hCPktoSfWEzQA+Ub52p8lS1eDa/wB2vZ3utuJcHi0v9lIqy32urjNNyRBjCbjqiYEzBUBHDxok2bte4IlT6jxyugrTPQOGgBqsb1WizAeE8ilSfpFW7bgUJSQR3Z0l7je5xH9ZPygFfWmindDfH20600IBSqTGUgoWIy74PooAYVZWUF9LG8rllZYmDhddWG0qicMgqUoTxgQO8g0AF1xdIbEuLSgf4lBP01Xu7z2SfKvLYeLyP3q5UublTiitxSlrOqlEqJ8Sc627NtC64EJwAnTESkZd4FAHUaN67E6Xlsf/ADI/eqdbbTZc+9vNL+StKvoNco3NoUoCilACoiFhRzE5gExl9NQsuVAHY1ZSO6Fd63vbQs3XFLacSS2FEqKFIGLsk6JKQrLmBEZy8aAMrKygTfPpKZslLbSA44iAQSQMR+CIGZAzOgEjXgAHdZSGuunC6n3NlgDvQtR/Sj6K9M9LG1lAKRaIWk6EWryge8EOwaAHvWUoGula8Tk5aMLI1CXFtmfxkqop3U6Rmbt1LC2VsOq8jEUrQogSUpUOMAnMCYoANqysrKAIG29ssWjXW3DmBEgTClEk6AJSConXIDgaGldKWzuDjqvC3eH1kConTSfuJr/uE/o3KTS9ppTkS2MuQpgO3+dCz4JuD/4wPpUK+jpNtT/VXH5KP9ykcztBv+0T66sBtlkoKD7XzBGLq0Y8+S8Mz3zNFCsb910p2TacTiX0JmJKAc/BKia323SZYLEhbw0Odu9odDkg8qSG8F23cNNISthBa4gAFecysz2jw8DWzZV4EyXXmsRCUAJUNElaufNendQB0bsfbLN0grYXjSDhVKVJIMBUFKgFDIg5jQip9AnRKZZufPD9E3R3SGa33koSVLUEpAkqUQABzJOQqD/LjESFyOBggHvBMAjvmgPpTvcam2vgpXijhiSAQY8Va8CnKM6EWdZ0PMZEHmDz76dCbHUNtN8CPy2/36+/yy1xUB+MhXzJUTSrYeulf9ZefnP+Kn26HCZceddIHZ65WICYmBA4AZmihWM+3u0L8k+sEfMRW+lzaOrbK1pCUkGU4T5YGcLH28PRmwLN8LQlQ0In150DN1ZWVlIZlZWVlAGVlZWUAZWVlZQAJ9K34IvfNfaKRVgwhbLCVMJ8hMKCW0FWQklQbxK9JMd9PTpY/BN55v7RXO1jc3SmUdSlcBJTMAjIDycp500BdWqEBwNtNIIBhbhSkiYMJSMJnOJy5jWpF6tluWyjA4lUiEFIKCTBPuaZyAOISNR3kf2feXK0fcyFKKAD2QCR3wBiPOR41M9qOP8AaC3VgATjUmZ7tMuQGk99G9gXjD7QjGUZ8FQSc+Eg594q16MH0r2s6UABMpAAASBCFA5AADMGgyw2UVu4oK8IGYwTxgyRmaK+h4ztJwzOac+coVQ2K1wP+lZ7IE/clt579RVNOlP7IM/c9r51X1aQxPW+znXWgpq3UZEY+uRBUFEFWEpEDKMPpk1pc2FdgElrL5SP3qOejxaA0wXRKMasQOYjGrUDUcY41ZbdZShtSZQpYV5SFFSCk4SAD3Ge+unHo8bgpO7qzgz/ABTMsrilGlLT38+/9oXKN274lIDBJUrCIKDnlr2shmBJgSRnnUHrcDaStoypUhWKAUCAUYcPM+VPopr7M2s+0FpBiHCpKsIEiITlJ0z45znQRvE4i2NhA6xKG1nArElIxLMYSQDyM5mZ0yjJlwOC1rh8XydLperWVvG95R5rj7O/6yw6InQra1oQnCCV5TP9S4Na6YrmfokdC9sWygkJClOnCNBLTmVdMVnNhlcsdIi5vHiTqsn1gV1PXNG0Lst7TC0iVBRAGeqm8GUEEHtZGacVboTdKwFStMiVACczyHOrndxDangk3C0hIxSkEpJEdmMQMGdSBppnTKtd6L1rEE2zagTPugxRkBAPWZCvS9tX1wU/cTaYlMNpCcWIRBlRmDBH7JFXPp5orjmxy4kvzQO7RZbTHVvB2deyUx69a+bHdw3NqocLhr1F1APzE0f3jF4wnGq3YcMZoSSopkzmCADGmUwO4UJ7av1OO2+NhLKkOtmAIJHWJIJ9KT89VKNpyTTS8Mtezpj8rKysqIC+6bPeLXnx+jdpObAtHLp5SUFtpTaSSspxykECFYlBMZTp65pxdN5+4G/Pj9G7SW2JjStZQsgqBBSG1OSmZOScxHMRUo1a1cEJqTi9PJB3laU1cONLUhZaJRiQkJCozmB4x6KtNp7iXbDSnVhooSnGcLoJCeeEwTrwmor1iq4fUQcZWcSiE4Yk9qAozAnnRRdW14tpbbjsoWAmS1CimQdQQIyGZk1VLFnk4vGtr32f/VA8+CFrJJJ+6/UDNh7Eeu3Oqt0YlhJUc4ASIBJPiQOede1WTjClNuoCVKaUsTmcISsZEHKSCDPIVabBvX7J1RQ51RMBYKA4DGiVcYzJlJB+atO2bpbzzjrhST1SwkpSUJwhtUYQokxMnMnMmpwi9dS9P5sU5fLqi+3+h1dDipt7g/5/+k1R/S96F1fctx5//SaphUFgpt9EY7zDiwwFkGYzxED6KpWLAf27Y8Z5TwEd1Wm+Ym9I/wAK/rqodsAhKWg7bqUUqlUQMQmQNc/A5dkDKSa1Y0tFtWYczk8lKVFom8cQSlLsgZCCqI7sxlW4bTcJkkE8zJ+2qS5a7eNpopGEQk5EEKBnI8oznPDJzNSWlrjPrAeICZGmefWjjI0qy4f8SrTkv6/8BHs++UonEURyGpMjv0gn1Ueboe9W5+KPqppU7ICvdFKTGYg8TqJOZpr7n+9Gfkj6BWfNWzRr6e6absuaysrKpNBlZWVlAGVlZWUAZWVlZQAJdK4/om9839ornfZQ9xSrCohIGIhBUBxEkKAHprorpV/BN75r7RXNOzr5QawdZhwnICRnoCqNeXCgCxtH/LW3jBiCpCVnDzlSBAkGvtltEBKinGrngRjgZHMzlmBVbZ7Q6lBRkDOJMEwZ5iDyiDWjZ1+G0qBOE6gdoSe+B3DlxqSdcA0nyWmzcboKiFYeASgqyyzJChFGfQwjDtBYEkDBr5tdA2ztoBKcOIpyiM+Q0yPLWjnoZcxbQWrmUz+bXSYjoGlP7IMfc9r51X1abFKj2QfvW288fqmkMCNzGHl2iQ0V4ZVIS2Fx21DWCeFStpWriUKxLUIMEFAGcjLTWp3RZthVvbDCG1BZUFBSwk5LXESofG5Vt3l2qt1K8ZR5WKExkVEcQTPDia7mHVoSrbSu/p4PJ9TpWVyv5tb20rz5NLzLyk5rOHn1aB45hOdBnSIhQUxiiQlQ8nCYGEgH1n10zG9sFtkohs8ArGkkfigzz9Z8KXHSZc9Y4ysxJCpj8QczVfVxvE21xxvfdFv4bPT1EUpcrdVXZ/qb+hs/0tZ+Ln6Jyunq5g6HPwtZ+Ln6Jyun6456cyuY9qIKtpJAjJWLP/CgLPzD1105XMW1gf5REayf0Ux6dKnj+pe5XmdY5ez/AMF8nbFycPuuRUlKeyYGJOKB28ymYjKZGYmAU7EuloguKCyCCVJBH0k8BrQXZdQ4rCGTiOuJbSPHyiONXLW1mx2GmnEkmMsIB4DiAfGuhoT2btHGi0lqUa9Q7udoowE4pJkDnnzpb74ue6oPyPmWqr5e0lWq8LzCiTGUtnKZ+N6PSaGN8XVKAWoFOQCRKTkJI8kngQOeVYcXR4ulxSjj4bu2zcuqnmzRc+eKOh6ysrKqN4vum73g358fo3aXO5+0PapW51al424ODyhmCD4TAPiOVMTpyMbPT54fo3aX+ymWOqZU8txHkiUAZJIzMnPWMgDxPCozwxzR+HLhhr0fMuxAs3yu6dcKcJViJHKVA599G+19sLct2kQ6AgQqQMPdECeWpoIduVJPxknQ8Y7+R7vsqSb9BkBS8kjyjqcsvAZmteGcVBRa+l3z4Of1GHJLLKaf1x0vbzf7llsbrELeUMSUORK0glUJM9mAQTwzKR3iKq952lL655SVJT1RSjFrCWyJJ4k5kmtjL8/DKfWfoqNtd33F0Yir3NfP4h51Tq1ZL9f1L/hKGOu+mvyQx+hH7xdeeH6NFMmlz0IJHtS4PEvx6mm/20xqgzSKHeoTfkf4XPrqqpuQpTAbTa4VwmV9mezrnM51cbxfhL8Vz66qtbi8QpGEJAIAzy4Z8prRFXGPv5ox5XU5P08e4FbOtXY7TUpOc4UqPDLNQyqW/bOBJKWSVEgAKbQByyhZPL56J07TDgBU4jmnMDCCBlrwjWot44nCEpcSVSIEzJkAA9xzJ7pqM3xtz/f5FbSdb0U+zrVxtl7rElPkxPjnTS3O95s/JH0UC7Xcm1dJUgqyJCPJHaGQ7sj89HW5vvNn5NLL2LsLtNl1WVlZVReZWVlZQBlZXlxYAJJgAST3CkJt7pzuS6r2m0ylkGElxKlLUPjGFJCZ1iMudAD9rK5w/nu2l8W1/Nr/ANyiPdbpRvblK8ZYStBGSWzGEjI5r5g0AMXpLE7MuhzQB61Cubba/wCpQ41iQAsnIzzzmB+0RTc2tvHcXDamnVoLavKSERMGdcU6jnQbe7vNYF4W2yScUqSSocTBxT6DPdFOhWBextpqbbWnrCmZJA+FIAj5vnrZs7amBCkqUI1gz3ZjIicoz+N6RAtLxLSVNuNJUQoySlJI0BExPA6GK+7Ga6xaWOrBW4oJBUNBIMyfJAgkkag0DZN2PcqCFAKSEkkgFSROnAjURxyzo66EEkXxxQCVDKQR5LmQIy0q92P0WW3UoLrZWogKlbqkqzz8hCQEj/DJ786mW+w2dnHrGGykozBDi1nKRoUKnU8KBDdpU+yE96W3nv1FVGuOkl5JyCj4nD9LFUu8m9IvUJburcupSrEkdeUQYImUNg6TRQWQNybVs2bZKEEkrkqQD8NXEijDZuxGHAJQ0CcRmEJSAgA5koPPWhjYm1rcBDDduplM9n3UugkkmDjTIknIycyKtrfefqhkzcgcvcIkwJjrInTOvP5Pw/P8eU3HVFtvbet/2Ouuu6dYYxclGXG9K9uxuv8AZbCQkpaRnOqUHQkZEJGVLzpIYSk2+FKUyFzhAHxOVHl5tB9xUm2uDylbJ/1o9VC28SGbhSQ7IKJAEwRMTMeAqr8Oxzl1OpfSvVeK7N9yfVdRifTuKabfj3IPQ6f6WsvFz9C5XUNcvbFfbs7hD7AUXGySkk4h2gUnLjkTRmelG9w4pYAmO0Ak+o16Q4w7q5m2u6EbUSpSQpIVmDoZaj7auH+me8SSIbyMThTBjl26D73aqHnOuW4kLMEjIQYAj1CpR5IZIuUGl3QYWWwi4S6ho4BxTH0ZGp+zt20uIW6iOwJMGPRBqDufvI3bNla0uOY5AhQAJGmpzGef21M3ktbi2U2hakTcKJGGQAZSMJy0BUK2rKm688HKxdHnjFJN+HuUV8hRJ90nx/bUDaiz1KpMx3zwNXW8WyXbR0NvLbWSnESmTGZTEkAzI8M6onGitKkxlqZMkDTu51XlyRcdnyb8WGUavsdRIMgGvtI49J+0ANbYAf5Kv92qdfTNtQE+5MkTr1avX5VZDSMTp2/ByfPD9G7Qxu/sdVxaJ6sIKktpICpzMRAIIzoH3l6Ubm+Z6m4bawYsXYCkqmCnXERoo8K+7t9IK7eEAYEkBOLyo5GIz+aoz1V8vI1XcKv5KXiWFoSCkgEAgjNIUCMzORB1qZtndFxtoKShCk4QoqTOITwzMHUaD6KwbRC1YioAKMkgGPECSfRUty+So4i5KgkInCodkHFGsa8Ymo1K1v7iddgZs7VSiEoaCz4LJidThOgrTvGyppDqFpw+5GOytBIWgkZLz4x6ONTN4tut2qA6BLiiUhIymIJJPAaUEX29y3UFJZAThCRCjklIwgDLQAVatt1yRatNMefQf7zf/wC4P6JqmNXN25XSNcWTJbYtUuJdcK5OLyglKSBB4BI150Rfz1XSUkuWaU8pCwDlxJOWtA7LTeVE7RI5tuj/ANlVXXPWqRKASCJUcSwQIBiOuMyMo5R3UH3nSC8497YNu2D2k5KVHblRHjVjsreRlTGNag3CggpIxZ9nQzmClJ4cxU9WyRU4vU2Ep2YRi9zAgH4JyETl7t3ad9fBs1YXiCAE/BIkaZkkFzLlMkeuoLW2mVIUpLoIJnyFaSATry/jlH2lt9CLfrNThCQkJIIUQRriiM5nPQVB3ZLYublrDbXGQGSJjmDnPbV9k8qZO5nvNn5NIBe9rwbcbLYhyMUlU5GRBNFGx+l5LDKGy2RhEfe8efHPrkyPQKlJ2EaTY8qykorpzT8U/mP/AN9Qn+mt6PudJcVlPWMwgAmJPVuFVQLB8VlIFjpw2gJU5ZsFtJAVhDiCJ0klRic4JGdPPZG0E3DDT6JwuoStM6woBQB9dAGneOfalxGvUrj8k1xsjQV2TvHPtS5jXqV/UNc87ibtIurdAhONQUZIScgopmToBl6YppWVZcvw1dWL4KyOlXe7l/7slCglKVdmUDAZjKSDz+mjlvcVsrWntdjyiEgxHOBp31IY3QbC0glKBgxpWpCRKYkLGXITi8anpiv/AK7WVLqJOOrQ6brt7ccnj2xXw3FEw2IxGIvDBg6zGACMMSIAEnwqv27aNItS40sKE5yjCoEEAgyJ40UmrTJLK2+PQFlbnOuLbdaQwrDJJbdbxKnioKWO2NfGfRs2XuldNOMOPnEGlLJUpaCYWkJCQAskwZPpoVvdnNkhRSoKUt6VDFBSPhjP+rMkgekipe6VqkPsqg4pVJkwBgMDXMnXwUKrRoY/bzeK3bJQtyFJgEYVHhOoTFDt/vLbSTOMcilY4+Ho9NDW9d3Fy74j6ooWvL8VtWCGlOzN8WdtBJtLb1uVT1KSB3r/AGfxNDd9tNoqJHZHIAmMo5emqO82iKqXroqOVR+DDyTUpMKtm3qFvtBKpONJ0I+GnmKONuBuEdVpgbxfLyxfP9tK3dQ/dTfyk/XRREredai429c9WlK8KU9Sp0FKVZHJYAiNP4Apwxqa8pr8zN1nTzzaNNbO/wAhqNPNxBRJ4mTz5cOXz0E7BdY9sXKXrRNwVKlGJwt4QCqeBmZHqqA/vuuD92pJGYBtHNYmPvmXKtOyFLWtxY8swT+MJOtef/Dejy9O5a6raq/0bqDVCrPIjZTWoiLg68Pg+Fa9qbctWx2tngmcx7ac+kJNU6ba5OiZ/JqHtixu1IASkEk/GRpB5musMkOXlm4gFWzsQEgKU4pYxEjiURMQI8K13zFqGnHP5LSlGcKxCBIMZ4JOozqHs/Y152W3EAN4hJCkk4QrGRIXpMnQnXOCRRPfhXtR1rAAAlXbInswch38OVVTclWlWABbs7MU6w3hOeYiJJz4QP47qsr9m5cUeudUpSJyccWsp56k4eExGlV+6ZUhtl1KiFIJKdImTqKujsDrkOXCrkIUtZSUlzBMjEdBkNBByNaFla27DWyuyvNgtKOsVmgmEkFRE/jE8Cau7HYNutKCq/ZQSkEghJwkiSk+6TIOWlUrzXVBbKXStCTlCsSCTHaFX24ez2HlOm4SpQQUwBJnFjyyUPi/OKhbkxNk232BbIn+kbNU/HbCojl7plVCvdiyOu1Nm+hlI+h2je96M0qkJuikER95nXj98oe/mMR/flfmB/u0gBG53Qs5n+VbbMxCEpgcJze4xPpqq3j3fYt0JW1fNXCisJKEYZAIJxdlxWQgDTiKYS+g9sAk36gBn73B/wBWlhvVsUWd49bhzrA2oALw4ZlIVpJjXnQBZo24/wBcGEqQI7IKylIASMiSRyGtWjir0A+6MSOHWImcjAJTB1iQSJkTIIqejdewuOpQHHvbj5SI7PVpJyUrnAEmCMzFWLW4exC97X9u3HWheA5oyWDBT5HA+jvjOlY6BRVp7acZYubhpkdYtJeJSpsAIC0qBBSkhWQBn4Q8Kt/5trH/AO+2n/x/79RtobvMNXlnZpUtbftoNuk9knGtCThjMAtlB5gk8qZ2yOi6wdSortHGyDEF13PLPVfA5VbCKabZW3ToXaejmyERt+0EZiMGR5/f6iu7n2/WBsbXZcExjhBTmJke7+j6TTcHQ/s06srH/lc/fra10R7OTo2v864f16VRvkHdbCstujhlcYdptKPEBDZief3TVdb7BcadubdpXWltxMqCg0CCgmfhjImIB9NPG23DsmFJwNKzOfbXAEEgxijWlRtG7DV9tEhIILiEjKYlGo78taajFtK9vJRKeWKeybrYxvZVyEplMKmfvqF5SOGAajF/GlJvNbOpZcW7OKUoSYTEBWLhrrr+yrVe3JEQdZmM+UTyqo3k2h1jCk56g5+NXSxQUW1O/sZsebqJTSljpe5ZbKszeNBSUPOR5SQta8KtPimOPjUk7kgjtWd1M5xjjDHyNZ+ajHogdItbjqQhKkobJlMycKySYIzJ4mjdV++W3FAEKbt0LSMu04UqUQruyA4amsx0aEMvc5okoTbPlwJEpClEhU9qU4ZiIjT7a2f/AEyplRVb2d+kkwSMYJRGeiPKn0U2TfKTfXCm0+6KShPCQHFMJJz1whRMcYq4vNpPoe6uFFsOpBUILmBTS1HCkCVEOJTMCcKieFAHO221dWh1txu7QtxKSoOrIKimcJUFJClIHAaSO4R0X0bH+irHzCPopS9Ll0pxtKnUgO9UM8sQSHXgkEjRWGMQGhkU0+itZOybOeDcDwSopHzAUDRc7yz7UuY16lcT8g0kejxk+0WFJKgvtgFOsY1Twp47eH3NceaX9U0jtwWcVhb+VAK80qKT5a8tD/AqL4IzipKmFFistdZCh7oCleMkEzrnIIOuetSXFOXC8fYUoJjs5AAeB5nnVRc2JIAA0J8ok8OOWp8KlbMC2pnOePq7s9I0q6UYrBcfq8GaOr43w6+Tz/f2JaWJRCsEHIQQoEHKNSPR4VTb4MhqydA4YcsspUNeNWd1K8PVpDYSQRAgSDinIVQb/FQsrlajrgy5QoDkKSXy/b9q2rxffsTcmsmlLa+fzve+brt3A27Jxo0BxvTKZSCU9gnECMKtCDlrAr5usj3W27MdpcCII7GqjqZMgTOURV/e7j3DqusFw0SqFdpDk6dkH3IgwIHor3ZboXDLyX3XWlBORCUKQYIIEe5JGp51BGllLvztUJvXwSclDTXyE0Iu3Sl6egTJPAZcKvN5rMvbSeQASVKHd8BMfblTV2VuYzsy3TcONB+8XCWkHNKVETn4ASf4jVFulZVSTFhYbjOlIdfUllo5hazBVxhKfKMeFeLrZ7SApLSSrKApQGc8k8OPa14caaY3RfuFF67dK1kaCIH+EcEgaQKFt6NhKZzbA04HOP4E0OcUWxi2BWwLVSbtskQCtI9biazaewrkOOE2txhK1EHqXIIKiQQcMEEca27Pem9bzJIUkH0OJ+yK6q2P73Z82n6oqjJV7B3OTrq0u31Am3fUoDD2WV8J4Ad9Fe7YCVr6zEkpCREQQQDIIOnhXSVc927RVeXsAGHjr8pdVoAkstpoTpmO+rT27bEArSJnkTn6KrdnWK1ZJwkngIovsdmNspDjpSVDidE+Hf360wPtvs5JSFFGGdAdfSOHhQ3vFeNdW6lKgSEKzGnknjUvb22Vudhvst6GDmrx5DuFCG1raGnPkn6DSAHtyza+02+uUsOSchEYcXr0mr19/ZoGYcUflKHHPRQ4VSblbh3V7ZtvMFnBKkwtZSZCjwwERnzq7HRLtD/8ceLivsRRQWVO1ry0Wgi1bUggjEVGZHLy1capmNoOtElpxaJ1wKUmY0mDnRJvHuM9s9gOPuNKK1BGFvEY1VMqA5cqqrDYb7oBbaKgc5iaai3wJyS5IV9vBdhpRFzcAx/ar8PjVS22279RzvboDuecP64pjNdG9y8jCqETGvjOlEGx+iJlH391S+YEJH2n1EVbHGl9TKpZG9ooVtrtG6MBV7eLV8VDriifUqo29dq6Gw66hQKnBKlrxuKOE+VxGQ4mcq6L2futZsCENJjv+3n6aBPZABI2ewlASALgZAR/VucqlKcFFqKIRhNyTkwZ2MnZ7D1vee3QX0KSXWiggp+CoAznh10MgVvd2fs8Xir1vaDOIuF3qyoZkmcJVOQOkxI5UX7B6K7K5tWH1lwLcbStWENRKhJ8pon56lHoUsfju+pv9ys1epqsUe/Fw2+6Hm3Oy84pZOuAhKUAGOMISr8aqItxpcJP46gfny+ejDpX3YZ2e7bsMqVgUkrJUEyCSU/ASnLsjvoPaWwPKWpXggfNimtGKCa3ZRkbs3NrOhcH5U/PNbmrgtqBLkz/AIp+2vTe12kD3JtcxqoIB5fBFeUbRxAFLeI8SSVR46BPr9Nb5Tg4aE1f3/kxOM291sGuxNvoRE9ruAJPqjOoNlbu3tzfFhoqJcQookJOEJw/CI7qqrLeNTcQWQqNEp60+OXZ/wDb10XdDTTtzcXqg6ELISonAIM5eSIA9FYMkXWp+2xPpsOibfoRm917sDOyWeRyPzhYBqm3t3fuWbZTrzCm0YgkElOpOQACieB9VPobGuQAOuYMaSwr7HqBumXZzyNmqLjjakl1HZQ2UZ55yVqPoqmzc0C3RVvKyw3dtP3LbGPAE4+KcCwYMxIJFHlttq2cRgav2iCyhl0gYioJBTjSZ7CiCoScQ05Zoy2ugEhPUhShopSEKGZnimYg86tdgv8AVLSvkcweI4igVjgfYPtm4eXiaYWhPVu4TAUktKSc+Eo4wDHfX13azWPrjfMh8LxTgPV4cHV9Xgx4oglU45xd2VfLzeBpxlSgvEVpyT8oceEUGdkTIM8CCRwOWR5x89ZelzZMqbnDTTLckYxqnZSdJVyhaiGng8OqKnFgQC4t111UDgBjEDOBAk06eiz8E2fm/wBY0jttpxtkdqTOsxoBz8eFPno7ZwbMs0/5ST6T2j85rUytFpt33s/5pf1TSX6MrG3esGRc4oGLBhWtOri58gieGtOjbnvZ/wA0v6ppCbj7QS1YNFacSQVTyErVmTBgd/MgcahKOqLV0Sutwj3it8ADdliKAealnQzmuTr6q87HuXkJRjBCsUEFM5YYGQ7wD6znX1m8xCSkp44VCCAdMq2deO6rILSkiGreze9tF0uFQByUNEnSDMA58vUedD/SLeuOWVwViEw3GRGfWCYkCRpwFXPXjuof3+dBsHgOafrpq1z+Vqitx1ZNd/YaOzt13C02pN0sBSEmCnFEgGB2hlUXeLd5bTC3FXBWEx2cMAyoD4x5z6KL9iH7nY80j6oqBvv7ye/F+umqUXs57wrO0HFIOE4wQqOOECPkxPDnTt2RtdbycF0loqRGcQcWYPwtfVrpSVedwvKXOcwADBEAH6TVqxvIsQhoFS+AAJUrugZRW1wuCILkcG1dstsInLuHPKePCg7pLvWG9npWtCWrh3CEhPZmTiOIcoz8aF73eZq291uFJuLoeQ0lWJtoj46gYJz8kcu6lxvJvA9duqW+sqJOQ4AZxAmB/wA1ncVEtulsb9iu4r1JxBXbT2hMHtozEgHPvFdbbI+8M+bT9UVyBuwfuho/40/XTXX+yPvDPm0/VFVsh3JdIjYdkHrvaKcRSoPSk/jOSCOP/FPeufNl7SDN9tAkgEvGPQtdRQxj26mrNuBKlHXionmeQqk2xfJeWkrUogTAGSR4ftqUxdouEY24xDJQ4+H7DVf/ACuyDhV2TxkHUZRTAiPITlBNVe1SeqXmfJP0GrG/2kg4cKp15iqLa9+nq1jEfJP0eNIBg9AX4JR51f0imPS46AfwSjzq/pFMegBb9OR+42fPfqms3Y3iaRZ2yCoYksoB01CQOVeOnc/cbHnv1VUA7Ms3+pbUltKklIIggHTvircWm/mKsuqvlGXfb2JSBhgz31pG88//AM/bS/d2mlspDzSk+g/ZNEOzby0cGTkHlOfq/wCK2xhCjBKeS+S3ud4uSlfMPoFLvpX2r1ts2kqJh2cyT8FQoq2lYpP3t0HuyPzZGl7v/brS0jEUkY+Eg+SrgaMsUsboMUpPIrOi9xPwdZ+YR9UVe1Q7h/g2y8wj6oq+rmnUEF7Iv31b+a/XXSkpt+yL99W/mR9ddKIGpIiewuNI/jxrahalQFGQNAYOuuoIGla2258eQrYjlVkLvfghKiYt3QCBzgQP+aa/se/fF78hH0mlJbLAMmm17HteK4vTzSn6TVvUZdaoqxRqQ8KAumpvFs4D/OR+tR7QP0we8U+eR+tWQ0sUe7W6Cri3DweCeytWEoJ8hRTGIHjE6ZVToNabN9kIwkPZwVgLTClJmDGHQSYmYmvaDUytBDu/d/1Z8U/aPt9dXAZK1JSkSpRCQOZJgD10GNuFJBGRGYotsbsLSlYkc4MEEcjSJIkbwbulhLZU4hRWR2E6jWTM5gERNNzc9MWNsOTSfopQ3931q0qWpxShABUQYHLSnDup7zt/Np+ikSRv2572f80v6prnjcUKVaoCYlIVMwYBUeYPrrofbvvZ/wA0v6prmfc/ajTTScbiUnPXkToRGYNRk2lsQyuSjcVbC9pC1LKEwVa5fYAPsr6sKC+rOSgJMmPmiZqHsree2ZdLiXEpVnCkmIk55FJyjhGWVeLjeZhbpdU8jGT5emggZAaZDKtOJY3FOez7/wBr9TFOfULiPbx/6Xf0+5YssOKcDacJUQTrAy11qm6QbZxq1WlyO1BEKCtFJPDxFSLbea2Q+HCttUf4iPniQO6Kq+kLeBm6aPVlMjkoqnTmByrLllJZ9MFcfP2f6+h0OnSlg1ZNp+Pv9+3qdF7C97MeaR9UVB3395PeCfrpqbsD3rb+aR9UVE3zH3G94J+umpobOWtpXag+sJ4nhExhGnLjn4cq1ObTcQnCk4ZicEhR+UrU+Gk17ecKX1LTrPjwFagxJk8a2LhFbkVxUoxE5fTxOXpr0zZqVrNXLNmOVTmrUVHQhayBsa0wPNH/ADED/wBxXWWyPvDPm0/VFcxhuFseeR9YV0zsP3sx5pH1RVGTklAnVzls19lO1bs3CCtoPLKgAVcVxIGcTFdG1yvtZX3ffefX9ZVVkw0u9qtIuSq1QW0EDs4VJ8eyRPCtm3HUXBLqAG1ASEzmUjLtE8e/w9AzfdWlYLapbUlJHuiVqGUELHwVYpOE6SNRBMrZjiDJOfBcrAwpEQo55AyvtqlIwQR2hTsVb2WW9e02FhKbVktAEk4kqSTkMu0o6Z1R7fvW/awShkhwAYl4DGkGTGXz1W3dwFmWykkmAckzOQmdPT6azfbZ4t1oSlQKVtJJIdQ72wkdYOwYACjlPoqNBQ4OgH8Ep86v6RTIpa+x+P8ARQ88v9WmVTGLHp8P3Gx579RVAe6+12kJT1ylKSG4wglJmMhJOgPKjn2QB+47fz/6iqVGw7R11ILbaFZ4e1zy4HxpNpciYcbD2xbOLULuAjD2RpnPPwrTYWWz1PPl3yBPVAKKZzMZgGco1oR2khbEKW23Ex8bPM8/GvD12tttC1MJS2rNJiZntfGMSMxMSMxlTUrXysjUZepZ+3GW7l9KirqB95Clqy7sWEn0xQtvXtTrBgCiUBcpznKCOOfGidOzbh5AIZbgJmewYBjMz3ka0GbxWqmlYFwFawI0M8qucsijUrK1jx2muTqvcH8G2X/bt/UFX1UG4H4Msf8At2/qCr+qS8QfsiUTd2wGpaAHDVaxxoP3q28u6abR7VbaDZBKkqSSoxhIMcJOvhRf7Iz31b+Z/WXS22GtoPS6iWiNFALjMZiQATExpUZYoSlGUluuCDSYY7U3mt17LatEsLS4AgFYKAnEmMRkHEcQB9dR0bxMo2X7UFk0VkLl/wBzKpUtSgqCnGCkQNZyHCK1fylaY5DDKUcsIJ0jlqTnW3Zt/s7r5uGk9RByQlIVMZE92uU8qscY6a9bIU27YO7Nu0pZdSWsZOigtIAyzxJIlQAzERnTN9jp9+vI+Kj6TSm2m62XSUAYI0SQnnxwkcpypsexxTDt5mD2EaeKqcpNokkkx50B9M642eD/AJyPto8pf9OX4KWeTrZ/9o+2oE3wKvdndRh6069y76teFZCOyc0qUlI8qc8P8SKm9HO77F4p03DgQlsJ7OIJkqxZySNI+ca6UL2Gy3yiPa7OnlLAChPE9qZ5SKn2W77iVCTbqJEBKsa9dIARrUiBd7H3eZc2iu0ce9yQVe6ApGLDpmcs6+3rLFrfNsNOKUw6lJUpSk9lRWpOoyAgDM889KrUbvlICg42o64VNqwQZ0Op7sqh3OwXFHEk20JjspxJB8QpImaTTuwDfbtmy2kKaUcXWRBdbc7MTiGDMCeJprbq+87fzSfopEocdLCusbQlSNSgg5cDkomPHlT23U95W3mkfVFDJo37dE2z4H9kv6prjprQeFdpETrSZ210GYnVKtboIaUSQ24gqwTnhCgoSkcJExxNIYlTUvaFslEYVcO7PMd89+kUz/5ibj++M/m1fvVh6Crn++M5f5a/3qYClry7ofCm5/MTcf3xn82r96rDYfQZhdSq7uUuNJIJbbQU44+CVE5J5wJPdQA2dgpi2twdQ0gf+oqPvWyV2jqRlkCTyAUCT6ACatQI0rFCRBzFIDkTrIVhWMJBhUiYIyM+nKvCnhiwjMTEgRT4270SsPOKcZdLeLPApONI7gQQoDxJ7oGVUiuhdX9u1+Q5/uVK/UQtLjZy0gnC6ABM4VRlxqrZuSTGMjxP/NOEdDCuL7f5Ln79fP5lz/bNfkr/AH6L9QFRsZxTlywmSR1qVGSYhKgon8kGurNjoKbdlKhCg2kEd4SAaB92Oili2dS66vrCnMJAwpn/ABSSVDuyHOaYlJsDK5M302Y57evFADCX1xJjVR7u6us6We8PRk49cOOsvoCXFFeFYVIKsyJGonTT7aQzn5ezloVCgnLWFT84kV6NngXC2goRp1hBzggyBGndxp1K6I7k/wDUM+pX7K0q6Hbn+8s/krp7AJq9tUkJwNBsnOesKpGY04ZjxyqIdmry0zmM+WtOtXQxcn/qWfyV14PQnc/3pn8ldGwBJ7H5BTssg/26/oRTLqg3H3aGz7RNuF9YqSpa4wypWsCTAAAGvCr+kAq/ZCmLK3/7iP8A41n7KT+7jt0EPG2AKWh1rhMdkaSJUCfJ0E107vVu6zf2y7d+cKoIUMlJUNFDvH0EilDc9B10jF1F42QcjixtSOSgkKB8KTSfImrFuu8u75wtoSHFDtkJATpqczHHTwqA3eP3GBgEKnJCThQNIEqJEwnIYiYGQ5Ux0dCW0UKKkXDCTpKXHAY5T1YMVqa6D9opIUh5hKhoQtYI8CEUJJcAlQKWG9l6g9Q3hCle5FJSASZw4TJgZ1SbcuXVvK68YXEdhQAiCknL1zTHR0E351eth+Ov/bq92H0EnrAu9uQtHwkIxSruxmCPUfRU3OT2bBRSGfuGkjZtiCIPtdvL8QVe15abCQEpACQIAGgAyAr1URiC9kcmbm272v11UsygACDnxHLl81dKdJG4adppbKVht5qcKiJBB+CqM440uj0KXv8AbW3rX+5TIsVygI1znStLsRrnyj7fXTVPQle/21t+Uv8AcrS50G3x/r7X1ufuUAKZQEHPPlzpz+xr8u9+S39K6q/5h77i/a+tz9ymt0abip2WytJX1jrhBWoCBloB3Z0hhlS/6c/wS55xv64FMCqvefYbd7au2zshDgiRqCCFJUO8EA0DZyqzdultyHSAdRJzjPLPLXhH2VHsX1OKzWUlIEGVTlpEGfT4U13OgRcnDfpjhLBn5na0OdALh/65H5kj9enZCvIsGtorW5h61XaJk41RxkwDp4c60P3ikqKAoxIzlQ9efCaag9j+7/fkfmj+/X1PsfnON+n8yT/qUWPShaX+03m1A9aVhSMJkk9kDDEFRjTKc8q6t3V95WvmUfVFKay9j+AtJdvsSAe0lLOEkcsRcMeqnVbMJQhKEiEpASkcgBAHqpDP/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sp>
        <p:nvSpPr>
          <p:cNvPr id="671748" name="AutoShape 4" descr="data:image/jpeg;base64,/9j/4AAQSkZJRgABAQAAAQABAAD/2wCEAAkGBxQTEhQUEhMVFhQXGSIaFxgYGBwXHBwcGx0eGB0YHBwcHCggHh8nHh4cITEhJSkrLi4uHB8zODMsNygtLisBCgoKDg0OGxAQGzYkHyQsNCwsLzAvLyw3NDUsLS4sLCw0NC0vLC00LCwsLCwsLCwsLCwsLCwsNCwsLCwsLCwsLP/AABEIAJABXwMBIgACEQEDEQH/xAAcAAACAgMBAQAAAAAAAAAAAAAGBwQFAAMIAgH/xABUEAABAwIDBAUECwsLBAEFAAABAgMRAAQSITEFBkFRBxMiYXEyc4GRCBQjNEJScqGxssEkMzWCkpOzwtHS8BUXJUNTVGJjw9PhRHSDoqMWVWTj8f/EABoBAAIDAQEAAAAAAAAAAAAAAAABAgMEBQb/xAAwEQACAgEDAwIEBgIDAQAAAAAAAQIRAxIhMQRBUWFxEyIygQWRwdHh8LHxUqHiQv/aAAwDAQACEQMRAD8AeNZWVlAGVlZWUAeVrABJIAAkk5AAcTVLcb3WaNX0n5IKh6wCK1dIF51Oz7lyJwpBIOhGISDHCKQx6SFJ+9hCPktoSfWEzQA+Ub52p8lS1eDa/wB2vZ3utuJcHi0v9lIqy32urjNNyRBjCbjqiYEzBUBHDxok2bte4IlT6jxyugrTPQOGgBqsb1WizAeE8ilSfpFW7bgUJSQR3Z0l7je5xH9ZPygFfWmindDfH20600IBSqTGUgoWIy74PooAYVZWUF9LG8rllZYmDhddWG0qicMgqUoTxgQO8g0AF1xdIbEuLSgf4lBP01Xu7z2SfKvLYeLyP3q5UublTiitxSlrOqlEqJ8Sc627NtC64EJwAnTESkZd4FAHUaN67E6Xlsf/ADI/eqdbbTZc+9vNL+StKvoNco3NoUoCilACoiFhRzE5gExl9NQsuVAHY1ZSO6Fd63vbQs3XFLacSS2FEqKFIGLsk6JKQrLmBEZy8aAMrKygTfPpKZslLbSA44iAQSQMR+CIGZAzOgEjXgAHdZSGuunC6n3NlgDvQtR/Sj6K9M9LG1lAKRaIWk6EWryge8EOwaAHvWUoGula8Tk5aMLI1CXFtmfxkqop3U6Rmbt1LC2VsOq8jEUrQogSUpUOMAnMCYoANqysrKAIG29ssWjXW3DmBEgTClEk6AJSConXIDgaGldKWzuDjqvC3eH1kConTSfuJr/uE/o3KTS9ppTkS2MuQpgO3+dCz4JuD/4wPpUK+jpNtT/VXH5KP9ykcztBv+0T66sBtlkoKD7XzBGLq0Y8+S8Mz3zNFCsb910p2TacTiX0JmJKAc/BKia323SZYLEhbw0Odu9odDkg8qSG8F23cNNISthBa4gAFecysz2jw8DWzZV4EyXXmsRCUAJUNElaufNendQB0bsfbLN0grYXjSDhVKVJIMBUFKgFDIg5jQip9AnRKZZufPD9E3R3SGa33koSVLUEpAkqUQABzJOQqD/LjESFyOBggHvBMAjvmgPpTvcam2vgpXijhiSAQY8Va8CnKM6EWdZ0PMZEHmDz76dCbHUNtN8CPy2/36+/yy1xUB+MhXzJUTSrYeulf9ZefnP+Kn26HCZceddIHZ65WICYmBA4AZmihWM+3u0L8k+sEfMRW+lzaOrbK1pCUkGU4T5YGcLH28PRmwLN8LQlQ0In150DN1ZWVlIZlZWVlAGVlZWUAZWVlZQAJ9K34IvfNfaKRVgwhbLCVMJ8hMKCW0FWQklQbxK9JMd9PTpY/BN55v7RXO1jc3SmUdSlcBJTMAjIDycp500BdWqEBwNtNIIBhbhSkiYMJSMJnOJy5jWpF6tluWyjA4lUiEFIKCTBPuaZyAOISNR3kf2feXK0fcyFKKAD2QCR3wBiPOR41M9qOP8AaC3VgATjUmZ7tMuQGk99G9gXjD7QjGUZ8FQSc+Eg594q16MH0r2s6UABMpAAASBCFA5AADMGgyw2UVu4oK8IGYwTxgyRmaK+h4ztJwzOac+coVQ2K1wP+lZ7IE/clt579RVNOlP7IM/c9r51X1aQxPW+znXWgpq3UZEY+uRBUFEFWEpEDKMPpk1pc2FdgElrL5SP3qOejxaA0wXRKMasQOYjGrUDUcY41ZbdZShtSZQpYV5SFFSCk4SAD3Ge+unHo8bgpO7qzgz/ABTMsrilGlLT38+/9oXKN274lIDBJUrCIKDnlr2shmBJgSRnnUHrcDaStoypUhWKAUCAUYcPM+VPopr7M2s+0FpBiHCpKsIEiITlJ0z45znQRvE4i2NhA6xKG1nArElIxLMYSQDyM5mZ0yjJlwOC1rh8XydLperWVvG95R5rj7O/6yw6InQra1oQnCCV5TP9S4Na6YrmfokdC9sWygkJClOnCNBLTmVdMVnNhlcsdIi5vHiTqsn1gV1PXNG0Lst7TC0iVBRAGeqm8GUEEHtZGacVboTdKwFStMiVACczyHOrndxDangk3C0hIxSkEpJEdmMQMGdSBppnTKtd6L1rEE2zagTPugxRkBAPWZCvS9tX1wU/cTaYlMNpCcWIRBlRmDBH7JFXPp5orjmxy4kvzQO7RZbTHVvB2deyUx69a+bHdw3NqocLhr1F1APzE0f3jF4wnGq3YcMZoSSopkzmCADGmUwO4UJ7av1OO2+NhLKkOtmAIJHWJIJ9KT89VKNpyTTS8Mtezpj8rKysqIC+6bPeLXnx+jdpObAtHLp5SUFtpTaSSspxykECFYlBMZTp65pxdN5+4G/Pj9G7SW2JjStZQsgqBBSG1OSmZOScxHMRUo1a1cEJqTi9PJB3laU1cONLUhZaJRiQkJCozmB4x6KtNp7iXbDSnVhooSnGcLoJCeeEwTrwmor1iq4fUQcZWcSiE4Yk9qAozAnnRRdW14tpbbjsoWAmS1CimQdQQIyGZk1VLFnk4vGtr32f/VA8+CFrJJJ+6/UDNh7Eeu3Oqt0YlhJUc4ASIBJPiQOede1WTjClNuoCVKaUsTmcISsZEHKSCDPIVabBvX7J1RQ51RMBYKA4DGiVcYzJlJB+atO2bpbzzjrhST1SwkpSUJwhtUYQokxMnMnMmpwi9dS9P5sU5fLqi+3+h1dDipt7g/5/+k1R/S96F1fctx5//SaphUFgpt9EY7zDiwwFkGYzxED6KpWLAf27Y8Z5TwEd1Wm+Ym9I/wAK/rqodsAhKWg7bqUUqlUQMQmQNc/A5dkDKSa1Y0tFtWYczk8lKVFom8cQSlLsgZCCqI7sxlW4bTcJkkE8zJ+2qS5a7eNpopGEQk5EEKBnI8oznPDJzNSWlrjPrAeICZGmefWjjI0qy4f8SrTkv6/8BHs++UonEURyGpMjv0gn1Ueboe9W5+KPqppU7ICvdFKTGYg8TqJOZpr7n+9Gfkj6BWfNWzRr6e6absuaysrKpNBlZWVlAGVlZWUAZWVlZQAJdK4/om9839ornfZQ9xSrCohIGIhBUBxEkKAHprorpV/BN75r7RXNOzr5QawdZhwnICRnoCqNeXCgCxtH/LW3jBiCpCVnDzlSBAkGvtltEBKinGrngRjgZHMzlmBVbZ7Q6lBRkDOJMEwZ5iDyiDWjZ1+G0qBOE6gdoSe+B3DlxqSdcA0nyWmzcboKiFYeASgqyyzJChFGfQwjDtBYEkDBr5tdA2ztoBKcOIpyiM+Q0yPLWjnoZcxbQWrmUz+bXSYjoGlP7IMfc9r51X1abFKj2QfvW288fqmkMCNzGHl2iQ0V4ZVIS2Fx21DWCeFStpWriUKxLUIMEFAGcjLTWp3RZthVvbDCG1BZUFBSwk5LXESofG5Vt3l2qt1K8ZR5WKExkVEcQTPDia7mHVoSrbSu/p4PJ9TpWVyv5tb20rz5NLzLyk5rOHn1aB45hOdBnSIhQUxiiQlQ8nCYGEgH1n10zG9sFtkohs8ArGkkfigzz9Z8KXHSZc9Y4ysxJCpj8QczVfVxvE21xxvfdFv4bPT1EUpcrdVXZ/qb+hs/0tZ+Ln6Jyunq5g6HPwtZ+Ln6Jyun6456cyuY9qIKtpJAjJWLP/CgLPzD1105XMW1gf5REayf0Ux6dKnj+pe5XmdY5ez/AMF8nbFycPuuRUlKeyYGJOKB28ymYjKZGYmAU7EuloguKCyCCVJBH0k8BrQXZdQ4rCGTiOuJbSPHyiONXLW1mx2GmnEkmMsIB4DiAfGuhoT2btHGi0lqUa9Q7udoowE4pJkDnnzpb74ue6oPyPmWqr5e0lWq8LzCiTGUtnKZ+N6PSaGN8XVKAWoFOQCRKTkJI8kngQOeVYcXR4ulxSjj4bu2zcuqnmzRc+eKOh6ysrKqN4vum73g358fo3aXO5+0PapW51al424ODyhmCD4TAPiOVMTpyMbPT54fo3aX+ymWOqZU8txHkiUAZJIzMnPWMgDxPCozwxzR+HLhhr0fMuxAs3yu6dcKcJViJHKVA599G+19sLct2kQ6AgQqQMPdECeWpoIduVJPxknQ8Y7+R7vsqSb9BkBS8kjyjqcsvAZmteGcVBRa+l3z4Of1GHJLLKaf1x0vbzf7llsbrELeUMSUORK0glUJM9mAQTwzKR3iKq952lL655SVJT1RSjFrCWyJJ4k5kmtjL8/DKfWfoqNtd33F0Yir3NfP4h51Tq1ZL9f1L/hKGOu+mvyQx+hH7xdeeH6NFMmlz0IJHtS4PEvx6mm/20xqgzSKHeoTfkf4XPrqqpuQpTAbTa4VwmV9mezrnM51cbxfhL8Vz66qtbi8QpGEJAIAzy4Z8prRFXGPv5ox5XU5P08e4FbOtXY7TUpOc4UqPDLNQyqW/bOBJKWSVEgAKbQByyhZPL56J07TDgBU4jmnMDCCBlrwjWot44nCEpcSVSIEzJkAA9xzJ7pqM3xtz/f5FbSdb0U+zrVxtl7rElPkxPjnTS3O95s/JH0UC7Xcm1dJUgqyJCPJHaGQ7sj89HW5vvNn5NLL2LsLtNl1WVlZVReZWVlZQBlZXlxYAJJgAST3CkJt7pzuS6r2m0ylkGElxKlLUPjGFJCZ1iMudAD9rK5w/nu2l8W1/Nr/ANyiPdbpRvblK8ZYStBGSWzGEjI5r5g0AMXpLE7MuhzQB61Cubba/wCpQ41iQAsnIzzzmB+0RTc2tvHcXDamnVoLavKSERMGdcU6jnQbe7vNYF4W2yScUqSSocTBxT6DPdFOhWBextpqbbWnrCmZJA+FIAj5vnrZs7amBCkqUI1gz3ZjIicoz+N6RAtLxLSVNuNJUQoySlJI0BExPA6GK+7Ga6xaWOrBW4oJBUNBIMyfJAgkkag0DZN2PcqCFAKSEkkgFSROnAjURxyzo66EEkXxxQCVDKQR5LmQIy0q92P0WW3UoLrZWogKlbqkqzz8hCQEj/DJ786mW+w2dnHrGGykozBDi1nKRoUKnU8KBDdpU+yE96W3nv1FVGuOkl5JyCj4nD9LFUu8m9IvUJburcupSrEkdeUQYImUNg6TRQWQNybVs2bZKEEkrkqQD8NXEijDZuxGHAJQ0CcRmEJSAgA5koPPWhjYm1rcBDDduplM9n3UugkkmDjTIknIycyKtrfefqhkzcgcvcIkwJjrInTOvP5Pw/P8eU3HVFtvbet/2Ouuu6dYYxclGXG9K9uxuv8AZbCQkpaRnOqUHQkZEJGVLzpIYSk2+FKUyFzhAHxOVHl5tB9xUm2uDylbJ/1o9VC28SGbhSQ7IKJAEwRMTMeAqr8Oxzl1OpfSvVeK7N9yfVdRifTuKabfj3IPQ6f6WsvFz9C5XUNcvbFfbs7hD7AUXGySkk4h2gUnLjkTRmelG9w4pYAmO0Ak+o16Q4w7q5m2u6EbUSpSQpIVmDoZaj7auH+me8SSIbyMThTBjl26D73aqHnOuW4kLMEjIQYAj1CpR5IZIuUGl3QYWWwi4S6ho4BxTH0ZGp+zt20uIW6iOwJMGPRBqDufvI3bNla0uOY5AhQAJGmpzGef21M3ktbi2U2hakTcKJGGQAZSMJy0BUK2rKm688HKxdHnjFJN+HuUV8hRJ90nx/bUDaiz1KpMx3zwNXW8WyXbR0NvLbWSnESmTGZTEkAzI8M6onGitKkxlqZMkDTu51XlyRcdnyb8WGUavsdRIMgGvtI49J+0ANbYAf5Kv92qdfTNtQE+5MkTr1avX5VZDSMTp2/ByfPD9G7Qxu/sdVxaJ6sIKktpICpzMRAIIzoH3l6Ubm+Z6m4bawYsXYCkqmCnXERoo8K+7t9IK7eEAYEkBOLyo5GIz+aoz1V8vI1XcKv5KXiWFoSCkgEAgjNIUCMzORB1qZtndFxtoKShCk4QoqTOITwzMHUaD6KwbRC1YioAKMkgGPECSfRUty+So4i5KgkInCodkHFGsa8Ymo1K1v7iddgZs7VSiEoaCz4LJidThOgrTvGyppDqFpw+5GOytBIWgkZLz4x6ONTN4tut2qA6BLiiUhIymIJJPAaUEX29y3UFJZAThCRCjklIwgDLQAVatt1yRatNMefQf7zf/wC4P6JqmNXN25XSNcWTJbYtUuJdcK5OLyglKSBB4BI150Rfz1XSUkuWaU8pCwDlxJOWtA7LTeVE7RI5tuj/ANlVXXPWqRKASCJUcSwQIBiOuMyMo5R3UH3nSC8497YNu2D2k5KVHblRHjVjsreRlTGNag3CggpIxZ9nQzmClJ4cxU9WyRU4vU2Ep2YRi9zAgH4JyETl7t3ad9fBs1YXiCAE/BIkaZkkFzLlMkeuoLW2mVIUpLoIJnyFaSATry/jlH2lt9CLfrNThCQkJIIUQRriiM5nPQVB3ZLYublrDbXGQGSJjmDnPbV9k8qZO5nvNn5NIBe9rwbcbLYhyMUlU5GRBNFGx+l5LDKGy2RhEfe8efHPrkyPQKlJ2EaTY8qykorpzT8U/mP/AN9Qn+mt6PudJcVlPWMwgAmJPVuFVQLB8VlIFjpw2gJU5ZsFtJAVhDiCJ0klRic4JGdPPZG0E3DDT6JwuoStM6woBQB9dAGneOfalxGvUrj8k1xsjQV2TvHPtS5jXqV/UNc87ibtIurdAhONQUZIScgopmToBl6YppWVZcvw1dWL4KyOlXe7l/7slCglKVdmUDAZjKSDz+mjlvcVsrWntdjyiEgxHOBp31IY3QbC0glKBgxpWpCRKYkLGXITi8anpiv/AK7WVLqJOOrQ6brt7ccnj2xXw3FEw2IxGIvDBg6zGACMMSIAEnwqv27aNItS40sKE5yjCoEEAgyJ40UmrTJLK2+PQFlbnOuLbdaQwrDJJbdbxKnioKWO2NfGfRs2XuldNOMOPnEGlLJUpaCYWkJCQAskwZPpoVvdnNkhRSoKUt6VDFBSPhjP+rMkgekipe6VqkPsqg4pVJkwBgMDXMnXwUKrRoY/bzeK3bJQtyFJgEYVHhOoTFDt/vLbSTOMcilY4+Ho9NDW9d3Fy74j6ooWvL8VtWCGlOzN8WdtBJtLb1uVT1KSB3r/AGfxNDd9tNoqJHZHIAmMo5emqO82iKqXroqOVR+DDyTUpMKtm3qFvtBKpONJ0I+GnmKONuBuEdVpgbxfLyxfP9tK3dQ/dTfyk/XRREredai429c9WlK8KU9Sp0FKVZHJYAiNP4Apwxqa8pr8zN1nTzzaNNbO/wAhqNPNxBRJ4mTz5cOXz0E7BdY9sXKXrRNwVKlGJwt4QCqeBmZHqqA/vuuD92pJGYBtHNYmPvmXKtOyFLWtxY8swT+MJOtef/Dejy9O5a6raq/0bqDVCrPIjZTWoiLg68Pg+Fa9qbctWx2tngmcx7ac+kJNU6ba5OiZ/JqHtixu1IASkEk/GRpB5musMkOXlm4gFWzsQEgKU4pYxEjiURMQI8K13zFqGnHP5LSlGcKxCBIMZ4JOozqHs/Y152W3EAN4hJCkk4QrGRIXpMnQnXOCRRPfhXtR1rAAAlXbInswch38OVVTclWlWABbs7MU6w3hOeYiJJz4QP47qsr9m5cUeudUpSJyccWsp56k4eExGlV+6ZUhtl1KiFIJKdImTqKujsDrkOXCrkIUtZSUlzBMjEdBkNBByNaFla27DWyuyvNgtKOsVmgmEkFRE/jE8Cau7HYNutKCq/ZQSkEghJwkiSk+6TIOWlUrzXVBbKXStCTlCsSCTHaFX24ez2HlOm4SpQQUwBJnFjyyUPi/OKhbkxNk232BbIn+kbNU/HbCojl7plVCvdiyOu1Nm+hlI+h2je96M0qkJuikER95nXj98oe/mMR/flfmB/u0gBG53Qs5n+VbbMxCEpgcJze4xPpqq3j3fYt0JW1fNXCisJKEYZAIJxdlxWQgDTiKYS+g9sAk36gBn73B/wBWlhvVsUWd49bhzrA2oALw4ZlIVpJjXnQBZo24/wBcGEqQI7IKylIASMiSRyGtWjir0A+6MSOHWImcjAJTB1iQSJkTIIqejdewuOpQHHvbj5SI7PVpJyUrnAEmCMzFWLW4exC97X9u3HWheA5oyWDBT5HA+jvjOlY6BRVp7acZYubhpkdYtJeJSpsAIC0qBBSkhWQBn4Q8Kt/5trH/AO+2n/x/79RtobvMNXlnZpUtbftoNuk9knGtCThjMAtlB5gk8qZ2yOi6wdSortHGyDEF13PLPVfA5VbCKabZW3ToXaejmyERt+0EZiMGR5/f6iu7n2/WBsbXZcExjhBTmJke7+j6TTcHQ/s06srH/lc/fra10R7OTo2v864f16VRvkHdbCstujhlcYdptKPEBDZief3TVdb7BcadubdpXWltxMqCg0CCgmfhjImIB9NPG23DsmFJwNKzOfbXAEEgxijWlRtG7DV9tEhIILiEjKYlGo78taajFtK9vJRKeWKeybrYxvZVyEplMKmfvqF5SOGAajF/GlJvNbOpZcW7OKUoSYTEBWLhrrr+yrVe3JEQdZmM+UTyqo3k2h1jCk56g5+NXSxQUW1O/sZsebqJTSljpe5ZbKszeNBSUPOR5SQta8KtPimOPjUk7kgjtWd1M5xjjDHyNZ+ajHogdItbjqQhKkobJlMycKySYIzJ4mjdV++W3FAEKbt0LSMu04UqUQruyA4amsx0aEMvc5okoTbPlwJEpClEhU9qU4ZiIjT7a2f/AEyplRVb2d+kkwSMYJRGeiPKn0U2TfKTfXCm0+6KShPCQHFMJJz1whRMcYq4vNpPoe6uFFsOpBUILmBTS1HCkCVEOJTMCcKieFAHO221dWh1txu7QtxKSoOrIKimcJUFJClIHAaSO4R0X0bH+irHzCPopS9Ll0pxtKnUgO9UM8sQSHXgkEjRWGMQGhkU0+itZOybOeDcDwSopHzAUDRc7yz7UuY16lcT8g0kejxk+0WFJKgvtgFOsY1Twp47eH3NceaX9U0jtwWcVhb+VAK80qKT5a8tD/AqL4IzipKmFFistdZCh7oCleMkEzrnIIOuetSXFOXC8fYUoJjs5AAeB5nnVRc2JIAA0J8ok8OOWp8KlbMC2pnOePq7s9I0q6UYrBcfq8GaOr43w6+Tz/f2JaWJRCsEHIQQoEHKNSPR4VTb4MhqydA4YcsspUNeNWd1K8PVpDYSQRAgSDinIVQb/FQsrlajrgy5QoDkKSXy/b9q2rxffsTcmsmlLa+fzve+brt3A27Jxo0BxvTKZSCU9gnECMKtCDlrAr5usj3W27MdpcCII7GqjqZMgTOURV/e7j3DqusFw0SqFdpDk6dkH3IgwIHor3ZboXDLyX3XWlBORCUKQYIIEe5JGp51BGllLvztUJvXwSclDTXyE0Iu3Sl6egTJPAZcKvN5rMvbSeQASVKHd8BMfblTV2VuYzsy3TcONB+8XCWkHNKVETn4ASf4jVFulZVSTFhYbjOlIdfUllo5hazBVxhKfKMeFeLrZ7SApLSSrKApQGc8k8OPa14caaY3RfuFF67dK1kaCIH+EcEgaQKFt6NhKZzbA04HOP4E0OcUWxi2BWwLVSbtskQCtI9biazaewrkOOE2txhK1EHqXIIKiQQcMEEca27Pem9bzJIUkH0OJ+yK6q2P73Z82n6oqjJV7B3OTrq0u31Am3fUoDD2WV8J4Ad9Fe7YCVr6zEkpCREQQQDIIOnhXSVc927RVeXsAGHjr8pdVoAkstpoTpmO+rT27bEArSJnkTn6KrdnWK1ZJwkngIovsdmNspDjpSVDidE+Hf360wPtvs5JSFFGGdAdfSOHhQ3vFeNdW6lKgSEKzGnknjUvb22Vudhvst6GDmrx5DuFCG1raGnPkn6DSAHtyza+02+uUsOSchEYcXr0mr19/ZoGYcUflKHHPRQ4VSblbh3V7ZtvMFnBKkwtZSZCjwwERnzq7HRLtD/8ceLivsRRQWVO1ry0Wgi1bUggjEVGZHLy1capmNoOtElpxaJ1wKUmY0mDnRJvHuM9s9gOPuNKK1BGFvEY1VMqA5cqqrDYb7oBbaKgc5iaai3wJyS5IV9vBdhpRFzcAx/ar8PjVS22279RzvboDuecP64pjNdG9y8jCqETGvjOlEGx+iJlH391S+YEJH2n1EVbHGl9TKpZG9ooVtrtG6MBV7eLV8VDriifUqo29dq6Gw66hQKnBKlrxuKOE+VxGQ4mcq6L2futZsCENJjv+3n6aBPZABI2ewlASALgZAR/VucqlKcFFqKIRhNyTkwZ2MnZ7D1vee3QX0KSXWiggp+CoAznh10MgVvd2fs8Xir1vaDOIuF3qyoZkmcJVOQOkxI5UX7B6K7K5tWH1lwLcbStWENRKhJ8pon56lHoUsfju+pv9ys1epqsUe/Fw2+6Hm3Oy84pZOuAhKUAGOMISr8aqItxpcJP46gfny+ejDpX3YZ2e7bsMqVgUkrJUEyCSU/ASnLsjvoPaWwPKWpXggfNimtGKCa3ZRkbs3NrOhcH5U/PNbmrgtqBLkz/AIp+2vTe12kD3JtcxqoIB5fBFeUbRxAFLeI8SSVR46BPr9Nb5Tg4aE1f3/kxOM291sGuxNvoRE9ruAJPqjOoNlbu3tzfFhoqJcQookJOEJw/CI7qqrLeNTcQWQqNEp60+OXZ/wDb10XdDTTtzcXqg6ELISonAIM5eSIA9FYMkXWp+2xPpsOibfoRm917sDOyWeRyPzhYBqm3t3fuWbZTrzCm0YgkElOpOQACieB9VPobGuQAOuYMaSwr7HqBumXZzyNmqLjjakl1HZQ2UZ55yVqPoqmzc0C3RVvKyw3dtP3LbGPAE4+KcCwYMxIJFHlttq2cRgav2iCyhl0gYioJBTjSZ7CiCoScQ05Zoy2ugEhPUhShopSEKGZnimYg86tdgv8AVLSvkcweI4igVjgfYPtm4eXiaYWhPVu4TAUktKSc+Eo4wDHfX13azWPrjfMh8LxTgPV4cHV9Xgx4oglU45xd2VfLzeBpxlSgvEVpyT8oceEUGdkTIM8CCRwOWR5x89ZelzZMqbnDTTLckYxqnZSdJVyhaiGng8OqKnFgQC4t111UDgBjEDOBAk06eiz8E2fm/wBY0jttpxtkdqTOsxoBz8eFPno7ZwbMs0/5ST6T2j85rUytFpt33s/5pf1TSX6MrG3esGRc4oGLBhWtOri58gieGtOjbnvZ/wA0v6ppCbj7QS1YNFacSQVTyErVmTBgd/MgcahKOqLV0Sutwj3it8ADdliKAealnQzmuTr6q87HuXkJRjBCsUEFM5YYGQ7wD6znX1m8xCSkp44VCCAdMq2deO6rILSkiGreze9tF0uFQByUNEnSDMA58vUedD/SLeuOWVwViEw3GRGfWCYkCRpwFXPXjuof3+dBsHgOafrpq1z+Vqitx1ZNd/YaOzt13C02pN0sBSEmCnFEgGB2hlUXeLd5bTC3FXBWEx2cMAyoD4x5z6KL9iH7nY80j6oqBvv7ye/F+umqUXs57wrO0HFIOE4wQqOOECPkxPDnTt2RtdbycF0loqRGcQcWYPwtfVrpSVedwvKXOcwADBEAH6TVqxvIsQhoFS+AAJUrugZRW1wuCILkcG1dstsInLuHPKePCg7pLvWG9npWtCWrh3CEhPZmTiOIcoz8aF73eZq291uFJuLoeQ0lWJtoj46gYJz8kcu6lxvJvA9duqW+sqJOQ4AZxAmB/wA1ncVEtulsb9iu4r1JxBXbT2hMHtozEgHPvFdbbI+8M+bT9UVyBuwfuho/40/XTXX+yPvDPm0/VFVsh3JdIjYdkHrvaKcRSoPSk/jOSCOP/FPeufNl7SDN9tAkgEvGPQtdRQxj26mrNuBKlHXionmeQqk2xfJeWkrUogTAGSR4ftqUxdouEY24xDJQ4+H7DVf/ACuyDhV2TxkHUZRTAiPITlBNVe1SeqXmfJP0GrG/2kg4cKp15iqLa9+nq1jEfJP0eNIBg9AX4JR51f0imPS46AfwSjzq/pFMegBb9OR+42fPfqms3Y3iaRZ2yCoYksoB01CQOVeOnc/cbHnv1VUA7Ms3+pbUltKklIIggHTvircWm/mKsuqvlGXfb2JSBhgz31pG88//AM/bS/d2mlspDzSk+g/ZNEOzby0cGTkHlOfq/wCK2xhCjBKeS+S3ud4uSlfMPoFLvpX2r1ts2kqJh2cyT8FQoq2lYpP3t0HuyPzZGl7v/brS0jEUkY+Eg+SrgaMsUsboMUpPIrOi9xPwdZ+YR9UVe1Q7h/g2y8wj6oq+rmnUEF7Iv31b+a/XXSkpt+yL99W/mR9ddKIGpIiewuNI/jxrahalQFGQNAYOuuoIGla2258eQrYjlVkLvfghKiYt3QCBzgQP+aa/se/fF78hH0mlJbLAMmm17HteK4vTzSn6TVvUZdaoqxRqQ8KAumpvFs4D/OR+tR7QP0we8U+eR+tWQ0sUe7W6Cri3DweCeytWEoJ8hRTGIHjE6ZVToNabN9kIwkPZwVgLTClJmDGHQSYmYmvaDUytBDu/d/1Z8U/aPt9dXAZK1JSkSpRCQOZJgD10GNuFJBGRGYotsbsLSlYkc4MEEcjSJIkbwbulhLZU4hRWR2E6jWTM5gERNNzc9MWNsOTSfopQ3931q0qWpxShABUQYHLSnDup7zt/Np+ikSRv2572f80v6prnjcUKVaoCYlIVMwYBUeYPrrofbvvZ/wA0v6prmfc/ajTTScbiUnPXkToRGYNRk2lsQyuSjcVbC9pC1LKEwVa5fYAPsr6sKC+rOSgJMmPmiZqHsree2ZdLiXEpVnCkmIk55FJyjhGWVeLjeZhbpdU8jGT5emggZAaZDKtOJY3FOez7/wBr9TFOfULiPbx/6Xf0+5YssOKcDacJUQTrAy11qm6QbZxq1WlyO1BEKCtFJPDxFSLbea2Q+HCttUf4iPniQO6Kq+kLeBm6aPVlMjkoqnTmByrLllJZ9MFcfP2f6+h0OnSlg1ZNp+Pv9+3qdF7C97MeaR9UVB3395PeCfrpqbsD3rb+aR9UVE3zH3G94J+umpobOWtpXag+sJ4nhExhGnLjn4cq1ObTcQnCk4ZicEhR+UrU+Gk17ecKX1LTrPjwFagxJk8a2LhFbkVxUoxE5fTxOXpr0zZqVrNXLNmOVTmrUVHQhayBsa0wPNH/ADED/wBxXWWyPvDPm0/VFcxhuFseeR9YV0zsP3sx5pH1RVGTklAnVzls19lO1bs3CCtoPLKgAVcVxIGcTFdG1yvtZX3ffefX9ZVVkw0u9qtIuSq1QW0EDs4VJ8eyRPCtm3HUXBLqAG1ASEzmUjLtE8e/w9AzfdWlYLapbUlJHuiVqGUELHwVYpOE6SNRBMrZjiDJOfBcrAwpEQo55AyvtqlIwQR2hTsVb2WW9e02FhKbVktAEk4kqSTkMu0o6Z1R7fvW/awShkhwAYl4DGkGTGXz1W3dwFmWykkmAckzOQmdPT6azfbZ4t1oSlQKVtJJIdQ72wkdYOwYACjlPoqNBQ4OgH8Ep86v6RTIpa+x+P8ARQ88v9WmVTGLHp8P3Gx579RVAe6+12kJT1ylKSG4wglJmMhJOgPKjn2QB+47fz/6iqVGw7R11ILbaFZ4e1zy4HxpNpciYcbD2xbOLULuAjD2RpnPPwrTYWWz1PPl3yBPVAKKZzMZgGco1oR2khbEKW23Ex8bPM8/GvD12tttC1MJS2rNJiZntfGMSMxMSMxlTUrXysjUZepZ+3GW7l9KirqB95Clqy7sWEn0xQtvXtTrBgCiUBcpznKCOOfGidOzbh5AIZbgJmewYBjMz3ka0GbxWqmlYFwFawI0M8qucsijUrK1jx2muTqvcH8G2X/bt/UFX1UG4H4Msf8At2/qCr+qS8QfsiUTd2wGpaAHDVaxxoP3q28u6abR7VbaDZBKkqSSoxhIMcJOvhRf7Iz31b+Z/WXS22GtoPS6iWiNFALjMZiQATExpUZYoSlGUluuCDSYY7U3mt17LatEsLS4AgFYKAnEmMRkHEcQB9dR0bxMo2X7UFk0VkLl/wBzKpUtSgqCnGCkQNZyHCK1fylaY5DDKUcsIJ0jlqTnW3Zt/s7r5uGk9RByQlIVMZE92uU8qscY6a9bIU27YO7Nu0pZdSWsZOigtIAyzxJIlQAzERnTN9jp9+vI+Kj6TSm2m62XSUAYI0SQnnxwkcpypsexxTDt5mD2EaeKqcpNokkkx50B9M642eD/AJyPto8pf9OX4KWeTrZ/9o+2oE3wKvdndRh6069y76teFZCOyc0qUlI8qc8P8SKm9HO77F4p03DgQlsJ7OIJkqxZySNI+ca6UL2Gy3yiPa7OnlLAChPE9qZ5SKn2W77iVCTbqJEBKsa9dIARrUiBd7H3eZc2iu0ce9yQVe6ApGLDpmcs6+3rLFrfNsNOKUw6lJUpSk9lRWpOoyAgDM889KrUbvlICg42o64VNqwQZ0Op7sqh3OwXFHEk20JjspxJB8QpImaTTuwDfbtmy2kKaUcXWRBdbc7MTiGDMCeJprbq+87fzSfopEocdLCusbQlSNSgg5cDkomPHlT23U95W3mkfVFDJo37dE2z4H9kv6prjprQeFdpETrSZ210GYnVKtboIaUSQ24gqwTnhCgoSkcJExxNIYlTUvaFslEYVcO7PMd89+kUz/5ibj++M/m1fvVh6Crn++M5f5a/3qYClry7ofCm5/MTcf3xn82r96rDYfQZhdSq7uUuNJIJbbQU44+CVE5J5wJPdQA2dgpi2twdQ0gf+oqPvWyV2jqRlkCTyAUCT6ACatQI0rFCRBzFIDkTrIVhWMJBhUiYIyM+nKvCnhiwjMTEgRT4270SsPOKcZdLeLPApONI7gQQoDxJ7oGVUiuhdX9u1+Q5/uVK/UQtLjZy0gnC6ABM4VRlxqrZuSTGMjxP/NOEdDCuL7f5Ln79fP5lz/bNfkr/AH6L9QFRsZxTlywmSR1qVGSYhKgon8kGurNjoKbdlKhCg2kEd4SAaB92Oili2dS66vrCnMJAwpn/ABSSVDuyHOaYlJsDK5M302Y57evFADCX1xJjVR7u6us6We8PRk49cOOsvoCXFFeFYVIKsyJGonTT7aQzn5ezloVCgnLWFT84kV6NngXC2goRp1hBzggyBGndxp1K6I7k/wDUM+pX7K0q6Hbn+8s/krp7AJq9tUkJwNBsnOesKpGY04ZjxyqIdmry0zmM+WtOtXQxcn/qWfyV14PQnc/3pn8ldGwBJ7H5BTssg/26/oRTLqg3H3aGz7RNuF9YqSpa4wypWsCTAAAGvCr+kAq/ZCmLK3/7iP8A41n7KT+7jt0EPG2AKWh1rhMdkaSJUCfJ0E107vVu6zf2y7d+cKoIUMlJUNFDvH0EilDc9B10jF1F42QcjixtSOSgkKB8KTSfImrFuu8u75wtoSHFDtkJATpqczHHTwqA3eP3GBgEKnJCThQNIEqJEwnIYiYGQ5Ux0dCW0UKKkXDCTpKXHAY5T1YMVqa6D9opIUh5hKhoQtYI8CEUJJcAlQKWG9l6g9Q3hCle5FJSASZw4TJgZ1SbcuXVvK68YXEdhQAiCknL1zTHR0E351eth+Ov/bq92H0EnrAu9uQtHwkIxSruxmCPUfRU3OT2bBRSGfuGkjZtiCIPtdvL8QVe15abCQEpACQIAGgAyAr1URiC9kcmbm272v11UsygACDnxHLl81dKdJG4adppbKVht5qcKiJBB+CqM440uj0KXv8AbW3rX+5TIsVygI1znStLsRrnyj7fXTVPQle/21t+Uv8AcrS50G3x/r7X1ufuUAKZQEHPPlzpz+xr8u9+S39K6q/5h77i/a+tz9ymt0abip2WytJX1jrhBWoCBloB3Z0hhlS/6c/wS55xv64FMCqvefYbd7au2zshDgiRqCCFJUO8EA0DZyqzdultyHSAdRJzjPLPLXhH2VHsX1OKzWUlIEGVTlpEGfT4U13OgRcnDfpjhLBn5na0OdALh/65H5kj9enZCvIsGtorW5h61XaJk41RxkwDp4c60P3ikqKAoxIzlQ9efCaag9j+7/fkfmj+/X1PsfnON+n8yT/qUWPShaX+03m1A9aVhSMJkk9kDDEFRjTKc8q6t3V95WvmUfVFKay9j+AtJdvsSAe0lLOEkcsRcMeqnVbMJQhKEiEpASkcgBAHqpDP/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sp>
        <p:nvSpPr>
          <p:cNvPr id="671750" name="AutoShape 6" descr="data:image/jpeg;base64,/9j/4AAQSkZJRgABAQAAAQABAAD/2wCEAAkGBxMTEhUUExIWFhUXFyAZGBgYGBcfIRscHx0aGh0dHBwbHikiHBwlGxsfITEhJSorLi4uHB8zODUtOigtLisBCgoKDg0OGxAQGjckICQyMiwuLDQvLCwsMiw0LSwtLCwsLDQsLCwsLzQsLDQsLiwsLCwsLCwsLC8sLCwsLCwsLP/AABEIAL0BCwMBIgACEQEDEQH/xAAcAAACAwEBAQEAAAAAAAAAAAAABgQFBwMIAgH/xABHEAACAQIEAwYDBgQEAwUJAAABAhEAAwQSITEFBkEHEyJRYXEygZEUI1KhscFCgtHwFTNickOiwiSSk7PhJTRTVGNzdMPx/8QAGgEBAAMBAQEAAAAAAAAAAAAAAAECAwQFBv/EAC0RAAIBAwQBAgQGAwAAAAAAAAABAgMRIQQSMUFRE2EicYHwBTKRocHhFCOx/9oADAMBAAIRAxEAPwDcaKKKAKKKKAKKKKAKKKKAKKKh4/ilmyPvbqJ6MwBPsNzQEyik7GdpvDLZI+0ZiN8iOf2qvHbHwuYL3h69037SaAduJ49bK5iJJ2HnSqnH7+Iu93bdUgSxA0Uecnc+gPn5VU81802sThe/wjllgopKsvjnaGAO8elSuXsNZwlq7cusAglnfUsQigS53LZi0AeYAqQXedVElsRePnnZR8gCP0NUK8/W87W1wV/OoYwy3NcoJIDZCpJgxrqdOtL3Ee1y2CRYwjMOjXHCz/KoP61UXe1jFfw2LC+4uH/qFQBiHbPZ/wDlX/76f1qyw/amhtrdOFvBGZlWA7TliT4EIjWJncEdDS7wzm3H3rPezhUkkIDh7hUxI8VzvAE1EdennVTZ7VcX/FZw5Hllcf8AWaA2HhXMgvW1ud1cVW1EgH8tDVvhcWriVM/3+VY3gu10/wDFwYjzt3P2YfvT7y7zPhsVb7+wW8JIuowAZTEgEbGehBjfyNAN9FKtvtBwEgPda0SJ+8RgPqAR+dXGB4/hb3+VibT+zr+k0BZUV+AztX7QBRRRQBRRRQBRRRQBRRRQBRRRQBRRRQBRRRQBRRRQBRVdxHjmHsAm5dUZdxvHvHw+5ikPj/a9YtSLKZj5sf8ApG49Q1AU/a5z9isNeNi192iuFLAkFg1u24MiCILMNDrlrHOIcZvXSS7nU6j+9J9aYueOPtxAXb7ABgEEDaELSR/4ij5ClZMS4HhYAb6ATrrv86WFyRgcOHjMl9zmOltZlY0j1zb+lSL3BLj3MtqxcXTa4yA+/SNjX7gOF4i6ouC+FY/ArFpbWN4ygE6Cd/ao2FBk23zaSCjEwCvQqdAQRFFFywirmujR+XcOU4QqtE9/Ohnd1NM3aBay8Ova73F/8y3p9RVRw3DKnCky7G6rRAEEusiBV12hj/sV4ed0fLx26lljL34cvrX2vCR5mmjljhQxOIS0ZC7uR0Ub/M7fOtK4NgsCzPh2waLctb57Uhl6Olxgc4I8jIOhiuWmqk1e5zXnLhmNYZLiIbaXXVDqVB6kQSNNCRpIiahjhS+ZrXOLcj2DibS2Wyq8tct5pKoN2WdQCfDrMEj2q/wHAsBdsKVwtsKR/EkODsQxPjDA6HWrKFR9iKqdswX/AAlfM029l6ZLmMUbd0h+mf8ArUvnHgSYW6BbJNtwSoO4jcT1Guh/pXx2dWs2JxKgxmRFn3MfvUU3Le4yLU5S3WZnuF56uWj95h0fQjXMJkRMGdetWmB5q4dea2l3BMHLRmU2zJJ0+IiPemDGdlPEFJFrE4a9lGqyUI0/DBA+opO4dy7i76G7awJuqrQWRQCGgNHRpgg6eYroNxmwfGrFq43d3rtvIYYZ7oUTtJByexn2pl4bzleMd3jM/oWR/wBZP51mHEL2It5u/TFWpZGbOHgskBCe8BBIAAB8tK+MPjTfvnNcDm81sOGQfwEEEZYAMA9IMnSpB6Z5X46MTazNlW4GKsoO5HUDeCD+tXVed8VeuAkqgYHyuOjb+Y0qTgOaMbb/AMu/dQbBHKuJ9uvzqtyTf6KyDBdrF6z/AO82kuJsXU5SPfSBr6R5kVpPLPMNnHWResExJVlYQyMIJVh5wQdJBBBqSC2ooooAooooAooooAooooAooooCHxXiKWLZuOdBoB5noBWW809oTtKWjHQxsP6n3kHUECrrtjvMtm1lJGp/VRPvBrIgFy9KkBj+IO5Bdmc9AJge3RR6bVQ8U3BIjSAPb/8AtXeFw1y62W0jO3koJ+sbVP4jyTcFsXMTfs4ZQDAdgWbbQAGJ+ZPpUkCrw/xJdTzQ/KFLn87aiqqyZUe3/p+1aJc5fs2rTXLNm9lGUtiL3hlQyFwqNlJBAIkIdOtZ4tsqWU6FWII8v7g1CeQ+DSeTAhwrXsyylg2ghElmZTb28gfEfSPOkzid0nFMW3lc3vkUNPrMz6zUbgmPuWrkIbkNoUQBix6QpBk1wu23W4wdXVpJIcHNqZkzqZ86inHbNswjS2uTvyaxwYg8KWBH3wn3zqDVvzhauDCYrvM0/aSVzE/B3lvJl/05fL16zVPy/rwpT53wfrcU1Z8dJbC42ST/ANuujUk6C7bAHsAKtLk2jwV/Z5iimLA/GhX9G/atI4lxIWwNTqRpH5is15NwLfbrHlq0+gUj9dK2C7hEceMBvcVzU050ZRT5uilJ7ZJtcFdh8SvfZ9IZPiHlvH1Jr8xeOJgJ/ExE+QG5+v61HwnC1tX7jBpVohfKJn9amcOwXjdmAjN92PJYEn3LSfaKpClVcYRl08/T+Dsm6ScnHOMfN2/5/AjdoGANqzY1ZvG8s7MxloO7EmNDA2AECq3s5uZcRdbyVT9GmtZ4pwq1iLTWriyp8twehB6EVnHAOGnCY+/bLBigUgjSRow9jBrdxfqbjihC0rk6/iBZwmFdLsuMFfxTNGtzPbWSxH4r11W9SPSuXID3DhviZLaWGvHI2Ul2e4iM3+kW7EgTBzajQVW8tLb4hgr6i0uDW4Ft5khyQpD5VELlQTtMeIwN6+MXisHhYwlzFXbc4a3YuxbOW9bXNHiCt3ZOZ1JBBhj1AIqq9NzdNPK6Ohwko7rYGvBcy4pggup95OHXu1QFGz27b4hnuAEIUm54cw0RTBzCsWPdvju8tiA2e6R0lix0HQeIaVoHEeYbS4a/3OOw7W1e7iVRWHeF2zutv4/h71hByzlAWNzWa8tGWzN0UD5Ez+i1qio0/wCL28uVrakDw5oZTpp8Q0NV92+CSV0E6azHz/euq4hAiytxbhuszuDIyHMQqBus5R8Pn51Hu5WRNbedy+hhGVUkgsTsWC6bSTXTKhHzY5f8hrDVznetd6jpP8BA9zoP+YitX7GmUWr4zAZrsqsiTCiTHzH0rJ8MwNslAZJCidyR4p3/ABtbEelSMVxA2bz27N1lCNlynYldC2U6NqDGh0iudxtJo6Yy3RTPS9FYHwrtWxFhslw94o89f3mfYhR5Vp/KnP2FxsKCEuH+EmQfY+fuBPSagkbaKKKAKKKKAKKKKA/CaU+Z+0DB4MQzh36Kus+0an329RWX8/8AaRev3XtYZsllSQGG7R1Hl77+Udc7OIQNmukkEy2ssfmdSaEmgcV5+fiV0WHQJaYMFPUMRodNtQNyemoqkwnE8JYU9/h7t7EZyEtqfDpG40M5pBGvtSmnMDIALSqsGc0a0xccxOV7WLQeF1FyJjcZbiz00M+5+VWjyVY58q47F4rvbTJcwaWmX7u2iISHGaDcZYWFgwqKfENdaYcNwuxYbPCh4guZe4fe9cJf6RWecPu8Uv4n7WlgWVNoWybhdVdVWFY5jmuMIBlV86YW5Pu4m2/f4+53pUlLdte7XNGk5hndJPWKh8kknmTmXBi3csF1zXUNs6lm8QK6nU9etY/xA/fO3RwtwemcAx8s0fKn/l7EWWwPc2cC3fNlF11zZswuQp08WUEQQYGus0p844FrWJAYQSHX5K7hPnkC9BVU8k2wTuzq2pxTkqrMLLlQwkEgTqOokCR1BI61ZdoNpcltu7CNCsIEAA51dQOi5lVgNhLRANKHCcdds37dyz/mBhlExMkaT7x84q/504/dxeTvWtqbY+AOGMnoCOgkmD5/Skoz9ZPo0jOHouLWRz5bM8HQ/wD1lH0dR+1WnFdcPjB5Y29/5yH96puUT/7GX/8AI/8A2LTHxy+z2cVnABGKdRCgeENZCkxuSsGTqdOkVtLkxjwWXIWAIQ33HxCEB/529mIB+VNV275Ut4LjKhQp0AAAHtpVlhOIK7BQailTVOCijDJWcxczNgmBCSHyjMdgxJmTMxl6AbnfpTBgcQWAcjLmkx6SY+cRPrVJxTha33lwDB0kbVYtcNtUn1H6VEN2534NJW2inzV2mrae5ZtqwdDlJI/QeVVHJfEmxFy5fcksy6k+jR+gqZ2mcopibRxdqVvouoAkXAOhjUMOhE+UeVL2VA91qNcrb/7zRpqWS0Wmig5X5s+yiLbKyNBKXAd43BB0NReLYx8TdN5mRmJ6EAADYAHYD5/OoZ4dcy64YPoNgp2GnitlT+VUuIVlYxbZP9Pi0+e/1qn+PGE3PbaT7L+o5RtfBPvYY5pawCsbKAeh3MzufOp3AzlViTEaT8gP1NUFnGuDGY/WmHhT5bRO86fUk9PQVvSjumkZVZbYNkm0hH+XdnbSQT9On1qHiLhDNJgzrlePybQ/Kvu+VIPgE9NdPn1/OoqguwTWWIAmGGp6TqK9Gd4q7POhaTsmX/CMPJtqQSQjPCyGLkFwFjXMT3UR+1UfEb2UEMPFtlYdfUGnXlDC9895kZlIClGtlAwEkqVzqV+AIuvTMKtuN8Pu3QExFuziwCDJUWb0fhUsSjEzBKOleWn2eqYyz10w2JZGDKYIP19D6GnHG8pYZnyJcuYS6drWIGh9FLQxA8wX/oscR4Ncw98WrpWcueVMjLrrqAR8J0IB+tTcg9NdnXGmxnD7F55zkMjE7kozJmPqQsn1NMtLnZ5wg4Xh2HtMIbJnYeTXCbjD5Fo+VMdVJCiiigCiiigPJnPPDGwuJv2lkBLhAnfLJg/SD86UCZ3r0P28cvK1pMWq+IHu7nqCDBPtBE+3lWEYHhbOx0OVTrH5VaMXJ2RE5qK3M+uCcGuYhwqLP5dJ3OgAGpJ0ABNaJx/ls2cCqElsgzgmBIOjgDcIAQwnXTWDoJ3K+LwWGsKIvC/MsTaUpAgqi+PNlBAM7sQCdli7xnEMDdVvHde63hGZWVcpgFYkgAj9PeZlTqKVlHHkQraZ025T+J8Lx9/U/OX+Ji9h0vk+JkhyIHjByvr4dCwJgvsdoq1sPABJy6yAAPPyAC677E6761nHJON7nFHBXWIDXSqt1mIEabNlTqN6l8Uwt8Mbd2+0htCpIGmoIUeRj4s01hVqxp8m1KjKrwMHA4t4vFWVEC4wxKRIzK/huAwQSq3BtMePbpSV2oWct1SYGVlaBGiuuWNNN7JPz67mz4zzQvfWLqMha1mQpbEeBswYbkRKoyzFQOdFv3cOL12wbavbzWyTOZVa2VOn+m65/vTRXauzLuwkXE6ddv2rQ+LcoYe2iWoCkqB3kHMLhEhif4kJIB+ZERWetqPcA/MgH9afTzFZv2TcYzeCqCgBLEqIEe8ATt10ropbHff4MKspK21XyW3JrzwcSIjEx/zof3p25rJ7m7mn/NMT5ZrUR6RSRyYT/hBnf7Vr750mnnmozYuf/c/6rX7VgzZCji8WGEqd6seS7798XdoVVjXqW0EUvW7SwIPSvl8WUSEaDmn9I/MV5qqS3XM1VhY1AYtNPFuSI9p/pX7xi8GtAo4lPEVncR/Sss4favXDn77JDljvpPl06mur27qtmXOw6gk+Inf6+h+VbPU2uiqmm7LI9LzfatpBOp9j9B1/SoPLN22+LdsOqKpEqASVzSsyf928etZpi8Hc1XMASfEo8R16HOQse8z5aCnTs5Q6iSxyPuZM5hpIA/KtKdVzdm7mkYtZOd3EAM2ZeIkhmzBVxMTmeMsaZYiPQj1pHwl1bt28zZn8Ryg5juSZbxBjFtT1nQztBr7/ABLEKsZXDQJJkwZ1EOXJ8tx7DrC4Vxa5Y7wB2ti4oDfdo+aNpFzb3Gup860jTUFhtml88F3zQ1lbVoJZKXDmzMc8NBAGUOSQAPX+IzsK+bRy2UA8zO3SFBImd5E0t4jGG7cEmdQohVUZZJ0VQAJJJ23Jpux5KYa0p3cyB5DQyPKSCD55V9K0jJxyuSsoqSaawQmxCmBGXXWD06nKdZ6713s2VFzMlwOApIOVlIYwiyGH4mGxOxqK9+2SuZGyhQGCkAlupkgj5V14euhyz4ngD0UfTU3FOn4PStZ6ico2ZlDTwjK6Rf4fF4rDfZ/s6Lc+0Z8toSH+7IG+0awPY0xWeeBbITF2bmHZhIF5CAw8wx0I9arcFgLtzEd/bvLbXDj7NZJJXMbazcgkZTnusV32neKtL/BbuIa3cxqTdIQZQMyQrS2YHwzBOvUHTNsMG7dHQlctzxfCNaZng2lRma2YZGUAk+Eyv0rHeAWmvXGcITmJCovRR4iqz/CBC1ZdqC4eziBawthsOCk3VDtlcE+A5JhfCJgaaijg/DfuxpOXSJgz8RIPuY/lo5KKuy1Kk6stiHDl3tAxmFhS/wBqsje3dMXVH+l/4vYzp1Favyrzhhces2Hhx8Vp9HX3XqPUaV51TD3GuG2iMxEmNAYGpOsT8qMC123ibLWSyX1uoF3BksBlI8jOoOhBqytJXRSpCVOW2R6poooqCAqo5k5kw+Bt95feJ+BF1dyOir19ToB1Iq3rz/ft3MXjL97EMSRddQDsqo7AIPILER5gk6kmufU6iNCG+R1aTTPUVNqZZcc5pxnEvB3YtYcn/LADExqC7kb9YQAT1asxxObCYgzoAcje3Q+sVrfBnuXvDgrPfAaG7OWyvQzdIIb2QMfakftIwFvOCMVaxF2Iv90pCoZhQDJzRtvM7gSBXPoNRqaknOcbR6+/ka6+jp4pQpu77JvCsM97LkIJbyivvi3DsRYGZgr24zHKIOWJJG86a6bxSdyxxtrXhnxL8MgEeUEHQjoQabuJc2HEW8twZXmZEENpB9Y2+levD1b4nZfsfMzoNbt8d3jC4+iuUfNF17V6zi7TZWdcrNAMOvhJggjUbei1NvYU3mDYvEm5m1yp4V1g/hG/mFao2Kt99hb1rdkAup/Low98unzqdyvgLV23buO58UDKsDWcpBJ9R6VdKlGTc+FwdvqyVNP9RnwRwSYM4fuC15hOdQIHSZE6yI26jbeq7mXgt8WFzMvcj7tBJzDvFdAGEbd5cH5VecF4vh7TMO6W0qjVmOsgxDMdR7elLvMfPdu4b1tbouq2U2kRdFa2RcBLQJllA0Lb9KzqVYTXwiinL4jMbJ8I+n0J/YiutnF3gMltiJP8K+I/MDNt5UY2yEuXbY2S6wHtJH7V9Kl20Ld0EpnDFGVtdPC2xlTr6GCDWNzqsalythrlvhJF1WVjiM3jBBILprrrrTlzIQMNfJIEXNTI/HY+lKHI9k3uEMitN0s7HN+LMckmdR4N9OvlNO3Dr9nFpctusqxi4hMOpbKRmG4YMhg7eEVIM6VEAjvf+Zf6VwuYG0f+Kfkyf0pxx3Z1dAcYfFW8rRpesAsIM6Oh69YUVW4Xs6x4ORr+EFpmBdgtwuBMnICgE67TWfpx8FNkfBV4UqggXJ9ytSftg/Gv1FUPHOPd1ib9q21m0lq69tUNjDOSEYoGdrttmZmAzGTGulNGH5Tv4uxYxOGbCoL1od4lxLgCvJBe1kmAwAOU6CTGhAFXRpvlE7IrorMcFugBrkRoCrAEdd949Kv+R0CNchy5FsnMzSZLA6muOB7McSJ7zGWADvlsO51MmCzLBmmaxwbD8Pw10pmZsjO9x4BIRHIUBdFE/PXerQpxj+VWJMSv8+PdxFq/etI/dqFNszleMx1mTu3Wdql8b5jwV+/aa3b7m2xVboygZFDAZgFmTkkwJ2FLGJwmulllXTT4o011G+tfOFc2mlGKNEGQNvIhhV7E93GDmBcH3iDCkPmUEtr4SWYZdQP4QDsPir8xdwvcX734JCZtlVJ1XpGZdfUj5VfDUzX0YhfZVCjTWYGk/Kut1kbNKkMctoGYksSWMbRqAZ9+uixLd3c7X+8ILOoYsveZ5GgECdNOo09an4F+6hiCTaQGD1fVwPncuBP5ar7VtHLkOchdUIbLPdWxmO0RopGg1j3q34Xwt8SVk5M10Fm/AS2Zj/KWJ+Qold2IcrK7NI5fwIs4e3bVxmVAGJ6sZZzPUFyT4gdzVguGcLKHI0QApAG5Pwx3Z+Sr11HTPeKcQxOCv91nXErAKsAQxDbDQQWjpHUVbHnTuVdb1p7N0JnCXlKk6aZTsQTp9avtK7kJvO6rc4tchR4ApuEEnOyqJMScusLlGnh9asL+KyYcL3cMD4boOhzHMx00nwwAZ0Y7dVbhzkI91zLXX1J6wZJ98xn5V9rf8J8cGdEgwfWehrCom8HZp5KN5MsrvFAQFuKGE7/319op07JeFjE8Q764RlsDMoMavAVAAPwLr7x51mtps7AAa9B5noPrVhxI3bF1AM9vKPAwkZurOjdQWO46QOlWitqMqs98j1nRWWdjnOOIxRuWcQ/eZAMrH4tQxgn+IQp1OunWdNTqxkFZD2l8NXCYn7V3C37DE3msMSEdguW4GEEaSt4AgyVu6Vr1L3Pdm22EfOyKy+O2XIALjZdjo4JQwCcrtWdWO6OOVlGlKVpW84MB5k53xmNGR7nd2dhZtDKkdAY1fToSR5AVV4LBnrABEEdYOm3QA9ToIov2/s19lGbIRmToTbbVQZBII+E9ZU7VJ4fw2/iYCiEJ31gnSfNnY+s+4FXjJSipLspJOLsyls4WLjA7jf8ASu2NcqNBVrzHww4W+oaZACvMTMDcDbT9K72MBnGaPDMT0k+p0rroLdHk560nEoeAYy6l9GPwzDA/hOh/WflX7i8ddwjXMOmXKHLKSJIVgCIkxtG4Os092MLYwzqGytKyGEkdDuNYgxsNQaV+ZbVq4/eoQ8EofYGVkecHr6VFeGE+SlKqqknFoVb9+7eMszP7nQe3QVccMT7wm3aQLoxzeIqJAIDHqSYGh3Fd+HixD99mmBkg6A6zIA16RqI13qJYvlDMA6QQdiPKuex1xtfJy41aK3jJktbQk+bKArH/ALyt+dQ+6GTNmE5suXrETm30GoG2uvkavcdh2xOS6BBGbvC4CqS7M5KkQNWdtBEaRTDwDssxeJIIUW063LiXFEf6QzBn9CFynzFRYi5T8n81fYyGAd2ylDaAGW4pYupLzKsrM0Qjb+prWOVOKrjpfDWbysBDZlhdDtnBKZp6fF6Vb8B7JOH4eDcVsQw/+KQF/wDDQBWHo+anuxZVFCooVQICqAAB5ADQCgFWzicSmj4dn9QD+0ipK8UPXC3x7KT+1MlFAI2N4ZgLzm5d4WXuHdmw4JPTUxrp51aWscqqFt4S8FAgKLeUADQACIAimWigF3PiH+DDZfW44/Qa0l88cA4jiENtUcIfia2bZzAQQoXNIWRO0mB7HVqKA8t4ngGLsMVNxQ0fDdtshg+/Q1GTC4pCZsLcB/Cyn6T0r0NzfyguMh1fu7qiAYkMNSAw9ydR5nfSsw41ypiMOGN202WNLlvxL7kjUCPxAUuyV5Qg8L4e9t3u3QttcrZVYiJI6wf0/pXNDfAViA4RDdOoPxA7gwYCn129KsuLcvBpdbpbpqxMfJtfzqnucLvCYMgxOh1jYECdKXIsdgkLDW8jBcjaDXMTcc+2QZf5xWm8t8v2cRgLYLkOGZmZDBD6yNRrAI/asybMWOfQjTUgSdCzanQQFQa6BRtrU3Dc543Cr3d1VZCpjQKYMiVZdPqCatB2ZWcbodOIcuXLSK9phdcPmBMDQbRJ1Igak0jc64q/dyd9ObMUUGesExMaTA2q94TzpYKFZa3cLAy5gQAZGggyTuSNtqpuYsd3+MBBDLZtjURBc67j1IH8tdNVRUfhldHLSi9/xRyuw4fxK1hybV2wt62VCsDEiJ1EjRpJ1Eb0Y3h2EuGcLeZJE5Lo0B8swkj3IMzuK7Ngrd2AhDAJJJmRAE6hQYE6k/U71WvwowWQmB5/1Gv5GubB2ZRc8gcHN28z/wANrqNRm2EHrG/0rRcQQbfdX7SPaA2yrA1JnKRl0JJkQdT4hvU/kfln7Ng7asPG4zv7np8hVV2i4gWbK2h8d8ldNwgjOfnIX+avQoujGi98bnjalV56hOlK3Xt73RK7HuEW+9xGItIUsZotgkk7QupJPwktBJjvV1MTWrUi9nHH8KLNvCj7u6Bs21xjqSrfop1AAAmKeq809kpecOPrgcK98jMRCqvmx0Ex06/KsWxnNGKvvnXwuf8AjXACy+lm3qlobifEx8xWy878H+1YO5bUS4h7f+9dQP5tV/mrIuXfsWRruJuXLjqxAwyDIMuhVneZYEf6lHxDK0VVxcnZHXRnTpwcpLIucUtg2w4Ju3MO2d80MWVmm6rTMkMRc8Wvjen7H2LH2T7UjMbYNtQAxXMhhFIYeIzAnUbEetWXEeFYi7h4NvD4e1ZBe3hlCwYUgq7wAgZSVnT4tRSFy9h+9jAs7MtlhfsHSGw7S0knyznU7EkbTGcVsk4dPK/n98/UyqS9T40vvr79jpi8E+Jw9+wLts/ZQbmUpDsdMzZxOcjYydh13pIt8ZuraNmRkmdtemmuwkDaKb37vDd64uFkLEJJg3AGkbDUTB2E6HTalS9ghcY3AcqtrAGx6j6/rW8JtPBjKKlhnCxjgWJvBnWDoDEt0za6joferXB4rvEJZUtYdSUVVWWZjBhds2UFZZoEEbk184Dh+HGrlifIAEn110H0q8wbIjWXMhFDpI3Rm7wo8eYzKR55DHw0bbd2TGmoqyKLDcGl8pZwYkIwyk+glDqennsJMA/ZRLZGVQD5kSR7FifyAq1GJbJbtG8LjLdLrcDXGyJEkl3AO/iIAgZJ3NQbWKtG4zupy7qg0HoGMjQem/mKXJUUXXK/FkscQsXVbOgcKxOuj+FjrrpM/KvRdebOTeCXMdi7aIhFtXD3Wg5UUGYk9SBlUanWehNek6gSCiiihUKKKKAKKKKAKKKKAK4Y7Ci7be22zqVPsQR+9d6KA8rca4Zi8FeuWrqsMp33BXow80O4YeoMEEVHs8aYbqD7GK9Qca4JYxSZL9sOB8J1DKfNWEFT7GsA7TOB4fAYoWvGyuoYMYDCS25UAMBlgSs1OBkoXsC7ae7mG2q6yOp0jUaGTOhIJkTCz3ZbQKT1hZ6anQfPpV1/h6uD3V8FSfhbTXpJnKT9KjNw3E2WzKhkbEa7iDHXby86JEtp8FMV8j9aYOAYdQnibKXkjVRtoN9I3b5VBw/CL11zmUoJlmYRHUmP7FX4KW0KPaOUEZSwkSp28x4CTr1DUIR0vYHZwNJGSfCSDEn8JgnXar7s/wCEticaLT/5dpu8uiNRsVUnyJ100MVT8Mw+b/IxJQgOYYhlynogOoJzRp6+prTOy/D/AGawWuR31457npPwqPIBYEVaEHN2RWrUVNXNLNkEaRFef+Pcet4viF282c4e2MiFBIVFJAcnYBnLPJjTL5VoXabzH9nwTC25F3EE2ljeD8baeSyAfNlrC8Zbewcty2VGwZSQY3g/0NJXTsUppNbkODqAVNq4HzQUKyCGnTToZg16KtzAneNfesO7JeBm9iu8eWFs965IGtxj4ZjSev8ALW51VmiCsA7W+BNhcW1y2IS9LDy8R8QP+24c3kBc9K3+lbtH4D9rwTgLmuW5dB+KAQyfzKSPePKpjLbJSLxs7xff2jAsZjsTiERMVibl1EACpMJpoCVEZm0+JpJr9u3Cttbi/FYmRr47DkB1MakK5B9nPlXzhlkRMkaE+fUH5gg/OmfgvLb3bT3gJKglU0+9AEOn86lkHkSD0r2ddpqMtJvpKzXxLy/b6q69jytNqKkdTsqfJ+3v9GKj4a7cdGvBybig2kUfGCTCrGijrr0M9Zq34xgEw6Jbe7OJ0JtoBltoBoCermAxPX2gmBwzB4pLqjDC4zWz91eJhBacSpBbw+JXMgTrOh6X3DeTAv32Ju96wYEqGI8Ugz+J4JkkwD5GvlquqhFra7pK9ll/0j3aWmnJ8Wza74/sXnYXCikLbUbsATM9T1Pt+lfF6+E/y7jERrmUDrtGZgw2OvXppNNtvkkYp7v2Uhe7EuHaFBMwq+EmdJ10Eiq/h/LtkpnbvJ1BBKgKRoZIA6+tXlrKcacajvZ8YNYaSpOpKmrXXORWvYpiCC3h3ICqoMa65QCQN9dKfuUuyvE4jLcxROHs75dDcYeg1Ce7SfSqDiuKw6AoqrrIbIAFCxvJlmgTuYreuRnY8OwZec32a3M7nwLqfWtqdVVMpYMa9J0rJvJO4LwezhbS2bFsIg6DcnqWJ1Zj5nWp1FFanMFFFFAFFFFAFFFFAFFFFAFFFFAFInapyP8A4hZD2o7+2CANPGu+WTswOonTUg7yHuigPGuNwN/C3CGDIyGDoQQfIjcGOhqbwzj5ViXGaTLQXUGTM+AiD9a1zt14vaVrNhUQ3ozu5USEMqqT5MZYj/QPOscu4W0+33bemq/TpQDFYupibkLfNoZSRmuAzpBXURqSY0mK+8SmLXuy1oN90r5rQCkqugZvMlTEzP0gqFzh11NQMw80M/8ArU/hnEsYkra7wSpU6ECDM7wOp1oSW2ANi/ctslsqLc3L5kajTKmij47hiDJAnU60+cHx9trbucRF0SxQiB0iDrmJJ2H6a1m+BvpbtC0hEzmukGSSJAHsoJ2018xX3iccVTQ67L6TvH616OnjtpOV7efl4PM1Sc6qVr+Pm++iw5g4zcxWJ7xbgQWYS0WmMwMnXzJ8tYC6GqGzca9dl4IBzGJjSAoE6xp19aueH4juMK0sANPAYIuTIMGCHO22wGtWnZTy99pxaBhKL95c9h8I+ZrinJtuT7O6EVFKK6wbX2dcE+y4NAwi5c+8f57D5D96aKKKzNAooooDD+ZuWFs8WS0TksYlxlOkAMTA1MaXCVA8nSnu5gu7CW0ByggSANBMH+461I7TOBfacGzLPeWZdCNDH8QBGoMeIR1VaSMDz3ca2uVA9/RGSHksBq6hZ8M+KOoO4iu3TSqTXpp8ZRjqY04/7ny8P5nXjN/7DintIwVHm9ZJ6K5+8XXbLckg/hcDoar8RikzSHV21zMNFH8x367gdNKrPsBxt299oxItXUBYM4nxjw5Y6KNQR5aeoTsY94nxNpMDKylfZdRH0rydd+FbJyjHKecdN8/qel+H/iUZRjKWGsdZtx+nsNmI4+tly9q4wZlyvkbLmAmNSDtO8TvS9jOMlh4YRTtvHlAnU/n6modvBMZJj5+Ij9F/er/lm8uFxWHxAi5DePMASOh32InQwKxp6ZRiovKR3yrSlJyirN9+Ri5B7MbuIZb+NRrdiQRbbR73UZh/w7c9PiP0NbkqgCAIAr5tXAyhlMhgCD5g6ivuu6KSWDx5zcndhRRRUlAooooAooooAooooAooooAooooAooooDynz1jblziWMa6PEMQ6wZ0VTkT5ZFX3+dVFhQwclgIEgee+g/vrXoXn3svw/EHN9HNjEkQXUAq8aDOukkARmBBjzgV5845wm5hb1yy5RzbMM1skjTzBAIHqRFQD6wl24gNxULINGMNlBMRLDQH33mvjGX+8kBnQeRJI+YGu/XX2qLh8W6hlVyEYQQDofeuvgyCCc86+Uent19xQkgXbLJEiPIjb5EdfTerbl29aOIsnFlzYzQxQKTqDHxaHxRM9K4AFfSfYgj1GxFOmI5PVcC19MQEZLIu3rToChJOiqd1uCQuxBI0KjQSmS4vxwKOM7suRbQouYypPQMQJGwaPIka6V6F7H+A/Z8H3rCLl85vZf4R+9YdyHwM4zGWrIHhJl/RF1P9K9VWrYVQqiAAAB5AaCpZRH3RRRUEhRRRQBXn/nPh7cM4iz25VLgzWyBt1iPQyvnotegKTe1Ll77Xgyyiblnxr7fxD6a/KrQm6clJdE7I1E6cuH9pmIXcU99mnxO5LTA36mBIj6+o6DjwrAPiMSuHD5XbQbMT6AlgAAASdYAUwCYBnWMA90qMrZgAICnb8TE6R6/pU9uDWrVy3dDu1y3v3Z11nUMoZUI8jnB1BEGq1K06n52d1HS06KfprPl+Sst8Lv2MVcwl0AOBOYGQ6mCNt+mnvVynD0tibrgQZgKC53Pikwo/uK5cQ4uszbDEqSzO9xWZmIC/eXFC27aBRARZO8iTI6crcpYriLhgSLIOt8iEXzFhDq7dM52jXXfL5HRfbG82a72a8QN/AW3gwGdFncqrson6R8qaKicK4dbw9m3ZtLlt21CqPQefmTuT1NS61R5UneTYUUUUKhRRRQBRRRQBRRRQBRRRQBRRRQBRRRQEfiF0rauMollRiB6gEj868jXEe9ibpNwJczsQWLDWTHiA08I39vOvYNZfzx2S28QzXsKRbuHXJsJ/0np7HTyIoDBMXZZGi6hVvxCNfp4X33H1rjqP8AUPNd/mNx+nrTRxHheMwJa1fsZkIjKykr/uCzBI/Es+9VAw9i6DlfumH8JzMp9tM6fPOPWgOXD5ZtCuYQVV2C5tQIXNpPWCRMaTtTli+b7RsCxdwxF1QRdW5HiO6mN9TrrtpBO9JGI4fcQZmSU2zr4l8viGg9jBqTy/wc4vFW7NsGbjBd5hdJM+37VKwHk2vsG5e7vDvi3Hiu+FPRB1+ZrVqjcNwS2bSWkEKihR8qk1ACiiigCiiigCiiigMl5u5ExyM32DLdsMxbuSwVkJ3CliFZBuATptr1X8F2ZcSvkd9bt24O9+6Hj1W3Z8M+hreqKrsR0LVVErCFwDsswtoq2JY4p12DgLaX/baGnyaRT4igAAAADQAdBX7RUpWMZTlJ3bCiiipKhRRRQBRRRQBRRRQBRRRQBRRRQBRRRQBRRRQBRRRQHDGYO3dUpdRXU9GAI/Os85m7H8LflrBNp/IyR9fiHzze1aVRQHnPiHZpxTDki2DcU+RkH3y6nbqBpT72Qdnz4LNiMSALzCFXfKv9T/e1afRQBRRRQBRRRQH/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sp>
        <p:nvSpPr>
          <p:cNvPr id="671754" name="AutoShape 10" descr="data:image/jpeg;base64,/9j/4AAQSkZJRgABAQAAAQABAAD/2wCEAAkGBhQSERUUEhQVFRUUGBcYGRgXGRgYFRUaFxgYGxcXFxcXHCYfGBwkGRgUHy8gIycpLCwsGB4xNTAqNSYrLCkBCQoKDgwOGg8PGi0kHyUsLCwsKSwsLCwpLCwsLCwsLCksLC0sKSwsLCwsLCwsLCwsLCwsLCksKSwsLCwsLCwsLP/AABEIALcBEwMBIgACEQEDEQH/xAAcAAACAgMBAQAAAAAAAAAAAAAEBQMGAAECBwj/xABFEAACAQIEAgcECAMHAwQDAAABAhEAAwQSITEFQQYTIlFhcYEykaGxBxQjQlLB0fBicpIzc4KisuHxFUNjJFOT4hdUwv/EABkBAAMBAQEAAAAAAAAAAAAAAAECAwAEBf/EACsRAAICAgIBBAEDBAMAAAAAAAABAhEDIRIxQQQTUWEikaHwMnGB0QVS8f/aAAwDAQACEQMRAD8AVY/pI2R1RToblswdWVrLpqAJiSNO+DyrXDulOVwJa2MtyTLAxIYaASZgaUHc4QsO7XDaQHVi0Lry10J8N6gsJ1s9Tiw5EwNASo5wVE+NO0hU2Htxa2LjgbZpA8OouHugamIojhz2rt26dyBGoOWG31G3d5E1Tn6Ssl1wyhwOzmgToCOc97bEaUz4XxmCxsKZPtRLmNNxuKLpqgJO7H+Iv22YaiACDy2vd7aHcURxDBp1SK0LluWgC0TEMD+R9Kq+Iu221ZbisSSTpBkydCdNaM4lxdb1sIpytnDy2i6BhEjzFP5E4tIbngaNeAggdVbPflZs+aJkA6L7qW4+zesstuyzLJLdkx94CdPE0Ng7bG/hzaZGCLaW5ldJ7LsWMSCwgjarJfINxWObkASl38QOpt9n3jTSaHFMFtCg8Pv5SHi52c/b9pYmCH9oGe6hUNxWuB2dyFWSyi6MpzwrZwTEldZGk+FWPjuKNq21xdWy5DI7MFpmJ0MeNKUx2RL11u0biWB1Y0IzKXldyQNR6ilcR1LsEw10qQwW2jgEHLcdAF8mzDXXaKzEsr5mLZSdCdHDNJkgCGgjMQYPnrR3GsOgtWmfTrLkErroRmA8xKzWxwm2LroHAyqWA0bQXGUdraIyztqeUVGd0PFpshw/EAuUgDMMpza5gUO6nSDsOe3dpVl4bjyBEkhTM6ECWt9wjQDn+HYVXLnB2EsQYaCogEmWYAAKZJGX4a8pm4Xw13LKFuKBGnV59CxiWCyuoMwvjEVGKalZSXRYb2Nm4AAe1YBY5pyh7jxqTrBLH12pxwHEtcWzaBA6u1cYo6aMy27agyCGEEsZEzM+Va+rqmIA0UZDtoJy3JJjQ6KOXKuOAcQcXesDkkWsRBMsAsspCkMCCVCx7Wq8tqrkhyROLoP4th8mc3LZRpXcm5OxUgsByYAw0bCNJC1cbaiWQuozR9wFvvOv4TEGPHlVvweIS9iL6FScnVkuWJWWSIQNqpOVyT3ECl3SPLbXNbtQj9k5SsNmGjBSOy2wnnInUClx42ojykrKnb4jbzvmWFudkbEqCAM517TA9oxEknkYqdcX1bfa2+01typEZpuCQxJ7jqJhgWJ7qmweA+sXLkWiuXIz6DsrkUtHIl2WBrrJ7NCY3A5nGUZVZbzjswAqZuQA0yKIA038gJKgA2GxQBDDlpqJ+B3jcVfujnShVcJbhVnVWPtjQCNCBHcCNxvGnlyXCDHz76ecMtm4BkIVlPPcjz2PdyqOSPlPZl8HpvSu26v9Zygi1HUiYl23ZiASFALaEiMp01rzfEYG5btrcMM+brcwm46KC5Ja4GyqA7KxUgdonWZWt2+lV5DctpnbNADKAXyrOcDsyUIBnYgTqATRvGeldzqDbNps1sG2XUuigXLeRg65QC0oDlHZ0YdrVjVNtbF8lTOJXNr6Nox7JaDO/P1jWhhi4eQVEkmTEbyDqORA8/eDGrfaKTzYyf8AfnzoJhrHkfhHL1pgje5jlYHKTMNO8BQnYA8gD8O6hzwu9P8AZXQDqCLbxB1BHZ2jaNNq4tWQYiNVKkaTMEHQcjO/MztX0NwPiBaxaadWtodNBJHIcqrjjyWhJSo+ebnDboMdW/8AQ36Uw4dZvKFSGUGNxAhuevPWvoX62e+ocVxBlUsDqP11p36eybmiiWsFpEsDGpXYjaFuRA9IbypZxW2DnOxAA9GDkjT+Ue6vQRx1omV08KrmAvCb6nXMFP8Arke41Zw2kLz0VVsaqzAzEyojbbUz4a7T50DxW+2SASNoAkCJ+PvojieC6q4yLrlYwWJMAaCBtMczPpvSnEWJgT8Ymoyg0VjNeBS1pCSXvXlbM2iiQNTEEuOUcqyl97CjM2+55nvrdJR0e9IK6Y4turS0wIGdnHc3ZAn0n4ml3RiA788q5h5g7jxqxfSQAbWDIjs23G4k/wBjsOdIuiSnrzqAMpmf5lAjuOYj5VWvyOddCriNz7W5Mhi7GNhBkmTPlyrVq24JIMFQdmBjssRDKfCjuMoFv3CVDDPcAGaIIyntKDmywY5TrB0MQYcTnKARGWCVmery7T3nf/ikcdhUtHf/AFvEKBF25/8AIflyopOIYzLmyXisSSbZYR3klYqTolYF7HYS2wkG/aB21UXFYj3TVs4V0sxdziVpGxF4q2KVGTOSmU3TKlZiMsiI2FCinOXVi/gvBcdem4LLgqjG2wtBCxYHLlYIAwnKddCPSnOFXiyZM8qDAlrGfLpzFpMxE6aee1dcD4li72PuE3bpRLoBUs8Qb0ZVXYRGu2k99EdP+J4mxjJsNfAyq0IbmQRmGUqpy6kaz+dNHd/ROcnr7K50k4dirvbxC9i3uwsXrYIBjVmTQazr89KQ27CBJAGnInUyBIBgQR3xGuk16DZ49ietxNgm+dcQELFmUqLbsujCPaQCI1DRrzpQe2t3N/2mLNl1YowUnq2AIMZ2Cz3AHkQC0xYyJeF4qyBlKMCDm7X2iyNN1KGB+Z3p9huOBsSXuIpd1Ci4pdZAgkFIbWdZE6TMQarHVlghFr2CQOzv2iQTprvuZ2HdT7hFo2gGa3cBllH2bTDYe8oO2oBI99T/ALlW0t0PrONXPC3C8J7OftGOtcqB1faMAkDxp7bcAGLoGZdhcJ5H/wAWh1iqfwx1tQQuUhNTJ0JUiTmO5k70dwi4LlxQqobjEgKXVc0C2YBmBpbp1FXoRzT0wvF5RcPaJ+w/ErAiHGfNAM6kd1DcLRi5CuGJsMAWEElmuhZCluY18KM43iP/AFVxCjoQqqVuJAAyGe1s4JcajTTxpBhukCfWLjNl7VsqZTshhcaCAJMQYnencUJbLf0XZ1uYk3IzFrcss5WhSCBIGx8N630ns3Qga1euiWEqzuV17lLjny7qqbZ2u58GwdkdmFtUdrqhgASFKlSPamJ7+8iyvwrG3EJexcLl1gm37KAAgRlEnMTqe73NSWgrYf0RwSWXxQdmyr1b9o5gT1COTroToQD3Umx/A2V0F0FmOELE6jIRbuEDtCRBXXvMzEwB8PheJ9sfVrgN6A+a0YCi0qDtQAOzI/3FN713Gzcv4i1bJe3cs9mRAcEnsZiTv3Hn51CeO3odSooV3BGZ593lz/fcabYPD3AEKrqTCkTo0TqI3gzRttlZyXygqFYhioUR2hJJ0BUgeo8aZcPw7sLbWsNmhmLAW8yqxTLE8oOYwdAYPdKvC+zKab0R4W8UYNdPaQQC0qYIACHNExNdcNwIuXy928txRJS0WDgcpZDIaFMCR3d0Uda6JtdLNiBiUfNIhuyZAjKuQxB08x3RSTH8ONu4kg28xYkXAUXKgUk9qDrJG2pEbmmjiivAsm7E3HcFhrd9Ew7sz5mFwEdlSSxTIRowy9mBHs+NKL3CLwYh7NwbESjag7RHlRmKKC5dAgkqoGUMAOw0mCOR0ivT7nRuxGuHtE/3az8qSUVHsfnyPOeDdH+tAbNbtsrwVYlS4AXUCNPzM16rwF8mHs22YZ1tIpAIOoGsd9VPhfCrRxEdWI+sX0yx2MqWLZAC7DtE1F004ScMnXYd3QAgMmaV10BXNMawIM712YnjXaf8/nyceSOa7i0/pqv3X+j0cfvUfKhOKMRaud+R49FMV1bBCgHcAA+grrNVBiiPxI5MoBzFddDoSTzPn8anw+J+3j8RUf5jp8auGJudhv5W+Rqu8K/s3/vE+At0ZSuS/wAitUim9NMW64ogbMqH3qJ+INV/628iY9w/SrJ0yScUvjaGmkaM3fVce0IGwOuv+KueabZeLSXQjKySdNSeQ/SsrvF4MZzB/fvrKjTOtRTQ36V2TdsWApLuukCIAdQTt4qopNwjC3bTsWVlkAAxOvWIRtPdV8OCTmB8K6XAr+H4VfV2c1MoeMslrjlgZYzJBG/PbwNawOMew5e0QCVZTABMHwIMQQpnlFXp8JbUyVAMRJ0035+ZoW/i8NBDNbggg9oc/IzQdMKVAlnpVeJTIxWCP/bzaFYCDLmnsqo1+Qj2MZxcOtoLmOgzZo5TymfTX1rzHhuFtYsOqILi7NEgHNyzGI9DPdUl/pXdsEpaVBbVsqqjHLyEgBO+TmJJO80IQk/6dmlKK7PU+HYFlRUz3HCiM1xizt4sxjMeU0LwjocLKZXv37pLFizO06nbfQCvOk6e3xJNu2QOfWMPibZ8fdWsZ0zxJZWGe2ANUV1YGRIJlVKmCNDOw8aDUk6ev0Naa0evWeBWogpI8Sx29a7u9F8I5LPhbDMxklrSMSYAkkrJMAe6vJMP9JF9fvXB5i2flrTPh/0s3OsUXGUW/vMyXAV8gqkHl3U7hPzYqlHwehjoVgf/ANPDf/Fb/Suh0LwQ9nDWV0jsqF0PLsx3D3Ulwf0kYd9BiLB8CwQ+5jPwp5Y6RKwmJHepBHvqLjeh7B73QLBMINhdY2Zxtts3KhU+jPAqZS2VI27TNHpczA+REU6XjAbS2JY8jp5knu1HvFFJaJ1Yz4DRfdz9aKuCpaBplWx/0eWLm1x1IXKuxCrBGVUEKokzAA186QYz6H3N/rbOKNtWMuqq1tjJJMMGI5nQqR4V6IeJWQcvWIGGuXMM0fy71XOP/SThcKcrNmf8K6t6j7vqRQTYaSB72D4jhwEwlnDm2oAzNcdrjGNSzOQSZnUn3bUh4r0r4tZg3LAtgTqFBQz3tmYD0I9aV8U+m++SRatLbA5sCz+BgkAe40Ph/pG4i2uZWU6wyIUYHxW3PpVYSXmKf6k5J+HX6Dax9I/EFIL4cusbKImdiCqGirX01qP7XDuvkQfnHypJh+lCXTDWhaecuVf7FzEwh3tt/CTB5RVe6R4f7PQRB/I12Qw48itI43myQlTPUekHTbDBO1hhdMNIuKnZIEic4MqdddtKpDdLsSzrbR/qqpIVLHZtndhoQYOWT3GOUam8TxVuFMqxQgMNxrGZSYjY6jlVO49hntXrZtswSAUadNG7IPfAIGvd51yJcJX2jsk+cK6f82W65xfFJBt43ETA0dlcSZzaMseVQ4npNib+GZb9wOUun7iK5CgFYgd599KuG4g3nUC4Yb1nskgAwZOh2kiDpoak4pgXt2rjRsxhisMQQnbBaCpmRAnbTc115lBx/FHJg5qVTZU2taHINAVXQQWBRp2033nvp7w3gLXBAdjKBjBYMugjKTAO33jBDaaial4fgpDZOrHahgUDGTDamddH+dPeC2D1lwPlYMi6ZREByWn8UxHrG1cSi72dbok6DWCq4aSTmfGXO17WqWV19I376Y/SBrho77loe+4tTcLn6zZzKqk2775VIIWTaUCVAEgLqBzmounOtu2O/EYce+4Ky7GfRaXfU+ZrnPQhu1vrKvZEkxtz7N/5W+VIuHN9mfG78lU/lTDiNz7J/KknDrn2Q8br/BWH5Ut/kaXRWOm+IC4m3JYDqhtG2d535+z8artzEgxE6KZ056nTWnPTNS+JUd1pfizGkrWyFafwn05fnU5PY8VroBuXJJPeayh2ta/81lJZ1JlqF66d7r+hy/KsFoGc7XGOkdokeM+m0V0EroJVKIg5wFv8APnB+YNE4XCyQqIknQdlf0roLTThF1bZzsC2/slSyge0xTNmI/lB0BoNpdjRi5dDjFr9VwhCAl27IyqSxdt2gAnRQY7oFVrh/CG0Nxco5KScxA8LclRodd9IAnUNekOMNy4LagnIB7J1zPrpr+DJrGmbxqfDYcJbYBlCABWj7QsSIKyTJLTGwEbCNa8/1HrZwvHB0vPyUjgi/wApdkD8NtXkDotoIhjtMMggCVCglS2kfw7Rrp2/BluAnq1IbtG3mnsmYY5TvrO55b60wt2VC9XmcseR7KIO/LGwAIA0AjQADXS2rWUmCYBY6jXxMHMGJjmN9tK86Utl0JOK8BVnCWjkYwxUw+fdTkdRIAUewx3Om2sGL6EXVttcBlEIBJWNSQI313HlROExDWQ9wrntXcq5UM3Eyt7QOUwcomDpBGusU0xHH3e2lnRUGcfZmUuGczSe8ZjIPia9v/jc7T9tvs831sHx5rwUi7wm53A+v5GgSj2mlZtnvWUb3qRVyuWaS8btaL5mvflFPs82GV2OegXGMVcvPN9iLdsxnAcdp00JMMfZ5nlVv4j0ovdU9m4chdSodScskQIbddeR9CaqH0bWIuXz/DbH+a4T8hVm43h8yHxEVwZMUW2juhklFpnn2JxLgkElXBI37Snvnv2M0NwriAtI1w25IzBpMseRgmYOhM6GJmnl3CI7BXBkDsNPaiJyk848f1oHifCCFLWtTGqn745ie/aPd3V5UcMsbcfB7PqfUw9RGMlprx4I+L4Bb1oOjBs0Mubdu9TJ3HwIqHopxSD1LxCtEnlOiz5ORSLB4pmULJCpm7LfdM66bzr8DpQWGvMbuUNqxyzsCZ8B31eFxPNmuSaL1jeFNcVlQELPbHNiDJKk6FjHy5V1fbrbQLAShIJjnHInWCpVhPJl5g0Vw3iL9WOtPaAg6HWBq0RPOaVYriQS9EE2ryPmAUn2JIbKeQzMT/CO6ux5GmmjljBNcWF8QFmbjLmGrQC0wwnMxSJX70an2tdTFSYXH57KZoMMyaiQQw9k+BIAnlNZxO8uJtlrZtglSzR/aaaklWUEqDqTqI3qDg1uVB1GoUrGxk8+REGe+RUeNvX9zqeTp/4AsecNgVt3Et3FvzmQ5g9pXUgjMpOu+hGmngaD4l9I96/bFu6lsrMkqCG2I3zEc+6mfGeENistpGCwGckidAVVR4e23upR/wDja8p7LoT4gj5A0rcvAaj2xt0axDyqPaMXGJF0NoZAEle6FHdyq1YbDFb4IIK5WDAiZEEiNdNQZ3nwoXgHAHV1DaKoJ074gR7zvRnF7JU5dSOyxIJB0KwB3kmBHOY51XwR3YYuEvvi3Nkqi2x1YZ9QgZUdwibscxBMyBO4qqdIM648I7tdKPY7bfdlkYkLMDciB31c+HYA3euZmynrrq9kKRratLAkbRIP4vCqL0mJ/wCqQTMPak7SQtuTA031qNbK+C+Li67XG0jTEeNSC/410URsY8Txg6pvT5ilGBuxbT+a4fiw/OtY+92D6UtW92F8nPvYfrSV+Rm9EfF7KvcMieyo+H+9KsPgwC6bgQROujaxTItmY+e52qROHoCWzanfu5d3lQdGTYtXh6c1M67ZSPDeKymRW2PvD3VujxQ1/YtFdA1CGrc0pYnDUPiOCXVvt1WfM7KyPMFCY1mNV300iNfHLl/IpYDNlEx3xrRuE4/l7bZlDI9xVzOyOqKzErnJyOCo2gEHUAxUslPVHRhbh+Wv38b/AGOr+ORcSEBWbpkwUVnHs20TNoZAUc+Q03pri8QifYqoyiCQCitvqQuknQawBHpXm9rpc9o/+nJWRBVtdJ2BBHIDluPSjrf0i3gLisqNnIYZlkoewCVbcaIf6jXkv082+X8sd5I9Ho7XrdpdgFYsOzsFX2iSNpMCd4jurtsQiWi1vSQZ15iRGvcZ91edcN6ZZgBfa4QMqrkKAqCTmJFxWDfdO06b60kHEXXZmIgAiSQQd9j4mhH0kqpivKrPSuJtcwlu2LYzuGuZoUwxZMpkDYaQJJ28p1wTA5Eco2ay2QDNoQyqSXg6aglY30ETMBBwrpyCEtXVOXq8jtMtlGruCI1Kjb+Imrtdui1YVUX2izZcpbRY0jXmR8TyNaMp4JJtbWwSiskWvkEdNSIiDB8/2RSbjlr2fX8qcHB3ZfS0wJA7IeyR/KymCxyDUz7I8qXcZMFc4Ns9sw4MHtGAtwDK0gaag8gDz9v0/wDysJ6nr78HmT9BKLuGxr9HlrsXz/Eg9ysf/wCqd4ziFl5Rbtpn/CHUt6KDJqi377rg3RJAe8Q8cwtqyQvkc4nypPguIvbQhlRgCJRgIYR3BZJOmsyJB0qubNwlZ0+n9M8q7rr9x/jWgjlBI8iDI/1CprTG5EDU8vHnSu7iC1tWIIJg9rVoYHLJ5kqqGeczRnBcYtu4C5AU9/zqGdvg5R7SBH8XQBxjoqlxizE2mAksIggc2E66cwRtzpS3QhyRlvCTBHWW7iFtJ0Pa1idN9CIkVeeknEbeQwDJVhAidtN40nu76r2C49efCBVsFhBh2uqINuYIWMxICjc6xpFc2HMssVL/AGdUMfKNkF/o3ds2z9oZkS2Zmhe5QY1mlvFujbNdtvYU5SEP2rAsWBgu8ExmYEwOQNPH6VZrSC6FBujKAAxk7aa6bg0fbxjNhhJclTm2BBIM7xoMoHxqs5Pkq6oXHhi4yvuytcW4LisrErbABDjq37C5jAID9oAEkeFcYbirW7wQt2WSWgbsuUIfDkKtGIxSsFzhgslG9rQNB+74Ty5+BqjXLj20YQHudbctgnYgKozR5iR4mumUeMVJeTkjttF96M8QFxrrQQFZUHooLa+Z+FWEkTMmR4H86onQxmsWit3Qs5aTtqANW75B37+dW61ijvGnw9aEVoMpbGvD1AJ2G37+VCcRGZmiJQdkxPbKjLv+HcjvI7q1gMWSpy6ksdYGVYgaxpy9kesDWtsMoO+51Op8Se8kySe8mnURHIM6L3G6hi5Bc3bpYgQCZgkDl7NUDi+Z+KvlIDdZoTsCoG/9NX/gYiz5vdPvuPXnrWXucQvMgJyXLhMd2ZlGnmaVxGTLB9XxPK4n9J/Ot/VMRzugf4NPnW7OHveI9R+tEjrBvPvFMawDF2riiXfMJ2yqOR5gzQC2HOXtfdnZdJimvEbLlAI1OoEjMdPurOY+gNAC6ocIQuZUWVzCRGhkDbcaHvpPIHQRguCK8lmgrrsJP5DX51AMNJ1Ndm5H3fjW7d7X2TT2JQLcwoB3PurKle607fKso2YTTWw1RV2BUzqJbdwqQw5EHXUGORHdWuNYG1bw9+5bDT1TATHZzwuhG+jHX4Uz4Hw7rCWOw0853+HzrjpR0fvfVrqWlN0MojLGcQymCp9rQHVZJ7udLKDe0grI4pxvs8pBG4rstpUV6w1tsrqykbhgQfcan6mUmdv1GlQCRkkbVrrIrApO1bZPI+RBpTE+HxhV1cEgqRr5Vf8Ah/SC7cAd3JE5gCOysMQq6akc+/s157g8NmdV1Ekf71dsC8gpbFpFthWd7jHLaRYDM+UZpzFUCgFiWgA1zeojyqKWy+KltliscdZF9WYsVVRmIKiSWGyydOfOl46TWA3avDV5YAAgiIy/ZkiPfNV7FYVMY4W3jc906Il20bFpjyS2+dlUnQDOEnSSKrF+0ysVdSrAkEMIII0IIPjpSw9Cq/Jmef4R7DwfiGFTAF3H2d29ca2qjtHLlTsgxHsHeAPdXGBtYZ2zPaurHs9Z1ZTU6ZshLpJP3sok67wU2D4G74DClf8A2jHgWuO/xzCg/q93KLaBlZQVbYIFIhifPnXp7hFRq0TxxUuUk6f06pfL+gzj2Jhm/mX5PSezezPJ5z/pNS8RvTOs9rfvgf8A2obC29Z8wPUQfz9fWnk9nOhnYEjXWgsNi71sGxbAgEjRQT2tdzpsfiaNtuFGpA86yxe3I2zGPHvPv/Kpe22uRWGVQ12F4UG2oUCSBHL8JnfvIj1qLCYq4AbXPN6ZfvaeXzo4WyBJ5x+dazAa1lFTpp9AjmcbtdgPG7/U4e40kk7T3mI9AQDH8NJeA3OuAZtWzEse9iF1J8Yn1pjx5VulbRmAl660fwWyE9AxJ9KacB4QluxaBWDkUt4sVEz66elV3J/RHSQVgyBstE9Wo1CW+XtKCB3yv3vX47URZsgbCiBaENpuIHmdI+NWSItjLh6ZbS6HaY89SAO6SaiNuZO0ltOe5jQDug0ag0jXTy/WgrwGYyTv49w7qxhVa6ZJZJttbfsMwlSuvaJ9kxG/fVc6O4+cRfbbOdJIHtOx1Ow5VYMbgQzbSfKh8dgEXDswWG0B88wHy+dJIeIZc4nbT27oJ7rY6xvfIT/NQl7paB/ZWQfG4Sf8iRH9Rrrh3Qa9cg3CLQ7j2n/pBgerA+FWLBdDsNb3Q3D33DI/oEL7walcmVpI8/4x0gvXQVL5VO6IBbQ+aoBm/wAU0qFzqmS4hCmDI7wP4eW3PwPmd0lAGIvAAAB2AAEAQdgBtQWCwwuOGugraVSVJkKxDKN4115DujvobsLqizi7IqWyKBw+JDDMuoPP1Io6y48KpZBdnDIZOtZXAxA7xWVgCdakW3WItSK8egJ9eXxiidBcOjeF+xn+I/CPzmmkDvpJwnHZcOg8z7ya4u46o+9NPRR44vsdYrhSXVi4i3F7mAYfEGq/jvo3wlz/ALZT+7ZljyUyvwoizxJhsSKY2ePtzg+Yqnv3/VGybwf9WUbiP0TQpNm80gEhXVYYxoMwiJ2mKQXPo+xAjssGMSCjET4Pa6wR4mPSvZLfF0O6e4/rU63bTcyPMVrwy+heOWP2eEYjoljbe+Hu6bFBn9xSal4Dbw9sXRj7N6TlynKwIAD5gJdYYt1ZzEMIDCATNe7fVFOzKa03Dz50/tY5O1IT3Mke4njJwPC3WFvsrIGJaXGc5UiFZDK5wwCyrEOSSMgzNOlCWL1rrLmNuXUs3bhKdeLzFHa3lS01y4xD5WJ0BUi205Sva9FxHR+0/t2bbfzW0PzFAXOhWDO+Fs+iAfKKZ+n+GL7/AMoH4Kpt4ayuvZtWwfRFn40s43xTNKK0n8K6n1Vfmasi8DsL/wBm2Y/EM/8ArmoOKOq24hVUcgAB6AaVRY2kJ7ib6PMbqHOVY9zADcZtCCf8I299EGAJrviF4G+pjQnL/Vt/my/1UbxPDxaSBqT8h+pFSw4vdzKHyWyT4Y3IzhnDEvW+sbMTMe1lVYJkD/DkPoaXYG5EhtNAY9+1MOrw6IjvEMqSGaBOUBsqiGJLA9/PyoLElHYvbEAxyIiBHPXvrv8AVOKi4r/w5sVtpsa4nHhoA2FB3LpU5nIC8hOp8Y/fKl2LxwRd+0dhz8/CkXEMcfabVm28hz8q8dLhFR+Dvh5ZYOFYkXsZcO6hFQDcEZhI7onNV0t2dNDHyrzbohd+2iJJAPosk/HKK9CRyY0+VVg7Iz0H210OlE2E1Ud5BOvdr+QpYbpjl+/Si+GPnuHWerHIkatpy8jViQ/Q0sxTtJyqCMx+9B38o+NHi2OfzP60BdMGB3sPQMQKFGsELt+Aj1B+AqA3CbllIOVr1qZBH3wQPXL8KPZqX4MG7i7Vz7lu7kTuZkzG5cPfqrIv8rn71CXQ8ex5hOL3TeXNkNq7dvWlUAh06nN2i0w05WkRpIrXA+N3sRlY2rQRhJKXgWTQ5c1oiRJA585rdjgtwXlJZOqtveuJo3WFrwbR/uwpZtRqdKE4Xwy4MRaY4e3hxat3Fc2yuS6WjLkAObKCM3a1FTKM8/6RvOIvf3j/AOo13hLKX2uLbz+yss8LIUgKqqoIUCNKF44/212fxvP9RrOjd8LnP4iAIMHmaSxmrLFgMDkUIQBHPXXvO/rpTBeH6baH9/7Uss8XU7uP8Wn+YafAUaMSBGuWec9n+oGPjTxkibxvwdf9IHJiByEnSsrZut+KspvxF4zECvpS/jN8i1ppJimgpb0hslrJy7qQdfd+daXRUrVniDp7DsvkSKYWOlV9d2DfzAfMa0kaRuK2DXNaL8XVltwPTJmbK1oeat+RH51Z7OIY2xcKOEMaxm3kCQkkTB5V53wfVz3xpXqXDeLYV7dq2bgthWQN1nZGVUCEklGUgq17QEMDlgjempUDYLZ4oh2dfeJ91HW8ZVgweE6/Dg5szO6/2Ti5kE5SWNpipXIGfLsWbWdqAt8Gs3mItgMDcJLWwoItdkSr2CgBzdYFUq7SIb2SaUwPb4h40Xa4me+hLnRhkGbrrmRmZbc9XcZsvWDUBLcZiiAdo/2g101QdJeJvgWQNkvB8xBSUMKQJIbNvJ58jRVGsutrijd5o6zjZ3ivM8L0+sH2s6+Yke8H8qc4PpdYba6nqcv+qKpya6FcU+y83LakE7ACTXnPH+IF2PdyHcKsd7jgay0EGREgyPeKovEr8k1ZTcobIcFGehZj1zfr3eI8t6IbjbGwA0B1JBPdpDH4A+RodzNJ+K3IUx98R/Tz9Rp6CtjyPFNZF4NOCmnFinH4ou0nbYDuH60+t8QK2UO7MB/zSrGcIe3bDtziRrKyJAOkTHIHTSa6TEdhJGygAVzucm25eSvFUkiZmjtNqTsOZ8/CuLWANxpbWf3pWYe0XaTViwWCOkaUqXJhbom4DwpbeoGp0nw7qsYMDU7/ABpfbQhRr6UVh/ODXVBUc0nYYgIppwReyzd7R6KAPnNKTcIUmeVOuEIBZSSNpInmST+dUJjO2aEZRkgCSTM7mJJG3gRRKXV5ER5iKHsuCq95BncbkkR6RQCLeJ3nC5bZh7jZEO5BaSXj+BQ7/wCHxozh2GVGw6IIVGgDXZbVyPXbz1obCjrbrXp7CzbtbdrUdbcAP4nUID3WyfvUwwkm/bnSOsMeSxP+akfQ8e6H1csaya4vvCk9wqZVniXF2DXLjd7ufjTboxhFey2YD2zv4KtIsU0695Pzqw9GkIsAjmWMRIOsem1CPYZGYjgsewY8DqNfjSu+L1skjN4x7Pw5elWg3x96R8v9vWo7uHmmcEwKTKuvFHjZfd+hrKenBfwqfNEJ95UmspfbfyNzOI8K5ujkY15aR699SMdN/wB+laU+AqwhROLYZrN5lEgTIjaDtH75UCeINswB8wJ98T8avfHcIlxO2JI2IMEe+qXieDvJjWuOaployBlvDvo2zxa4uzT56/70GvDm51J9XIpRrGtjpFBkrB/Epg/HX40+wP0g3UZWF+5mWcpuAXcoO4U3A5UeUVS+qrRQ1rQbPTMF9I5GQMtm4EfrAM1xDmykDdyoAmQoUAEAgUi6cdIhimS5lCBUCBQwbYuxMhR+IDblVOKGuSadS1QrRNnrpXqBNeYHnpU7Ydoka+UN/pJoWMo2SJi2XVWKnvBIPvFE2+kFz78P8D7x+lKus761moqYriWK3xZGG8HuP67UFaTrcQq/dWZjwEn4wKVzTXoyk3CSSFGXNG5XNLAeJygetNduharYx4teLYd0Y9pckzrmaVBYGBoZZtvDcUitW5I0pzxZJUd5IHmNSfiBWcNwMieXxkbiK01cqFi6RPwvCQNaf4VQKGw1juFMbSgVWKJyZok9w027/dsfWiLOskwCfAD3KundW7YnlRC6cquiLZDeRspBIOYwI5AwAPEzOtWWzhUVQuVYH8IjTn5760lTtXbaxoDmP+HUfGKfK1YB2mGSQciabHKJHlppS+5cZ/skYhmBztM9Smdlz5jrnMFUG89rZDMuLxRB6u0AbrCdR2bazHWP4ToF3YiBoCVk4Lh0S3A1ZixZm3diTLttqQF02AAA0EUjGWghMAqgC2AqqAqgEwABAA8orvDWMt5P7u6fe9ofkf3tILwA1B9CfyrVi9mvnfs2lGpn2nad/wCWhLoaPYyoPitzLZuHuRj/AJTRU0q6TXcuEvH+BviI/OkRQ8cxB0q5dHFjD2wYgqSO/wBoyPHSD6nuqlYk6fvuq88MtxZtDmEQjwMAg+W9CHYZsNfLzHxj8qFe0N1kDumPhRwuK4nkRI0iPOoHTuqooKJ72+H6VupYH7/4rK1AsVE1Cz1IRXAtyedKOQMD3UJewvOmpWOU+dD3Lg2kUlDWJbmEoW7he4U96idq0+DHPel4WbkVxsGajOEp4+F7qju4SBSPGMpCR7FDvap1cwka70O1ik4DWKeprXU91MDYrBh6HFmsBzNz189fjWpPcKObDGufqxrWwi8L+/d+tNeju7CY9kmNSfagAeLZR4AmgssGPT9+4e+uMHimttKb7bT8O+QKKdOxWrRYyOsugckGvgTy9wB/xU0XBfeTRuYPst4N3abMNR4jSoeEcPKWxJ7bElu+T4/vam9jDR866IryyLZHhXDGNQwGqt7Q8e4jxGlGW7VY+GDQCJgyDsV8Qw1HpUn1Vh7NxvJwHHv0c/1VVE2YbPI8xRFuhstz/wAZ9WX4Q/zrai8Tp1S+Pbc+7sU9i0NMBrcYn7q78h+4qb6+bmmHgjndIm0v8mv2zeC9nvbkQuG8HVpa6TdM6Z/YEf8AiHY94J8adB+X70pQm8Dg1tiBJLHMzEy7ttmY6Sdu4AAAQAKQ8D4ozKFYSw0nXta7zr3TPOnwBJpHYuFFXfUDUeW/f7qzRkxyLp3yEkbRHqKn4PiC73GKssLbWGidOsPIn8QpdbvmN5nbbUeBH7+FMOBMSbxO+dV/ptp+tLLoMRvNIOm92MFd8QB72Wns1V/pDuxhI/E6j5n8qUouzzDFLoTI0MRIzGQdQu5AjU8pHfV2AMLB9kKPhtVHcSw8THvIq9sImR8tKGNdmyPomw2Iykz7J18id/SdfU1NevqdCwB86XugG351Dfw4fmfOSCKpQiY0rKQ9RdG10xWVt/AdHd3T9Jrhr2mgrsjNuQPXYVyzAVqGIyTzn9/s1yMOW0Aj5/7V11g7/wBaMwmLVRBER6yfGtRjhcHlGmvzqC5azbRHPx8BRl/GBtBIHxPh5UKWPKgzIG+qQf8Aeu7lgQdv1/elTi6O6T+9a4ieX60KCA37IA7zQrWT6TTh7Yjb477/AKmhnsnY8qPEFip7eu0Ct/VKZfVu+sOG/YpXENil7GsVLbwk8v3HhTIYWaKtYIafKl4B5CpeDhokT40fg+jltTIVc2nPvpiLUbf8fuKPFgmDO3IeFDgFyIbNsBcoAiZmBmJ5Sd/SiFs6bV3btVPaXlzphAZLVbuIBy1H7iiQsHTaobgpkKwSedSCRDbAzry0ifmKjYiurYBMADtEDz/etUYqGmCeEAokXf33VFbsouyxO8RrHf312MsHQ6/D40LGUfs6vOAplgBBmTsI1NL8IItodfZGnOIEc9DEVzxzDp1J3Gwj7pk7HSRz2ijrWijuI0B0/Z/SshZAWF4kvWZCCHj7+jHwE/LzinXAPZuEc71z3CFH+mqb0txDllTKuXcHcncRP3R4c9+6AuAdKrthQqwySew2w11ykarrPePCkkxoxPUpqm/SVd+xtDvufIH9aMwXTqw/th7Z8RmX3rr71FIOn/Fbd3qeqdXAzE5dY0ESOXPeheh0mmVDCJmvWx3uo+Iq8ka9/wC9dapnA4OKtzspLf0qSPiBV0uXCTIE6GNuZJ9RBHunvpsa7J5OyG88Db9/ufjUDDY0V1e2mvl5fkaGa4fT97edOIiMqf2a1UkVlKOK7V4zvXZEkaz5/E+PlWqysVo7Za6RdK3WVhTaNvWmOun/ABWVlYJoSff8akDR8PlWVlYBot+/CsXv/ZrKyhYUjrwO9YiSR+9qysrACEWpAIPj+zWVlZhSN21JfuEaQfd8Jo/D8hHxrKygZm8RxNU2BPfy+P8AtSXH9Ijy7OvLl5nnp3RW6youTbHpIB/61d1GY+Z1PoeVQjGuNQ5rKynQrJP+o3CPaM+ER7su/rTDo/fe5ehmkKpaNtSYG3r76ysp7FLWGrYeaysqhME4y6/V7gPNSPWND6HnXQvMNM2oME93uid53nxrVZRAyC7hZHaIbfTKAPjJ+NeccRvMl1imgJkjl7qysqeTofH2Zb4wv3gR5aj9R8alxWJHfWqyoJl2iLgWPIxdsjaSD4gggj416A91R/hE+Wm4+dZWVTG+yORbMN8RoAI00HPWfifhyoO5cH78P2K3WVYmiIeVZWVlKMf/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fr-FR"/>
          </a:p>
        </p:txBody>
      </p:sp>
      <p:pic>
        <p:nvPicPr>
          <p:cNvPr id="20" name="Picture 10" descr="http://www.google.fr/url?source=imglanding&amp;ct=img&amp;q=http://upload.wikimedia.org/wikipedia/fr/c/ca/BlaBlaCar.png&amp;sa=X&amp;ei=Ft9RVbHuNKaY7gaEr4HoDw&amp;ved=0CAkQ8wc&amp;usg=AFQjCNEKAz47HoEvWcWeFdTy0uygDbPtiQ"/>
          <p:cNvPicPr>
            <a:picLocks noChangeAspect="1" noChangeArrowheads="1"/>
          </p:cNvPicPr>
          <p:nvPr/>
        </p:nvPicPr>
        <p:blipFill>
          <a:blip r:embed="rId3" cstate="print"/>
          <a:srcRect/>
          <a:stretch>
            <a:fillRect/>
          </a:stretch>
        </p:blipFill>
        <p:spPr bwMode="auto">
          <a:xfrm>
            <a:off x="2699792" y="1988840"/>
            <a:ext cx="3764031" cy="3757238"/>
          </a:xfrm>
          <a:prstGeom prst="rect">
            <a:avLst/>
          </a:prstGeom>
          <a:noFill/>
          <a:ln>
            <a:solidFill>
              <a:srgbClr val="3333CC"/>
            </a:solidFill>
          </a:ln>
        </p:spPr>
      </p:pic>
      <p:sp>
        <p:nvSpPr>
          <p:cNvPr id="21" name="ZoneTexte 20"/>
          <p:cNvSpPr txBox="1"/>
          <p:nvPr/>
        </p:nvSpPr>
        <p:spPr>
          <a:xfrm>
            <a:off x="479490" y="2318975"/>
            <a:ext cx="2376264" cy="338554"/>
          </a:xfrm>
          <a:prstGeom prst="rect">
            <a:avLst/>
          </a:prstGeom>
          <a:solidFill>
            <a:srgbClr val="3333CC"/>
          </a:solidFill>
          <a:ln>
            <a:solidFill>
              <a:srgbClr val="3333CC"/>
            </a:solidFill>
          </a:ln>
        </p:spPr>
        <p:txBody>
          <a:bodyPr wrap="square" rtlCol="0">
            <a:spAutoFit/>
          </a:bodyPr>
          <a:lstStyle/>
          <a:p>
            <a:pPr algn="ctr"/>
            <a:r>
              <a:rPr lang="fr-FR" sz="1600" b="1" dirty="0">
                <a:solidFill>
                  <a:schemeClr val="bg1"/>
                </a:solidFill>
              </a:rPr>
              <a:t>12 à 20 Mds en 2014</a:t>
            </a:r>
          </a:p>
        </p:txBody>
      </p:sp>
      <p:sp>
        <p:nvSpPr>
          <p:cNvPr id="22" name="ZoneTexte 21"/>
          <p:cNvSpPr txBox="1"/>
          <p:nvPr/>
        </p:nvSpPr>
        <p:spPr>
          <a:xfrm>
            <a:off x="6300192" y="4149080"/>
            <a:ext cx="2664296" cy="400110"/>
          </a:xfrm>
          <a:prstGeom prst="rect">
            <a:avLst/>
          </a:prstGeom>
          <a:solidFill>
            <a:srgbClr val="3333CC"/>
          </a:solidFill>
          <a:ln>
            <a:solidFill>
              <a:srgbClr val="3333CC"/>
            </a:solidFill>
          </a:ln>
        </p:spPr>
        <p:txBody>
          <a:bodyPr wrap="square" rtlCol="0">
            <a:spAutoFit/>
          </a:bodyPr>
          <a:lstStyle/>
          <a:p>
            <a:pPr algn="ctr"/>
            <a:r>
              <a:rPr lang="fr-FR" sz="2000" b="1" dirty="0">
                <a:solidFill>
                  <a:schemeClr val="bg1"/>
                </a:solidFill>
              </a:rPr>
              <a:t>~ 270 Mds en 2025</a:t>
            </a:r>
          </a:p>
        </p:txBody>
      </p:sp>
    </p:spTree>
    <p:extLst>
      <p:ext uri="{BB962C8B-B14F-4D97-AF65-F5344CB8AC3E}">
        <p14:creationId xmlns:p14="http://schemas.microsoft.com/office/powerpoint/2010/main" val="2066906137"/>
      </p:ext>
    </p:extLst>
  </p:cSld>
  <p:clrMapOvr>
    <a:masterClrMapping/>
  </p:clrMapOvr>
  <p:transition spd="med">
    <p:randomBar/>
  </p:transition>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numéro de diapositive 5"/>
          <p:cNvSpPr>
            <a:spLocks noGrp="1"/>
          </p:cNvSpPr>
          <p:nvPr>
            <p:ph type="sldNum" sz="quarter" idx="4"/>
          </p:nvPr>
        </p:nvSpPr>
        <p:spPr>
          <a:xfrm>
            <a:off x="8604448" y="6544508"/>
            <a:ext cx="539552" cy="340480"/>
          </a:xfrm>
        </p:spPr>
        <p:txBody>
          <a:bodyPr/>
          <a:lstStyle/>
          <a:p>
            <a:fld id="{CF9C6438-2AD8-4031-B2D7-A7BD6C955617}" type="slidenum">
              <a:rPr lang="fr-FR"/>
              <a:pPr/>
              <a:t>681</a:t>
            </a:fld>
            <a:endParaRPr lang="fr-FR" dirty="0"/>
          </a:p>
        </p:txBody>
      </p:sp>
      <p:sp>
        <p:nvSpPr>
          <p:cNvPr id="290818" name="Rectangle 2"/>
          <p:cNvSpPr>
            <a:spLocks noGrp="1" noChangeArrowheads="1"/>
          </p:cNvSpPr>
          <p:nvPr>
            <p:ph type="title" idx="4294967295"/>
          </p:nvPr>
        </p:nvSpPr>
        <p:spPr>
          <a:xfrm>
            <a:off x="899592" y="188640"/>
            <a:ext cx="7343775" cy="1152525"/>
          </a:xfrm>
          <a:prstGeom prst="rect">
            <a:avLst/>
          </a:prstGeom>
          <a:solidFill>
            <a:schemeClr val="bg1">
              <a:alpha val="39999"/>
            </a:schemeClr>
          </a:solidFill>
          <a:ln>
            <a:solidFill>
              <a:srgbClr val="3333CC"/>
            </a:solidFill>
          </a:ln>
        </p:spPr>
        <p:txBody>
          <a:bodyPr/>
          <a:lstStyle/>
          <a:p>
            <a:pPr algn="l">
              <a:lnSpc>
                <a:spcPct val="120000"/>
              </a:lnSpc>
            </a:pPr>
            <a:r>
              <a:rPr lang="fr-FR" sz="2800" b="1" dirty="0">
                <a:solidFill>
                  <a:schemeClr val="accent6">
                    <a:lumMod val="75000"/>
                  </a:schemeClr>
                </a:solidFill>
              </a:rPr>
              <a:t>Je suis !</a:t>
            </a:r>
            <a:br>
              <a:rPr lang="fr-FR" sz="2800" b="1" dirty="0">
                <a:solidFill>
                  <a:schemeClr val="accent6">
                    <a:lumMod val="75000"/>
                  </a:schemeClr>
                </a:solidFill>
              </a:rPr>
            </a:br>
            <a:r>
              <a:rPr lang="fr-FR" sz="2800" b="1" dirty="0">
                <a:solidFill>
                  <a:schemeClr val="accent6">
                    <a:lumMod val="75000"/>
                  </a:schemeClr>
                </a:solidFill>
              </a:rPr>
              <a:t>				Donc je crée…</a:t>
            </a:r>
          </a:p>
        </p:txBody>
      </p:sp>
      <p:sp>
        <p:nvSpPr>
          <p:cNvPr id="290823" name="Text Box 7"/>
          <p:cNvSpPr txBox="1">
            <a:spLocks noChangeArrowheads="1"/>
          </p:cNvSpPr>
          <p:nvPr/>
        </p:nvSpPr>
        <p:spPr bwMode="auto">
          <a:xfrm>
            <a:off x="3671888" y="5085184"/>
            <a:ext cx="5472112" cy="769441"/>
          </a:xfrm>
          <a:prstGeom prst="rect">
            <a:avLst/>
          </a:prstGeom>
          <a:noFill/>
          <a:ln w="9525">
            <a:noFill/>
            <a:miter lim="800000"/>
            <a:headEnd/>
            <a:tailEnd/>
          </a:ln>
          <a:effectLst/>
        </p:spPr>
        <p:txBody>
          <a:bodyPr>
            <a:spAutoFit/>
          </a:bodyPr>
          <a:lstStyle/>
          <a:p>
            <a:pPr>
              <a:lnSpc>
                <a:spcPct val="110000"/>
              </a:lnSpc>
              <a:spcBef>
                <a:spcPct val="50000"/>
              </a:spcBef>
            </a:pPr>
            <a:r>
              <a:rPr lang="fr-FR" sz="2000" b="1" dirty="0">
                <a:solidFill>
                  <a:schemeClr val="accent6">
                    <a:lumMod val="75000"/>
                  </a:schemeClr>
                </a:solidFill>
              </a:rPr>
              <a:t>L’industrialisation de la personnalisation. L’aboutissement du « one to one »</a:t>
            </a:r>
            <a:endParaRPr lang="fr-FR" sz="2000" b="1" dirty="0">
              <a:solidFill>
                <a:schemeClr val="accent6">
                  <a:lumMod val="75000"/>
                </a:schemeClr>
              </a:solidFill>
              <a:cs typeface="Arial" charset="0"/>
            </a:endParaRPr>
          </a:p>
        </p:txBody>
      </p:sp>
      <p:pic>
        <p:nvPicPr>
          <p:cNvPr id="766978" name="Picture 2" descr="https://encrypted-tbn3.gstatic.com/images?q=tbn:ANd9GcSrVqJqGggD8MSubLRdzvbU_FodTFAg9Uc_F05evhPhAJ69FO73"/>
          <p:cNvPicPr>
            <a:picLocks noChangeAspect="1" noChangeArrowheads="1"/>
          </p:cNvPicPr>
          <p:nvPr/>
        </p:nvPicPr>
        <p:blipFill>
          <a:blip r:embed="rId3" cstate="print"/>
          <a:srcRect/>
          <a:stretch>
            <a:fillRect/>
          </a:stretch>
        </p:blipFill>
        <p:spPr bwMode="auto">
          <a:xfrm>
            <a:off x="251520" y="1628800"/>
            <a:ext cx="2924175" cy="1562100"/>
          </a:xfrm>
          <a:prstGeom prst="rect">
            <a:avLst/>
          </a:prstGeom>
          <a:noFill/>
          <a:ln>
            <a:solidFill>
              <a:srgbClr val="3333CC"/>
            </a:solidFill>
          </a:ln>
        </p:spPr>
      </p:pic>
      <p:sp>
        <p:nvSpPr>
          <p:cNvPr id="16" name="Text Box 7"/>
          <p:cNvSpPr txBox="1">
            <a:spLocks noChangeArrowheads="1"/>
          </p:cNvSpPr>
          <p:nvPr/>
        </p:nvSpPr>
        <p:spPr bwMode="auto">
          <a:xfrm>
            <a:off x="2195736" y="6093296"/>
            <a:ext cx="5472112" cy="430887"/>
          </a:xfrm>
          <a:prstGeom prst="rect">
            <a:avLst/>
          </a:prstGeom>
          <a:noFill/>
          <a:ln w="9525">
            <a:noFill/>
            <a:miter lim="800000"/>
            <a:headEnd/>
            <a:tailEnd/>
          </a:ln>
          <a:effectLst/>
        </p:spPr>
        <p:txBody>
          <a:bodyPr>
            <a:spAutoFit/>
          </a:bodyPr>
          <a:lstStyle/>
          <a:p>
            <a:pPr>
              <a:lnSpc>
                <a:spcPct val="110000"/>
              </a:lnSpc>
              <a:spcBef>
                <a:spcPct val="50000"/>
              </a:spcBef>
            </a:pPr>
            <a:r>
              <a:rPr lang="fr-FR" sz="2000" b="1" dirty="0">
                <a:solidFill>
                  <a:schemeClr val="accent6">
                    <a:lumMod val="75000"/>
                  </a:schemeClr>
                </a:solidFill>
              </a:rPr>
              <a:t>La fabrication chez soi (impression 3D</a:t>
            </a:r>
            <a:r>
              <a:rPr lang="fr-FR" sz="2000" b="1" dirty="0">
                <a:solidFill>
                  <a:srgbClr val="3333CC"/>
                </a:solidFill>
              </a:rPr>
              <a:t>)</a:t>
            </a:r>
            <a:endParaRPr lang="fr-FR" sz="2000" b="1" dirty="0">
              <a:solidFill>
                <a:srgbClr val="3333CC"/>
              </a:solidFill>
              <a:cs typeface="Arial" charset="0"/>
            </a:endParaRPr>
          </a:p>
        </p:txBody>
      </p:sp>
      <p:sp>
        <p:nvSpPr>
          <p:cNvPr id="17" name="ZoneTexte 16"/>
          <p:cNvSpPr txBox="1"/>
          <p:nvPr/>
        </p:nvSpPr>
        <p:spPr>
          <a:xfrm>
            <a:off x="683568" y="6021288"/>
            <a:ext cx="1800200" cy="523220"/>
          </a:xfrm>
          <a:prstGeom prst="rect">
            <a:avLst/>
          </a:prstGeom>
          <a:noFill/>
        </p:spPr>
        <p:txBody>
          <a:bodyPr wrap="square" rtlCol="0">
            <a:spAutoFit/>
          </a:bodyPr>
          <a:lstStyle/>
          <a:p>
            <a:r>
              <a:rPr lang="fr-FR" sz="2800" b="1" i="1" dirty="0">
                <a:solidFill>
                  <a:schemeClr val="accent6">
                    <a:lumMod val="75000"/>
                  </a:schemeClr>
                </a:solidFill>
                <a:latin typeface="Calibri" pitchFamily="34" charset="0"/>
              </a:rPr>
              <a:t>demain</a:t>
            </a:r>
          </a:p>
        </p:txBody>
      </p:sp>
      <p:sp>
        <p:nvSpPr>
          <p:cNvPr id="18" name="Triangle isocèle 17"/>
          <p:cNvSpPr/>
          <p:nvPr/>
        </p:nvSpPr>
        <p:spPr>
          <a:xfrm rot="5400000">
            <a:off x="251520" y="6165304"/>
            <a:ext cx="432048" cy="288032"/>
          </a:xfrm>
          <a:prstGeom prst="triangle">
            <a:avLst/>
          </a:prstGeom>
          <a:solidFill>
            <a:srgbClr val="3333CC"/>
          </a:solidFill>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66980" name="Picture 4" descr="https://encrypted-tbn0.gstatic.com/images?q=tbn:ANd9GcSWDKzsqNCsk3MFdraUld1aNBhU6xxc9UAfJJpBSbaVSLoia3wT"/>
          <p:cNvPicPr>
            <a:picLocks noChangeAspect="1" noChangeArrowheads="1"/>
          </p:cNvPicPr>
          <p:nvPr/>
        </p:nvPicPr>
        <p:blipFill>
          <a:blip r:embed="rId4" cstate="print"/>
          <a:srcRect/>
          <a:stretch>
            <a:fillRect/>
          </a:stretch>
        </p:blipFill>
        <p:spPr bwMode="auto">
          <a:xfrm>
            <a:off x="3707904" y="2348880"/>
            <a:ext cx="2552700" cy="1790701"/>
          </a:xfrm>
          <a:prstGeom prst="rect">
            <a:avLst/>
          </a:prstGeom>
          <a:noFill/>
          <a:ln>
            <a:solidFill>
              <a:srgbClr val="3333CC"/>
            </a:solidFill>
          </a:ln>
        </p:spPr>
      </p:pic>
      <p:pic>
        <p:nvPicPr>
          <p:cNvPr id="766982" name="Picture 6" descr="https://encrypted-tbn2.gstatic.com/images?q=tbn:ANd9GcRj3pNwAtadaRlKT7V1yyvvAKPQm3jyYHds_hZrZmvtfTq_5BUkCQ"/>
          <p:cNvPicPr>
            <a:picLocks noChangeAspect="1" noChangeArrowheads="1"/>
          </p:cNvPicPr>
          <p:nvPr/>
        </p:nvPicPr>
        <p:blipFill>
          <a:blip r:embed="rId5" cstate="print"/>
          <a:srcRect/>
          <a:stretch>
            <a:fillRect/>
          </a:stretch>
        </p:blipFill>
        <p:spPr bwMode="auto">
          <a:xfrm>
            <a:off x="6407944" y="1772816"/>
            <a:ext cx="2474285" cy="992510"/>
          </a:xfrm>
          <a:prstGeom prst="rect">
            <a:avLst/>
          </a:prstGeom>
          <a:noFill/>
          <a:ln>
            <a:solidFill>
              <a:srgbClr val="3333CC"/>
            </a:solidFill>
          </a:ln>
        </p:spPr>
      </p:pic>
      <p:pic>
        <p:nvPicPr>
          <p:cNvPr id="766984" name="Picture 8" descr="http://www.vanksen.fr/files/old/jpg/fiat500.jpg"/>
          <p:cNvPicPr>
            <a:picLocks noChangeAspect="1" noChangeArrowheads="1"/>
          </p:cNvPicPr>
          <p:nvPr/>
        </p:nvPicPr>
        <p:blipFill>
          <a:blip r:embed="rId6" cstate="print"/>
          <a:srcRect/>
          <a:stretch>
            <a:fillRect/>
          </a:stretch>
        </p:blipFill>
        <p:spPr bwMode="auto">
          <a:xfrm>
            <a:off x="179512" y="3645024"/>
            <a:ext cx="3383014" cy="2157612"/>
          </a:xfrm>
          <a:prstGeom prst="rect">
            <a:avLst/>
          </a:prstGeom>
          <a:noFill/>
          <a:ln>
            <a:solidFill>
              <a:srgbClr val="3333CC"/>
            </a:solidFill>
          </a:ln>
        </p:spPr>
      </p:pic>
      <p:pic>
        <p:nvPicPr>
          <p:cNvPr id="567298" name="Picture 2" descr="C:\Users\BLUEOFFICE\Desktop\3.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32488" y="3190900"/>
            <a:ext cx="2619375" cy="1743075"/>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532440" y="6597352"/>
            <a:ext cx="611560" cy="287636"/>
          </a:xfrm>
        </p:spPr>
        <p:txBody>
          <a:bodyPr/>
          <a:lstStyle/>
          <a:p>
            <a:fld id="{3D53F918-E6FD-45D9-9286-05C22C8C689F}" type="slidenum">
              <a:rPr lang="fr-FR"/>
              <a:pPr/>
              <a:t>682</a:t>
            </a:fld>
            <a:endParaRPr lang="fr-FR"/>
          </a:p>
        </p:txBody>
      </p:sp>
      <p:sp>
        <p:nvSpPr>
          <p:cNvPr id="291842" name="Rectangle 2"/>
          <p:cNvSpPr>
            <a:spLocks noGrp="1" noChangeArrowheads="1"/>
          </p:cNvSpPr>
          <p:nvPr>
            <p:ph type="title" idx="4294967295"/>
          </p:nvPr>
        </p:nvSpPr>
        <p:spPr>
          <a:xfrm>
            <a:off x="539552" y="188641"/>
            <a:ext cx="7092950" cy="1152128"/>
          </a:xfrm>
          <a:prstGeom prst="rect">
            <a:avLst/>
          </a:prstGeom>
          <a:solidFill>
            <a:schemeClr val="bg1">
              <a:alpha val="39999"/>
            </a:schemeClr>
          </a:solidFill>
          <a:ln>
            <a:solidFill>
              <a:srgbClr val="3333CC"/>
            </a:solidFill>
          </a:ln>
        </p:spPr>
        <p:txBody>
          <a:bodyPr/>
          <a:lstStyle/>
          <a:p>
            <a:pPr algn="l">
              <a:lnSpc>
                <a:spcPct val="120000"/>
              </a:lnSpc>
            </a:pPr>
            <a:r>
              <a:rPr lang="fr-FR" sz="2800" b="1" dirty="0">
                <a:solidFill>
                  <a:schemeClr val="accent6">
                    <a:lumMod val="75000"/>
                  </a:schemeClr>
                </a:solidFill>
                <a:latin typeface="Arial" panose="020B0604020202020204" pitchFamily="34" charset="0"/>
                <a:cs typeface="Arial" panose="020B0604020202020204" pitchFamily="34" charset="0"/>
              </a:rPr>
              <a:t>J’achète …d’occasion ! …</a:t>
            </a:r>
            <a:br>
              <a:rPr lang="fr-FR" sz="2800" b="1" dirty="0">
                <a:solidFill>
                  <a:schemeClr val="accent6">
                    <a:lumMod val="75000"/>
                  </a:schemeClr>
                </a:solidFill>
                <a:latin typeface="Arial" panose="020B0604020202020204" pitchFamily="34" charset="0"/>
                <a:cs typeface="Arial" panose="020B0604020202020204" pitchFamily="34" charset="0"/>
              </a:rPr>
            </a:br>
            <a:r>
              <a:rPr lang="fr-FR" sz="2800" b="1" dirty="0">
                <a:solidFill>
                  <a:schemeClr val="accent6">
                    <a:lumMod val="75000"/>
                  </a:schemeClr>
                </a:solidFill>
                <a:latin typeface="Arial" panose="020B0604020202020204" pitchFamily="34" charset="0"/>
                <a:cs typeface="Arial" panose="020B0604020202020204" pitchFamily="34" charset="0"/>
              </a:rPr>
              <a:t>				Et je revends</a:t>
            </a:r>
          </a:p>
        </p:txBody>
      </p:sp>
      <p:pic>
        <p:nvPicPr>
          <p:cNvPr id="291843" name="Picture 3" descr="eBay">
            <a:hlinkClick r:id="rId3"/>
          </p:cNvPr>
          <p:cNvPicPr>
            <a:picLocks noChangeAspect="1" noChangeArrowheads="1"/>
          </p:cNvPicPr>
          <p:nvPr/>
        </p:nvPicPr>
        <p:blipFill>
          <a:blip r:embed="rId4" cstate="print"/>
          <a:srcRect/>
          <a:stretch>
            <a:fillRect/>
          </a:stretch>
        </p:blipFill>
        <p:spPr bwMode="auto">
          <a:xfrm>
            <a:off x="7106278" y="3713957"/>
            <a:ext cx="1512887" cy="582612"/>
          </a:xfrm>
          <a:prstGeom prst="rect">
            <a:avLst/>
          </a:prstGeom>
          <a:noFill/>
          <a:ln>
            <a:solidFill>
              <a:srgbClr val="3333CC"/>
            </a:solidFill>
          </a:ln>
        </p:spPr>
      </p:pic>
      <p:pic>
        <p:nvPicPr>
          <p:cNvPr id="291844" name="Picture 4" descr="Mon Image"/>
          <p:cNvPicPr>
            <a:picLocks noChangeAspect="1" noChangeArrowheads="1"/>
          </p:cNvPicPr>
          <p:nvPr/>
        </p:nvPicPr>
        <p:blipFill>
          <a:blip r:embed="rId5" cstate="print"/>
          <a:srcRect/>
          <a:stretch>
            <a:fillRect/>
          </a:stretch>
        </p:blipFill>
        <p:spPr bwMode="auto">
          <a:xfrm>
            <a:off x="3995936" y="1732757"/>
            <a:ext cx="2641600" cy="1981200"/>
          </a:xfrm>
          <a:prstGeom prst="rect">
            <a:avLst/>
          </a:prstGeom>
          <a:noFill/>
          <a:ln>
            <a:solidFill>
              <a:srgbClr val="3333CC"/>
            </a:solidFill>
          </a:ln>
        </p:spPr>
      </p:pic>
      <p:pic>
        <p:nvPicPr>
          <p:cNvPr id="291845" name="Picture 5" descr="thumbnail">
            <a:hlinkClick r:id="rId6"/>
          </p:cNvPr>
          <p:cNvPicPr>
            <a:picLocks noChangeAspect="1" noChangeArrowheads="1"/>
          </p:cNvPicPr>
          <p:nvPr/>
        </p:nvPicPr>
        <p:blipFill>
          <a:blip r:embed="rId7" cstate="print"/>
          <a:srcRect/>
          <a:stretch>
            <a:fillRect/>
          </a:stretch>
        </p:blipFill>
        <p:spPr bwMode="auto">
          <a:xfrm>
            <a:off x="7045325" y="1700213"/>
            <a:ext cx="1524000" cy="1390650"/>
          </a:xfrm>
          <a:prstGeom prst="rect">
            <a:avLst/>
          </a:prstGeom>
          <a:noFill/>
          <a:ln>
            <a:solidFill>
              <a:srgbClr val="3333CC"/>
            </a:solidFill>
          </a:ln>
        </p:spPr>
      </p:pic>
      <p:sp>
        <p:nvSpPr>
          <p:cNvPr id="291846" name="Text Box 6"/>
          <p:cNvSpPr txBox="1">
            <a:spLocks noChangeArrowheads="1"/>
          </p:cNvSpPr>
          <p:nvPr/>
        </p:nvSpPr>
        <p:spPr bwMode="auto">
          <a:xfrm>
            <a:off x="3563888" y="5600486"/>
            <a:ext cx="2916238" cy="823913"/>
          </a:xfrm>
          <a:prstGeom prst="rect">
            <a:avLst/>
          </a:prstGeom>
          <a:solidFill>
            <a:schemeClr val="bg1"/>
          </a:solidFill>
          <a:ln w="9525">
            <a:solidFill>
              <a:srgbClr val="3333CC"/>
            </a:solidFill>
            <a:miter lim="800000"/>
            <a:headEnd/>
            <a:tailEnd/>
          </a:ln>
          <a:effectLst/>
        </p:spPr>
        <p:txBody>
          <a:bodyPr>
            <a:spAutoFit/>
          </a:bodyPr>
          <a:lstStyle/>
          <a:p>
            <a:pPr>
              <a:spcBef>
                <a:spcPct val="50000"/>
              </a:spcBef>
            </a:pPr>
            <a:r>
              <a:rPr lang="fr-FR" sz="1200" b="1" dirty="0">
                <a:solidFill>
                  <a:schemeClr val="accent6">
                    <a:lumMod val="75000"/>
                  </a:schemeClr>
                </a:solidFill>
              </a:rPr>
              <a:t>Dépôt vente = 6Mds € (2008)</a:t>
            </a:r>
          </a:p>
          <a:p>
            <a:pPr>
              <a:spcBef>
                <a:spcPct val="50000"/>
              </a:spcBef>
            </a:pPr>
            <a:r>
              <a:rPr lang="fr-FR" sz="1200" b="1" dirty="0">
                <a:solidFill>
                  <a:schemeClr val="accent6">
                    <a:lumMod val="75000"/>
                  </a:schemeClr>
                </a:solidFill>
              </a:rPr>
              <a:t>Vente occasion sur internet  = 3Mds€</a:t>
            </a:r>
          </a:p>
          <a:p>
            <a:pPr>
              <a:spcBef>
                <a:spcPct val="50000"/>
              </a:spcBef>
            </a:pPr>
            <a:r>
              <a:rPr lang="fr-FR" sz="1200" b="1" dirty="0">
                <a:solidFill>
                  <a:schemeClr val="accent6">
                    <a:lumMod val="75000"/>
                  </a:schemeClr>
                </a:solidFill>
              </a:rPr>
              <a:t>Foires aux puces = 2 Mds€ </a:t>
            </a:r>
            <a:r>
              <a:rPr lang="fr-FR" sz="900" b="1" i="1" dirty="0">
                <a:solidFill>
                  <a:schemeClr val="accent6">
                    <a:lumMod val="75000"/>
                  </a:schemeClr>
                </a:solidFill>
              </a:rPr>
              <a:t>(estimation)</a:t>
            </a:r>
          </a:p>
        </p:txBody>
      </p:sp>
      <p:pic>
        <p:nvPicPr>
          <p:cNvPr id="291847" name="Picture 7" descr="poster, ad, la redoute "/>
          <p:cNvPicPr>
            <a:picLocks noChangeAspect="1" noChangeArrowheads="1"/>
          </p:cNvPicPr>
          <p:nvPr/>
        </p:nvPicPr>
        <p:blipFill>
          <a:blip r:embed="rId8" cstate="print"/>
          <a:srcRect/>
          <a:stretch>
            <a:fillRect/>
          </a:stretch>
        </p:blipFill>
        <p:spPr bwMode="auto">
          <a:xfrm>
            <a:off x="4427984" y="3142456"/>
            <a:ext cx="1597025" cy="2308225"/>
          </a:xfrm>
          <a:prstGeom prst="rect">
            <a:avLst/>
          </a:prstGeom>
          <a:noFill/>
        </p:spPr>
      </p:pic>
      <p:pic>
        <p:nvPicPr>
          <p:cNvPr id="291848" name="Picture 8" descr="FNAC Colombo"/>
          <p:cNvPicPr>
            <a:picLocks noChangeAspect="1" noChangeArrowheads="1"/>
          </p:cNvPicPr>
          <p:nvPr/>
        </p:nvPicPr>
        <p:blipFill>
          <a:blip r:embed="rId9" cstate="print"/>
          <a:srcRect/>
          <a:stretch>
            <a:fillRect/>
          </a:stretch>
        </p:blipFill>
        <p:spPr bwMode="auto">
          <a:xfrm>
            <a:off x="6932447" y="5073650"/>
            <a:ext cx="1860550" cy="1239838"/>
          </a:xfrm>
          <a:prstGeom prst="rect">
            <a:avLst/>
          </a:prstGeom>
          <a:noFill/>
          <a:ln>
            <a:solidFill>
              <a:srgbClr val="3333CC"/>
            </a:solidFill>
          </a:ln>
        </p:spPr>
      </p:pic>
      <p:pic>
        <p:nvPicPr>
          <p:cNvPr id="291849" name="Picture 9"/>
          <p:cNvPicPr>
            <a:picLocks noChangeAspect="1" noChangeArrowheads="1"/>
          </p:cNvPicPr>
          <p:nvPr/>
        </p:nvPicPr>
        <p:blipFill>
          <a:blip r:embed="rId10" cstate="print"/>
          <a:srcRect/>
          <a:stretch>
            <a:fillRect/>
          </a:stretch>
        </p:blipFill>
        <p:spPr bwMode="auto">
          <a:xfrm>
            <a:off x="323850" y="3860800"/>
            <a:ext cx="3060700" cy="2549525"/>
          </a:xfrm>
          <a:prstGeom prst="rect">
            <a:avLst/>
          </a:prstGeom>
          <a:noFill/>
          <a:ln w="9525">
            <a:noFill/>
            <a:miter lim="800000"/>
            <a:headEnd/>
            <a:tailEnd/>
          </a:ln>
          <a:effectLst/>
        </p:spPr>
      </p:pic>
      <p:sp>
        <p:nvSpPr>
          <p:cNvPr id="291850" name="AutoShape 10">
            <a:hlinkClick r:id="rId11" action="ppaction://hlinksldjump" highlightClick="1"/>
          </p:cNvPr>
          <p:cNvSpPr>
            <a:spLocks noChangeArrowheads="1"/>
          </p:cNvSpPr>
          <p:nvPr/>
        </p:nvSpPr>
        <p:spPr bwMode="auto">
          <a:xfrm>
            <a:off x="827584" y="4005263"/>
            <a:ext cx="3024188" cy="2520950"/>
          </a:xfrm>
          <a:prstGeom prst="actionButtonBlank">
            <a:avLst/>
          </a:prstGeom>
          <a:noFill/>
          <a:ln w="9525">
            <a:solidFill>
              <a:srgbClr val="3333CC"/>
            </a:solidFill>
            <a:miter lim="800000"/>
            <a:headEnd/>
            <a:tailEnd/>
          </a:ln>
          <a:effectLst/>
        </p:spPr>
        <p:txBody>
          <a:bodyPr wrap="none" anchor="ctr"/>
          <a:lstStyle/>
          <a:p>
            <a:endParaRPr lang="fr-FR"/>
          </a:p>
        </p:txBody>
      </p:sp>
      <p:pic>
        <p:nvPicPr>
          <p:cNvPr id="13" name="Picture 4" descr="http://s.tf1.fr/mmdia/i/12/9/capture-ecran-de-la-page-d-accueil-du-site-le-bon-coin-10799129fyyxj_1713.jpg?v=1"/>
          <p:cNvPicPr>
            <a:picLocks noChangeAspect="1" noChangeArrowheads="1"/>
          </p:cNvPicPr>
          <p:nvPr/>
        </p:nvPicPr>
        <p:blipFill>
          <a:blip r:embed="rId12" cstate="print"/>
          <a:srcRect/>
          <a:stretch>
            <a:fillRect/>
          </a:stretch>
        </p:blipFill>
        <p:spPr bwMode="auto">
          <a:xfrm>
            <a:off x="294659" y="1694018"/>
            <a:ext cx="3385220" cy="1911011"/>
          </a:xfrm>
          <a:prstGeom prst="rect">
            <a:avLst/>
          </a:prstGeom>
          <a:noFill/>
          <a:ln>
            <a:solidFill>
              <a:srgbClr val="3333CC"/>
            </a:solidFill>
          </a:ln>
        </p:spPr>
      </p:pic>
    </p:spTree>
  </p:cSld>
  <p:clrMapOvr>
    <a:masterClrMapping/>
  </p:clrMapOvr>
  <p:transition spd="med">
    <p:randomBar/>
  </p:transition>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Espace réservé du numéro de diapositive 5"/>
          <p:cNvSpPr>
            <a:spLocks noGrp="1"/>
          </p:cNvSpPr>
          <p:nvPr>
            <p:ph type="sldNum" sz="quarter" idx="4"/>
          </p:nvPr>
        </p:nvSpPr>
        <p:spPr>
          <a:xfrm>
            <a:off x="8532440" y="6597650"/>
            <a:ext cx="611560" cy="287338"/>
          </a:xfrm>
        </p:spPr>
        <p:txBody>
          <a:bodyPr/>
          <a:lstStyle/>
          <a:p>
            <a:fld id="{F2DC48FB-214C-4B05-A392-7BA8BAA07FCC}" type="slidenum">
              <a:rPr lang="fr-FR"/>
              <a:pPr/>
              <a:t>683</a:t>
            </a:fld>
            <a:endParaRPr lang="fr-FR" dirty="0"/>
          </a:p>
        </p:txBody>
      </p:sp>
      <p:sp>
        <p:nvSpPr>
          <p:cNvPr id="284674" name="Rectangle 2"/>
          <p:cNvSpPr>
            <a:spLocks noChangeArrowheads="1"/>
          </p:cNvSpPr>
          <p:nvPr/>
        </p:nvSpPr>
        <p:spPr bwMode="auto">
          <a:xfrm>
            <a:off x="1043609" y="115888"/>
            <a:ext cx="6624736" cy="1296987"/>
          </a:xfrm>
          <a:prstGeom prst="rect">
            <a:avLst/>
          </a:prstGeom>
          <a:solidFill>
            <a:schemeClr val="bg1">
              <a:alpha val="39999"/>
            </a:schemeClr>
          </a:solidFill>
          <a:ln w="9525">
            <a:solidFill>
              <a:srgbClr val="3333CC"/>
            </a:solidFill>
            <a:miter lim="800000"/>
            <a:headEnd/>
            <a:tailEnd/>
          </a:ln>
          <a:effectLst/>
        </p:spPr>
        <p:txBody>
          <a:bodyPr anchor="ctr"/>
          <a:lstStyle/>
          <a:p>
            <a:pPr>
              <a:lnSpc>
                <a:spcPct val="120000"/>
              </a:lnSpc>
            </a:pPr>
            <a:r>
              <a:rPr lang="fr-FR" sz="2800" b="1" dirty="0">
                <a:solidFill>
                  <a:schemeClr val="accent6">
                    <a:lumMod val="75000"/>
                  </a:schemeClr>
                </a:solidFill>
              </a:rPr>
              <a:t>Toujours plus d’écrans…						plus connectés</a:t>
            </a:r>
          </a:p>
        </p:txBody>
      </p:sp>
      <p:sp>
        <p:nvSpPr>
          <p:cNvPr id="284675" name="Text Box 3"/>
          <p:cNvSpPr txBox="1">
            <a:spLocks noChangeArrowheads="1"/>
          </p:cNvSpPr>
          <p:nvPr/>
        </p:nvSpPr>
        <p:spPr bwMode="auto">
          <a:xfrm>
            <a:off x="1581790" y="5888423"/>
            <a:ext cx="1800225" cy="630942"/>
          </a:xfrm>
          <a:prstGeom prst="rect">
            <a:avLst/>
          </a:prstGeom>
          <a:noFill/>
          <a:ln w="9525">
            <a:noFill/>
            <a:miter lim="800000"/>
            <a:headEnd/>
            <a:tailEnd/>
          </a:ln>
          <a:effectLst/>
        </p:spPr>
        <p:txBody>
          <a:bodyPr>
            <a:spAutoFit/>
          </a:bodyPr>
          <a:lstStyle/>
          <a:p>
            <a:pPr>
              <a:spcBef>
                <a:spcPct val="50000"/>
              </a:spcBef>
            </a:pPr>
            <a:r>
              <a:rPr lang="fr-FR" sz="1000" b="1" dirty="0">
                <a:solidFill>
                  <a:schemeClr val="accent6">
                    <a:lumMod val="75000"/>
                  </a:schemeClr>
                </a:solidFill>
              </a:rPr>
              <a:t>Dépenses numériques    moyennes par foyer 2010</a:t>
            </a:r>
          </a:p>
          <a:p>
            <a:pPr>
              <a:spcBef>
                <a:spcPct val="50000"/>
              </a:spcBef>
            </a:pPr>
            <a:r>
              <a:rPr lang="fr-FR" sz="1000" b="1" dirty="0">
                <a:solidFill>
                  <a:schemeClr val="accent6">
                    <a:lumMod val="75000"/>
                  </a:schemeClr>
                </a:solidFill>
              </a:rPr>
              <a:t>Observatoire Médiamétrie</a:t>
            </a:r>
          </a:p>
        </p:txBody>
      </p:sp>
      <p:sp>
        <p:nvSpPr>
          <p:cNvPr id="284676" name="AutoShape 4"/>
          <p:cNvSpPr>
            <a:spLocks noChangeArrowheads="1"/>
          </p:cNvSpPr>
          <p:nvPr/>
        </p:nvSpPr>
        <p:spPr bwMode="auto">
          <a:xfrm>
            <a:off x="179388" y="5876925"/>
            <a:ext cx="1368425" cy="647700"/>
          </a:xfrm>
          <a:prstGeom prst="bevel">
            <a:avLst>
              <a:gd name="adj" fmla="val 12500"/>
            </a:avLst>
          </a:prstGeom>
          <a:solidFill>
            <a:schemeClr val="bg1"/>
          </a:solidFill>
          <a:ln w="9525">
            <a:solidFill>
              <a:schemeClr val="tx1"/>
            </a:solidFill>
            <a:miter lim="800000"/>
            <a:headEnd/>
            <a:tailEnd/>
          </a:ln>
          <a:effectLst/>
        </p:spPr>
        <p:txBody>
          <a:bodyPr wrap="none" anchor="ctr"/>
          <a:lstStyle/>
          <a:p>
            <a:pPr algn="ctr"/>
            <a:r>
              <a:rPr lang="fr-FR" sz="2400" b="1" dirty="0">
                <a:solidFill>
                  <a:schemeClr val="accent6">
                    <a:lumMod val="75000"/>
                  </a:schemeClr>
                </a:solidFill>
              </a:rPr>
              <a:t>2 348 €</a:t>
            </a:r>
          </a:p>
        </p:txBody>
      </p:sp>
      <p:sp>
        <p:nvSpPr>
          <p:cNvPr id="284677" name="Text Box 5"/>
          <p:cNvSpPr txBox="1">
            <a:spLocks noChangeArrowheads="1"/>
          </p:cNvSpPr>
          <p:nvPr/>
        </p:nvSpPr>
        <p:spPr bwMode="auto">
          <a:xfrm>
            <a:off x="5785029" y="2957126"/>
            <a:ext cx="3097212" cy="1200329"/>
          </a:xfrm>
          <a:prstGeom prst="rect">
            <a:avLst/>
          </a:prstGeom>
          <a:solidFill>
            <a:schemeClr val="bg1"/>
          </a:solidFill>
          <a:ln w="9525">
            <a:solidFill>
              <a:srgbClr val="3333CC"/>
            </a:solidFill>
            <a:miter lim="800000"/>
            <a:headEnd/>
            <a:tailEnd/>
          </a:ln>
          <a:effectLst/>
        </p:spPr>
        <p:txBody>
          <a:bodyPr>
            <a:spAutoFit/>
          </a:bodyPr>
          <a:lstStyle/>
          <a:p>
            <a:pPr algn="ctr">
              <a:spcBef>
                <a:spcPct val="50000"/>
              </a:spcBef>
            </a:pPr>
            <a:endParaRPr lang="fr-FR" sz="800" b="1" dirty="0">
              <a:solidFill>
                <a:srgbClr val="3333CC"/>
              </a:solidFill>
            </a:endParaRPr>
          </a:p>
          <a:p>
            <a:pPr algn="ctr">
              <a:spcBef>
                <a:spcPct val="50000"/>
              </a:spcBef>
            </a:pPr>
            <a:r>
              <a:rPr lang="fr-FR" b="1" dirty="0">
                <a:solidFill>
                  <a:srgbClr val="3333CC"/>
                </a:solidFill>
              </a:rPr>
              <a:t>L’équation magique</a:t>
            </a:r>
            <a:r>
              <a:rPr lang="fr-FR" sz="1600" b="1" dirty="0">
                <a:solidFill>
                  <a:srgbClr val="3333CC"/>
                </a:solidFill>
              </a:rPr>
              <a:t> = </a:t>
            </a:r>
            <a:br>
              <a:rPr lang="fr-FR" sz="1600" b="1" dirty="0">
                <a:solidFill>
                  <a:srgbClr val="3333CC"/>
                </a:solidFill>
              </a:rPr>
            </a:br>
            <a:r>
              <a:rPr lang="fr-FR" sz="1600" b="1" dirty="0">
                <a:solidFill>
                  <a:srgbClr val="3333CC"/>
                </a:solidFill>
              </a:rPr>
              <a:t>Technologie + Services</a:t>
            </a:r>
          </a:p>
          <a:p>
            <a:pPr algn="ctr">
              <a:spcBef>
                <a:spcPct val="50000"/>
              </a:spcBef>
            </a:pPr>
            <a:endParaRPr lang="fr-FR" sz="1600" b="1" dirty="0">
              <a:solidFill>
                <a:srgbClr val="3333CC"/>
              </a:solidFill>
            </a:endParaRPr>
          </a:p>
        </p:txBody>
      </p:sp>
      <p:pic>
        <p:nvPicPr>
          <p:cNvPr id="284678" name="Picture 6" descr="thumbnail"/>
          <p:cNvPicPr>
            <a:picLocks noChangeAspect="1" noChangeArrowheads="1"/>
          </p:cNvPicPr>
          <p:nvPr/>
        </p:nvPicPr>
        <p:blipFill>
          <a:blip r:embed="rId3" cstate="print"/>
          <a:srcRect/>
          <a:stretch>
            <a:fillRect/>
          </a:stretch>
        </p:blipFill>
        <p:spPr bwMode="auto">
          <a:xfrm>
            <a:off x="5795963" y="3946525"/>
            <a:ext cx="3097212" cy="2651125"/>
          </a:xfrm>
          <a:prstGeom prst="rect">
            <a:avLst/>
          </a:prstGeom>
          <a:noFill/>
          <a:ln>
            <a:solidFill>
              <a:srgbClr val="3333CC"/>
            </a:solidFill>
          </a:ln>
        </p:spPr>
      </p:pic>
      <p:pic>
        <p:nvPicPr>
          <p:cNvPr id="284679" name="Picture 7" descr="thumbnail"/>
          <p:cNvPicPr>
            <a:picLocks noChangeAspect="1" noChangeArrowheads="1"/>
          </p:cNvPicPr>
          <p:nvPr/>
        </p:nvPicPr>
        <p:blipFill>
          <a:blip r:embed="rId4" cstate="print"/>
          <a:srcRect/>
          <a:stretch>
            <a:fillRect/>
          </a:stretch>
        </p:blipFill>
        <p:spPr bwMode="auto">
          <a:xfrm>
            <a:off x="1895475" y="1217316"/>
            <a:ext cx="1524000" cy="1247775"/>
          </a:xfrm>
          <a:prstGeom prst="rect">
            <a:avLst/>
          </a:prstGeom>
          <a:noFill/>
          <a:ln>
            <a:solidFill>
              <a:srgbClr val="3333CC"/>
            </a:solidFill>
          </a:ln>
        </p:spPr>
      </p:pic>
      <p:sp>
        <p:nvSpPr>
          <p:cNvPr id="284680" name="Text Box 8"/>
          <p:cNvSpPr txBox="1">
            <a:spLocks noChangeArrowheads="1"/>
          </p:cNvSpPr>
          <p:nvPr/>
        </p:nvSpPr>
        <p:spPr bwMode="auto">
          <a:xfrm>
            <a:off x="250825" y="1484313"/>
            <a:ext cx="8642350" cy="800219"/>
          </a:xfrm>
          <a:prstGeom prst="rect">
            <a:avLst/>
          </a:prstGeom>
          <a:noFill/>
          <a:ln w="9525" algn="ctr">
            <a:noFill/>
            <a:miter lim="800000"/>
            <a:headEnd/>
            <a:tailEnd/>
          </a:ln>
          <a:effectLst/>
        </p:spPr>
        <p:txBody>
          <a:bodyPr>
            <a:spAutoFit/>
          </a:bodyPr>
          <a:lstStyle/>
          <a:p>
            <a:pPr algn="r">
              <a:spcBef>
                <a:spcPct val="50000"/>
              </a:spcBef>
            </a:pPr>
            <a:r>
              <a:rPr lang="fr-FR" sz="3200" b="1" dirty="0">
                <a:solidFill>
                  <a:schemeClr val="accent6">
                    <a:lumMod val="75000"/>
                  </a:schemeClr>
                </a:solidFill>
              </a:rPr>
              <a:t>10</a:t>
            </a:r>
            <a:r>
              <a:rPr lang="fr-FR" sz="1800" b="1" dirty="0">
                <a:solidFill>
                  <a:schemeClr val="accent6">
                    <a:lumMod val="75000"/>
                  </a:schemeClr>
                </a:solidFill>
              </a:rPr>
              <a:t> écrans dans un foyer avec 1 enfants</a:t>
            </a:r>
            <a:br>
              <a:rPr lang="fr-FR" sz="1800" b="1" dirty="0">
                <a:solidFill>
                  <a:schemeClr val="accent6">
                    <a:lumMod val="75000"/>
                  </a:schemeClr>
                </a:solidFill>
              </a:rPr>
            </a:br>
            <a:r>
              <a:rPr lang="fr-FR" dirty="0">
                <a:solidFill>
                  <a:schemeClr val="accent6">
                    <a:lumMod val="75000"/>
                  </a:schemeClr>
                </a:solidFill>
              </a:rPr>
              <a:t>observatoire </a:t>
            </a:r>
            <a:r>
              <a:rPr lang="fr-FR" dirty="0" err="1">
                <a:solidFill>
                  <a:schemeClr val="accent6">
                    <a:lumMod val="75000"/>
                  </a:schemeClr>
                </a:solidFill>
              </a:rPr>
              <a:t>Gulli</a:t>
            </a:r>
            <a:r>
              <a:rPr lang="fr-FR" dirty="0">
                <a:solidFill>
                  <a:schemeClr val="accent6">
                    <a:lumMod val="75000"/>
                  </a:schemeClr>
                </a:solidFill>
              </a:rPr>
              <a:t> - Avril 2008</a:t>
            </a:r>
          </a:p>
        </p:txBody>
      </p:sp>
      <p:pic>
        <p:nvPicPr>
          <p:cNvPr id="284681" name="Picture 9" descr="thumbnail"/>
          <p:cNvPicPr>
            <a:picLocks noChangeAspect="1" noChangeArrowheads="1"/>
          </p:cNvPicPr>
          <p:nvPr/>
        </p:nvPicPr>
        <p:blipFill>
          <a:blip r:embed="rId5" cstate="print"/>
          <a:srcRect r="50000"/>
          <a:stretch>
            <a:fillRect/>
          </a:stretch>
        </p:blipFill>
        <p:spPr bwMode="auto">
          <a:xfrm>
            <a:off x="243680" y="1225015"/>
            <a:ext cx="492125" cy="1240076"/>
          </a:xfrm>
          <a:prstGeom prst="rect">
            <a:avLst/>
          </a:prstGeom>
          <a:noFill/>
          <a:ln>
            <a:solidFill>
              <a:srgbClr val="3333CC"/>
            </a:solidFill>
          </a:ln>
        </p:spPr>
      </p:pic>
      <p:pic>
        <p:nvPicPr>
          <p:cNvPr id="284682" name="Picture 10" descr="thumbnail"/>
          <p:cNvPicPr>
            <a:picLocks noChangeAspect="1" noChangeArrowheads="1"/>
          </p:cNvPicPr>
          <p:nvPr/>
        </p:nvPicPr>
        <p:blipFill>
          <a:blip r:embed="rId6" cstate="print"/>
          <a:srcRect/>
          <a:stretch>
            <a:fillRect/>
          </a:stretch>
        </p:blipFill>
        <p:spPr bwMode="auto">
          <a:xfrm>
            <a:off x="735806" y="1318478"/>
            <a:ext cx="1152525" cy="1131887"/>
          </a:xfrm>
          <a:prstGeom prst="rect">
            <a:avLst/>
          </a:prstGeom>
          <a:noFill/>
          <a:ln>
            <a:solidFill>
              <a:srgbClr val="3333CC"/>
            </a:solidFill>
          </a:ln>
        </p:spPr>
      </p:pic>
      <p:pic>
        <p:nvPicPr>
          <p:cNvPr id="284683" name="Picture 11" descr="thumbnail"/>
          <p:cNvPicPr>
            <a:picLocks noChangeAspect="1" noChangeArrowheads="1"/>
          </p:cNvPicPr>
          <p:nvPr/>
        </p:nvPicPr>
        <p:blipFill>
          <a:blip r:embed="rId7" cstate="print"/>
          <a:srcRect/>
          <a:stretch>
            <a:fillRect/>
          </a:stretch>
        </p:blipFill>
        <p:spPr bwMode="auto">
          <a:xfrm>
            <a:off x="2169155" y="4239156"/>
            <a:ext cx="1524000" cy="1524000"/>
          </a:xfrm>
          <a:prstGeom prst="rect">
            <a:avLst/>
          </a:prstGeom>
          <a:noFill/>
          <a:ln>
            <a:solidFill>
              <a:srgbClr val="3333CC"/>
            </a:solidFill>
          </a:ln>
        </p:spPr>
      </p:pic>
      <p:pic>
        <p:nvPicPr>
          <p:cNvPr id="284684" name="Picture 12" descr="description brève de l'image"/>
          <p:cNvPicPr>
            <a:picLocks noChangeAspect="1" noChangeArrowheads="1"/>
          </p:cNvPicPr>
          <p:nvPr/>
        </p:nvPicPr>
        <p:blipFill>
          <a:blip r:embed="rId8" cstate="print"/>
          <a:srcRect/>
          <a:stretch>
            <a:fillRect/>
          </a:stretch>
        </p:blipFill>
        <p:spPr bwMode="auto">
          <a:xfrm>
            <a:off x="900113" y="2492375"/>
            <a:ext cx="2519362" cy="1712913"/>
          </a:xfrm>
          <a:prstGeom prst="rect">
            <a:avLst/>
          </a:prstGeom>
          <a:noFill/>
          <a:ln>
            <a:solidFill>
              <a:srgbClr val="3333CC"/>
            </a:solidFill>
          </a:ln>
        </p:spPr>
      </p:pic>
      <p:pic>
        <p:nvPicPr>
          <p:cNvPr id="284685" name="Picture 13" descr="thumbnail"/>
          <p:cNvPicPr>
            <a:picLocks noChangeAspect="1" noChangeArrowheads="1"/>
          </p:cNvPicPr>
          <p:nvPr/>
        </p:nvPicPr>
        <p:blipFill>
          <a:blip r:embed="rId9" cstate="print"/>
          <a:srcRect/>
          <a:stretch>
            <a:fillRect/>
          </a:stretch>
        </p:blipFill>
        <p:spPr bwMode="auto">
          <a:xfrm>
            <a:off x="250825" y="2465091"/>
            <a:ext cx="785812" cy="1092200"/>
          </a:xfrm>
          <a:prstGeom prst="rect">
            <a:avLst/>
          </a:prstGeom>
          <a:noFill/>
          <a:ln>
            <a:solidFill>
              <a:srgbClr val="3333CC"/>
            </a:solidFill>
          </a:ln>
        </p:spPr>
      </p:pic>
      <p:pic>
        <p:nvPicPr>
          <p:cNvPr id="284686" name="Picture 14" descr="thumbnail"/>
          <p:cNvPicPr>
            <a:picLocks noChangeAspect="1" noChangeArrowheads="1"/>
          </p:cNvPicPr>
          <p:nvPr/>
        </p:nvPicPr>
        <p:blipFill>
          <a:blip r:embed="rId10" cstate="print"/>
          <a:srcRect/>
          <a:stretch>
            <a:fillRect/>
          </a:stretch>
        </p:blipFill>
        <p:spPr bwMode="auto">
          <a:xfrm>
            <a:off x="179388" y="3763879"/>
            <a:ext cx="1524000" cy="1257300"/>
          </a:xfrm>
          <a:prstGeom prst="rect">
            <a:avLst/>
          </a:prstGeom>
          <a:noFill/>
          <a:ln>
            <a:solidFill>
              <a:srgbClr val="3333CC"/>
            </a:solidFill>
          </a:ln>
        </p:spPr>
      </p:pic>
      <p:pic>
        <p:nvPicPr>
          <p:cNvPr id="284687" name="Picture 15"/>
          <p:cNvPicPr>
            <a:picLocks noChangeAspect="1" noChangeArrowheads="1"/>
          </p:cNvPicPr>
          <p:nvPr/>
        </p:nvPicPr>
        <p:blipFill>
          <a:blip r:embed="rId11" cstate="print"/>
          <a:srcRect/>
          <a:stretch>
            <a:fillRect/>
          </a:stretch>
        </p:blipFill>
        <p:spPr bwMode="auto">
          <a:xfrm>
            <a:off x="735806" y="4773162"/>
            <a:ext cx="1423988" cy="949325"/>
          </a:xfrm>
          <a:prstGeom prst="rect">
            <a:avLst/>
          </a:prstGeom>
          <a:noFill/>
          <a:ln w="9525">
            <a:solidFill>
              <a:srgbClr val="3333CC"/>
            </a:solidFill>
            <a:miter lim="800000"/>
            <a:headEnd/>
            <a:tailEnd/>
          </a:ln>
          <a:effectLst/>
        </p:spPr>
      </p:pic>
      <p:pic>
        <p:nvPicPr>
          <p:cNvPr id="430082" name="Picture 2" descr="répartition de la consommation média en minutes (france) "/>
          <p:cNvPicPr>
            <a:picLocks noChangeAspect="1" noChangeArrowheads="1"/>
          </p:cNvPicPr>
          <p:nvPr/>
        </p:nvPicPr>
        <p:blipFill>
          <a:blip r:embed="rId12" cstate="print"/>
          <a:srcRect/>
          <a:stretch>
            <a:fillRect/>
          </a:stretch>
        </p:blipFill>
        <p:spPr bwMode="auto">
          <a:xfrm>
            <a:off x="3391327" y="2708275"/>
            <a:ext cx="2288469" cy="1556159"/>
          </a:xfrm>
          <a:prstGeom prst="rect">
            <a:avLst/>
          </a:prstGeom>
          <a:noFill/>
          <a:ln>
            <a:solidFill>
              <a:srgbClr val="3333CC"/>
            </a:solidFill>
          </a:ln>
        </p:spPr>
      </p:pic>
    </p:spTree>
  </p:cSld>
  <p:clrMapOvr>
    <a:masterClrMapping/>
  </p:clrMapOvr>
  <p:transition spd="med">
    <p:randomBar/>
  </p:transition>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Espace réservé du numéro de diapositive 5"/>
          <p:cNvSpPr>
            <a:spLocks noGrp="1"/>
          </p:cNvSpPr>
          <p:nvPr>
            <p:ph type="sldNum" sz="quarter" idx="4"/>
          </p:nvPr>
        </p:nvSpPr>
        <p:spPr>
          <a:xfrm>
            <a:off x="8532813" y="6613525"/>
            <a:ext cx="611187" cy="271463"/>
          </a:xfrm>
        </p:spPr>
        <p:txBody>
          <a:bodyPr/>
          <a:lstStyle/>
          <a:p>
            <a:fld id="{56F8B67F-5BFD-49CC-AAA2-EFFE51A2F062}" type="slidenum">
              <a:rPr lang="fr-FR"/>
              <a:pPr/>
              <a:t>684</a:t>
            </a:fld>
            <a:endParaRPr lang="fr-FR" dirty="0"/>
          </a:p>
        </p:txBody>
      </p:sp>
      <p:sp>
        <p:nvSpPr>
          <p:cNvPr id="285698" name="Rectangle 2"/>
          <p:cNvSpPr>
            <a:spLocks noChangeArrowheads="1"/>
          </p:cNvSpPr>
          <p:nvPr/>
        </p:nvSpPr>
        <p:spPr bwMode="auto">
          <a:xfrm>
            <a:off x="683568" y="176948"/>
            <a:ext cx="7020570" cy="1296987"/>
          </a:xfrm>
          <a:prstGeom prst="rect">
            <a:avLst/>
          </a:prstGeom>
          <a:solidFill>
            <a:schemeClr val="bg1">
              <a:alpha val="39999"/>
            </a:schemeClr>
          </a:solidFill>
          <a:ln w="9525">
            <a:solidFill>
              <a:srgbClr val="3333CC"/>
            </a:solidFill>
            <a:miter lim="800000"/>
            <a:headEnd/>
            <a:tailEnd/>
          </a:ln>
          <a:effectLst/>
        </p:spPr>
        <p:txBody>
          <a:bodyPr anchor="ctr"/>
          <a:lstStyle/>
          <a:p>
            <a:pPr>
              <a:lnSpc>
                <a:spcPct val="120000"/>
              </a:lnSpc>
            </a:pPr>
            <a:r>
              <a:rPr lang="fr-FR" sz="2800" b="1" dirty="0">
                <a:solidFill>
                  <a:schemeClr val="accent6">
                    <a:lumMod val="75000"/>
                  </a:schemeClr>
                </a:solidFill>
              </a:rPr>
              <a:t>Ensemble</a:t>
            </a:r>
            <a:br>
              <a:rPr lang="fr-FR" sz="2800" b="1" dirty="0">
                <a:solidFill>
                  <a:schemeClr val="accent6">
                    <a:lumMod val="75000"/>
                  </a:schemeClr>
                </a:solidFill>
              </a:rPr>
            </a:br>
            <a:r>
              <a:rPr lang="fr-FR" sz="2800" b="1" dirty="0">
                <a:solidFill>
                  <a:schemeClr val="accent6">
                    <a:lumMod val="75000"/>
                  </a:schemeClr>
                </a:solidFill>
              </a:rPr>
              <a:t>			… en réseau</a:t>
            </a:r>
            <a:r>
              <a:rPr lang="fr-FR" sz="3600" dirty="0">
                <a:solidFill>
                  <a:schemeClr val="accent6">
                    <a:lumMod val="75000"/>
                  </a:schemeClr>
                </a:solidFill>
              </a:rPr>
              <a:t>	</a:t>
            </a:r>
            <a:r>
              <a:rPr lang="fr-FR" sz="3600" dirty="0">
                <a:solidFill>
                  <a:schemeClr val="accent2"/>
                </a:solidFill>
              </a:rPr>
              <a:t>	</a:t>
            </a:r>
          </a:p>
        </p:txBody>
      </p:sp>
      <p:sp>
        <p:nvSpPr>
          <p:cNvPr id="285699" name="Text Box 3"/>
          <p:cNvSpPr txBox="1">
            <a:spLocks noChangeArrowheads="1"/>
          </p:cNvSpPr>
          <p:nvPr/>
        </p:nvSpPr>
        <p:spPr bwMode="auto">
          <a:xfrm>
            <a:off x="4284663" y="5645150"/>
            <a:ext cx="1944687"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13 Millions utilisateurs</a:t>
            </a:r>
          </a:p>
        </p:txBody>
      </p:sp>
      <p:sp>
        <p:nvSpPr>
          <p:cNvPr id="285700" name="Rectangle 4"/>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1" name="Rectangle 5"/>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2" name="Rectangle 6"/>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3" name="Rectangle 7"/>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4" name="Rectangle 8"/>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5" name="Rectangle 9"/>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285706" name="Picture 10" descr="secondlife_1-715330"/>
          <p:cNvPicPr>
            <a:picLocks noChangeAspect="1" noChangeArrowheads="1"/>
          </p:cNvPicPr>
          <p:nvPr/>
        </p:nvPicPr>
        <p:blipFill>
          <a:blip r:embed="rId2" cstate="print"/>
          <a:srcRect/>
          <a:stretch>
            <a:fillRect/>
          </a:stretch>
        </p:blipFill>
        <p:spPr bwMode="auto">
          <a:xfrm>
            <a:off x="323850" y="2060575"/>
            <a:ext cx="1420813" cy="1511300"/>
          </a:xfrm>
          <a:prstGeom prst="rect">
            <a:avLst/>
          </a:prstGeom>
          <a:noFill/>
          <a:ln>
            <a:solidFill>
              <a:srgbClr val="3333CC"/>
            </a:solidFill>
          </a:ln>
        </p:spPr>
      </p:pic>
      <p:sp>
        <p:nvSpPr>
          <p:cNvPr id="285707" name="Text Box 11"/>
          <p:cNvSpPr txBox="1">
            <a:spLocks noChangeArrowheads="1"/>
          </p:cNvSpPr>
          <p:nvPr/>
        </p:nvSpPr>
        <p:spPr bwMode="auto">
          <a:xfrm>
            <a:off x="323850" y="1700213"/>
            <a:ext cx="1439863"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Vivre</a:t>
            </a:r>
          </a:p>
        </p:txBody>
      </p:sp>
      <p:sp>
        <p:nvSpPr>
          <p:cNvPr id="285708" name="Text Box 12"/>
          <p:cNvSpPr txBox="1">
            <a:spLocks noChangeArrowheads="1"/>
          </p:cNvSpPr>
          <p:nvPr/>
        </p:nvSpPr>
        <p:spPr bwMode="auto">
          <a:xfrm>
            <a:off x="2124075" y="2203450"/>
            <a:ext cx="1727200"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Contribuer</a:t>
            </a:r>
          </a:p>
        </p:txBody>
      </p:sp>
      <p:pic>
        <p:nvPicPr>
          <p:cNvPr id="285709" name="Picture 13" descr="thumbnail"/>
          <p:cNvPicPr>
            <a:picLocks noChangeAspect="1" noChangeArrowheads="1"/>
          </p:cNvPicPr>
          <p:nvPr/>
        </p:nvPicPr>
        <p:blipFill>
          <a:blip r:embed="rId3" cstate="print"/>
          <a:srcRect/>
          <a:stretch>
            <a:fillRect/>
          </a:stretch>
        </p:blipFill>
        <p:spPr bwMode="auto">
          <a:xfrm>
            <a:off x="2051050" y="2708275"/>
            <a:ext cx="1109663" cy="1366838"/>
          </a:xfrm>
          <a:prstGeom prst="rect">
            <a:avLst/>
          </a:prstGeom>
          <a:noFill/>
          <a:ln>
            <a:solidFill>
              <a:srgbClr val="3333CC"/>
            </a:solidFill>
          </a:ln>
        </p:spPr>
      </p:pic>
      <p:pic>
        <p:nvPicPr>
          <p:cNvPr id="285710" name="Picture 14" descr="thumbnail">
            <a:hlinkClick r:id="rId4"/>
          </p:cNvPr>
          <p:cNvPicPr>
            <a:picLocks noChangeAspect="1" noChangeArrowheads="1"/>
          </p:cNvPicPr>
          <p:nvPr/>
        </p:nvPicPr>
        <p:blipFill>
          <a:blip r:embed="rId5" cstate="print"/>
          <a:srcRect/>
          <a:stretch>
            <a:fillRect/>
          </a:stretch>
        </p:blipFill>
        <p:spPr bwMode="auto">
          <a:xfrm>
            <a:off x="6792913" y="4568825"/>
            <a:ext cx="1739900" cy="1739900"/>
          </a:xfrm>
          <a:prstGeom prst="rect">
            <a:avLst/>
          </a:prstGeom>
          <a:noFill/>
          <a:ln>
            <a:solidFill>
              <a:srgbClr val="3333CC"/>
            </a:solidFill>
          </a:ln>
        </p:spPr>
      </p:pic>
      <p:pic>
        <p:nvPicPr>
          <p:cNvPr id="285711" name="Picture 15" descr="thumbnail"/>
          <p:cNvPicPr>
            <a:picLocks noChangeAspect="1" noChangeArrowheads="1"/>
          </p:cNvPicPr>
          <p:nvPr/>
        </p:nvPicPr>
        <p:blipFill>
          <a:blip r:embed="rId6" cstate="print"/>
          <a:srcRect/>
          <a:stretch>
            <a:fillRect/>
          </a:stretch>
        </p:blipFill>
        <p:spPr bwMode="auto">
          <a:xfrm>
            <a:off x="4427538" y="4048125"/>
            <a:ext cx="1524000" cy="1524000"/>
          </a:xfrm>
          <a:prstGeom prst="rect">
            <a:avLst/>
          </a:prstGeom>
          <a:noFill/>
          <a:ln>
            <a:solidFill>
              <a:srgbClr val="3333CC"/>
            </a:solidFill>
          </a:ln>
        </p:spPr>
      </p:pic>
      <p:sp>
        <p:nvSpPr>
          <p:cNvPr id="285712" name="Text Box 16"/>
          <p:cNvSpPr txBox="1">
            <a:spLocks noChangeArrowheads="1"/>
          </p:cNvSpPr>
          <p:nvPr/>
        </p:nvSpPr>
        <p:spPr bwMode="auto">
          <a:xfrm>
            <a:off x="6792913" y="4208463"/>
            <a:ext cx="1727200" cy="366712"/>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Diffuser</a:t>
            </a:r>
          </a:p>
        </p:txBody>
      </p:sp>
      <p:sp>
        <p:nvSpPr>
          <p:cNvPr id="285713" name="Text Box 17"/>
          <p:cNvSpPr txBox="1">
            <a:spLocks noChangeArrowheads="1"/>
          </p:cNvSpPr>
          <p:nvPr/>
        </p:nvSpPr>
        <p:spPr bwMode="auto">
          <a:xfrm>
            <a:off x="4356100" y="3629025"/>
            <a:ext cx="1727200" cy="366713"/>
          </a:xfrm>
          <a:prstGeom prst="rect">
            <a:avLst/>
          </a:prstGeom>
          <a:noFill/>
          <a:ln w="9525">
            <a:noFill/>
            <a:miter lim="800000"/>
            <a:headEnd/>
            <a:tailEnd/>
          </a:ln>
          <a:effectLst/>
        </p:spPr>
        <p:txBody>
          <a:bodyPr>
            <a:spAutoFit/>
          </a:bodyPr>
          <a:lstStyle/>
          <a:p>
            <a:pPr algn="ctr">
              <a:spcBef>
                <a:spcPct val="50000"/>
              </a:spcBef>
            </a:pPr>
            <a:r>
              <a:rPr lang="fr-FR" sz="1800" b="1" dirty="0">
                <a:solidFill>
                  <a:schemeClr val="accent6">
                    <a:lumMod val="75000"/>
                  </a:schemeClr>
                </a:solidFill>
              </a:rPr>
              <a:t>Partager</a:t>
            </a:r>
          </a:p>
        </p:txBody>
      </p:sp>
      <p:sp>
        <p:nvSpPr>
          <p:cNvPr id="285714" name="Text Box 18"/>
          <p:cNvSpPr txBox="1">
            <a:spLocks noChangeArrowheads="1"/>
          </p:cNvSpPr>
          <p:nvPr/>
        </p:nvSpPr>
        <p:spPr bwMode="auto">
          <a:xfrm>
            <a:off x="1763713" y="4221163"/>
            <a:ext cx="2089150"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3 Millions contributeurs</a:t>
            </a:r>
          </a:p>
        </p:txBody>
      </p:sp>
      <p:sp>
        <p:nvSpPr>
          <p:cNvPr id="285715" name="AutoShape 19"/>
          <p:cNvSpPr>
            <a:spLocks noChangeArrowheads="1"/>
          </p:cNvSpPr>
          <p:nvPr/>
        </p:nvSpPr>
        <p:spPr bwMode="auto">
          <a:xfrm>
            <a:off x="5003800" y="1628775"/>
            <a:ext cx="3889375" cy="1628775"/>
          </a:xfrm>
          <a:prstGeom prst="roundRect">
            <a:avLst>
              <a:gd name="adj" fmla="val 16667"/>
            </a:avLst>
          </a:prstGeom>
          <a:solidFill>
            <a:schemeClr val="bg1"/>
          </a:solidFill>
          <a:ln w="9525">
            <a:solidFill>
              <a:srgbClr val="3333CC"/>
            </a:solidFill>
            <a:round/>
            <a:headEnd/>
            <a:tailEnd/>
          </a:ln>
          <a:effectLst/>
        </p:spPr>
        <p:txBody>
          <a:bodyPr anchor="ctr"/>
          <a:lstStyle/>
          <a:p>
            <a:pPr marL="266700" indent="-266700">
              <a:spcBef>
                <a:spcPct val="30000"/>
              </a:spcBef>
              <a:buFont typeface="Wingdings 3" pitchFamily="18" charset="2"/>
              <a:buChar char="Æ"/>
            </a:pPr>
            <a:r>
              <a:rPr lang="fr-FR" sz="1800" b="1" dirty="0">
                <a:solidFill>
                  <a:schemeClr val="accent6">
                    <a:lumMod val="75000"/>
                  </a:schemeClr>
                </a:solidFill>
              </a:rPr>
              <a:t>Etre au carrefour à la croisée de ses tribus</a:t>
            </a:r>
          </a:p>
          <a:p>
            <a:pPr marL="266700" indent="-266700">
              <a:spcBef>
                <a:spcPct val="30000"/>
              </a:spcBef>
              <a:buFont typeface="Wingdings 3" pitchFamily="18" charset="2"/>
              <a:buChar char="Æ"/>
            </a:pPr>
            <a:r>
              <a:rPr lang="fr-FR" sz="1800" b="1" dirty="0">
                <a:solidFill>
                  <a:schemeClr val="accent6">
                    <a:lumMod val="75000"/>
                  </a:schemeClr>
                </a:solidFill>
              </a:rPr>
              <a:t>Dans l’instant </a:t>
            </a:r>
          </a:p>
          <a:p>
            <a:pPr marL="266700" indent="-266700">
              <a:spcBef>
                <a:spcPct val="30000"/>
              </a:spcBef>
              <a:buFont typeface="Wingdings 3" pitchFamily="18" charset="2"/>
              <a:buChar char="Æ"/>
            </a:pPr>
            <a:r>
              <a:rPr lang="fr-FR" sz="1800" b="1" dirty="0">
                <a:solidFill>
                  <a:schemeClr val="accent6">
                    <a:lumMod val="75000"/>
                  </a:schemeClr>
                </a:solidFill>
              </a:rPr>
              <a:t>Partager ses expériences</a:t>
            </a:r>
          </a:p>
        </p:txBody>
      </p:sp>
      <p:sp>
        <p:nvSpPr>
          <p:cNvPr id="285716" name="Text Box 20"/>
          <p:cNvSpPr txBox="1">
            <a:spLocks noChangeArrowheads="1"/>
          </p:cNvSpPr>
          <p:nvPr/>
        </p:nvSpPr>
        <p:spPr bwMode="auto">
          <a:xfrm>
            <a:off x="250825" y="5229225"/>
            <a:ext cx="3382963" cy="1150938"/>
          </a:xfrm>
          <a:prstGeom prst="rect">
            <a:avLst/>
          </a:prstGeom>
          <a:solidFill>
            <a:schemeClr val="bg1"/>
          </a:solidFill>
          <a:ln w="9525" algn="ctr">
            <a:solidFill>
              <a:srgbClr val="3333CC"/>
            </a:solidFill>
            <a:miter lim="800000"/>
            <a:headEnd/>
            <a:tailEnd/>
          </a:ln>
          <a:effectLst/>
        </p:spPr>
        <p:txBody>
          <a:bodyPr anchor="ctr"/>
          <a:lstStyle/>
          <a:p>
            <a:pPr>
              <a:spcBef>
                <a:spcPct val="30000"/>
              </a:spcBef>
            </a:pPr>
            <a:r>
              <a:rPr lang="fr-FR" sz="2000" b="1" dirty="0">
                <a:solidFill>
                  <a:schemeClr val="accent6">
                    <a:lumMod val="75000"/>
                  </a:schemeClr>
                </a:solidFill>
              </a:rPr>
              <a:t>La culture de l’échange…</a:t>
            </a:r>
          </a:p>
          <a:p>
            <a:pPr>
              <a:spcBef>
                <a:spcPct val="30000"/>
              </a:spcBef>
            </a:pPr>
            <a:r>
              <a:rPr lang="fr-FR" sz="2000" b="1" dirty="0">
                <a:solidFill>
                  <a:schemeClr val="accent6">
                    <a:lumMod val="75000"/>
                  </a:schemeClr>
                </a:solidFill>
              </a:rPr>
              <a:t>…et du gratuit</a:t>
            </a:r>
          </a:p>
        </p:txBody>
      </p:sp>
      <p:sp>
        <p:nvSpPr>
          <p:cNvPr id="285717" name="Text Box 21"/>
          <p:cNvSpPr txBox="1">
            <a:spLocks noChangeArrowheads="1"/>
          </p:cNvSpPr>
          <p:nvPr/>
        </p:nvSpPr>
        <p:spPr bwMode="auto">
          <a:xfrm>
            <a:off x="6659563" y="6308725"/>
            <a:ext cx="2089150" cy="304800"/>
          </a:xfrm>
          <a:prstGeom prst="rect">
            <a:avLst/>
          </a:prstGeom>
          <a:noFill/>
          <a:ln w="9525">
            <a:noFill/>
            <a:miter lim="800000"/>
            <a:headEnd/>
            <a:tailEnd/>
          </a:ln>
          <a:effectLst/>
        </p:spPr>
        <p:txBody>
          <a:bodyPr>
            <a:spAutoFit/>
          </a:bodyPr>
          <a:lstStyle/>
          <a:p>
            <a:pPr>
              <a:spcBef>
                <a:spcPct val="50000"/>
              </a:spcBef>
            </a:pPr>
            <a:r>
              <a:rPr lang="fr-FR" dirty="0">
                <a:solidFill>
                  <a:schemeClr val="accent6">
                    <a:lumMod val="75000"/>
                  </a:schemeClr>
                </a:solidFill>
              </a:rPr>
              <a:t>50 Millions messages/j</a:t>
            </a:r>
          </a:p>
        </p:txBody>
      </p:sp>
      <p:pic>
        <p:nvPicPr>
          <p:cNvPr id="285718" name="Picture 22" descr="avertisseur-de-radar">
            <a:hlinkClick r:id="rId7"/>
          </p:cNvPr>
          <p:cNvPicPr>
            <a:picLocks noChangeAspect="1" noChangeArrowheads="1"/>
          </p:cNvPicPr>
          <p:nvPr/>
        </p:nvPicPr>
        <p:blipFill>
          <a:blip r:embed="rId8" cstate="print"/>
          <a:srcRect/>
          <a:stretch>
            <a:fillRect/>
          </a:stretch>
        </p:blipFill>
        <p:spPr bwMode="auto">
          <a:xfrm>
            <a:off x="3419475" y="2997200"/>
            <a:ext cx="885825" cy="552450"/>
          </a:xfrm>
          <a:prstGeom prst="rect">
            <a:avLst/>
          </a:prstGeom>
          <a:noFill/>
          <a:ln>
            <a:solidFill>
              <a:srgbClr val="3333CC"/>
            </a:solidFill>
          </a:ln>
        </p:spPr>
      </p:pic>
    </p:spTree>
  </p:cSld>
  <p:clrMapOvr>
    <a:masterClrMapping/>
  </p:clrMapOvr>
  <p:transition spd="med">
    <p:randomBar/>
  </p:transition>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Espace réservé du numéro de diapositive 5"/>
          <p:cNvSpPr>
            <a:spLocks noGrp="1"/>
          </p:cNvSpPr>
          <p:nvPr>
            <p:ph type="sldNum" sz="quarter" idx="4"/>
          </p:nvPr>
        </p:nvSpPr>
        <p:spPr>
          <a:xfrm>
            <a:off x="8675688" y="6624638"/>
            <a:ext cx="468312" cy="260350"/>
          </a:xfrm>
        </p:spPr>
        <p:txBody>
          <a:bodyPr/>
          <a:lstStyle/>
          <a:p>
            <a:fld id="{56F8B67F-5BFD-49CC-AAA2-EFFE51A2F062}" type="slidenum">
              <a:rPr lang="fr-FR"/>
              <a:pPr/>
              <a:t>685</a:t>
            </a:fld>
            <a:endParaRPr lang="fr-FR"/>
          </a:p>
        </p:txBody>
      </p:sp>
      <p:sp>
        <p:nvSpPr>
          <p:cNvPr id="285698" name="Rectangle 2"/>
          <p:cNvSpPr>
            <a:spLocks noChangeArrowheads="1"/>
          </p:cNvSpPr>
          <p:nvPr/>
        </p:nvSpPr>
        <p:spPr bwMode="auto">
          <a:xfrm>
            <a:off x="881509" y="152719"/>
            <a:ext cx="7092950" cy="1116042"/>
          </a:xfrm>
          <a:prstGeom prst="rect">
            <a:avLst/>
          </a:prstGeom>
          <a:solidFill>
            <a:schemeClr val="bg1">
              <a:alpha val="39999"/>
            </a:schemeClr>
          </a:solidFill>
          <a:ln w="9525">
            <a:solidFill>
              <a:srgbClr val="3333CC"/>
            </a:solidFill>
            <a:miter lim="800000"/>
            <a:headEnd/>
            <a:tailEnd/>
          </a:ln>
          <a:effectLst/>
        </p:spPr>
        <p:txBody>
          <a:bodyPr anchor="ctr"/>
          <a:lstStyle/>
          <a:p>
            <a:pPr>
              <a:lnSpc>
                <a:spcPct val="120000"/>
              </a:lnSpc>
            </a:pPr>
            <a:r>
              <a:rPr lang="fr-FR" sz="2800" b="1" dirty="0">
                <a:solidFill>
                  <a:schemeClr val="accent6">
                    <a:lumMod val="75000"/>
                  </a:schemeClr>
                </a:solidFill>
              </a:rPr>
              <a:t>Ensemble</a:t>
            </a:r>
            <a:br>
              <a:rPr lang="fr-FR" sz="2800" b="1" dirty="0">
                <a:solidFill>
                  <a:schemeClr val="accent6">
                    <a:lumMod val="75000"/>
                  </a:schemeClr>
                </a:solidFill>
              </a:rPr>
            </a:br>
            <a:r>
              <a:rPr lang="fr-FR" sz="2800" b="1" dirty="0">
                <a:solidFill>
                  <a:schemeClr val="accent6">
                    <a:lumMod val="75000"/>
                  </a:schemeClr>
                </a:solidFill>
              </a:rPr>
              <a:t>			… en réseau</a:t>
            </a:r>
            <a:r>
              <a:rPr lang="fr-FR" sz="3600" dirty="0">
                <a:solidFill>
                  <a:schemeClr val="accent6">
                    <a:lumMod val="75000"/>
                  </a:schemeClr>
                </a:solidFill>
              </a:rPr>
              <a:t>	</a:t>
            </a:r>
            <a:r>
              <a:rPr lang="fr-FR" sz="3600" dirty="0">
                <a:solidFill>
                  <a:schemeClr val="accent2"/>
                </a:solidFill>
              </a:rPr>
              <a:t>	</a:t>
            </a:r>
          </a:p>
        </p:txBody>
      </p:sp>
      <p:sp>
        <p:nvSpPr>
          <p:cNvPr id="285700" name="Rectangle 4"/>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1" name="Rectangle 5"/>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2" name="Rectangle 6"/>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3" name="Rectangle 7"/>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4" name="Rectangle 8"/>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5" name="Rectangle 9"/>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25" name="Picture 1"/>
          <p:cNvPicPr>
            <a:picLocks noChangeAspect="1" noChangeArrowheads="1"/>
          </p:cNvPicPr>
          <p:nvPr/>
        </p:nvPicPr>
        <p:blipFill>
          <a:blip r:embed="rId2" cstate="print"/>
          <a:srcRect/>
          <a:stretch>
            <a:fillRect/>
          </a:stretch>
        </p:blipFill>
        <p:spPr bwMode="auto">
          <a:xfrm>
            <a:off x="1043608" y="1442999"/>
            <a:ext cx="6768752" cy="5415001"/>
          </a:xfrm>
          <a:prstGeom prst="rect">
            <a:avLst/>
          </a:prstGeom>
          <a:noFill/>
          <a:ln w="9525">
            <a:solidFill>
              <a:srgbClr val="3333CC"/>
            </a:solidFill>
            <a:miter lim="800000"/>
            <a:headEnd/>
            <a:tailEnd/>
          </a:ln>
        </p:spPr>
      </p:pic>
    </p:spTree>
  </p:cSld>
  <p:clrMapOvr>
    <a:masterClrMapping/>
  </p:clrMapOvr>
  <p:transition spd="med">
    <p:randomBar/>
  </p:transition>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Espace réservé du numéro de diapositive 5"/>
          <p:cNvSpPr>
            <a:spLocks noGrp="1"/>
          </p:cNvSpPr>
          <p:nvPr>
            <p:ph type="sldNum" sz="quarter" idx="4"/>
          </p:nvPr>
        </p:nvSpPr>
        <p:spPr>
          <a:xfrm>
            <a:off x="8532440" y="6597352"/>
            <a:ext cx="611560" cy="287636"/>
          </a:xfrm>
        </p:spPr>
        <p:txBody>
          <a:bodyPr/>
          <a:lstStyle/>
          <a:p>
            <a:fld id="{56F8B67F-5BFD-49CC-AAA2-EFFE51A2F062}" type="slidenum">
              <a:rPr lang="fr-FR"/>
              <a:pPr/>
              <a:t>686</a:t>
            </a:fld>
            <a:endParaRPr lang="fr-FR" dirty="0"/>
          </a:p>
        </p:txBody>
      </p:sp>
      <p:sp>
        <p:nvSpPr>
          <p:cNvPr id="285698" name="Rectangle 2"/>
          <p:cNvSpPr>
            <a:spLocks noChangeArrowheads="1"/>
          </p:cNvSpPr>
          <p:nvPr/>
        </p:nvSpPr>
        <p:spPr bwMode="auto">
          <a:xfrm>
            <a:off x="892833" y="115888"/>
            <a:ext cx="7092950" cy="1296987"/>
          </a:xfrm>
          <a:prstGeom prst="rect">
            <a:avLst/>
          </a:prstGeom>
          <a:solidFill>
            <a:schemeClr val="bg1">
              <a:alpha val="39999"/>
            </a:schemeClr>
          </a:solidFill>
          <a:ln w="9525">
            <a:solidFill>
              <a:srgbClr val="3333CC"/>
            </a:solidFill>
            <a:miter lim="800000"/>
            <a:headEnd/>
            <a:tailEnd/>
          </a:ln>
          <a:effectLst/>
        </p:spPr>
        <p:txBody>
          <a:bodyPr anchor="ctr"/>
          <a:lstStyle/>
          <a:p>
            <a:pPr>
              <a:lnSpc>
                <a:spcPct val="120000"/>
              </a:lnSpc>
            </a:pPr>
            <a:r>
              <a:rPr lang="fr-FR" sz="2800" b="1" dirty="0">
                <a:solidFill>
                  <a:schemeClr val="accent6">
                    <a:lumMod val="75000"/>
                  </a:schemeClr>
                </a:solidFill>
              </a:rPr>
              <a:t>Ensemble</a:t>
            </a:r>
            <a:br>
              <a:rPr lang="fr-FR" sz="2800" b="1" dirty="0">
                <a:solidFill>
                  <a:schemeClr val="accent6">
                    <a:lumMod val="75000"/>
                  </a:schemeClr>
                </a:solidFill>
              </a:rPr>
            </a:br>
            <a:r>
              <a:rPr lang="fr-FR" sz="2800" b="1" dirty="0">
                <a:solidFill>
                  <a:schemeClr val="accent6">
                    <a:lumMod val="75000"/>
                  </a:schemeClr>
                </a:solidFill>
              </a:rPr>
              <a:t>			… en réseau</a:t>
            </a:r>
            <a:r>
              <a:rPr lang="fr-FR" sz="2800" b="1" dirty="0">
                <a:solidFill>
                  <a:schemeClr val="accent2"/>
                </a:solidFill>
              </a:rPr>
              <a:t>	</a:t>
            </a:r>
            <a:r>
              <a:rPr lang="fr-FR" sz="3600" dirty="0">
                <a:solidFill>
                  <a:schemeClr val="accent2"/>
                </a:solidFill>
              </a:rPr>
              <a:t>	</a:t>
            </a:r>
          </a:p>
        </p:txBody>
      </p:sp>
      <p:sp>
        <p:nvSpPr>
          <p:cNvPr id="285700" name="Rectangle 4"/>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1" name="Rectangle 5"/>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2" name="Rectangle 6"/>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3" name="Rectangle 7"/>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4" name="Rectangle 8"/>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sp>
        <p:nvSpPr>
          <p:cNvPr id="285705" name="Rectangle 9"/>
          <p:cNvSpPr>
            <a:spLocks noChangeArrowheads="1"/>
          </p:cNvSpPr>
          <p:nvPr/>
        </p:nvSpPr>
        <p:spPr bwMode="auto">
          <a:xfrm>
            <a:off x="0" y="3429000"/>
            <a:ext cx="9144000" cy="0"/>
          </a:xfrm>
          <a:prstGeom prst="rect">
            <a:avLst/>
          </a:prstGeom>
          <a:noFill/>
          <a:ln w="9525">
            <a:noFill/>
            <a:miter lim="800000"/>
            <a:headEnd/>
            <a:tailEnd/>
          </a:ln>
          <a:effectLst/>
        </p:spPr>
        <p:txBody>
          <a:bodyPr anchor="ctr">
            <a:spAutoFit/>
          </a:bodyPr>
          <a:lstStyle/>
          <a:p>
            <a:endParaRPr lang="fr-FR" sz="1800"/>
          </a:p>
        </p:txBody>
      </p:sp>
      <p:pic>
        <p:nvPicPr>
          <p:cNvPr id="762882" name="Picture 2"/>
          <p:cNvPicPr>
            <a:picLocks noChangeAspect="1" noChangeArrowheads="1"/>
          </p:cNvPicPr>
          <p:nvPr/>
        </p:nvPicPr>
        <p:blipFill>
          <a:blip r:embed="rId2" cstate="print"/>
          <a:srcRect/>
          <a:stretch>
            <a:fillRect/>
          </a:stretch>
        </p:blipFill>
        <p:spPr bwMode="auto">
          <a:xfrm>
            <a:off x="1043608" y="1424880"/>
            <a:ext cx="6791400" cy="5433120"/>
          </a:xfrm>
          <a:prstGeom prst="rect">
            <a:avLst/>
          </a:prstGeom>
          <a:noFill/>
          <a:ln w="9525">
            <a:solidFill>
              <a:srgbClr val="3333CC"/>
            </a:solidFill>
            <a:miter lim="800000"/>
            <a:headEnd/>
            <a:tailEnd/>
          </a:ln>
        </p:spPr>
      </p:pic>
    </p:spTree>
  </p:cSld>
  <p:clrMapOvr>
    <a:masterClrMapping/>
  </p:clrMapOvr>
  <p:transition spd="med">
    <p:randomBar/>
  </p:transition>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5"/>
          <p:cNvSpPr>
            <a:spLocks noGrp="1"/>
          </p:cNvSpPr>
          <p:nvPr>
            <p:ph type="sldNum" sz="quarter" idx="4"/>
          </p:nvPr>
        </p:nvSpPr>
        <p:spPr>
          <a:xfrm>
            <a:off x="8604448" y="6669360"/>
            <a:ext cx="539552" cy="215628"/>
          </a:xfrm>
        </p:spPr>
        <p:txBody>
          <a:bodyPr/>
          <a:lstStyle/>
          <a:p>
            <a:fld id="{AEA7EF70-58CB-4A37-9155-549376EA674E}" type="slidenum">
              <a:rPr lang="fr-FR"/>
              <a:pPr/>
              <a:t>687</a:t>
            </a:fld>
            <a:endParaRPr lang="fr-FR" dirty="0"/>
          </a:p>
        </p:txBody>
      </p:sp>
      <p:sp>
        <p:nvSpPr>
          <p:cNvPr id="286722" name="Rectangle 2"/>
          <p:cNvSpPr>
            <a:spLocks noChangeArrowheads="1"/>
          </p:cNvSpPr>
          <p:nvPr/>
        </p:nvSpPr>
        <p:spPr bwMode="auto">
          <a:xfrm>
            <a:off x="323850" y="260648"/>
            <a:ext cx="7812708" cy="1190879"/>
          </a:xfrm>
          <a:prstGeom prst="rect">
            <a:avLst/>
          </a:prstGeom>
          <a:solidFill>
            <a:schemeClr val="bg1">
              <a:alpha val="39999"/>
            </a:schemeClr>
          </a:solidFill>
          <a:ln w="9525">
            <a:solidFill>
              <a:srgbClr val="3333CC"/>
            </a:solidFill>
            <a:miter lim="800000"/>
            <a:headEnd/>
            <a:tailEnd/>
          </a:ln>
          <a:effectLst/>
        </p:spPr>
        <p:txBody>
          <a:bodyPr anchor="ctr"/>
          <a:lstStyle/>
          <a:p>
            <a:pPr>
              <a:lnSpc>
                <a:spcPct val="120000"/>
              </a:lnSpc>
            </a:pPr>
            <a:r>
              <a:rPr lang="fr-FR" sz="2800" b="1" dirty="0">
                <a:solidFill>
                  <a:schemeClr val="accent6">
                    <a:lumMod val="75000"/>
                  </a:schemeClr>
                </a:solidFill>
              </a:rPr>
              <a:t>Du producteur</a:t>
            </a:r>
            <a:br>
              <a:rPr lang="fr-FR" sz="2800" b="1" dirty="0">
                <a:solidFill>
                  <a:schemeClr val="accent6">
                    <a:lumMod val="75000"/>
                  </a:schemeClr>
                </a:solidFill>
              </a:rPr>
            </a:br>
            <a:r>
              <a:rPr lang="fr-FR" sz="2800" b="1" dirty="0">
                <a:solidFill>
                  <a:schemeClr val="accent6">
                    <a:lumMod val="75000"/>
                  </a:schemeClr>
                </a:solidFill>
              </a:rPr>
              <a:t>			au consommateur…</a:t>
            </a:r>
          </a:p>
        </p:txBody>
      </p:sp>
      <p:sp>
        <p:nvSpPr>
          <p:cNvPr id="286723" name="Text Box 3"/>
          <p:cNvSpPr txBox="1">
            <a:spLocks noChangeArrowheads="1"/>
          </p:cNvSpPr>
          <p:nvPr/>
        </p:nvSpPr>
        <p:spPr bwMode="auto">
          <a:xfrm>
            <a:off x="468313" y="2060575"/>
            <a:ext cx="2590800" cy="304800"/>
          </a:xfrm>
          <a:prstGeom prst="rect">
            <a:avLst/>
          </a:prstGeom>
          <a:noFill/>
          <a:ln w="9525">
            <a:noFill/>
            <a:miter lim="800000"/>
            <a:headEnd/>
            <a:tailEnd/>
          </a:ln>
          <a:effectLst/>
        </p:spPr>
        <p:txBody>
          <a:bodyPr>
            <a:spAutoFit/>
          </a:bodyPr>
          <a:lstStyle/>
          <a:p>
            <a:pPr>
              <a:spcBef>
                <a:spcPct val="50000"/>
              </a:spcBef>
            </a:pPr>
            <a:endParaRPr lang="fr-FR"/>
          </a:p>
        </p:txBody>
      </p:sp>
      <p:sp>
        <p:nvSpPr>
          <p:cNvPr id="286724" name="Text Box 4"/>
          <p:cNvSpPr txBox="1">
            <a:spLocks noChangeArrowheads="1"/>
          </p:cNvSpPr>
          <p:nvPr/>
        </p:nvSpPr>
        <p:spPr bwMode="auto">
          <a:xfrm>
            <a:off x="323850" y="1773238"/>
            <a:ext cx="6408738" cy="581025"/>
          </a:xfrm>
          <a:prstGeom prst="rect">
            <a:avLst/>
          </a:prstGeom>
          <a:solidFill>
            <a:schemeClr val="bg1"/>
          </a:solidFill>
          <a:ln w="9525" algn="ctr">
            <a:solidFill>
              <a:srgbClr val="3333CC"/>
            </a:solidFill>
            <a:miter lim="800000"/>
            <a:headEnd/>
            <a:tailEnd/>
          </a:ln>
          <a:effectLst/>
        </p:spPr>
        <p:txBody>
          <a:bodyPr anchor="ctr"/>
          <a:lstStyle/>
          <a:p>
            <a:pPr>
              <a:spcBef>
                <a:spcPct val="30000"/>
              </a:spcBef>
            </a:pPr>
            <a:r>
              <a:rPr lang="fr-FR" sz="1800" b="1" dirty="0">
                <a:solidFill>
                  <a:schemeClr val="accent6">
                    <a:lumMod val="75000"/>
                  </a:schemeClr>
                </a:solidFill>
              </a:rPr>
              <a:t>Le consommateur renforce son action dans l’acte de consommation	</a:t>
            </a:r>
            <a:r>
              <a:rPr lang="fr-FR" sz="1800" b="1" dirty="0">
                <a:solidFill>
                  <a:schemeClr val="accent6">
                    <a:lumMod val="75000"/>
                  </a:schemeClr>
                </a:solidFill>
                <a:sym typeface="Wingdings 3" pitchFamily="18" charset="2"/>
              </a:rPr>
              <a:t> </a:t>
            </a:r>
            <a:r>
              <a:rPr lang="fr-FR" sz="1800" b="1" dirty="0">
                <a:solidFill>
                  <a:schemeClr val="accent6">
                    <a:lumMod val="75000"/>
                  </a:schemeClr>
                </a:solidFill>
              </a:rPr>
              <a:t>Les comparateurs </a:t>
            </a:r>
          </a:p>
        </p:txBody>
      </p:sp>
      <p:sp>
        <p:nvSpPr>
          <p:cNvPr id="286725" name="Text Box 5"/>
          <p:cNvSpPr txBox="1">
            <a:spLocks noChangeArrowheads="1"/>
          </p:cNvSpPr>
          <p:nvPr/>
        </p:nvSpPr>
        <p:spPr bwMode="auto">
          <a:xfrm>
            <a:off x="323850" y="2636838"/>
            <a:ext cx="7416800" cy="336550"/>
          </a:xfrm>
          <a:prstGeom prst="rect">
            <a:avLst/>
          </a:prstGeom>
          <a:solidFill>
            <a:srgbClr val="3333CC"/>
          </a:solidFill>
          <a:ln w="9525" algn="ctr">
            <a:solidFill>
              <a:srgbClr val="3333CC"/>
            </a:solidFill>
            <a:miter lim="800000"/>
            <a:headEnd/>
            <a:tailEnd/>
          </a:ln>
          <a:effectLst/>
        </p:spPr>
        <p:txBody>
          <a:bodyPr anchor="ctr"/>
          <a:lstStyle/>
          <a:p>
            <a:pPr>
              <a:spcBef>
                <a:spcPct val="30000"/>
              </a:spcBef>
            </a:pPr>
            <a:r>
              <a:rPr lang="fr-FR" sz="1800" b="1" dirty="0">
                <a:solidFill>
                  <a:schemeClr val="bg1"/>
                </a:solidFill>
              </a:rPr>
              <a:t>Le consommateur partage ses expériences de consommation</a:t>
            </a:r>
          </a:p>
        </p:txBody>
      </p:sp>
      <p:sp>
        <p:nvSpPr>
          <p:cNvPr id="286726" name="Text Box 6"/>
          <p:cNvSpPr txBox="1">
            <a:spLocks noChangeArrowheads="1"/>
          </p:cNvSpPr>
          <p:nvPr/>
        </p:nvSpPr>
        <p:spPr bwMode="auto">
          <a:xfrm>
            <a:off x="250825" y="5589588"/>
            <a:ext cx="5257800" cy="581025"/>
          </a:xfrm>
          <a:prstGeom prst="rect">
            <a:avLst/>
          </a:prstGeom>
          <a:solidFill>
            <a:srgbClr val="3333CC"/>
          </a:solidFill>
          <a:ln w="9525" algn="ctr">
            <a:solidFill>
              <a:srgbClr val="3333CC"/>
            </a:solidFill>
            <a:miter lim="800000"/>
            <a:headEnd/>
            <a:tailEnd/>
          </a:ln>
          <a:effectLst/>
        </p:spPr>
        <p:txBody>
          <a:bodyPr anchor="ctr"/>
          <a:lstStyle/>
          <a:p>
            <a:pPr>
              <a:spcBef>
                <a:spcPct val="30000"/>
              </a:spcBef>
            </a:pPr>
            <a:r>
              <a:rPr lang="fr-FR" sz="1800" b="1" dirty="0">
                <a:solidFill>
                  <a:schemeClr val="bg1"/>
                </a:solidFill>
              </a:rPr>
              <a:t>Le consommateur participe à l’élaboration du produit ou de son produit …</a:t>
            </a:r>
          </a:p>
        </p:txBody>
      </p:sp>
      <p:pic>
        <p:nvPicPr>
          <p:cNvPr id="286727" name="Picture 7" descr="Buenity"/>
          <p:cNvPicPr>
            <a:picLocks noChangeAspect="1" noChangeArrowheads="1"/>
          </p:cNvPicPr>
          <p:nvPr/>
        </p:nvPicPr>
        <p:blipFill>
          <a:blip r:embed="rId2" cstate="print"/>
          <a:srcRect/>
          <a:stretch>
            <a:fillRect/>
          </a:stretch>
        </p:blipFill>
        <p:spPr bwMode="auto">
          <a:xfrm>
            <a:off x="323850" y="2997200"/>
            <a:ext cx="7432675" cy="2082800"/>
          </a:xfrm>
          <a:prstGeom prst="rect">
            <a:avLst/>
          </a:prstGeom>
          <a:noFill/>
          <a:ln w="9525">
            <a:solidFill>
              <a:srgbClr val="3333CC"/>
            </a:solidFill>
            <a:miter lim="800000"/>
            <a:headEnd/>
            <a:tailEnd/>
          </a:ln>
        </p:spPr>
      </p:pic>
      <p:pic>
        <p:nvPicPr>
          <p:cNvPr id="286728" name="Picture 8" descr="thumbnail"/>
          <p:cNvPicPr>
            <a:picLocks noChangeAspect="1" noChangeArrowheads="1"/>
          </p:cNvPicPr>
          <p:nvPr/>
        </p:nvPicPr>
        <p:blipFill>
          <a:blip r:embed="rId3" cstate="print"/>
          <a:srcRect/>
          <a:stretch>
            <a:fillRect/>
          </a:stretch>
        </p:blipFill>
        <p:spPr bwMode="auto">
          <a:xfrm>
            <a:off x="7235825" y="1628775"/>
            <a:ext cx="1163638" cy="873125"/>
          </a:xfrm>
          <a:prstGeom prst="rect">
            <a:avLst/>
          </a:prstGeom>
          <a:noFill/>
          <a:ln>
            <a:solidFill>
              <a:srgbClr val="3333CC"/>
            </a:solidFill>
          </a:ln>
        </p:spPr>
      </p:pic>
      <p:pic>
        <p:nvPicPr>
          <p:cNvPr id="286729" name="Picture 9" descr="NikeID"/>
          <p:cNvPicPr>
            <a:picLocks noChangeAspect="1" noChangeArrowheads="1"/>
          </p:cNvPicPr>
          <p:nvPr/>
        </p:nvPicPr>
        <p:blipFill>
          <a:blip r:embed="rId4" cstate="print"/>
          <a:srcRect/>
          <a:stretch>
            <a:fillRect/>
          </a:stretch>
        </p:blipFill>
        <p:spPr bwMode="auto">
          <a:xfrm>
            <a:off x="6084888" y="5445125"/>
            <a:ext cx="2724150" cy="952500"/>
          </a:xfrm>
          <a:prstGeom prst="rect">
            <a:avLst/>
          </a:prstGeom>
          <a:noFill/>
          <a:ln>
            <a:solidFill>
              <a:srgbClr val="3333CC"/>
            </a:solidFill>
          </a:ln>
        </p:spPr>
      </p:pic>
    </p:spTree>
  </p:cSld>
  <p:clrMapOvr>
    <a:masterClrMapping/>
  </p:clrMapOvr>
  <p:transition spd="med">
    <p:randomBar/>
  </p:transition>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532440" y="6608763"/>
            <a:ext cx="611560" cy="276225"/>
          </a:xfrm>
        </p:spPr>
        <p:txBody>
          <a:bodyPr/>
          <a:lstStyle/>
          <a:p>
            <a:fld id="{D701D079-733A-481F-A086-53727F84E660}" type="slidenum">
              <a:rPr lang="fr-FR"/>
              <a:pPr/>
              <a:t>688</a:t>
            </a:fld>
            <a:endParaRPr lang="fr-FR" dirty="0"/>
          </a:p>
        </p:txBody>
      </p:sp>
      <p:sp>
        <p:nvSpPr>
          <p:cNvPr id="287746" name="Rectangle 2"/>
          <p:cNvSpPr>
            <a:spLocks noChangeArrowheads="1"/>
          </p:cNvSpPr>
          <p:nvPr/>
        </p:nvSpPr>
        <p:spPr bwMode="auto">
          <a:xfrm>
            <a:off x="736600" y="136243"/>
            <a:ext cx="7092950" cy="1204526"/>
          </a:xfrm>
          <a:prstGeom prst="rect">
            <a:avLst/>
          </a:prstGeom>
          <a:solidFill>
            <a:schemeClr val="bg1">
              <a:alpha val="39999"/>
            </a:schemeClr>
          </a:solidFill>
          <a:ln w="9525">
            <a:solidFill>
              <a:srgbClr val="3333CC"/>
            </a:solidFill>
            <a:miter lim="800000"/>
            <a:headEnd/>
            <a:tailEnd/>
          </a:ln>
          <a:effectLst/>
        </p:spPr>
        <p:txBody>
          <a:bodyPr anchor="ctr"/>
          <a:lstStyle/>
          <a:p>
            <a:pPr>
              <a:lnSpc>
                <a:spcPct val="120000"/>
              </a:lnSpc>
            </a:pPr>
            <a:r>
              <a:rPr lang="fr-FR" sz="2800" b="1" dirty="0">
                <a:solidFill>
                  <a:schemeClr val="accent6">
                    <a:lumMod val="75000"/>
                  </a:schemeClr>
                </a:solidFill>
              </a:rPr>
              <a:t>Le temps …								quels temps ?...</a:t>
            </a:r>
          </a:p>
        </p:txBody>
      </p:sp>
      <p:sp>
        <p:nvSpPr>
          <p:cNvPr id="287747" name="Text Box 3"/>
          <p:cNvSpPr txBox="1">
            <a:spLocks noChangeArrowheads="1"/>
          </p:cNvSpPr>
          <p:nvPr/>
        </p:nvSpPr>
        <p:spPr bwMode="auto">
          <a:xfrm>
            <a:off x="179388" y="5300663"/>
            <a:ext cx="2879725" cy="1069975"/>
          </a:xfrm>
          <a:prstGeom prst="rect">
            <a:avLst/>
          </a:prstGeom>
          <a:solidFill>
            <a:schemeClr val="bg1"/>
          </a:solidFill>
          <a:ln w="9525" algn="ctr">
            <a:solidFill>
              <a:srgbClr val="3333CC"/>
            </a:solidFill>
            <a:miter lim="800000"/>
            <a:headEnd/>
            <a:tailEnd/>
          </a:ln>
          <a:effectLst/>
        </p:spPr>
        <p:txBody>
          <a:bodyPr>
            <a:spAutoFit/>
          </a:bodyPr>
          <a:lstStyle/>
          <a:p>
            <a:pPr>
              <a:spcBef>
                <a:spcPct val="50000"/>
              </a:spcBef>
            </a:pPr>
            <a:r>
              <a:rPr lang="fr-FR" sz="1600" b="1" dirty="0">
                <a:solidFill>
                  <a:schemeClr val="accent6">
                    <a:lumMod val="75000"/>
                  </a:schemeClr>
                </a:solidFill>
              </a:rPr>
              <a:t>Maîtriser le temps :</a:t>
            </a:r>
            <a:r>
              <a:rPr lang="fr-FR" sz="1600" dirty="0">
                <a:solidFill>
                  <a:schemeClr val="accent6">
                    <a:lumMod val="75000"/>
                  </a:schemeClr>
                </a:solidFill>
              </a:rPr>
              <a:t> déconnecter ses consommations des moments imposés</a:t>
            </a:r>
          </a:p>
        </p:txBody>
      </p:sp>
      <p:pic>
        <p:nvPicPr>
          <p:cNvPr id="287748" name="Picture 4" descr="thumbnail"/>
          <p:cNvPicPr>
            <a:picLocks noChangeAspect="1" noChangeArrowheads="1"/>
          </p:cNvPicPr>
          <p:nvPr/>
        </p:nvPicPr>
        <p:blipFill>
          <a:blip r:embed="rId2" cstate="print"/>
          <a:srcRect/>
          <a:stretch>
            <a:fillRect/>
          </a:stretch>
        </p:blipFill>
        <p:spPr bwMode="auto">
          <a:xfrm>
            <a:off x="3276600" y="5084763"/>
            <a:ext cx="1266825" cy="1524000"/>
          </a:xfrm>
          <a:prstGeom prst="rect">
            <a:avLst/>
          </a:prstGeom>
          <a:noFill/>
          <a:ln>
            <a:solidFill>
              <a:srgbClr val="3333CC"/>
            </a:solidFill>
          </a:ln>
        </p:spPr>
      </p:pic>
      <p:sp>
        <p:nvSpPr>
          <p:cNvPr id="287749" name="Text Box 5"/>
          <p:cNvSpPr txBox="1">
            <a:spLocks noChangeArrowheads="1"/>
          </p:cNvSpPr>
          <p:nvPr/>
        </p:nvSpPr>
        <p:spPr bwMode="auto">
          <a:xfrm>
            <a:off x="323850" y="1557338"/>
            <a:ext cx="5689600" cy="581025"/>
          </a:xfrm>
          <a:prstGeom prst="rect">
            <a:avLst/>
          </a:prstGeom>
          <a:solidFill>
            <a:schemeClr val="bg1"/>
          </a:solidFill>
          <a:ln w="9525">
            <a:solidFill>
              <a:srgbClr val="3333CC"/>
            </a:solidFill>
            <a:miter lim="800000"/>
            <a:headEnd/>
            <a:tailEnd/>
          </a:ln>
          <a:effectLst/>
        </p:spPr>
        <p:txBody>
          <a:bodyPr>
            <a:spAutoFit/>
          </a:bodyPr>
          <a:lstStyle/>
          <a:p>
            <a:pPr>
              <a:spcBef>
                <a:spcPct val="50000"/>
              </a:spcBef>
            </a:pPr>
            <a:r>
              <a:rPr lang="fr-FR" sz="1600" b="1" dirty="0">
                <a:solidFill>
                  <a:schemeClr val="accent6">
                    <a:lumMod val="75000"/>
                  </a:schemeClr>
                </a:solidFill>
              </a:rPr>
              <a:t>Plus de temps libre :</a:t>
            </a:r>
            <a:r>
              <a:rPr lang="fr-FR" sz="1600" dirty="0">
                <a:solidFill>
                  <a:schemeClr val="accent6">
                    <a:lumMod val="75000"/>
                  </a:schemeClr>
                </a:solidFill>
              </a:rPr>
              <a:t> </a:t>
            </a:r>
            <a:br>
              <a:rPr lang="fr-FR" sz="1600" dirty="0">
                <a:solidFill>
                  <a:schemeClr val="accent6">
                    <a:lumMod val="75000"/>
                  </a:schemeClr>
                </a:solidFill>
              </a:rPr>
            </a:br>
            <a:r>
              <a:rPr lang="fr-FR" sz="1600" dirty="0">
                <a:solidFill>
                  <a:schemeClr val="accent6">
                    <a:lumMod val="75000"/>
                  </a:schemeClr>
                </a:solidFill>
              </a:rPr>
              <a:t>Plus que rechercher du temps  Optimiser son temps</a:t>
            </a:r>
          </a:p>
        </p:txBody>
      </p:sp>
      <p:pic>
        <p:nvPicPr>
          <p:cNvPr id="287750" name="Picture 6" descr="thumbnail"/>
          <p:cNvPicPr>
            <a:picLocks noChangeAspect="1" noChangeArrowheads="1"/>
          </p:cNvPicPr>
          <p:nvPr/>
        </p:nvPicPr>
        <p:blipFill>
          <a:blip r:embed="rId3" cstate="print"/>
          <a:srcRect/>
          <a:stretch>
            <a:fillRect/>
          </a:stretch>
        </p:blipFill>
        <p:spPr bwMode="auto">
          <a:xfrm>
            <a:off x="179388" y="2205038"/>
            <a:ext cx="1524000" cy="1524000"/>
          </a:xfrm>
          <a:prstGeom prst="rect">
            <a:avLst/>
          </a:prstGeom>
          <a:noFill/>
          <a:ln>
            <a:solidFill>
              <a:srgbClr val="3333CC"/>
            </a:solidFill>
          </a:ln>
        </p:spPr>
      </p:pic>
      <p:sp>
        <p:nvSpPr>
          <p:cNvPr id="287751" name="Text Box 7"/>
          <p:cNvSpPr txBox="1">
            <a:spLocks noChangeArrowheads="1"/>
          </p:cNvSpPr>
          <p:nvPr/>
        </p:nvSpPr>
        <p:spPr bwMode="auto">
          <a:xfrm>
            <a:off x="5003800" y="5084763"/>
            <a:ext cx="2016125" cy="581025"/>
          </a:xfrm>
          <a:prstGeom prst="rect">
            <a:avLst/>
          </a:prstGeom>
          <a:solidFill>
            <a:srgbClr val="3333CC"/>
          </a:solidFill>
          <a:ln w="9525" algn="ctr">
            <a:solidFill>
              <a:srgbClr val="3333CC"/>
            </a:solidFill>
            <a:miter lim="800000"/>
            <a:headEnd/>
            <a:tailEnd/>
          </a:ln>
          <a:effectLst/>
        </p:spPr>
        <p:txBody>
          <a:bodyPr>
            <a:spAutoFit/>
          </a:bodyPr>
          <a:lstStyle/>
          <a:p>
            <a:pPr>
              <a:spcBef>
                <a:spcPct val="50000"/>
              </a:spcBef>
            </a:pPr>
            <a:r>
              <a:rPr lang="fr-FR" sz="1600" b="1" dirty="0">
                <a:solidFill>
                  <a:schemeClr val="bg1"/>
                </a:solidFill>
              </a:rPr>
              <a:t>Etre partout </a:t>
            </a:r>
            <a:r>
              <a:rPr lang="fr-FR" sz="1600" dirty="0">
                <a:solidFill>
                  <a:schemeClr val="bg1"/>
                </a:solidFill>
              </a:rPr>
              <a:t>dans l’instantanée</a:t>
            </a:r>
          </a:p>
        </p:txBody>
      </p:sp>
      <p:sp>
        <p:nvSpPr>
          <p:cNvPr id="287752" name="Text Box 8"/>
          <p:cNvSpPr txBox="1">
            <a:spLocks noChangeArrowheads="1"/>
          </p:cNvSpPr>
          <p:nvPr/>
        </p:nvSpPr>
        <p:spPr bwMode="auto">
          <a:xfrm>
            <a:off x="179388" y="3933825"/>
            <a:ext cx="4103687" cy="336550"/>
          </a:xfrm>
          <a:prstGeom prst="rect">
            <a:avLst/>
          </a:prstGeom>
          <a:solidFill>
            <a:schemeClr val="bg1"/>
          </a:solidFill>
          <a:ln w="9525" algn="ctr">
            <a:solidFill>
              <a:srgbClr val="3333CC"/>
            </a:solidFill>
            <a:miter lim="800000"/>
            <a:headEnd/>
            <a:tailEnd/>
          </a:ln>
          <a:effectLst/>
        </p:spPr>
        <p:txBody>
          <a:bodyPr>
            <a:spAutoFit/>
          </a:bodyPr>
          <a:lstStyle/>
          <a:p>
            <a:pPr>
              <a:spcBef>
                <a:spcPct val="50000"/>
              </a:spcBef>
            </a:pPr>
            <a:r>
              <a:rPr lang="fr-FR" sz="1600" b="1" dirty="0">
                <a:solidFill>
                  <a:schemeClr val="accent6">
                    <a:lumMod val="75000"/>
                  </a:schemeClr>
                </a:solidFill>
              </a:rPr>
              <a:t>Mixité des temps :</a:t>
            </a:r>
            <a:r>
              <a:rPr lang="fr-FR" sz="1600" dirty="0">
                <a:solidFill>
                  <a:schemeClr val="accent6">
                    <a:lumMod val="75000"/>
                  </a:schemeClr>
                </a:solidFill>
              </a:rPr>
              <a:t> Privé &amp; professionnel</a:t>
            </a:r>
          </a:p>
        </p:txBody>
      </p:sp>
      <p:pic>
        <p:nvPicPr>
          <p:cNvPr id="287753" name="Picture 9"/>
          <p:cNvPicPr>
            <a:picLocks noChangeAspect="1" noChangeArrowheads="1"/>
          </p:cNvPicPr>
          <p:nvPr/>
        </p:nvPicPr>
        <p:blipFill>
          <a:blip r:embed="rId4" cstate="print"/>
          <a:srcRect/>
          <a:stretch>
            <a:fillRect/>
          </a:stretch>
        </p:blipFill>
        <p:spPr bwMode="auto">
          <a:xfrm>
            <a:off x="6084888" y="1557338"/>
            <a:ext cx="2776537" cy="2757487"/>
          </a:xfrm>
          <a:prstGeom prst="rect">
            <a:avLst/>
          </a:prstGeom>
          <a:noFill/>
          <a:ln w="9525">
            <a:solidFill>
              <a:srgbClr val="3333CC"/>
            </a:solidFill>
            <a:miter lim="800000"/>
            <a:headEnd/>
            <a:tailEnd/>
          </a:ln>
          <a:effectLst/>
        </p:spPr>
      </p:pic>
      <p:pic>
        <p:nvPicPr>
          <p:cNvPr id="287754" name="Picture 10" descr="thumbnail">
            <a:hlinkClick r:id="rId5"/>
          </p:cNvPr>
          <p:cNvPicPr>
            <a:picLocks noChangeAspect="1" noChangeArrowheads="1"/>
          </p:cNvPicPr>
          <p:nvPr/>
        </p:nvPicPr>
        <p:blipFill>
          <a:blip r:embed="rId6" cstate="print"/>
          <a:srcRect/>
          <a:stretch>
            <a:fillRect/>
          </a:stretch>
        </p:blipFill>
        <p:spPr bwMode="auto">
          <a:xfrm>
            <a:off x="7451725" y="5157788"/>
            <a:ext cx="1295400" cy="1295400"/>
          </a:xfrm>
          <a:prstGeom prst="rect">
            <a:avLst/>
          </a:prstGeom>
          <a:noFill/>
          <a:ln>
            <a:solidFill>
              <a:srgbClr val="3333CC"/>
            </a:solidFill>
          </a:ln>
        </p:spPr>
      </p:pic>
    </p:spTree>
  </p:cSld>
  <p:clrMapOvr>
    <a:masterClrMapping/>
  </p:clrMapOvr>
  <p:transition spd="med">
    <p:randomBar/>
  </p:transition>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Espace réservé du numéro de diapositive 5"/>
          <p:cNvSpPr>
            <a:spLocks noGrp="1"/>
          </p:cNvSpPr>
          <p:nvPr>
            <p:ph type="sldNum" sz="quarter" idx="4"/>
          </p:nvPr>
        </p:nvSpPr>
        <p:spPr>
          <a:xfrm>
            <a:off x="8347075" y="6546850"/>
            <a:ext cx="709755" cy="259724"/>
          </a:xfrm>
        </p:spPr>
        <p:txBody>
          <a:bodyPr/>
          <a:lstStyle/>
          <a:p>
            <a:fld id="{C96FFAF1-D1D5-4DD9-910B-5F091D342E31}" type="slidenum">
              <a:rPr lang="fr-FR" smtClean="0"/>
              <a:pPr/>
              <a:t>689</a:t>
            </a:fld>
            <a:endParaRPr lang="fr-FR" dirty="0"/>
          </a:p>
        </p:txBody>
      </p:sp>
      <p:sp>
        <p:nvSpPr>
          <p:cNvPr id="288770" name="Rectangle 2"/>
          <p:cNvSpPr>
            <a:spLocks noChangeArrowheads="1"/>
          </p:cNvSpPr>
          <p:nvPr/>
        </p:nvSpPr>
        <p:spPr bwMode="auto">
          <a:xfrm>
            <a:off x="684213" y="115888"/>
            <a:ext cx="7092950" cy="1296987"/>
          </a:xfrm>
          <a:prstGeom prst="rect">
            <a:avLst/>
          </a:prstGeom>
          <a:solidFill>
            <a:schemeClr val="bg1">
              <a:alpha val="39999"/>
            </a:schemeClr>
          </a:solidFill>
          <a:ln w="9525">
            <a:solidFill>
              <a:srgbClr val="3333CC"/>
            </a:solidFill>
            <a:miter lim="800000"/>
            <a:headEnd/>
            <a:tailEnd/>
          </a:ln>
          <a:effectLst/>
        </p:spPr>
        <p:txBody>
          <a:bodyPr anchor="ctr"/>
          <a:lstStyle/>
          <a:p>
            <a:pPr>
              <a:lnSpc>
                <a:spcPct val="120000"/>
              </a:lnSpc>
            </a:pPr>
            <a:r>
              <a:rPr lang="fr-FR" sz="2800" b="1" dirty="0">
                <a:solidFill>
                  <a:schemeClr val="accent6">
                    <a:lumMod val="75000"/>
                  </a:schemeClr>
                </a:solidFill>
              </a:rPr>
              <a:t>Consommer …								moins ?...</a:t>
            </a:r>
          </a:p>
        </p:txBody>
      </p:sp>
      <p:sp>
        <p:nvSpPr>
          <p:cNvPr id="288771" name="Text Box 3"/>
          <p:cNvSpPr txBox="1">
            <a:spLocks noChangeArrowheads="1"/>
          </p:cNvSpPr>
          <p:nvPr/>
        </p:nvSpPr>
        <p:spPr bwMode="auto">
          <a:xfrm>
            <a:off x="684213" y="5013325"/>
            <a:ext cx="3744912" cy="1192213"/>
          </a:xfrm>
          <a:prstGeom prst="rect">
            <a:avLst/>
          </a:prstGeom>
          <a:solidFill>
            <a:srgbClr val="3333CC"/>
          </a:solidFill>
          <a:ln w="9525">
            <a:solidFill>
              <a:srgbClr val="3333CC"/>
            </a:solidFill>
            <a:miter lim="800000"/>
            <a:headEnd/>
            <a:tailEnd/>
          </a:ln>
          <a:effectLst/>
        </p:spPr>
        <p:txBody>
          <a:bodyPr>
            <a:spAutoFit/>
          </a:bodyPr>
          <a:lstStyle/>
          <a:p>
            <a:pPr marL="177800" indent="-177800">
              <a:spcBef>
                <a:spcPct val="50000"/>
              </a:spcBef>
              <a:buFontTx/>
              <a:buChar char="•"/>
            </a:pPr>
            <a:r>
              <a:rPr lang="fr-FR" sz="1600" b="1" dirty="0">
                <a:solidFill>
                  <a:schemeClr val="bg1"/>
                </a:solidFill>
              </a:rPr>
              <a:t>La baisse du chiffre d’affaires des Hypermarchés : </a:t>
            </a:r>
            <a:r>
              <a:rPr lang="fr-FR" sz="1600" dirty="0">
                <a:solidFill>
                  <a:schemeClr val="bg1"/>
                </a:solidFill>
              </a:rPr>
              <a:t>symbole …</a:t>
            </a:r>
            <a:r>
              <a:rPr lang="fr-FR" sz="1600" b="1" dirty="0">
                <a:solidFill>
                  <a:schemeClr val="bg1"/>
                </a:solidFill>
              </a:rPr>
              <a:t> ?</a:t>
            </a:r>
          </a:p>
          <a:p>
            <a:pPr marL="177800" indent="-177800">
              <a:spcBef>
                <a:spcPct val="50000"/>
              </a:spcBef>
              <a:buFontTx/>
              <a:buChar char="•"/>
            </a:pPr>
            <a:r>
              <a:rPr lang="fr-FR" sz="1600" b="1" dirty="0">
                <a:solidFill>
                  <a:schemeClr val="bg1"/>
                </a:solidFill>
              </a:rPr>
              <a:t>Forte baisse des crédits à la consommation : </a:t>
            </a:r>
            <a:r>
              <a:rPr lang="fr-FR" sz="1600" dirty="0">
                <a:solidFill>
                  <a:schemeClr val="bg1"/>
                </a:solidFill>
              </a:rPr>
              <a:t>trou d’air …</a:t>
            </a:r>
            <a:r>
              <a:rPr lang="fr-FR" sz="1600" b="1" dirty="0">
                <a:solidFill>
                  <a:schemeClr val="bg1"/>
                </a:solidFill>
              </a:rPr>
              <a:t> ?</a:t>
            </a:r>
          </a:p>
        </p:txBody>
      </p:sp>
      <p:sp>
        <p:nvSpPr>
          <p:cNvPr id="288772" name="Rectangle 4"/>
          <p:cNvSpPr>
            <a:spLocks noChangeArrowheads="1"/>
          </p:cNvSpPr>
          <p:nvPr/>
        </p:nvSpPr>
        <p:spPr bwMode="auto">
          <a:xfrm>
            <a:off x="4859338" y="5084763"/>
            <a:ext cx="3487737" cy="198437"/>
          </a:xfrm>
          <a:prstGeom prst="rect">
            <a:avLst/>
          </a:prstGeom>
          <a:noFill/>
          <a:ln w="9525" algn="ctr">
            <a:noFill/>
            <a:miter lim="800000"/>
            <a:headEnd/>
            <a:tailEnd/>
          </a:ln>
          <a:effectLst/>
        </p:spPr>
        <p:txBody>
          <a:bodyPr wrap="none">
            <a:spAutoFit/>
          </a:bodyPr>
          <a:lstStyle/>
          <a:p>
            <a:r>
              <a:rPr lang="fr-FR" sz="700"/>
              <a:t>http://www.dailymotion.com/video/xcclz2_consommation-déconsommation_webcam</a:t>
            </a:r>
          </a:p>
        </p:txBody>
      </p:sp>
      <p:sp>
        <p:nvSpPr>
          <p:cNvPr id="288773" name="Rectangle 5"/>
          <p:cNvSpPr>
            <a:spLocks noChangeArrowheads="1"/>
          </p:cNvSpPr>
          <p:nvPr/>
        </p:nvSpPr>
        <p:spPr bwMode="auto">
          <a:xfrm>
            <a:off x="4859338" y="4868863"/>
            <a:ext cx="3513137" cy="198437"/>
          </a:xfrm>
          <a:prstGeom prst="rect">
            <a:avLst/>
          </a:prstGeom>
          <a:noFill/>
          <a:ln w="9525">
            <a:noFill/>
            <a:miter lim="800000"/>
            <a:headEnd/>
            <a:tailEnd/>
          </a:ln>
          <a:effectLst/>
        </p:spPr>
        <p:txBody>
          <a:bodyPr wrap="none">
            <a:spAutoFit/>
          </a:bodyPr>
          <a:lstStyle/>
          <a:p>
            <a:r>
              <a:rPr lang="fr-FR" sz="700"/>
              <a:t>http://www.dailymotion.com/video/x7czez_werber-harmonie-contre-croissance_news</a:t>
            </a:r>
          </a:p>
        </p:txBody>
      </p:sp>
      <p:pic>
        <p:nvPicPr>
          <p:cNvPr id="288774" name="Picture 6" descr="Video Werber"/>
          <p:cNvPicPr>
            <a:picLocks noChangeAspect="1" noChangeArrowheads="1"/>
          </p:cNvPicPr>
          <p:nvPr/>
        </p:nvPicPr>
        <p:blipFill>
          <a:blip r:embed="rId2" cstate="print"/>
          <a:srcRect/>
          <a:stretch>
            <a:fillRect/>
          </a:stretch>
        </p:blipFill>
        <p:spPr bwMode="auto">
          <a:xfrm>
            <a:off x="4859338" y="1628775"/>
            <a:ext cx="3692525" cy="3159125"/>
          </a:xfrm>
          <a:prstGeom prst="rect">
            <a:avLst/>
          </a:prstGeom>
          <a:noFill/>
          <a:ln>
            <a:solidFill>
              <a:srgbClr val="3333CC"/>
            </a:solidFill>
          </a:ln>
        </p:spPr>
      </p:pic>
      <p:sp>
        <p:nvSpPr>
          <p:cNvPr id="288775" name="AutoShape 7"/>
          <p:cNvSpPr>
            <a:spLocks noChangeArrowheads="1"/>
          </p:cNvSpPr>
          <p:nvPr/>
        </p:nvSpPr>
        <p:spPr bwMode="auto">
          <a:xfrm rot="5400000">
            <a:off x="-396082" y="5517357"/>
            <a:ext cx="1439863" cy="431800"/>
          </a:xfrm>
          <a:prstGeom prst="triangle">
            <a:avLst>
              <a:gd name="adj" fmla="val 50000"/>
            </a:avLst>
          </a:prstGeom>
          <a:solidFill>
            <a:schemeClr val="accent1"/>
          </a:solidFill>
          <a:ln w="9525">
            <a:noFill/>
            <a:miter lim="800000"/>
            <a:headEnd/>
            <a:tailEnd/>
          </a:ln>
          <a:effectLst/>
        </p:spPr>
        <p:txBody>
          <a:bodyPr wrap="none" anchor="ctr"/>
          <a:lstStyle/>
          <a:p>
            <a:endParaRPr lang="fr-FR"/>
          </a:p>
        </p:txBody>
      </p:sp>
      <p:sp>
        <p:nvSpPr>
          <p:cNvPr id="288776" name="AutoShape 8"/>
          <p:cNvSpPr>
            <a:spLocks noChangeArrowheads="1"/>
          </p:cNvSpPr>
          <p:nvPr/>
        </p:nvSpPr>
        <p:spPr bwMode="auto">
          <a:xfrm>
            <a:off x="4787900" y="5373688"/>
            <a:ext cx="3971925" cy="1191816"/>
          </a:xfrm>
          <a:prstGeom prst="roundRect">
            <a:avLst>
              <a:gd name="adj" fmla="val 16667"/>
            </a:avLst>
          </a:prstGeom>
          <a:solidFill>
            <a:schemeClr val="bg1"/>
          </a:solidFill>
          <a:ln w="9525" algn="ctr">
            <a:solidFill>
              <a:srgbClr val="3333CC"/>
            </a:solidFill>
            <a:round/>
            <a:headEnd/>
            <a:tailEnd/>
          </a:ln>
          <a:effectLst/>
        </p:spPr>
        <p:txBody>
          <a:bodyPr>
            <a:spAutoFit/>
          </a:bodyPr>
          <a:lstStyle/>
          <a:p>
            <a:pPr>
              <a:spcBef>
                <a:spcPct val="50000"/>
              </a:spcBef>
            </a:pPr>
            <a:r>
              <a:rPr lang="fr-FR" b="1" dirty="0">
                <a:solidFill>
                  <a:schemeClr val="accent6">
                    <a:lumMod val="75000"/>
                  </a:schemeClr>
                </a:solidFill>
              </a:rPr>
              <a:t>Réaction à la crise ou tendance de fond…</a:t>
            </a:r>
          </a:p>
          <a:p>
            <a:pPr>
              <a:spcBef>
                <a:spcPct val="50000"/>
              </a:spcBef>
            </a:pPr>
            <a:r>
              <a:rPr lang="fr-FR" b="1" dirty="0">
                <a:solidFill>
                  <a:schemeClr val="accent6">
                    <a:lumMod val="75000"/>
                  </a:schemeClr>
                </a:solidFill>
              </a:rPr>
              <a:t>Le </a:t>
            </a:r>
            <a:r>
              <a:rPr lang="fr-FR" sz="1800" b="1" dirty="0">
                <a:solidFill>
                  <a:schemeClr val="accent6">
                    <a:lumMod val="75000"/>
                  </a:schemeClr>
                </a:solidFill>
              </a:rPr>
              <a:t>consommer </a:t>
            </a:r>
            <a:r>
              <a:rPr lang="fr-FR" sz="2400" b="1" dirty="0">
                <a:solidFill>
                  <a:schemeClr val="accent6">
                    <a:lumMod val="75000"/>
                  </a:schemeClr>
                </a:solidFill>
              </a:rPr>
              <a:t>mieux</a:t>
            </a:r>
            <a:r>
              <a:rPr lang="fr-FR" b="1" dirty="0">
                <a:solidFill>
                  <a:schemeClr val="accent6">
                    <a:lumMod val="75000"/>
                  </a:schemeClr>
                </a:solidFill>
              </a:rPr>
              <a:t> » devrait s’imposer…</a:t>
            </a:r>
          </a:p>
        </p:txBody>
      </p:sp>
      <p:sp>
        <p:nvSpPr>
          <p:cNvPr id="288777" name="Text Box 9"/>
          <p:cNvSpPr txBox="1">
            <a:spLocks noChangeArrowheads="1"/>
          </p:cNvSpPr>
          <p:nvPr/>
        </p:nvSpPr>
        <p:spPr bwMode="auto">
          <a:xfrm>
            <a:off x="395288" y="2708275"/>
            <a:ext cx="3600450" cy="457200"/>
          </a:xfrm>
          <a:prstGeom prst="rect">
            <a:avLst/>
          </a:prstGeom>
          <a:noFill/>
          <a:ln w="9525">
            <a:noFill/>
            <a:miter lim="800000"/>
            <a:headEnd/>
            <a:tailEnd/>
          </a:ln>
          <a:effectLst/>
        </p:spPr>
        <p:txBody>
          <a:bodyPr>
            <a:spAutoFit/>
          </a:bodyPr>
          <a:lstStyle/>
          <a:p>
            <a:pPr>
              <a:spcBef>
                <a:spcPct val="50000"/>
              </a:spcBef>
            </a:pPr>
            <a:r>
              <a:rPr lang="fr-FR" sz="2400" b="1">
                <a:solidFill>
                  <a:srgbClr val="660066"/>
                </a:solidFill>
              </a:rPr>
              <a:t>Less is more …</a:t>
            </a:r>
          </a:p>
        </p:txBody>
      </p:sp>
      <p:sp>
        <p:nvSpPr>
          <p:cNvPr id="288778" name="Text Box 10"/>
          <p:cNvSpPr txBox="1">
            <a:spLocks noChangeArrowheads="1"/>
          </p:cNvSpPr>
          <p:nvPr/>
        </p:nvSpPr>
        <p:spPr bwMode="auto">
          <a:xfrm>
            <a:off x="395288" y="1557338"/>
            <a:ext cx="1584325" cy="396875"/>
          </a:xfrm>
          <a:prstGeom prst="rect">
            <a:avLst/>
          </a:prstGeom>
          <a:noFill/>
          <a:ln w="9525">
            <a:noFill/>
            <a:miter lim="800000"/>
            <a:headEnd/>
            <a:tailEnd/>
          </a:ln>
          <a:effectLst/>
        </p:spPr>
        <p:txBody>
          <a:bodyPr>
            <a:spAutoFit/>
          </a:bodyPr>
          <a:lstStyle/>
          <a:p>
            <a:pPr algn="ctr">
              <a:spcBef>
                <a:spcPct val="50000"/>
              </a:spcBef>
            </a:pPr>
            <a:r>
              <a:rPr lang="fr-FR" sz="2000" b="1" dirty="0">
                <a:solidFill>
                  <a:schemeClr val="accent6">
                    <a:lumMod val="75000"/>
                  </a:schemeClr>
                </a:solidFill>
              </a:rPr>
              <a:t>simplicité</a:t>
            </a:r>
          </a:p>
        </p:txBody>
      </p:sp>
      <p:sp>
        <p:nvSpPr>
          <p:cNvPr id="288779" name="Text Box 11"/>
          <p:cNvSpPr txBox="1">
            <a:spLocks noChangeArrowheads="1"/>
          </p:cNvSpPr>
          <p:nvPr/>
        </p:nvSpPr>
        <p:spPr bwMode="auto">
          <a:xfrm>
            <a:off x="1979613" y="1628775"/>
            <a:ext cx="2808287" cy="457200"/>
          </a:xfrm>
          <a:prstGeom prst="rect">
            <a:avLst/>
          </a:prstGeom>
          <a:noFill/>
          <a:ln w="9525">
            <a:noFill/>
            <a:miter lim="800000"/>
            <a:headEnd/>
            <a:tailEnd/>
          </a:ln>
          <a:effectLst/>
        </p:spPr>
        <p:txBody>
          <a:bodyPr>
            <a:spAutoFit/>
          </a:bodyPr>
          <a:lstStyle/>
          <a:p>
            <a:pPr>
              <a:spcBef>
                <a:spcPct val="50000"/>
              </a:spcBef>
            </a:pPr>
            <a:r>
              <a:rPr lang="fr-FR" sz="2400" dirty="0">
                <a:solidFill>
                  <a:schemeClr val="accent6">
                    <a:lumMod val="75000"/>
                  </a:schemeClr>
                </a:solidFill>
              </a:rPr>
              <a:t>accumulation</a:t>
            </a:r>
          </a:p>
        </p:txBody>
      </p:sp>
      <p:sp>
        <p:nvSpPr>
          <p:cNvPr id="288780" name="Text Box 12"/>
          <p:cNvSpPr txBox="1">
            <a:spLocks noChangeArrowheads="1"/>
          </p:cNvSpPr>
          <p:nvPr/>
        </p:nvSpPr>
        <p:spPr bwMode="auto">
          <a:xfrm>
            <a:off x="2484438" y="2060575"/>
            <a:ext cx="1727200" cy="396875"/>
          </a:xfrm>
          <a:prstGeom prst="rect">
            <a:avLst/>
          </a:prstGeom>
          <a:noFill/>
          <a:ln w="9525">
            <a:noFill/>
            <a:miter lim="800000"/>
            <a:headEnd/>
            <a:tailEnd/>
          </a:ln>
          <a:effectLst/>
        </p:spPr>
        <p:txBody>
          <a:bodyPr>
            <a:spAutoFit/>
          </a:bodyPr>
          <a:lstStyle/>
          <a:p>
            <a:pPr>
              <a:spcBef>
                <a:spcPct val="50000"/>
              </a:spcBef>
            </a:pPr>
            <a:r>
              <a:rPr lang="fr-FR" sz="2000" b="1" dirty="0">
                <a:solidFill>
                  <a:schemeClr val="accent6">
                    <a:lumMod val="75000"/>
                  </a:schemeClr>
                </a:solidFill>
              </a:rPr>
              <a:t>progrès</a:t>
            </a:r>
          </a:p>
        </p:txBody>
      </p:sp>
      <p:sp>
        <p:nvSpPr>
          <p:cNvPr id="288781" name="Text Box 13"/>
          <p:cNvSpPr txBox="1">
            <a:spLocks noChangeArrowheads="1"/>
          </p:cNvSpPr>
          <p:nvPr/>
        </p:nvSpPr>
        <p:spPr bwMode="auto">
          <a:xfrm>
            <a:off x="250825" y="1916113"/>
            <a:ext cx="1295400" cy="396875"/>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essentiel</a:t>
            </a:r>
          </a:p>
        </p:txBody>
      </p:sp>
      <p:sp>
        <p:nvSpPr>
          <p:cNvPr id="288782" name="Text Box 14"/>
          <p:cNvSpPr txBox="1">
            <a:spLocks noChangeArrowheads="1"/>
          </p:cNvSpPr>
          <p:nvPr/>
        </p:nvSpPr>
        <p:spPr bwMode="auto">
          <a:xfrm>
            <a:off x="395288" y="3284538"/>
            <a:ext cx="3384550" cy="954107"/>
          </a:xfrm>
          <a:prstGeom prst="rect">
            <a:avLst/>
          </a:prstGeom>
          <a:noFill/>
          <a:ln w="9525">
            <a:noFill/>
            <a:miter lim="800000"/>
            <a:headEnd/>
            <a:tailEnd/>
          </a:ln>
          <a:effectLst/>
        </p:spPr>
        <p:txBody>
          <a:bodyPr>
            <a:spAutoFit/>
          </a:bodyPr>
          <a:lstStyle/>
          <a:p>
            <a:pPr>
              <a:spcBef>
                <a:spcPct val="50000"/>
              </a:spcBef>
            </a:pPr>
            <a:r>
              <a:rPr lang="fr-FR" b="1" dirty="0">
                <a:solidFill>
                  <a:schemeClr val="accent6">
                    <a:lumMod val="75000"/>
                  </a:schemeClr>
                </a:solidFill>
              </a:rPr>
              <a:t>Malthusianisme… ?</a:t>
            </a:r>
          </a:p>
          <a:p>
            <a:pPr>
              <a:spcBef>
                <a:spcPct val="50000"/>
              </a:spcBef>
            </a:pPr>
            <a:r>
              <a:rPr lang="fr-FR" b="1" dirty="0">
                <a:solidFill>
                  <a:schemeClr val="accent6">
                    <a:lumMod val="75000"/>
                  </a:schemeClr>
                </a:solidFill>
              </a:rPr>
              <a:t>La </a:t>
            </a:r>
            <a:r>
              <a:rPr lang="fr-FR" b="1" dirty="0" err="1">
                <a:solidFill>
                  <a:schemeClr val="accent6">
                    <a:lumMod val="75000"/>
                  </a:schemeClr>
                </a:solidFill>
              </a:rPr>
              <a:t>déconsommation</a:t>
            </a:r>
            <a:r>
              <a:rPr lang="fr-FR" b="1" dirty="0">
                <a:solidFill>
                  <a:schemeClr val="accent6">
                    <a:lumMod val="75000"/>
                  </a:schemeClr>
                </a:solidFill>
              </a:rPr>
              <a:t> ?</a:t>
            </a:r>
          </a:p>
          <a:p>
            <a:pPr>
              <a:spcBef>
                <a:spcPct val="50000"/>
              </a:spcBef>
            </a:pPr>
            <a:r>
              <a:rPr lang="fr-FR" b="1" dirty="0">
                <a:solidFill>
                  <a:schemeClr val="accent6">
                    <a:lumMod val="75000"/>
                  </a:schemeClr>
                </a:solidFill>
              </a:rPr>
              <a:t>Les </a:t>
            </a:r>
            <a:r>
              <a:rPr lang="fr-FR" b="1" dirty="0" err="1">
                <a:solidFill>
                  <a:schemeClr val="accent6">
                    <a:lumMod val="75000"/>
                  </a:schemeClr>
                </a:solidFill>
              </a:rPr>
              <a:t>postmatérialistes</a:t>
            </a:r>
            <a:r>
              <a:rPr lang="fr-FR" b="1" dirty="0">
                <a:solidFill>
                  <a:schemeClr val="accent6">
                    <a:lumMod val="75000"/>
                  </a:schemeClr>
                </a:solidFill>
              </a:rPr>
              <a:t>…</a:t>
            </a:r>
          </a:p>
        </p:txBody>
      </p:sp>
      <p:sp>
        <p:nvSpPr>
          <p:cNvPr id="288783" name="Text Box 15"/>
          <p:cNvSpPr txBox="1">
            <a:spLocks noChangeArrowheads="1"/>
          </p:cNvSpPr>
          <p:nvPr/>
        </p:nvSpPr>
        <p:spPr bwMode="auto">
          <a:xfrm>
            <a:off x="395288" y="4292600"/>
            <a:ext cx="3600450" cy="519113"/>
          </a:xfrm>
          <a:prstGeom prst="rect">
            <a:avLst/>
          </a:prstGeom>
          <a:noFill/>
          <a:ln w="9525">
            <a:noFill/>
            <a:miter lim="800000"/>
            <a:headEnd/>
            <a:tailEnd/>
          </a:ln>
          <a:effectLst/>
        </p:spPr>
        <p:txBody>
          <a:bodyPr>
            <a:spAutoFit/>
          </a:bodyPr>
          <a:lstStyle/>
          <a:p>
            <a:pPr>
              <a:spcBef>
                <a:spcPct val="50000"/>
              </a:spcBef>
            </a:pPr>
            <a:r>
              <a:rPr lang="fr-FR" sz="1600" b="1" dirty="0">
                <a:solidFill>
                  <a:schemeClr val="accent6">
                    <a:lumMod val="75000"/>
                  </a:schemeClr>
                </a:solidFill>
              </a:rPr>
              <a:t>Les LOHAS </a:t>
            </a:r>
            <a:br>
              <a:rPr lang="fr-FR" sz="1600" b="1" dirty="0">
                <a:solidFill>
                  <a:schemeClr val="accent6">
                    <a:lumMod val="75000"/>
                  </a:schemeClr>
                </a:solidFill>
              </a:rPr>
            </a:br>
            <a:r>
              <a:rPr lang="fr-FR" sz="1200" dirty="0">
                <a:solidFill>
                  <a:schemeClr val="accent6">
                    <a:lumMod val="75000"/>
                  </a:schemeClr>
                </a:solidFill>
              </a:rPr>
              <a:t>(</a:t>
            </a:r>
            <a:r>
              <a:rPr lang="fr-FR" sz="1200" dirty="0" err="1">
                <a:solidFill>
                  <a:schemeClr val="accent6">
                    <a:lumMod val="75000"/>
                  </a:schemeClr>
                </a:solidFill>
              </a:rPr>
              <a:t>lifestyle</a:t>
            </a:r>
            <a:r>
              <a:rPr lang="fr-FR" sz="1200" dirty="0">
                <a:solidFill>
                  <a:schemeClr val="accent6">
                    <a:lumMod val="75000"/>
                  </a:schemeClr>
                </a:solidFill>
              </a:rPr>
              <a:t> of </a:t>
            </a:r>
            <a:r>
              <a:rPr lang="fr-FR" sz="1200" dirty="0" err="1">
                <a:solidFill>
                  <a:schemeClr val="accent6">
                    <a:lumMod val="75000"/>
                  </a:schemeClr>
                </a:solidFill>
              </a:rPr>
              <a:t>health</a:t>
            </a:r>
            <a:r>
              <a:rPr lang="fr-FR" sz="1200" dirty="0">
                <a:solidFill>
                  <a:schemeClr val="accent6">
                    <a:lumMod val="75000"/>
                  </a:schemeClr>
                </a:solidFill>
              </a:rPr>
              <a:t> and </a:t>
            </a:r>
            <a:r>
              <a:rPr lang="fr-FR" sz="1200" dirty="0" err="1">
                <a:solidFill>
                  <a:schemeClr val="accent6">
                    <a:lumMod val="75000"/>
                  </a:schemeClr>
                </a:solidFill>
              </a:rPr>
              <a:t>Sustainability</a:t>
            </a:r>
            <a:r>
              <a:rPr lang="fr-FR" sz="1200" dirty="0">
                <a:solidFill>
                  <a:schemeClr val="accent6">
                    <a:lumMod val="75000"/>
                  </a:schemeClr>
                </a:solidFill>
              </a:rPr>
              <a:t>)</a:t>
            </a:r>
          </a:p>
        </p:txBody>
      </p:sp>
      <p:sp>
        <p:nvSpPr>
          <p:cNvPr id="288784" name="Text Box 16"/>
          <p:cNvSpPr txBox="1">
            <a:spLocks noChangeArrowheads="1"/>
          </p:cNvSpPr>
          <p:nvPr/>
        </p:nvSpPr>
        <p:spPr bwMode="auto">
          <a:xfrm>
            <a:off x="1258888" y="2060575"/>
            <a:ext cx="1223962" cy="457200"/>
          </a:xfrm>
          <a:prstGeom prst="rect">
            <a:avLst/>
          </a:prstGeom>
          <a:noFill/>
          <a:ln w="9525">
            <a:noFill/>
            <a:miter lim="800000"/>
            <a:headEnd/>
            <a:tailEnd/>
          </a:ln>
          <a:effectLst/>
        </p:spPr>
        <p:txBody>
          <a:bodyPr>
            <a:spAutoFit/>
          </a:bodyPr>
          <a:lstStyle/>
          <a:p>
            <a:pPr>
              <a:spcBef>
                <a:spcPct val="50000"/>
              </a:spcBef>
            </a:pPr>
            <a:r>
              <a:rPr lang="fr-FR" sz="2400" b="1" dirty="0">
                <a:solidFill>
                  <a:schemeClr val="accent6">
                    <a:lumMod val="75000"/>
                  </a:schemeClr>
                </a:solidFill>
              </a:rPr>
              <a:t>désirs</a:t>
            </a:r>
          </a:p>
        </p:txBody>
      </p:sp>
    </p:spTree>
  </p:cSld>
  <p:clrMapOvr>
    <a:masterClrMapping/>
  </p:clrMapOvr>
  <p:transition spd="med">
    <p:randomBar/>
  </p:transition>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532440" y="6597352"/>
            <a:ext cx="611560" cy="287636"/>
          </a:xfrm>
        </p:spPr>
        <p:txBody>
          <a:bodyPr/>
          <a:lstStyle/>
          <a:p>
            <a:fld id="{D7280A19-8A35-42BA-9DD1-673A1800B6A5}" type="slidenum">
              <a:rPr lang="fr-FR"/>
              <a:pPr/>
              <a:t>690</a:t>
            </a:fld>
            <a:endParaRPr lang="fr-FR" dirty="0"/>
          </a:p>
        </p:txBody>
      </p:sp>
      <p:sp>
        <p:nvSpPr>
          <p:cNvPr id="289794" name="Rectangle 2"/>
          <p:cNvSpPr>
            <a:spLocks noGrp="1" noChangeArrowheads="1"/>
          </p:cNvSpPr>
          <p:nvPr>
            <p:ph type="title" idx="4294967295"/>
          </p:nvPr>
        </p:nvSpPr>
        <p:spPr>
          <a:xfrm>
            <a:off x="827584" y="2132856"/>
            <a:ext cx="7127875" cy="1143000"/>
          </a:xfrm>
          <a:prstGeom prst="rect">
            <a:avLst/>
          </a:prstGeom>
        </p:spPr>
        <p:txBody>
          <a:bodyPr/>
          <a:lstStyle/>
          <a:p>
            <a:r>
              <a:rPr lang="fr-FR" sz="2800" b="1" dirty="0">
                <a:solidFill>
                  <a:schemeClr val="accent6">
                    <a:lumMod val="75000"/>
                  </a:schemeClr>
                </a:solidFill>
              </a:rPr>
              <a:t>Rechercher des nouvelles tendances de  consommation</a:t>
            </a:r>
          </a:p>
        </p:txBody>
      </p:sp>
      <p:sp>
        <p:nvSpPr>
          <p:cNvPr id="289795" name="Text Box 3"/>
          <p:cNvSpPr txBox="1">
            <a:spLocks noChangeArrowheads="1"/>
          </p:cNvSpPr>
          <p:nvPr/>
        </p:nvSpPr>
        <p:spPr bwMode="auto">
          <a:xfrm>
            <a:off x="1591830" y="3356992"/>
            <a:ext cx="5256213" cy="1785104"/>
          </a:xfrm>
          <a:prstGeom prst="rect">
            <a:avLst/>
          </a:prstGeom>
          <a:noFill/>
          <a:ln w="9525">
            <a:noFill/>
            <a:miter lim="800000"/>
            <a:headEnd/>
            <a:tailEnd/>
          </a:ln>
          <a:effectLst/>
        </p:spPr>
        <p:txBody>
          <a:bodyPr>
            <a:spAutoFit/>
          </a:bodyPr>
          <a:lstStyle/>
          <a:p>
            <a:pPr>
              <a:spcBef>
                <a:spcPct val="50000"/>
              </a:spcBef>
            </a:pPr>
            <a:r>
              <a:rPr lang="fr-FR" sz="2000" dirty="0">
                <a:solidFill>
                  <a:schemeClr val="accent6">
                    <a:lumMod val="75000"/>
                  </a:schemeClr>
                </a:solidFill>
              </a:rPr>
              <a:t>des changements </a:t>
            </a:r>
          </a:p>
          <a:p>
            <a:pPr>
              <a:spcBef>
                <a:spcPct val="50000"/>
              </a:spcBef>
            </a:pPr>
            <a:r>
              <a:rPr lang="fr-FR" sz="2000" dirty="0">
                <a:solidFill>
                  <a:schemeClr val="accent6">
                    <a:lumMod val="75000"/>
                  </a:schemeClr>
                </a:solidFill>
              </a:rPr>
              <a:t>des opportunités</a:t>
            </a:r>
          </a:p>
          <a:p>
            <a:pPr>
              <a:spcBef>
                <a:spcPct val="50000"/>
              </a:spcBef>
            </a:pPr>
            <a:r>
              <a:rPr lang="fr-FR" sz="2000" dirty="0">
                <a:solidFill>
                  <a:schemeClr val="accent6">
                    <a:lumMod val="75000"/>
                  </a:schemeClr>
                </a:solidFill>
              </a:rPr>
              <a:t>dans les stratégies marketing </a:t>
            </a:r>
          </a:p>
          <a:p>
            <a:pPr>
              <a:spcBef>
                <a:spcPct val="50000"/>
              </a:spcBef>
            </a:pPr>
            <a:r>
              <a:rPr lang="fr-FR" sz="2000" dirty="0">
                <a:solidFill>
                  <a:schemeClr val="accent6">
                    <a:lumMod val="75000"/>
                  </a:schemeClr>
                </a:solidFill>
              </a:rPr>
              <a:t>autres …</a:t>
            </a:r>
          </a:p>
        </p:txBody>
      </p:sp>
      <p:sp>
        <p:nvSpPr>
          <p:cNvPr id="6" name="Rectangle 13"/>
          <p:cNvSpPr txBox="1">
            <a:spLocks noChangeArrowheads="1"/>
          </p:cNvSpPr>
          <p:nvPr/>
        </p:nvSpPr>
        <p:spPr>
          <a:xfrm>
            <a:off x="395533" y="764704"/>
            <a:ext cx="7859961" cy="1152128"/>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fr-FR" sz="2800" b="1" kern="0" dirty="0">
                <a:solidFill>
                  <a:schemeClr val="accent6">
                    <a:lumMod val="75000"/>
                  </a:schemeClr>
                </a:solidFill>
              </a:rPr>
              <a:t>Exercice</a:t>
            </a:r>
          </a:p>
          <a:p>
            <a:r>
              <a:rPr lang="fr-FR" sz="1200" b="1" kern="0" dirty="0">
                <a:solidFill>
                  <a:schemeClr val="accent6">
                    <a:lumMod val="75000"/>
                  </a:schemeClr>
                </a:solidFill>
              </a:rPr>
              <a:t>Groupe de 4 </a:t>
            </a:r>
          </a:p>
        </p:txBody>
      </p:sp>
      <p:sp>
        <p:nvSpPr>
          <p:cNvPr id="7" name="Rectangle 13"/>
          <p:cNvSpPr txBox="1">
            <a:spLocks noChangeArrowheads="1"/>
          </p:cNvSpPr>
          <p:nvPr/>
        </p:nvSpPr>
        <p:spPr>
          <a:xfrm>
            <a:off x="827584" y="5142096"/>
            <a:ext cx="7859961" cy="1152128"/>
          </a:xfrm>
          <a:prstGeom prst="rect">
            <a:avLst/>
          </a:prstGeom>
          <a:noFill/>
          <a:ln/>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endParaRPr lang="fr-FR" sz="2800" b="1" kern="0" dirty="0">
              <a:solidFill>
                <a:srgbClr val="3333CC"/>
              </a:solidFill>
            </a:endParaRPr>
          </a:p>
          <a:p>
            <a:pPr algn="l"/>
            <a:r>
              <a:rPr lang="fr-FR" sz="1800" kern="0" dirty="0">
                <a:solidFill>
                  <a:srgbClr val="3333CC"/>
                </a:solidFill>
              </a:rPr>
              <a:t>- </a:t>
            </a:r>
            <a:r>
              <a:rPr lang="fr-FR" sz="1800" kern="0" dirty="0">
                <a:solidFill>
                  <a:schemeClr val="accent6">
                    <a:lumMod val="75000"/>
                  </a:schemeClr>
                </a:solidFill>
              </a:rPr>
              <a:t>Elaborez </a:t>
            </a:r>
            <a:r>
              <a:rPr lang="fr-FR" sz="1800" b="1" kern="0" dirty="0">
                <a:solidFill>
                  <a:schemeClr val="accent6">
                    <a:lumMod val="75000"/>
                  </a:schemeClr>
                </a:solidFill>
              </a:rPr>
              <a:t>1 SLIDE (2 maxi) </a:t>
            </a:r>
            <a:r>
              <a:rPr lang="fr-FR" sz="1800" kern="0" dirty="0">
                <a:solidFill>
                  <a:schemeClr val="accent6">
                    <a:lumMod val="75000"/>
                  </a:schemeClr>
                </a:solidFill>
              </a:rPr>
              <a:t>pour présenter vos recherches</a:t>
            </a:r>
          </a:p>
        </p:txBody>
      </p:sp>
      <p:pic>
        <p:nvPicPr>
          <p:cNvPr id="8" name="Picture 42" descr="thumbnail"/>
          <p:cNvPicPr>
            <a:picLocks noChangeAspect="1" noChangeArrowheads="1"/>
          </p:cNvPicPr>
          <p:nvPr/>
        </p:nvPicPr>
        <p:blipFill>
          <a:blip r:embed="rId3" cstate="print">
            <a:duotone>
              <a:prstClr val="black"/>
              <a:schemeClr val="accent1">
                <a:tint val="45000"/>
                <a:satMod val="400000"/>
              </a:schemeClr>
            </a:duotone>
          </a:blip>
          <a:srcRect/>
          <a:stretch>
            <a:fillRect/>
          </a:stretch>
        </p:blipFill>
        <p:spPr bwMode="auto">
          <a:xfrm>
            <a:off x="536805" y="476672"/>
            <a:ext cx="1068896" cy="1068896"/>
          </a:xfrm>
          <a:prstGeom prst="rect">
            <a:avLst/>
          </a:prstGeom>
          <a:solidFill>
            <a:srgbClr val="3333CC"/>
          </a:solidFill>
          <a:ln>
            <a:solidFill>
              <a:srgbClr val="3333CC"/>
            </a:solidFill>
          </a:ln>
        </p:spPr>
      </p:pic>
    </p:spTree>
    <p:extLst>
      <p:ext uri="{BB962C8B-B14F-4D97-AF65-F5344CB8AC3E}">
        <p14:creationId xmlns:p14="http://schemas.microsoft.com/office/powerpoint/2010/main" val="1348052797"/>
      </p:ext>
    </p:extLst>
  </p:cSld>
  <p:clrMapOvr>
    <a:masterClrMapping/>
  </p:clrMapOvr>
  <p:transition spd="med">
    <p:randomBar/>
  </p:transition>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u numéro de diapositive 5"/>
          <p:cNvSpPr>
            <a:spLocks noGrp="1"/>
          </p:cNvSpPr>
          <p:nvPr>
            <p:ph type="sldNum" sz="quarter" idx="4"/>
          </p:nvPr>
        </p:nvSpPr>
        <p:spPr>
          <a:xfrm>
            <a:off x="8460432" y="6669360"/>
            <a:ext cx="683568" cy="215628"/>
          </a:xfrm>
        </p:spPr>
        <p:txBody>
          <a:bodyPr/>
          <a:lstStyle/>
          <a:p>
            <a:fld id="{14671E41-E46A-4860-8C5C-84B4E04E194A}" type="slidenum">
              <a:rPr lang="fr-FR"/>
              <a:pPr/>
              <a:t>691</a:t>
            </a:fld>
            <a:endParaRPr lang="fr-FR" dirty="0"/>
          </a:p>
        </p:txBody>
      </p:sp>
      <p:sp>
        <p:nvSpPr>
          <p:cNvPr id="240643" name="Rectangle 3"/>
          <p:cNvSpPr>
            <a:spLocks noChangeArrowheads="1"/>
          </p:cNvSpPr>
          <p:nvPr/>
        </p:nvSpPr>
        <p:spPr bwMode="auto">
          <a:xfrm>
            <a:off x="2482850" y="2516188"/>
            <a:ext cx="5689600" cy="1800225"/>
          </a:xfrm>
          <a:prstGeom prst="rect">
            <a:avLst/>
          </a:prstGeom>
          <a:noFill/>
          <a:ln w="9525">
            <a:noFill/>
            <a:miter lim="800000"/>
            <a:headEnd/>
            <a:tailEnd/>
          </a:ln>
          <a:effectLst/>
        </p:spPr>
        <p:txBody>
          <a:bodyPr wrap="none" anchor="ctr"/>
          <a:lstStyle/>
          <a:p>
            <a:endParaRPr lang="fr-FR"/>
          </a:p>
        </p:txBody>
      </p:sp>
      <p:sp>
        <p:nvSpPr>
          <p:cNvPr id="240644" name="Rectangle 4"/>
          <p:cNvSpPr>
            <a:spLocks noGrp="1" noChangeArrowheads="1"/>
          </p:cNvSpPr>
          <p:nvPr>
            <p:ph type="ctrTitle" idx="4294967295"/>
          </p:nvPr>
        </p:nvSpPr>
        <p:spPr>
          <a:xfrm>
            <a:off x="2411413" y="2728913"/>
            <a:ext cx="2952750" cy="939800"/>
          </a:xfrm>
          <a:prstGeom prst="rect">
            <a:avLst/>
          </a:prstGeom>
        </p:spPr>
        <p:txBody>
          <a:bodyPr/>
          <a:lstStyle/>
          <a:p>
            <a:pPr algn="l"/>
            <a:r>
              <a:rPr lang="fr-FR" sz="6000" b="1" dirty="0" err="1">
                <a:solidFill>
                  <a:schemeClr val="accent1">
                    <a:lumMod val="50000"/>
                  </a:schemeClr>
                </a:solidFill>
              </a:rPr>
              <a:t>M</a:t>
            </a:r>
            <a:r>
              <a:rPr lang="fr-FR" sz="4000" b="1" dirty="0" err="1">
                <a:solidFill>
                  <a:srgbClr val="000066"/>
                </a:solidFill>
              </a:rPr>
              <a:t>arke</a:t>
            </a:r>
            <a:r>
              <a:rPr lang="fr-FR" sz="4000" b="1" dirty="0">
                <a:solidFill>
                  <a:srgbClr val="000066"/>
                </a:solidFill>
              </a:rPr>
              <a:t>  </a:t>
            </a:r>
            <a:r>
              <a:rPr lang="fr-FR" sz="4000" b="1" dirty="0" err="1">
                <a:solidFill>
                  <a:srgbClr val="000066"/>
                </a:solidFill>
              </a:rPr>
              <a:t>ing</a:t>
            </a:r>
            <a:endParaRPr lang="fr-FR" sz="6000" dirty="0">
              <a:solidFill>
                <a:schemeClr val="folHlink"/>
              </a:solidFill>
            </a:endParaRPr>
          </a:p>
        </p:txBody>
      </p:sp>
      <p:sp>
        <p:nvSpPr>
          <p:cNvPr id="240645" name="Rectangle 5"/>
          <p:cNvSpPr>
            <a:spLocks noGrp="1" noChangeArrowheads="1"/>
          </p:cNvSpPr>
          <p:nvPr>
            <p:ph type="subTitle" idx="4294967295"/>
          </p:nvPr>
        </p:nvSpPr>
        <p:spPr>
          <a:xfrm>
            <a:off x="251520" y="4508500"/>
            <a:ext cx="5214243" cy="622300"/>
          </a:xfrm>
          <a:prstGeom prst="rect">
            <a:avLst/>
          </a:prstGeom>
          <a:solidFill>
            <a:schemeClr val="bg1"/>
          </a:solidFill>
          <a:ln>
            <a:solidFill>
              <a:srgbClr val="3333CC"/>
            </a:solidFill>
          </a:ln>
        </p:spPr>
        <p:txBody>
          <a:bodyPr/>
          <a:lstStyle/>
          <a:p>
            <a:r>
              <a:rPr lang="fr-FR" dirty="0">
                <a:solidFill>
                  <a:schemeClr val="accent6">
                    <a:lumMod val="75000"/>
                  </a:schemeClr>
                </a:solidFill>
              </a:rPr>
              <a:t>Concepts &amp; Fondements</a:t>
            </a:r>
          </a:p>
        </p:txBody>
      </p:sp>
      <p:sp>
        <p:nvSpPr>
          <p:cNvPr id="240648" name="Rectangle 8"/>
          <p:cNvSpPr>
            <a:spLocks noChangeArrowheads="1"/>
          </p:cNvSpPr>
          <p:nvPr/>
        </p:nvSpPr>
        <p:spPr bwMode="auto">
          <a:xfrm>
            <a:off x="3816350" y="3379788"/>
            <a:ext cx="4283075" cy="720725"/>
          </a:xfrm>
          <a:prstGeom prst="rect">
            <a:avLst/>
          </a:prstGeom>
          <a:noFill/>
          <a:ln w="9525">
            <a:noFill/>
            <a:miter lim="800000"/>
            <a:headEnd/>
            <a:tailEnd/>
          </a:ln>
          <a:effectLst/>
        </p:spPr>
        <p:txBody>
          <a:bodyPr anchor="ctr"/>
          <a:lstStyle/>
          <a:p>
            <a:r>
              <a:rPr lang="fr-FR" sz="3600" b="1" dirty="0">
                <a:solidFill>
                  <a:srgbClr val="000066"/>
                </a:solidFill>
              </a:rPr>
              <a:t>S </a:t>
            </a:r>
            <a:r>
              <a:rPr lang="fr-FR" sz="6000" dirty="0">
                <a:solidFill>
                  <a:schemeClr val="folHlink"/>
                </a:solidFill>
              </a:rPr>
              <a:t>  </a:t>
            </a:r>
            <a:r>
              <a:rPr lang="fr-FR" sz="6000" dirty="0" err="1">
                <a:solidFill>
                  <a:schemeClr val="accent1">
                    <a:lumMod val="50000"/>
                  </a:schemeClr>
                </a:solidFill>
              </a:rPr>
              <a:t>ratégique</a:t>
            </a:r>
            <a:endParaRPr lang="fr-FR" sz="6000" dirty="0">
              <a:solidFill>
                <a:schemeClr val="accent1">
                  <a:lumMod val="50000"/>
                </a:schemeClr>
              </a:solidFill>
            </a:endParaRPr>
          </a:p>
        </p:txBody>
      </p:sp>
      <p:sp>
        <p:nvSpPr>
          <p:cNvPr id="240649" name="Text Box 9"/>
          <p:cNvSpPr txBox="1">
            <a:spLocks noChangeArrowheads="1"/>
          </p:cNvSpPr>
          <p:nvPr/>
        </p:nvSpPr>
        <p:spPr bwMode="auto">
          <a:xfrm>
            <a:off x="3922713" y="1868488"/>
            <a:ext cx="1154112" cy="2713037"/>
          </a:xfrm>
          <a:prstGeom prst="rect">
            <a:avLst/>
          </a:prstGeom>
          <a:noFill/>
          <a:ln w="9525">
            <a:noFill/>
            <a:miter lim="800000"/>
            <a:headEnd/>
            <a:tailEnd/>
          </a:ln>
          <a:effectLst/>
        </p:spPr>
        <p:txBody>
          <a:bodyPr>
            <a:spAutoFit/>
          </a:bodyPr>
          <a:lstStyle/>
          <a:p>
            <a:pPr>
              <a:spcBef>
                <a:spcPct val="50000"/>
              </a:spcBef>
            </a:pPr>
            <a:r>
              <a:rPr lang="fr-FR" sz="17200" dirty="0">
                <a:solidFill>
                  <a:schemeClr val="accent1">
                    <a:lumMod val="50000"/>
                  </a:schemeClr>
                </a:solidFill>
                <a:latin typeface="Lucida Sans" pitchFamily="34" charset="0"/>
              </a:rPr>
              <a:t>t</a:t>
            </a:r>
          </a:p>
        </p:txBody>
      </p:sp>
      <p:sp>
        <p:nvSpPr>
          <p:cNvPr id="240650" name="Text Box 10"/>
          <p:cNvSpPr txBox="1">
            <a:spLocks noChangeArrowheads="1"/>
          </p:cNvSpPr>
          <p:nvPr/>
        </p:nvSpPr>
        <p:spPr bwMode="auto">
          <a:xfrm>
            <a:off x="971550" y="5445125"/>
            <a:ext cx="6983413" cy="579438"/>
          </a:xfrm>
          <a:prstGeom prst="rect">
            <a:avLst/>
          </a:prstGeom>
          <a:solidFill>
            <a:srgbClr val="3333CC"/>
          </a:solidFill>
          <a:ln w="9525">
            <a:noFill/>
            <a:miter lim="800000"/>
            <a:headEnd/>
            <a:tailEnd/>
          </a:ln>
          <a:effectLst/>
        </p:spPr>
        <p:txBody>
          <a:bodyPr>
            <a:spAutoFit/>
          </a:bodyPr>
          <a:lstStyle/>
          <a:p>
            <a:pPr algn="ctr">
              <a:spcBef>
                <a:spcPct val="50000"/>
              </a:spcBef>
            </a:pPr>
            <a:r>
              <a:rPr lang="fr-FR" sz="3200" dirty="0">
                <a:solidFill>
                  <a:schemeClr val="bg1"/>
                </a:solidFill>
              </a:rPr>
              <a:t>Merci de votre attention</a:t>
            </a:r>
          </a:p>
        </p:txBody>
      </p:sp>
      <p:pic>
        <p:nvPicPr>
          <p:cNvPr id="9" name="Image 8" descr="Capture d’écran 2015-09-18 à 15.03.0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409797"/>
            <a:ext cx="2448272" cy="687717"/>
          </a:xfrm>
          <a:prstGeom prst="rect">
            <a:avLst/>
          </a:prstGeom>
          <a:ln>
            <a:solidFill>
              <a:srgbClr val="3333CC"/>
            </a:solidFill>
          </a:ln>
        </p:spPr>
      </p:pic>
      <p:pic>
        <p:nvPicPr>
          <p:cNvPr id="56320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70333" t="28912" r="23546" b="63024"/>
          <a:stretch/>
        </p:blipFill>
        <p:spPr bwMode="auto">
          <a:xfrm>
            <a:off x="844390" y="1367624"/>
            <a:ext cx="1550563" cy="1148564"/>
          </a:xfrm>
          <a:prstGeom prst="rect">
            <a:avLst/>
          </a:prstGeom>
          <a:noFill/>
          <a:ln w="9525">
            <a:solidFill>
              <a:srgbClr val="3333CC"/>
            </a:solidFill>
            <a:miter lim="800000"/>
            <a:headEnd/>
            <a:tailEnd/>
          </a:ln>
          <a:extLst>
            <a:ext uri="{909E8E84-426E-40DD-AFC4-6F175D3DCCD1}">
              <a14:hiddenFill xmlns:a14="http://schemas.microsoft.com/office/drawing/2010/main">
                <a:solidFill>
                  <a:schemeClr val="accent1"/>
                </a:solidFill>
              </a14:hiddenFill>
            </a:ext>
          </a:extLst>
        </p:spPr>
      </p:pic>
      <p:pic>
        <p:nvPicPr>
          <p:cNvPr id="11" name="Picture 6" descr="C:\Users\BLEUEPRO\Documents\Les 4 cv\imag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14011" y="1544452"/>
            <a:ext cx="2238791" cy="648072"/>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72418" name="Picture 2" descr="C:\Users\BLUEOFFICE\Desktop\index.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1550" y="2949575"/>
            <a:ext cx="1143000" cy="933450"/>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pic>
        <p:nvPicPr>
          <p:cNvPr id="572419" name="Picture 3" descr="C:\Users\BLUEOFFICE\Desktop\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74668" y="1097514"/>
            <a:ext cx="2619375" cy="1743075"/>
          </a:xfrm>
          <a:prstGeom prst="rect">
            <a:avLst/>
          </a:prstGeom>
          <a:noFill/>
          <a:ln>
            <a:solidFill>
              <a:srgbClr val="000099"/>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randomBar/>
  </p:transition>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4"/>
          </p:nvPr>
        </p:nvSpPr>
        <p:spPr/>
        <p:txBody>
          <a:bodyPr/>
          <a:lstStyle/>
          <a:p>
            <a:fld id="{DA92FE46-B1A4-4678-8D10-B77802E237A2}" type="slidenum">
              <a:rPr lang="fr-FR" smtClean="0"/>
              <a:pPr/>
              <a:t>692</a:t>
            </a:fld>
            <a:endParaRPr lang="fr-FR" dirty="0"/>
          </a:p>
        </p:txBody>
      </p:sp>
      <p:pic>
        <p:nvPicPr>
          <p:cNvPr id="541698" name="Picture 2" descr="C:\Users\BLUEOFFICE\Desktop\imag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7138" y="2784059"/>
            <a:ext cx="4320480" cy="244201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pic>
        <p:nvPicPr>
          <p:cNvPr id="541699" name="Picture 3" descr="C:\Users\BLUEOFFICE\Documents\Bureau 14-12-2015\SeaHorse SOCIÉTÉ\Communication SeaH\Logo SeaH\hippo bleu.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2696"/>
            <a:ext cx="4263140" cy="66247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293255" y="5445224"/>
            <a:ext cx="5436096" cy="861774"/>
          </a:xfrm>
          <a:prstGeom prst="rect">
            <a:avLst/>
          </a:prstGeom>
        </p:spPr>
        <p:txBody>
          <a:bodyPr wrap="square">
            <a:spAutoFit/>
          </a:bodyPr>
          <a:lstStyle/>
          <a:p>
            <a:pPr algn="just"/>
            <a:r>
              <a:rPr lang="fr-FR" sz="1300" b="1" dirty="0">
                <a:solidFill>
                  <a:srgbClr val="3333CC"/>
                </a:solidFill>
              </a:rPr>
              <a:t>« </a:t>
            </a:r>
            <a:r>
              <a:rPr lang="fr-FR" sz="1300" b="1" i="1" dirty="0">
                <a:solidFill>
                  <a:srgbClr val="3333CC"/>
                </a:solidFill>
              </a:rPr>
              <a:t>Quand tout semble aller contre vous, n'oubliez pas une chose : </a:t>
            </a:r>
          </a:p>
          <a:p>
            <a:pPr algn="just"/>
            <a:r>
              <a:rPr lang="fr-FR" sz="1300" b="1" i="1" dirty="0">
                <a:solidFill>
                  <a:srgbClr val="3333CC"/>
                </a:solidFill>
              </a:rPr>
              <a:t>   c'est que l'avion décolle contre le vent, et non avec lui</a:t>
            </a:r>
            <a:r>
              <a:rPr lang="fr-FR" sz="1300" b="1" dirty="0">
                <a:solidFill>
                  <a:srgbClr val="3333CC"/>
                </a:solidFill>
              </a:rPr>
              <a:t> ».</a:t>
            </a:r>
          </a:p>
          <a:p>
            <a:pPr algn="r"/>
            <a:r>
              <a:rPr lang="fr-FR" sz="1300" b="1" dirty="0">
                <a:solidFill>
                  <a:srgbClr val="3333CC"/>
                </a:solidFill>
              </a:rPr>
              <a:t> Henry Ford</a:t>
            </a:r>
          </a:p>
          <a:p>
            <a:endParaRPr lang="fr-FR" sz="1100" b="1" dirty="0">
              <a:solidFill>
                <a:schemeClr val="bg1"/>
              </a:solidFill>
            </a:endParaRPr>
          </a:p>
        </p:txBody>
      </p:sp>
      <p:pic>
        <p:nvPicPr>
          <p:cNvPr id="541700" name="Picture 4" descr="C:\Users\BLUEOFFICE\Desktop\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5138" y="568472"/>
            <a:ext cx="1524000" cy="1524000"/>
          </a:xfrm>
          <a:prstGeom prst="rect">
            <a:avLst/>
          </a:prstGeom>
          <a:noFill/>
          <a:ln>
            <a:solidFill>
              <a:srgbClr val="3333CC"/>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8485150"/>
      </p:ext>
    </p:extLst>
  </p:cSld>
  <p:clrMapOvr>
    <a:masterClrMapping/>
  </p:clrMapOvr>
  <p:transition spd="med">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41700"/>
                                        </p:tgtEl>
                                        <p:attrNameLst>
                                          <p:attrName>style.visibility</p:attrName>
                                        </p:attrNameLst>
                                      </p:cBhvr>
                                      <p:to>
                                        <p:strVal val="visible"/>
                                      </p:to>
                                    </p:set>
                                    <p:animEffect transition="in" filter="circle(in)">
                                      <p:cBhvr>
                                        <p:cTn id="7" dur="2000"/>
                                        <p:tgtEl>
                                          <p:spTgt spid="54170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41699"/>
                                        </p:tgtEl>
                                        <p:attrNameLst>
                                          <p:attrName>style.visibility</p:attrName>
                                        </p:attrNameLst>
                                      </p:cBhvr>
                                      <p:to>
                                        <p:strVal val="visible"/>
                                      </p:to>
                                    </p:set>
                                    <p:animEffect transition="in" filter="fade">
                                      <p:cBhvr>
                                        <p:cTn id="12" dur="1000"/>
                                        <p:tgtEl>
                                          <p:spTgt spid="541699"/>
                                        </p:tgtEl>
                                      </p:cBhvr>
                                    </p:animEffect>
                                    <p:anim calcmode="lin" valueType="num">
                                      <p:cBhvr>
                                        <p:cTn id="13" dur="1000" fill="hold"/>
                                        <p:tgtEl>
                                          <p:spTgt spid="541699"/>
                                        </p:tgtEl>
                                        <p:attrNameLst>
                                          <p:attrName>ppt_x</p:attrName>
                                        </p:attrNameLst>
                                      </p:cBhvr>
                                      <p:tavLst>
                                        <p:tav tm="0">
                                          <p:val>
                                            <p:strVal val="#ppt_x"/>
                                          </p:val>
                                        </p:tav>
                                        <p:tav tm="100000">
                                          <p:val>
                                            <p:strVal val="#ppt_x"/>
                                          </p:val>
                                        </p:tav>
                                      </p:tavLst>
                                    </p:anim>
                                    <p:anim calcmode="lin" valueType="num">
                                      <p:cBhvr>
                                        <p:cTn id="14" dur="1000" fill="hold"/>
                                        <p:tgtEl>
                                          <p:spTgt spid="54169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541698"/>
                                        </p:tgtEl>
                                        <p:attrNameLst>
                                          <p:attrName>style.visibility</p:attrName>
                                        </p:attrNameLst>
                                      </p:cBhvr>
                                      <p:to>
                                        <p:strVal val="visible"/>
                                      </p:to>
                                    </p:set>
                                    <p:animEffect transition="in" filter="wipe(down)">
                                      <p:cBhvr>
                                        <p:cTn id="19" dur="500"/>
                                        <p:tgtEl>
                                          <p:spTgt spid="541698"/>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circle(in)">
                                      <p:cBhvr>
                                        <p:cTn id="24"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532440" y="6597352"/>
            <a:ext cx="611560" cy="287636"/>
          </a:xfrm>
        </p:spPr>
        <p:txBody>
          <a:bodyPr/>
          <a:lstStyle/>
          <a:p>
            <a:fld id="{5FFD355C-2029-4CC5-B0F8-D8AE3A398747}" type="slidenum">
              <a:rPr lang="fr-FR"/>
              <a:pPr/>
              <a:t>693</a:t>
            </a:fld>
            <a:endParaRPr lang="fr-FR" dirty="0"/>
          </a:p>
        </p:txBody>
      </p:sp>
      <p:sp>
        <p:nvSpPr>
          <p:cNvPr id="214018" name="Rectangle 2"/>
          <p:cNvSpPr>
            <a:spLocks noGrp="1" noChangeArrowheads="1"/>
          </p:cNvSpPr>
          <p:nvPr>
            <p:ph type="body" idx="4294967295"/>
          </p:nvPr>
        </p:nvSpPr>
        <p:spPr>
          <a:xfrm>
            <a:off x="611188" y="1412775"/>
            <a:ext cx="8229600" cy="5040561"/>
          </a:xfrm>
          <a:prstGeom prst="rect">
            <a:avLst/>
          </a:prstGeom>
        </p:spPr>
        <p:txBody>
          <a:bodyPr/>
          <a:lstStyle/>
          <a:p>
            <a:pPr>
              <a:spcBef>
                <a:spcPct val="50000"/>
              </a:spcBef>
            </a:pPr>
            <a:r>
              <a:rPr lang="fr-FR" sz="2000" b="1" dirty="0">
                <a:solidFill>
                  <a:schemeClr val="accent6">
                    <a:lumMod val="75000"/>
                  </a:schemeClr>
                </a:solidFill>
              </a:rPr>
              <a:t>Le Mercator</a:t>
            </a:r>
            <a:r>
              <a:rPr lang="fr-FR" sz="2000" dirty="0">
                <a:solidFill>
                  <a:schemeClr val="accent6">
                    <a:lumMod val="75000"/>
                  </a:schemeClr>
                </a:solidFill>
              </a:rPr>
              <a:t> </a:t>
            </a:r>
            <a:r>
              <a:rPr lang="fr-FR" sz="1800" dirty="0">
                <a:solidFill>
                  <a:schemeClr val="accent6">
                    <a:lumMod val="75000"/>
                  </a:schemeClr>
                </a:solidFill>
              </a:rPr>
              <a:t>(8</a:t>
            </a:r>
            <a:r>
              <a:rPr lang="fr-FR" sz="1800" baseline="30000" dirty="0">
                <a:solidFill>
                  <a:schemeClr val="accent6">
                    <a:lumMod val="75000"/>
                  </a:schemeClr>
                </a:solidFill>
              </a:rPr>
              <a:t>éme</a:t>
            </a:r>
            <a:r>
              <a:rPr lang="fr-FR" sz="1800" dirty="0">
                <a:solidFill>
                  <a:schemeClr val="accent6">
                    <a:lumMod val="75000"/>
                  </a:schemeClr>
                </a:solidFill>
              </a:rPr>
              <a:t> édition)</a:t>
            </a:r>
            <a:br>
              <a:rPr lang="fr-FR" sz="2000" dirty="0">
                <a:solidFill>
                  <a:schemeClr val="accent6">
                    <a:lumMod val="75000"/>
                  </a:schemeClr>
                </a:solidFill>
              </a:rPr>
            </a:br>
            <a:r>
              <a:rPr lang="fr-FR" sz="1800" dirty="0" err="1">
                <a:solidFill>
                  <a:schemeClr val="accent6">
                    <a:lumMod val="75000"/>
                  </a:schemeClr>
                </a:solidFill>
              </a:rPr>
              <a:t>Lendrevie</a:t>
            </a:r>
            <a:r>
              <a:rPr lang="fr-FR" sz="1800" dirty="0">
                <a:solidFill>
                  <a:schemeClr val="accent6">
                    <a:lumMod val="75000"/>
                  </a:schemeClr>
                </a:solidFill>
              </a:rPr>
              <a:t> – Levy – </a:t>
            </a:r>
            <a:r>
              <a:rPr lang="fr-FR" sz="1800" dirty="0" err="1">
                <a:solidFill>
                  <a:schemeClr val="accent6">
                    <a:lumMod val="75000"/>
                  </a:schemeClr>
                </a:solidFill>
              </a:rPr>
              <a:t>Lindon</a:t>
            </a:r>
            <a:r>
              <a:rPr lang="fr-FR" sz="1800" dirty="0">
                <a:solidFill>
                  <a:schemeClr val="accent6">
                    <a:lumMod val="75000"/>
                  </a:schemeClr>
                </a:solidFill>
              </a:rPr>
              <a:t>  		Ed. </a:t>
            </a:r>
            <a:r>
              <a:rPr lang="fr-FR" sz="1800" dirty="0" err="1">
                <a:solidFill>
                  <a:schemeClr val="accent6">
                    <a:lumMod val="75000"/>
                  </a:schemeClr>
                </a:solidFill>
              </a:rPr>
              <a:t>Dunod</a:t>
            </a:r>
            <a:endParaRPr lang="fr-FR" sz="1800" dirty="0">
              <a:solidFill>
                <a:schemeClr val="accent6">
                  <a:lumMod val="75000"/>
                </a:schemeClr>
              </a:solidFill>
            </a:endParaRPr>
          </a:p>
          <a:p>
            <a:pPr>
              <a:spcBef>
                <a:spcPct val="50000"/>
              </a:spcBef>
            </a:pPr>
            <a:r>
              <a:rPr lang="fr-FR" sz="2000" b="1" dirty="0">
                <a:solidFill>
                  <a:schemeClr val="accent6">
                    <a:lumMod val="75000"/>
                  </a:schemeClr>
                </a:solidFill>
              </a:rPr>
              <a:t>Le marketing – </a:t>
            </a:r>
            <a:r>
              <a:rPr lang="fr-FR" sz="1800" b="1" dirty="0">
                <a:solidFill>
                  <a:schemeClr val="accent6">
                    <a:lumMod val="75000"/>
                  </a:schemeClr>
                </a:solidFill>
              </a:rPr>
              <a:t>Fondements &amp; pratique</a:t>
            </a:r>
            <a:br>
              <a:rPr lang="fr-FR" sz="1800" dirty="0">
                <a:solidFill>
                  <a:schemeClr val="accent6">
                    <a:lumMod val="75000"/>
                  </a:schemeClr>
                </a:solidFill>
              </a:rPr>
            </a:br>
            <a:r>
              <a:rPr lang="fr-FR" sz="1800" dirty="0">
                <a:solidFill>
                  <a:schemeClr val="accent6">
                    <a:lumMod val="75000"/>
                  </a:schemeClr>
                </a:solidFill>
              </a:rPr>
              <a:t>Dubois - </a:t>
            </a:r>
            <a:r>
              <a:rPr lang="fr-FR" sz="1800" dirty="0" err="1">
                <a:solidFill>
                  <a:schemeClr val="accent6">
                    <a:lumMod val="75000"/>
                  </a:schemeClr>
                </a:solidFill>
              </a:rPr>
              <a:t>Jolibert</a:t>
            </a:r>
            <a:r>
              <a:rPr lang="fr-FR" sz="1800" dirty="0">
                <a:solidFill>
                  <a:schemeClr val="accent6">
                    <a:lumMod val="75000"/>
                  </a:schemeClr>
                </a:solidFill>
              </a:rPr>
              <a:t>			Ed. </a:t>
            </a:r>
            <a:r>
              <a:rPr lang="fr-FR" sz="1800" dirty="0" err="1">
                <a:solidFill>
                  <a:schemeClr val="accent6">
                    <a:lumMod val="75000"/>
                  </a:schemeClr>
                </a:solidFill>
              </a:rPr>
              <a:t>Ediscience</a:t>
            </a:r>
            <a:endParaRPr lang="fr-FR" sz="1800" dirty="0">
              <a:solidFill>
                <a:schemeClr val="accent6">
                  <a:lumMod val="75000"/>
                </a:schemeClr>
              </a:solidFill>
            </a:endParaRPr>
          </a:p>
          <a:p>
            <a:pPr>
              <a:spcBef>
                <a:spcPct val="50000"/>
              </a:spcBef>
            </a:pPr>
            <a:r>
              <a:rPr lang="fr-FR" sz="2000" b="1" dirty="0">
                <a:solidFill>
                  <a:schemeClr val="accent6">
                    <a:lumMod val="75000"/>
                  </a:schemeClr>
                </a:solidFill>
              </a:rPr>
              <a:t>Le Marketing Stratégique</a:t>
            </a:r>
            <a:br>
              <a:rPr lang="fr-FR" sz="2000" dirty="0">
                <a:solidFill>
                  <a:schemeClr val="accent6">
                    <a:lumMod val="75000"/>
                  </a:schemeClr>
                </a:solidFill>
              </a:rPr>
            </a:br>
            <a:r>
              <a:rPr lang="fr-FR" sz="1800" dirty="0">
                <a:solidFill>
                  <a:schemeClr val="accent6">
                    <a:lumMod val="75000"/>
                  </a:schemeClr>
                </a:solidFill>
              </a:rPr>
              <a:t>Lambin 				Ed. </a:t>
            </a:r>
            <a:r>
              <a:rPr lang="fr-FR" sz="1800" dirty="0" err="1">
                <a:solidFill>
                  <a:schemeClr val="accent6">
                    <a:lumMod val="75000"/>
                  </a:schemeClr>
                </a:solidFill>
              </a:rPr>
              <a:t>Ediscience</a:t>
            </a:r>
            <a:endParaRPr lang="fr-FR" sz="1800" dirty="0">
              <a:solidFill>
                <a:schemeClr val="accent6">
                  <a:lumMod val="75000"/>
                </a:schemeClr>
              </a:solidFill>
            </a:endParaRPr>
          </a:p>
          <a:p>
            <a:pPr>
              <a:spcBef>
                <a:spcPct val="50000"/>
              </a:spcBef>
            </a:pPr>
            <a:r>
              <a:rPr lang="fr-FR" sz="2000" b="1" dirty="0">
                <a:solidFill>
                  <a:schemeClr val="accent6">
                    <a:lumMod val="75000"/>
                  </a:schemeClr>
                </a:solidFill>
              </a:rPr>
              <a:t>La recherche marketing</a:t>
            </a:r>
            <a:br>
              <a:rPr lang="fr-FR" sz="1800" dirty="0">
                <a:solidFill>
                  <a:schemeClr val="accent6">
                    <a:lumMod val="75000"/>
                  </a:schemeClr>
                </a:solidFill>
              </a:rPr>
            </a:br>
            <a:r>
              <a:rPr lang="fr-FR" sz="1800" dirty="0">
                <a:solidFill>
                  <a:schemeClr val="accent6">
                    <a:lumMod val="75000"/>
                  </a:schemeClr>
                </a:solidFill>
              </a:rPr>
              <a:t>Lambin				Ed. </a:t>
            </a:r>
            <a:r>
              <a:rPr lang="fr-FR" sz="1800" dirty="0" err="1">
                <a:solidFill>
                  <a:schemeClr val="accent6">
                    <a:lumMod val="75000"/>
                  </a:schemeClr>
                </a:solidFill>
              </a:rPr>
              <a:t>Ediscience</a:t>
            </a:r>
            <a:endParaRPr lang="fr-FR" sz="1800" dirty="0">
              <a:solidFill>
                <a:schemeClr val="accent6">
                  <a:lumMod val="75000"/>
                </a:schemeClr>
              </a:solidFill>
            </a:endParaRPr>
          </a:p>
          <a:p>
            <a:pPr>
              <a:spcBef>
                <a:spcPct val="50000"/>
              </a:spcBef>
            </a:pPr>
            <a:r>
              <a:rPr lang="fr-FR" sz="2000" b="1" dirty="0">
                <a:solidFill>
                  <a:schemeClr val="accent6">
                    <a:lumMod val="75000"/>
                  </a:schemeClr>
                </a:solidFill>
              </a:rPr>
              <a:t>Les études qualitatives</a:t>
            </a:r>
            <a:br>
              <a:rPr lang="fr-FR" sz="1800" dirty="0">
                <a:solidFill>
                  <a:schemeClr val="accent6">
                    <a:lumMod val="75000"/>
                  </a:schemeClr>
                </a:solidFill>
              </a:rPr>
            </a:br>
            <a:r>
              <a:rPr lang="fr-FR" sz="1800" dirty="0">
                <a:solidFill>
                  <a:schemeClr val="accent6">
                    <a:lumMod val="75000"/>
                  </a:schemeClr>
                </a:solidFill>
              </a:rPr>
              <a:t>Frisch				Ed. d’organisation</a:t>
            </a:r>
          </a:p>
          <a:p>
            <a:pPr>
              <a:spcBef>
                <a:spcPct val="50000"/>
              </a:spcBef>
            </a:pPr>
            <a:r>
              <a:rPr lang="fr-FR" sz="2000" b="1" dirty="0">
                <a:solidFill>
                  <a:schemeClr val="accent6">
                    <a:lumMod val="75000"/>
                  </a:schemeClr>
                </a:solidFill>
              </a:rPr>
              <a:t>Les nouvelles lois du positionnement</a:t>
            </a:r>
            <a:br>
              <a:rPr lang="fr-FR" sz="2000" dirty="0">
                <a:solidFill>
                  <a:schemeClr val="accent6">
                    <a:lumMod val="75000"/>
                  </a:schemeClr>
                </a:solidFill>
              </a:rPr>
            </a:br>
            <a:r>
              <a:rPr lang="fr-FR" sz="1800" dirty="0">
                <a:solidFill>
                  <a:schemeClr val="accent6">
                    <a:lumMod val="75000"/>
                  </a:schemeClr>
                </a:solidFill>
              </a:rPr>
              <a:t>Jack </a:t>
            </a:r>
            <a:r>
              <a:rPr lang="fr-FR" sz="1800" dirty="0" err="1">
                <a:solidFill>
                  <a:schemeClr val="accent6">
                    <a:lumMod val="75000"/>
                  </a:schemeClr>
                </a:solidFill>
              </a:rPr>
              <a:t>Trout</a:t>
            </a:r>
            <a:r>
              <a:rPr lang="fr-FR" sz="1800" dirty="0">
                <a:solidFill>
                  <a:schemeClr val="accent6">
                    <a:lumMod val="75000"/>
                  </a:schemeClr>
                </a:solidFill>
              </a:rPr>
              <a:t>  				Ed. Village Mondial</a:t>
            </a:r>
          </a:p>
          <a:p>
            <a:pPr marL="0" indent="0">
              <a:spcBef>
                <a:spcPct val="50000"/>
              </a:spcBef>
              <a:buNone/>
            </a:pPr>
            <a:endParaRPr lang="fr-FR" sz="1800" dirty="0"/>
          </a:p>
          <a:p>
            <a:pPr marL="0" indent="0">
              <a:spcBef>
                <a:spcPct val="50000"/>
              </a:spcBef>
              <a:buNone/>
            </a:pPr>
            <a:endParaRPr lang="fr-FR" sz="1800" dirty="0"/>
          </a:p>
        </p:txBody>
      </p:sp>
      <p:sp>
        <p:nvSpPr>
          <p:cNvPr id="214020" name="Rectangle 4"/>
          <p:cNvSpPr>
            <a:spLocks noGrp="1" noChangeArrowheads="1"/>
          </p:cNvSpPr>
          <p:nvPr>
            <p:ph type="title" idx="4294967295"/>
          </p:nvPr>
        </p:nvSpPr>
        <p:spPr>
          <a:xfrm>
            <a:off x="683568" y="332656"/>
            <a:ext cx="7427912" cy="706438"/>
          </a:xfrm>
          <a:prstGeom prst="rect">
            <a:avLst/>
          </a:prstGeom>
          <a:noFill/>
          <a:ln/>
        </p:spPr>
        <p:txBody>
          <a:bodyPr/>
          <a:lstStyle/>
          <a:p>
            <a:pPr algn="l"/>
            <a:r>
              <a:rPr lang="fr-FR" sz="3200" b="1" dirty="0">
                <a:solidFill>
                  <a:schemeClr val="accent1">
                    <a:lumMod val="50000"/>
                  </a:schemeClr>
                </a:solidFill>
              </a:rPr>
              <a:t>Pour aller plus loin</a:t>
            </a:r>
          </a:p>
        </p:txBody>
      </p:sp>
    </p:spTree>
  </p:cSld>
  <p:clrMapOvr>
    <a:masterClrMapping/>
  </p:clrMapOvr>
  <p:transition spd="med">
    <p:randomBar/>
  </p:transition>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459788" y="6670674"/>
            <a:ext cx="684212" cy="214313"/>
          </a:xfrm>
        </p:spPr>
        <p:txBody>
          <a:bodyPr/>
          <a:lstStyle/>
          <a:p>
            <a:fld id="{5663853A-3AF9-4FC3-9D5E-64AD80129FD9}" type="slidenum">
              <a:rPr lang="fr-FR"/>
              <a:pPr/>
              <a:t>694</a:t>
            </a:fld>
            <a:endParaRPr lang="fr-FR" dirty="0"/>
          </a:p>
        </p:txBody>
      </p:sp>
      <p:pic>
        <p:nvPicPr>
          <p:cNvPr id="256009" name="Picture 9"/>
          <p:cNvPicPr>
            <a:picLocks noChangeAspect="1" noChangeArrowheads="1"/>
          </p:cNvPicPr>
          <p:nvPr/>
        </p:nvPicPr>
        <p:blipFill>
          <a:blip r:embed="rId2" cstate="print"/>
          <a:srcRect/>
          <a:stretch>
            <a:fillRect/>
          </a:stretch>
        </p:blipFill>
        <p:spPr bwMode="auto">
          <a:xfrm>
            <a:off x="611188" y="368868"/>
            <a:ext cx="7057156" cy="5878802"/>
          </a:xfrm>
          <a:prstGeom prst="rect">
            <a:avLst/>
          </a:prstGeom>
          <a:noFill/>
          <a:ln w="9525">
            <a:solidFill>
              <a:srgbClr val="3333CC"/>
            </a:solidFill>
            <a:miter lim="800000"/>
            <a:headEnd/>
            <a:tailEnd/>
          </a:ln>
          <a:effectLst/>
        </p:spPr>
      </p:pic>
      <p:sp>
        <p:nvSpPr>
          <p:cNvPr id="256011" name="AutoShape 11">
            <a:hlinkClick r:id="rId3" action="ppaction://hlinksldjump" highlightClick="1"/>
          </p:cNvPr>
          <p:cNvSpPr>
            <a:spLocks noChangeArrowheads="1"/>
          </p:cNvSpPr>
          <p:nvPr/>
        </p:nvSpPr>
        <p:spPr bwMode="auto">
          <a:xfrm>
            <a:off x="8459788" y="6165850"/>
            <a:ext cx="504825" cy="504825"/>
          </a:xfrm>
          <a:prstGeom prst="actionButtonBackPrevious">
            <a:avLst/>
          </a:prstGeom>
          <a:solidFill>
            <a:schemeClr val="accent1"/>
          </a:solidFill>
          <a:ln w="9525">
            <a:noFill/>
            <a:miter lim="800000"/>
            <a:headEnd/>
            <a:tailEnd/>
          </a:ln>
          <a:effectLst/>
        </p:spPr>
        <p:txBody>
          <a:bodyPr wrap="none" anchor="ctr"/>
          <a:lstStyle/>
          <a:p>
            <a:endParaRPr lang="fr-FR"/>
          </a:p>
        </p:txBody>
      </p:sp>
    </p:spTree>
  </p:cSld>
  <p:clrMapOvr>
    <a:masterClrMapping/>
  </p:clrMapOvr>
  <p:transition spd="med">
    <p:randomBar/>
  </p:transition>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5"/>
          <p:cNvSpPr>
            <a:spLocks noGrp="1"/>
          </p:cNvSpPr>
          <p:nvPr>
            <p:ph type="sldNum" sz="quarter" idx="4"/>
          </p:nvPr>
        </p:nvSpPr>
        <p:spPr>
          <a:xfrm>
            <a:off x="8532440" y="6670675"/>
            <a:ext cx="611560" cy="214312"/>
          </a:xfrm>
        </p:spPr>
        <p:txBody>
          <a:bodyPr/>
          <a:lstStyle/>
          <a:p>
            <a:fld id="{ED2BF3EB-AF88-475D-940A-1EB06FAB805E}" type="slidenum">
              <a:rPr lang="fr-FR"/>
              <a:pPr/>
              <a:t>695</a:t>
            </a:fld>
            <a:endParaRPr lang="fr-FR"/>
          </a:p>
        </p:txBody>
      </p:sp>
      <p:sp>
        <p:nvSpPr>
          <p:cNvPr id="257027" name="AutoShape 3">
            <a:hlinkClick r:id="rId2" action="ppaction://hlinksldjump" highlightClick="1"/>
          </p:cNvPr>
          <p:cNvSpPr>
            <a:spLocks noChangeArrowheads="1"/>
          </p:cNvSpPr>
          <p:nvPr/>
        </p:nvSpPr>
        <p:spPr bwMode="auto">
          <a:xfrm>
            <a:off x="8459788" y="6165850"/>
            <a:ext cx="504825" cy="504825"/>
          </a:xfrm>
          <a:prstGeom prst="actionButtonBackPrevious">
            <a:avLst/>
          </a:prstGeom>
          <a:solidFill>
            <a:schemeClr val="accent1"/>
          </a:solidFill>
          <a:ln w="9525">
            <a:noFill/>
            <a:miter lim="800000"/>
            <a:headEnd/>
            <a:tailEnd/>
          </a:ln>
          <a:effectLst/>
        </p:spPr>
        <p:txBody>
          <a:bodyPr wrap="none" anchor="ctr"/>
          <a:lstStyle/>
          <a:p>
            <a:endParaRPr lang="fr-FR"/>
          </a:p>
        </p:txBody>
      </p:sp>
      <p:pic>
        <p:nvPicPr>
          <p:cNvPr id="257028" name="Picture 4"/>
          <p:cNvPicPr>
            <a:picLocks noChangeAspect="1" noChangeArrowheads="1"/>
          </p:cNvPicPr>
          <p:nvPr/>
        </p:nvPicPr>
        <p:blipFill>
          <a:blip r:embed="rId3" cstate="print"/>
          <a:srcRect/>
          <a:stretch>
            <a:fillRect/>
          </a:stretch>
        </p:blipFill>
        <p:spPr bwMode="auto">
          <a:xfrm>
            <a:off x="827088" y="429062"/>
            <a:ext cx="6769248" cy="5888094"/>
          </a:xfrm>
          <a:prstGeom prst="rect">
            <a:avLst/>
          </a:prstGeom>
          <a:noFill/>
          <a:ln w="9525">
            <a:solidFill>
              <a:srgbClr val="3333CC"/>
            </a:solidFill>
            <a:miter lim="800000"/>
            <a:headEnd/>
            <a:tailEnd/>
          </a:ln>
          <a:effectLst/>
        </p:spPr>
      </p:pic>
    </p:spTree>
  </p:cSld>
  <p:clrMapOvr>
    <a:masterClrMapping/>
  </p:clrMapOvr>
  <p:transition spd="med">
    <p:randomBar/>
  </p:transition>
</p:sld>
</file>

<file path=ppt/theme/theme1.xml><?xml version="1.0" encoding="utf-8"?>
<a:theme xmlns:a="http://schemas.openxmlformats.org/drawingml/2006/main" name="Modèle par défaut">
  <a:themeElements>
    <a:clrScheme name="Modèle par défau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Modèle par défau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odèle par défau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Modèle par défaut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Modèle par défaut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Modèle par défaut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Modèle par défaut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Modèle par défaut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Modèle par défaut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Modèle par défaut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Modèle par défaut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Modèle par défaut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Modèle par défaut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Modèle par défaut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èm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Débit">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Fond présentation Mkt Strat IAE</Template>
  <TotalTime>16540</TotalTime>
  <Words>30223</Words>
  <Application>Microsoft Office PowerPoint</Application>
  <PresentationFormat>Affichage à l'écran (4:3)</PresentationFormat>
  <Paragraphs>6490</Paragraphs>
  <Slides>695</Slides>
  <Notes>67</Notes>
  <HiddenSlides>0</HiddenSlides>
  <MMClips>0</MMClips>
  <ScaleCrop>false</ScaleCrop>
  <HeadingPairs>
    <vt:vector size="8" baseType="variant">
      <vt:variant>
        <vt:lpstr>Polices utilisées</vt:lpstr>
      </vt:variant>
      <vt:variant>
        <vt:i4>28</vt:i4>
      </vt:variant>
      <vt:variant>
        <vt:lpstr>Thème</vt:lpstr>
      </vt:variant>
      <vt:variant>
        <vt:i4>1</vt:i4>
      </vt:variant>
      <vt:variant>
        <vt:lpstr>Serveurs OLE incorporés</vt:lpstr>
      </vt:variant>
      <vt:variant>
        <vt:i4>4</vt:i4>
      </vt:variant>
      <vt:variant>
        <vt:lpstr>Titres des diapositives</vt:lpstr>
      </vt:variant>
      <vt:variant>
        <vt:i4>695</vt:i4>
      </vt:variant>
    </vt:vector>
  </HeadingPairs>
  <TitlesOfParts>
    <vt:vector size="728" baseType="lpstr">
      <vt:lpstr>ＭＳ Ｐゴシック</vt:lpstr>
      <vt:lpstr>SimHei</vt:lpstr>
      <vt:lpstr>Abadi MT Condensed Light</vt:lpstr>
      <vt:lpstr>AGaramond-Regular</vt:lpstr>
      <vt:lpstr>AGaramond-Semibold</vt:lpstr>
      <vt:lpstr>AGaramond-SemiboldItalic</vt:lpstr>
      <vt:lpstr>Aharoni</vt:lpstr>
      <vt:lpstr>Arial</vt:lpstr>
      <vt:lpstr>Arial Black</vt:lpstr>
      <vt:lpstr>Calibri</vt:lpstr>
      <vt:lpstr>Cambria</vt:lpstr>
      <vt:lpstr>Cambria Math</vt:lpstr>
      <vt:lpstr>Franklin Gothic Book</vt:lpstr>
      <vt:lpstr>GuidePedagoTimes</vt:lpstr>
      <vt:lpstr>Lucida Console</vt:lpstr>
      <vt:lpstr>Lucida Grande</vt:lpstr>
      <vt:lpstr>Lucida Handwriting</vt:lpstr>
      <vt:lpstr>Lucida Sans</vt:lpstr>
      <vt:lpstr>Monotype Sorts</vt:lpstr>
      <vt:lpstr>New York</vt:lpstr>
      <vt:lpstr>Symbol</vt:lpstr>
      <vt:lpstr>Tahoma</vt:lpstr>
      <vt:lpstr>Times</vt:lpstr>
      <vt:lpstr>Times New Roman</vt:lpstr>
      <vt:lpstr>Verdana</vt:lpstr>
      <vt:lpstr>Wingdings</vt:lpstr>
      <vt:lpstr>Wingdings 3</vt:lpstr>
      <vt:lpstr>Zapf Dingbats</vt:lpstr>
      <vt:lpstr>Modèle par défaut</vt:lpstr>
      <vt:lpstr>Acrobat Document</vt:lpstr>
      <vt:lpstr>Document</vt:lpstr>
      <vt:lpstr>Objet d’environnement du Gestionnaire de liaisons</vt:lpstr>
      <vt:lpstr>Présentation</vt:lpstr>
      <vt:lpstr>Marke  ing</vt:lpstr>
      <vt:lpstr>Présentation PowerPoint</vt:lpstr>
      <vt:lpstr>Plan ou les Outils Marketing</vt:lpstr>
      <vt:lpstr>La Démarche Marketing</vt:lpstr>
      <vt:lpstr>Le Plan d’Intervention</vt:lpstr>
      <vt:lpstr>Présentation PowerPoint</vt:lpstr>
      <vt:lpstr>Présentation PowerPoint</vt:lpstr>
      <vt:lpstr>                               contact                   bleu.pro</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mais …  Le Marketing permet d’adapter sa communication (de fabriquer plus justement, …) </vt:lpstr>
      <vt:lpstr>Présentation PowerPoint</vt:lpstr>
      <vt:lpstr>Présentation PowerPoint</vt:lpstr>
      <vt:lpstr>Marketing ?</vt:lpstr>
      <vt:lpstr>Marketing ?</vt:lpstr>
      <vt:lpstr>Marketing ?</vt:lpstr>
      <vt:lpstr>Présentation PowerPoint</vt:lpstr>
      <vt:lpstr>Marketing stratégique</vt:lpstr>
      <vt:lpstr>Présentation PowerPoint</vt:lpstr>
      <vt:lpstr>Présentation PowerPoint</vt:lpstr>
      <vt:lpstr>Présentation PowerPoint</vt:lpstr>
      <vt:lpstr>Présentation PowerPoint</vt:lpstr>
      <vt:lpstr>Présentation PowerPoint</vt:lpstr>
      <vt:lpstr>Présentation PowerPoint</vt:lpstr>
      <vt:lpstr>Marketing stratégique</vt:lpstr>
      <vt:lpstr>Présentation PowerPoint</vt:lpstr>
      <vt:lpstr>Présentation PowerPoint</vt:lpstr>
      <vt:lpstr>Présentation PowerPoint</vt:lpstr>
      <vt:lpstr>Présentation PowerPoint</vt:lpstr>
      <vt:lpstr>Présentation PowerPoint</vt:lpstr>
      <vt:lpstr>Démarche générale d’élaboration d’une stratégie de marketing</vt:lpstr>
      <vt:lpstr>Présentation PowerPoint</vt:lpstr>
      <vt:lpstr>Présentation PowerPoint</vt:lpstr>
      <vt:lpstr>Présentation PowerPoint</vt:lpstr>
      <vt:lpstr>Présentation PowerPoint</vt:lpstr>
      <vt:lpstr>Présentation PowerPoint</vt:lpstr>
      <vt:lpstr>Présentation PowerPoint</vt:lpstr>
      <vt:lpstr>Marke  ing</vt:lpstr>
      <vt:lpstr>Présentation PowerPoint</vt:lpstr>
      <vt:lpstr>Présentation PowerPoint</vt:lpstr>
      <vt:lpstr>Présentation PowerPoint</vt:lpstr>
      <vt:lpstr>Présentation PowerPoint</vt:lpstr>
      <vt:lpstr>Marketing stratégique</vt:lpstr>
      <vt:lpstr>Présentation PowerPoint</vt:lpstr>
      <vt:lpstr>Présentation PowerPoint</vt:lpstr>
      <vt:lpstr>Analyser le marché</vt:lpstr>
      <vt:lpstr>Présentation PowerPoint</vt:lpstr>
      <vt:lpstr>La diversité des études de marché</vt:lpstr>
      <vt:lpstr>Présentation PowerPoint</vt:lpstr>
      <vt:lpstr>Présentation PowerPoint</vt:lpstr>
      <vt:lpstr>Les différents niveaux  de sources d’informations</vt:lpstr>
      <vt:lpstr>Les différents niveaux  de sources d’informations</vt:lpstr>
      <vt:lpstr>Les données internes</vt:lpstr>
      <vt:lpstr>Exemples d’applications de  données internes</vt:lpstr>
      <vt:lpstr>Les données  externes primaires</vt:lpstr>
      <vt:lpstr>Les données  externes primaires</vt:lpstr>
      <vt:lpstr>Les données  externes secondaires </vt:lpstr>
      <vt:lpstr>Les données  externes secondaires </vt:lpstr>
      <vt:lpstr>Méthode de recherche de données secondaires</vt:lpstr>
      <vt:lpstr>Les facteurs d’influence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Définition d’un marché</vt:lpstr>
      <vt:lpstr>Analyser le marché</vt:lpstr>
      <vt:lpstr>Analyser le marché</vt:lpstr>
      <vt:lpstr>Présentation PowerPoint</vt:lpstr>
      <vt:lpstr>Présentation PowerPoint</vt:lpstr>
      <vt:lpstr>Présentation PowerPoint</vt:lpstr>
      <vt:lpstr>Analyser le marché</vt:lpstr>
      <vt:lpstr>Analyser le marché</vt:lpstr>
      <vt:lpstr>Présentation PowerPoint</vt:lpstr>
      <vt:lpstr>Présentation PowerPoint</vt:lpstr>
      <vt:lpstr>Analyser le marché</vt:lpstr>
      <vt:lpstr>Besoin, désir et demande</vt:lpstr>
      <vt:lpstr>Analyser le marché</vt:lpstr>
      <vt:lpstr>Analyser le marché</vt:lpstr>
      <vt:lpstr>Analyser le marché</vt:lpstr>
      <vt:lpstr>Analyser le marché</vt:lpstr>
      <vt:lpstr>Analyser le marché</vt:lpstr>
      <vt:lpstr>Analyser le marché</vt:lpstr>
      <vt:lpstr>Analyser le marché</vt:lpstr>
      <vt:lpstr>Analyser le marché</vt:lpstr>
      <vt:lpstr>Analyser le marché</vt:lpstr>
      <vt:lpstr>Présentation PowerPoint</vt:lpstr>
      <vt:lpstr>Présentation PowerPoint</vt:lpstr>
      <vt:lpstr>Analyser le marché</vt:lpstr>
      <vt:lpstr>Analyser le marché</vt:lpstr>
      <vt:lpstr>Analyser le marché</vt:lpstr>
      <vt:lpstr>Analyser le marché</vt:lpstr>
      <vt:lpstr>Analyser le marché</vt:lpstr>
      <vt:lpstr>Analyser le marché</vt:lpstr>
      <vt:lpstr>Présentation PowerPoint</vt:lpstr>
      <vt:lpstr>Analyser le marché</vt:lpstr>
      <vt:lpstr>Présentation PowerPoint</vt:lpstr>
      <vt:lpstr>Analyser le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Analyser le marché</vt:lpstr>
      <vt:lpstr>Analyser le marché</vt:lpstr>
      <vt:lpstr>Analyser le marché</vt:lpstr>
      <vt:lpstr>Analyser le marché</vt:lpstr>
      <vt:lpstr>Présentation PowerPoint</vt:lpstr>
      <vt:lpstr>Analyser le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Choisir son marché</vt:lpstr>
      <vt:lpstr>Choisir son marché</vt:lpstr>
      <vt:lpstr>Choisir son marché</vt:lpstr>
      <vt:lpstr>Choisir son marché</vt:lpstr>
      <vt:lpstr>Choisir son marché</vt:lpstr>
      <vt:lpstr>Présentation PowerPoint</vt:lpstr>
      <vt:lpstr>Présentation PowerPoint</vt:lpstr>
      <vt:lpstr>    Choisir son marché</vt:lpstr>
      <vt:lpstr>Présentation PowerPoint</vt:lpstr>
      <vt:lpstr>Présentation PowerPoint</vt:lpstr>
      <vt:lpstr>Choisir son marché</vt:lpstr>
      <vt:lpstr>Choisir son marché</vt:lpstr>
      <vt:lpstr>Choisir son marché</vt:lpstr>
      <vt:lpstr>Choisir son marché</vt:lpstr>
      <vt:lpstr>Présentation PowerPoint</vt:lpstr>
      <vt:lpstr>Choisir son marché</vt:lpstr>
      <vt:lpstr>Choisir son marché</vt:lpstr>
      <vt:lpstr>Choisir son marché</vt:lpstr>
      <vt:lpstr>Choisir son marché</vt:lpstr>
      <vt:lpstr>Choisir son marché</vt:lpstr>
      <vt:lpstr>Choisir son marché</vt:lpstr>
      <vt:lpstr>Choisir son marché</vt:lpstr>
      <vt:lpstr>Choisir son marché</vt:lpstr>
      <vt:lpstr>Présentation PowerPoint</vt:lpstr>
      <vt:lpstr>Choisir son marché</vt:lpstr>
      <vt:lpstr>Choisir son marché</vt:lpstr>
      <vt:lpstr>Choisir son marché</vt:lpstr>
      <vt:lpstr>Choisir son marché</vt:lpstr>
      <vt:lpstr>Choisir son marché</vt:lpstr>
      <vt:lpstr>Choisir son marché</vt:lpstr>
      <vt:lpstr>Choisir son marché</vt:lpstr>
      <vt:lpstr>Présentation PowerPoint</vt:lpstr>
      <vt:lpstr>Modèle Conceptuel des Données d’un CRM</vt:lpstr>
      <vt:lpstr>Modèle Conceptuel des Données d’un CRM</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5 clés de succès</vt:lpstr>
      <vt:lpstr> </vt:lpstr>
      <vt:lpstr>Mieux Connaître Clients &amp; Prospects</vt:lpstr>
      <vt:lpstr>Présentation PowerPoint</vt:lpstr>
      <vt:lpstr>Présentation PowerPoint</vt:lpstr>
      <vt:lpstr>Mieux Fidéliser Action majeure</vt:lpstr>
      <vt:lpstr>Présentation PowerPoint</vt:lpstr>
      <vt:lpstr>Présentation PowerPoint</vt:lpstr>
      <vt:lpstr>Présentation PowerPoint</vt:lpstr>
      <vt:lpstr>Mieux Dialoguer</vt:lpstr>
      <vt:lpstr>Présentation PowerPoint</vt:lpstr>
      <vt:lpstr>Mieux Décider</vt:lpstr>
      <vt:lpstr>Mieux Prospecter</vt:lpstr>
      <vt:lpstr>Présentation PowerPoint</vt:lpstr>
      <vt:lpstr>La mise en place </vt:lpstr>
      <vt:lpstr>La mise en place </vt:lpstr>
      <vt:lpstr>Datamining et CRM</vt:lpstr>
      <vt:lpstr>Définition des concepts de  Datamining et de CRM </vt:lpstr>
      <vt:lpstr>Présentation PowerPoint</vt:lpstr>
      <vt:lpstr> Le CRM</vt:lpstr>
      <vt:lpstr>Les grandes étapes à suivre d’une démarche CRM </vt:lpstr>
      <vt:lpstr>Le Datamining </vt:lpstr>
      <vt:lpstr>Cahier des Charges pour la Mise en Place d’une Démarche CRM</vt:lpstr>
      <vt:lpstr>Étapes</vt:lpstr>
      <vt:lpstr>Bon de Commande : Présentation du Projet</vt:lpstr>
      <vt:lpstr>Paramétrage/Affichage</vt:lpstr>
      <vt:lpstr>Présentation PowerPoint</vt:lpstr>
      <vt:lpstr>Orchestre de Paris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Paramétrage/Pilotage</vt:lpstr>
      <vt:lpstr>Présentation PowerPoint</vt:lpstr>
      <vt:lpstr>Présentation PowerPoint</vt:lpstr>
      <vt:lpstr>Choisir son marché</vt:lpstr>
      <vt:lpstr>Choisir son marché</vt:lpstr>
      <vt:lpstr>Choisir son marché</vt:lpstr>
      <vt:lpstr>Choisir son marché</vt:lpstr>
      <vt:lpstr>Choisir son marché</vt:lpstr>
      <vt:lpstr>Choisir son marché</vt:lpstr>
      <vt:lpstr>Choisir son marché</vt:lpstr>
      <vt:lpstr>Choisir son marché</vt:lpstr>
      <vt:lpstr>Choisir son marché</vt:lpstr>
      <vt:lpstr>Choisir son marché</vt:lpstr>
      <vt:lpstr>Choisir son marché</vt:lpstr>
      <vt:lpstr>Présentation PowerPoint</vt:lpstr>
      <vt:lpstr>Choisir son marché</vt:lpstr>
      <vt:lpstr>Choisir son marché</vt:lpstr>
      <vt:lpstr>Choisir son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Marke  ing</vt:lpstr>
      <vt:lpstr>Présentation PowerPoint</vt:lpstr>
      <vt:lpstr>Se lancer sur le marché</vt:lpstr>
      <vt:lpstr>Se lancer sur le marché</vt:lpstr>
      <vt:lpstr>Se lancer sur le marché</vt:lpstr>
      <vt:lpstr>Se lancer sur le marché</vt:lpstr>
      <vt:lpstr>Se lancer sur le marché</vt:lpstr>
      <vt:lpstr>Présentation PowerPoint</vt:lpstr>
      <vt:lpstr>Se lancer sur le marché</vt:lpstr>
      <vt:lpstr>Se lancer sur le marché</vt:lpstr>
      <vt:lpstr>Présentation PowerPoint</vt:lpstr>
      <vt:lpstr>Présentation PowerPoint</vt:lpstr>
      <vt:lpstr>Présentation PowerPoint</vt:lpstr>
      <vt:lpstr>Présentation PowerPoint</vt:lpstr>
      <vt:lpstr>Se lancer sur le marché</vt:lpstr>
      <vt:lpstr>Se lancer sur le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CO-PRODUIT</vt:lpstr>
      <vt:lpstr>HUMAIN</vt:lpstr>
      <vt:lpstr>PÉRISSABILITÉ</vt:lpstr>
      <vt:lpstr>FINANCIER</vt:lpstr>
      <vt:lpstr>MUTATIONS RÉCENTES</vt:lpstr>
      <vt:lpstr>CONTACT CLIENT/FOURNISSEUR</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Exercice Groupe de 4  Présentation Étudiant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vt:lpstr>
      <vt:lpstr>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Se lancer sur le marché</vt:lpstr>
      <vt:lpstr>   Se lancer sur le marché</vt:lpstr>
      <vt:lpstr>   Se lancer sur le marché</vt:lpstr>
      <vt:lpstr>   Se lancer sur le marché</vt:lpstr>
      <vt:lpstr>   Se lancer sur le marché</vt:lpstr>
      <vt:lpstr>   Se lancer sur le marché</vt:lpstr>
      <vt:lpstr>Se lancer sur le marché</vt:lpstr>
      <vt:lpstr>Se lancer sur le marché</vt:lpstr>
      <vt:lpstr>Présentation PowerPoint</vt:lpstr>
      <vt:lpstr>Présentation PowerPoint</vt:lpstr>
      <vt:lpstr>Se lancer sur le marché</vt:lpstr>
      <vt:lpstr>Présentation PowerPoint</vt:lpstr>
      <vt:lpstr>Se lancer sur le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Se lancer sur le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Pour communiquer</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6 – La maitrise de la communication virale</vt:lpstr>
      <vt:lpstr>Présentation PowerPoint</vt:lpstr>
      <vt:lpstr>Présentation PowerPoint</vt:lpstr>
      <vt:lpstr>Présentation PowerPoint</vt:lpstr>
      <vt:lpstr>Présentation PowerPoint</vt:lpstr>
      <vt:lpstr>Présentation PowerPoint</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Se lancer sur le marché</vt:lpstr>
      <vt:lpstr>Se lancer sur le marché</vt:lpstr>
      <vt:lpstr>Se lancer sur le marché</vt:lpstr>
      <vt:lpstr>Présentation PowerPoint</vt:lpstr>
      <vt:lpstr>Présentation PowerPoint</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Se lancer sur le marché</vt:lpstr>
      <vt:lpstr>Présentation PowerPoint</vt:lpstr>
      <vt:lpstr>Se lancer sur le marché</vt:lpstr>
      <vt:lpstr>Se lancer sur le marché</vt:lpstr>
      <vt:lpstr>Présentation PowerPoint</vt:lpstr>
      <vt:lpstr>Exemple : Southwest Airlines Canevas Stratégique, offres divergentes</vt:lpstr>
      <vt:lpstr>Se lancer sur le marché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Démarche générale d’élaboration d’une stratégie de marketing</vt:lpstr>
      <vt:lpstr>Se lancer sur le marché</vt:lpstr>
      <vt:lpstr>Présentation PowerPoint</vt:lpstr>
      <vt:lpstr>Présentation PowerPoint</vt:lpstr>
      <vt:lpstr>Se lancer sur le marché</vt:lpstr>
      <vt:lpstr>Présentation PowerPoint</vt:lpstr>
      <vt:lpstr>Marketing stratégique</vt:lpstr>
      <vt:lpstr>Présentation PowerPoint</vt:lpstr>
      <vt:lpstr>Présentation PowerPoint</vt:lpstr>
      <vt:lpstr>Présentation PowerPoint</vt:lpstr>
      <vt:lpstr>Présentation PowerPoint</vt:lpstr>
      <vt:lpstr>La Démarche Marketing</vt:lpstr>
      <vt:lpstr>Présentation PowerPoint</vt:lpstr>
      <vt:lpstr>Business plan (&amp; Prévisionnel)</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Quelques nouvelles tendances de  consommation</vt:lpstr>
      <vt:lpstr>Présentation PowerPoint</vt:lpstr>
      <vt:lpstr>La propriété !      c’est démodé…</vt:lpstr>
      <vt:lpstr>Présentation PowerPoint</vt:lpstr>
      <vt:lpstr>Partager !      c’est mieux…</vt:lpstr>
      <vt:lpstr>Je suis !     Donc je crée…</vt:lpstr>
      <vt:lpstr>J’achète …d’occasion ! …     Et je revends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Rechercher des nouvelles tendances de  consommation</vt:lpstr>
      <vt:lpstr>Marke  ing</vt:lpstr>
      <vt:lpstr>Présentation PowerPoint</vt:lpstr>
      <vt:lpstr>Pour aller plus loin</vt:lpstr>
      <vt:lpstr>Présentation PowerPoint</vt:lpstr>
      <vt:lpstr>Présentation PowerPoint</vt:lpstr>
    </vt:vector>
  </TitlesOfParts>
  <Company>Macif Siege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stratégique</dc:title>
  <dc:creator>S16063</dc:creator>
  <cp:lastModifiedBy>BLUEOFFICE</cp:lastModifiedBy>
  <cp:revision>1080</cp:revision>
  <dcterms:created xsi:type="dcterms:W3CDTF">2008-11-16T21:24:25Z</dcterms:created>
  <dcterms:modified xsi:type="dcterms:W3CDTF">2017-04-12T08:28:12Z</dcterms:modified>
</cp:coreProperties>
</file>